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3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A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D05583-AF51-4689-AB10-2A4AF81E019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A5D2388-BE2E-4526-B220-161510785F37}">
      <dgm:prSet/>
      <dgm:spPr/>
      <dgm:t>
        <a:bodyPr/>
        <a:lstStyle/>
        <a:p>
          <a:r>
            <a:rPr lang="it-IT" dirty="0"/>
            <a:t>Il formato di un file è per convenzione indicato attraverso l'estensione, che è una serie di lettere (in genere tre) unita al nome del file attraverso un punto.</a:t>
          </a:r>
          <a:endParaRPr lang="en-US" dirty="0"/>
        </a:p>
      </dgm:t>
    </dgm:pt>
    <dgm:pt modelId="{65D22CBB-8E4B-4E35-A665-4BDF50993145}" type="parTrans" cxnId="{7C6EAD9B-2745-45D2-8770-A477C2F80EE4}">
      <dgm:prSet/>
      <dgm:spPr/>
      <dgm:t>
        <a:bodyPr/>
        <a:lstStyle/>
        <a:p>
          <a:endParaRPr lang="en-US"/>
        </a:p>
      </dgm:t>
    </dgm:pt>
    <dgm:pt modelId="{AD318D6C-C4EA-4AF9-BA80-9BA4AFBE1D57}" type="sibTrans" cxnId="{7C6EAD9B-2745-45D2-8770-A477C2F80EE4}">
      <dgm:prSet/>
      <dgm:spPr/>
      <dgm:t>
        <a:bodyPr/>
        <a:lstStyle/>
        <a:p>
          <a:endParaRPr lang="en-US"/>
        </a:p>
      </dgm:t>
    </dgm:pt>
    <dgm:pt modelId="{6D9F269A-E5A5-443E-93B6-82A9D2879BFF}">
      <dgm:prSet/>
      <dgm:spPr/>
      <dgm:t>
        <a:bodyPr/>
        <a:lstStyle/>
        <a:p>
          <a:r>
            <a:rPr lang="it-IT"/>
            <a:t>Ad esempio, "prova.txt" è un file di testo (o meglio, il suo contenuto va interpretato come testo), mentre "prova.jpg" è un'immagine. </a:t>
          </a:r>
          <a:endParaRPr lang="en-US"/>
        </a:p>
      </dgm:t>
    </dgm:pt>
    <dgm:pt modelId="{861C40F4-3EAE-4379-872F-10B21A6AFE7A}" type="parTrans" cxnId="{398EB653-C6AF-457B-AC2A-5B67BFBC2FE8}">
      <dgm:prSet/>
      <dgm:spPr/>
      <dgm:t>
        <a:bodyPr/>
        <a:lstStyle/>
        <a:p>
          <a:endParaRPr lang="en-US"/>
        </a:p>
      </dgm:t>
    </dgm:pt>
    <dgm:pt modelId="{F604CCF9-63B8-4DE8-A3B9-8364A3BADC66}" type="sibTrans" cxnId="{398EB653-C6AF-457B-AC2A-5B67BFBC2FE8}">
      <dgm:prSet/>
      <dgm:spPr/>
      <dgm:t>
        <a:bodyPr/>
        <a:lstStyle/>
        <a:p>
          <a:endParaRPr lang="en-US"/>
        </a:p>
      </dgm:t>
    </dgm:pt>
    <dgm:pt modelId="{2036B352-78FC-4E5B-B470-71FA39521655}">
      <dgm:prSet/>
      <dgm:spPr/>
      <dgm:t>
        <a:bodyPr/>
        <a:lstStyle/>
        <a:p>
          <a:r>
            <a:rPr lang="it-IT"/>
            <a:t>Microsoft Windows usa questo metodo per identificare il tipo di file.</a:t>
          </a:r>
          <a:endParaRPr lang="en-US"/>
        </a:p>
      </dgm:t>
    </dgm:pt>
    <dgm:pt modelId="{4ED2ACC9-1B73-496B-B8F2-32F4F2959A2A}" type="parTrans" cxnId="{8618BEF2-E0BD-4EE0-934F-93E414A8EC3A}">
      <dgm:prSet/>
      <dgm:spPr/>
      <dgm:t>
        <a:bodyPr/>
        <a:lstStyle/>
        <a:p>
          <a:endParaRPr lang="en-US"/>
        </a:p>
      </dgm:t>
    </dgm:pt>
    <dgm:pt modelId="{0C848F53-E47E-4FD5-B408-1CD2D92F3D11}" type="sibTrans" cxnId="{8618BEF2-E0BD-4EE0-934F-93E414A8EC3A}">
      <dgm:prSet/>
      <dgm:spPr/>
      <dgm:t>
        <a:bodyPr/>
        <a:lstStyle/>
        <a:p>
          <a:endParaRPr lang="en-US"/>
        </a:p>
      </dgm:t>
    </dgm:pt>
    <dgm:pt modelId="{BA87307E-D212-4CA5-8660-54BCF35BE67A}" type="pres">
      <dgm:prSet presAssocID="{24D05583-AF51-4689-AB10-2A4AF81E019D}" presName="root" presStyleCnt="0">
        <dgm:presLayoutVars>
          <dgm:dir/>
          <dgm:resizeHandles val="exact"/>
        </dgm:presLayoutVars>
      </dgm:prSet>
      <dgm:spPr/>
    </dgm:pt>
    <dgm:pt modelId="{891B334B-7B08-4AAA-B365-DF88F4E56359}" type="pres">
      <dgm:prSet presAssocID="{9A5D2388-BE2E-4526-B220-161510785F37}" presName="compNode" presStyleCnt="0"/>
      <dgm:spPr/>
    </dgm:pt>
    <dgm:pt modelId="{BCDE9F76-9C56-4D16-A9AE-9D0D6427D920}" type="pres">
      <dgm:prSet presAssocID="{9A5D2388-BE2E-4526-B220-161510785F37}" presName="bgRect" presStyleLbl="bgShp" presStyleIdx="0" presStyleCnt="3"/>
      <dgm:spPr/>
    </dgm:pt>
    <dgm:pt modelId="{9A19DB96-59DE-4F80-AE13-4F807B4E6DA9}" type="pres">
      <dgm:prSet presAssocID="{9A5D2388-BE2E-4526-B220-161510785F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nario con riempimento a tinta unita"/>
        </a:ext>
      </dgm:extLst>
    </dgm:pt>
    <dgm:pt modelId="{BAE06528-7589-4B83-AC11-9C39D87F6016}" type="pres">
      <dgm:prSet presAssocID="{9A5D2388-BE2E-4526-B220-161510785F37}" presName="spaceRect" presStyleCnt="0"/>
      <dgm:spPr/>
    </dgm:pt>
    <dgm:pt modelId="{F910717E-4DEB-4CFC-875A-4F9888D29D3D}" type="pres">
      <dgm:prSet presAssocID="{9A5D2388-BE2E-4526-B220-161510785F37}" presName="parTx" presStyleLbl="revTx" presStyleIdx="0" presStyleCnt="3">
        <dgm:presLayoutVars>
          <dgm:chMax val="0"/>
          <dgm:chPref val="0"/>
        </dgm:presLayoutVars>
      </dgm:prSet>
      <dgm:spPr/>
    </dgm:pt>
    <dgm:pt modelId="{66FBB3F9-3E96-47DC-AF38-9784280FD0F2}" type="pres">
      <dgm:prSet presAssocID="{AD318D6C-C4EA-4AF9-BA80-9BA4AFBE1D57}" presName="sibTrans" presStyleCnt="0"/>
      <dgm:spPr/>
    </dgm:pt>
    <dgm:pt modelId="{C4A5A933-9FED-4019-984D-9559CFD724D7}" type="pres">
      <dgm:prSet presAssocID="{6D9F269A-E5A5-443E-93B6-82A9D2879BFF}" presName="compNode" presStyleCnt="0"/>
      <dgm:spPr/>
    </dgm:pt>
    <dgm:pt modelId="{FA7946BB-DF2C-4876-8DC4-8D4AC27F9F15}" type="pres">
      <dgm:prSet presAssocID="{6D9F269A-E5A5-443E-93B6-82A9D2879BFF}" presName="bgRect" presStyleLbl="bgShp" presStyleIdx="1" presStyleCnt="3"/>
      <dgm:spPr/>
    </dgm:pt>
    <dgm:pt modelId="{43E45EC3-4938-4576-85CC-D2D8971B5B44}" type="pres">
      <dgm:prSet presAssocID="{6D9F269A-E5A5-443E-93B6-82A9D2879B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78B147D4-833D-4A04-A253-201ED439114D}" type="pres">
      <dgm:prSet presAssocID="{6D9F269A-E5A5-443E-93B6-82A9D2879BFF}" presName="spaceRect" presStyleCnt="0"/>
      <dgm:spPr/>
    </dgm:pt>
    <dgm:pt modelId="{28205F5F-4317-4D96-9040-426B78418C0A}" type="pres">
      <dgm:prSet presAssocID="{6D9F269A-E5A5-443E-93B6-82A9D2879BFF}" presName="parTx" presStyleLbl="revTx" presStyleIdx="1" presStyleCnt="3">
        <dgm:presLayoutVars>
          <dgm:chMax val="0"/>
          <dgm:chPref val="0"/>
        </dgm:presLayoutVars>
      </dgm:prSet>
      <dgm:spPr/>
    </dgm:pt>
    <dgm:pt modelId="{6178FA3B-B36D-4C86-A372-D8DFE6198D16}" type="pres">
      <dgm:prSet presAssocID="{F604CCF9-63B8-4DE8-A3B9-8364A3BADC66}" presName="sibTrans" presStyleCnt="0"/>
      <dgm:spPr/>
    </dgm:pt>
    <dgm:pt modelId="{37DCD0B6-DDD2-48D0-BCE1-AD1490D90808}" type="pres">
      <dgm:prSet presAssocID="{2036B352-78FC-4E5B-B470-71FA39521655}" presName="compNode" presStyleCnt="0"/>
      <dgm:spPr/>
    </dgm:pt>
    <dgm:pt modelId="{FFEFEF1E-C607-4AE4-A8FC-494173D666A6}" type="pres">
      <dgm:prSet presAssocID="{2036B352-78FC-4E5B-B470-71FA39521655}" presName="bgRect" presStyleLbl="bgShp" presStyleIdx="2" presStyleCnt="3"/>
      <dgm:spPr/>
    </dgm:pt>
    <dgm:pt modelId="{9FB2DFB3-271A-4CAA-BCD2-B0773C8C95F8}" type="pres">
      <dgm:prSet presAssocID="{2036B352-78FC-4E5B-B470-71FA3952165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atile con riempimento a tinta unita"/>
        </a:ext>
      </dgm:extLst>
    </dgm:pt>
    <dgm:pt modelId="{BCF8E1AB-94B5-4EA2-8138-CFDA2D328436}" type="pres">
      <dgm:prSet presAssocID="{2036B352-78FC-4E5B-B470-71FA39521655}" presName="spaceRect" presStyleCnt="0"/>
      <dgm:spPr/>
    </dgm:pt>
    <dgm:pt modelId="{ED6E8E01-7834-4545-B155-BD1FB98983DD}" type="pres">
      <dgm:prSet presAssocID="{2036B352-78FC-4E5B-B470-71FA3952165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647C60-AD9B-4FFC-8C62-0FBD2CEC2EE7}" type="presOf" srcId="{6D9F269A-E5A5-443E-93B6-82A9D2879BFF}" destId="{28205F5F-4317-4D96-9040-426B78418C0A}" srcOrd="0" destOrd="0" presId="urn:microsoft.com/office/officeart/2018/2/layout/IconVerticalSolidList"/>
    <dgm:cxn modelId="{71402C43-6A08-4F40-B030-A7A5332284A3}" type="presOf" srcId="{24D05583-AF51-4689-AB10-2A4AF81E019D}" destId="{BA87307E-D212-4CA5-8660-54BCF35BE67A}" srcOrd="0" destOrd="0" presId="urn:microsoft.com/office/officeart/2018/2/layout/IconVerticalSolidList"/>
    <dgm:cxn modelId="{B699BD46-6BA9-43AA-A066-92B30977D1B0}" type="presOf" srcId="{2036B352-78FC-4E5B-B470-71FA39521655}" destId="{ED6E8E01-7834-4545-B155-BD1FB98983DD}" srcOrd="0" destOrd="0" presId="urn:microsoft.com/office/officeart/2018/2/layout/IconVerticalSolidList"/>
    <dgm:cxn modelId="{398EB653-C6AF-457B-AC2A-5B67BFBC2FE8}" srcId="{24D05583-AF51-4689-AB10-2A4AF81E019D}" destId="{6D9F269A-E5A5-443E-93B6-82A9D2879BFF}" srcOrd="1" destOrd="0" parTransId="{861C40F4-3EAE-4379-872F-10B21A6AFE7A}" sibTransId="{F604CCF9-63B8-4DE8-A3B9-8364A3BADC66}"/>
    <dgm:cxn modelId="{0254FA8A-F845-4BED-B6B3-79B63B7EBE68}" type="presOf" srcId="{9A5D2388-BE2E-4526-B220-161510785F37}" destId="{F910717E-4DEB-4CFC-875A-4F9888D29D3D}" srcOrd="0" destOrd="0" presId="urn:microsoft.com/office/officeart/2018/2/layout/IconVerticalSolidList"/>
    <dgm:cxn modelId="{7C6EAD9B-2745-45D2-8770-A477C2F80EE4}" srcId="{24D05583-AF51-4689-AB10-2A4AF81E019D}" destId="{9A5D2388-BE2E-4526-B220-161510785F37}" srcOrd="0" destOrd="0" parTransId="{65D22CBB-8E4B-4E35-A665-4BDF50993145}" sibTransId="{AD318D6C-C4EA-4AF9-BA80-9BA4AFBE1D57}"/>
    <dgm:cxn modelId="{8618BEF2-E0BD-4EE0-934F-93E414A8EC3A}" srcId="{24D05583-AF51-4689-AB10-2A4AF81E019D}" destId="{2036B352-78FC-4E5B-B470-71FA39521655}" srcOrd="2" destOrd="0" parTransId="{4ED2ACC9-1B73-496B-B8F2-32F4F2959A2A}" sibTransId="{0C848F53-E47E-4FD5-B408-1CD2D92F3D11}"/>
    <dgm:cxn modelId="{FC1F849D-1315-48F7-A339-E8C5955EDE41}" type="presParOf" srcId="{BA87307E-D212-4CA5-8660-54BCF35BE67A}" destId="{891B334B-7B08-4AAA-B365-DF88F4E56359}" srcOrd="0" destOrd="0" presId="urn:microsoft.com/office/officeart/2018/2/layout/IconVerticalSolidList"/>
    <dgm:cxn modelId="{E0C84B39-3720-4ABC-95D8-86962FEBF9FC}" type="presParOf" srcId="{891B334B-7B08-4AAA-B365-DF88F4E56359}" destId="{BCDE9F76-9C56-4D16-A9AE-9D0D6427D920}" srcOrd="0" destOrd="0" presId="urn:microsoft.com/office/officeart/2018/2/layout/IconVerticalSolidList"/>
    <dgm:cxn modelId="{9C089E18-288A-4CCA-8DFD-F54C039D69FB}" type="presParOf" srcId="{891B334B-7B08-4AAA-B365-DF88F4E56359}" destId="{9A19DB96-59DE-4F80-AE13-4F807B4E6DA9}" srcOrd="1" destOrd="0" presId="urn:microsoft.com/office/officeart/2018/2/layout/IconVerticalSolidList"/>
    <dgm:cxn modelId="{BAD3592C-2306-4487-BD15-C2951BE2ADAD}" type="presParOf" srcId="{891B334B-7B08-4AAA-B365-DF88F4E56359}" destId="{BAE06528-7589-4B83-AC11-9C39D87F6016}" srcOrd="2" destOrd="0" presId="urn:microsoft.com/office/officeart/2018/2/layout/IconVerticalSolidList"/>
    <dgm:cxn modelId="{ED6A4B64-63C1-417E-BD1A-2061ABC4B682}" type="presParOf" srcId="{891B334B-7B08-4AAA-B365-DF88F4E56359}" destId="{F910717E-4DEB-4CFC-875A-4F9888D29D3D}" srcOrd="3" destOrd="0" presId="urn:microsoft.com/office/officeart/2018/2/layout/IconVerticalSolidList"/>
    <dgm:cxn modelId="{B32CB264-2529-48B0-9722-D654D690A798}" type="presParOf" srcId="{BA87307E-D212-4CA5-8660-54BCF35BE67A}" destId="{66FBB3F9-3E96-47DC-AF38-9784280FD0F2}" srcOrd="1" destOrd="0" presId="urn:microsoft.com/office/officeart/2018/2/layout/IconVerticalSolidList"/>
    <dgm:cxn modelId="{68A6881C-B733-4E23-832C-53B17A45E0BF}" type="presParOf" srcId="{BA87307E-D212-4CA5-8660-54BCF35BE67A}" destId="{C4A5A933-9FED-4019-984D-9559CFD724D7}" srcOrd="2" destOrd="0" presId="urn:microsoft.com/office/officeart/2018/2/layout/IconVerticalSolidList"/>
    <dgm:cxn modelId="{4D66E64B-10B4-45A1-8789-124E61F4FA8F}" type="presParOf" srcId="{C4A5A933-9FED-4019-984D-9559CFD724D7}" destId="{FA7946BB-DF2C-4876-8DC4-8D4AC27F9F15}" srcOrd="0" destOrd="0" presId="urn:microsoft.com/office/officeart/2018/2/layout/IconVerticalSolidList"/>
    <dgm:cxn modelId="{6FDFD5C8-B555-48B3-A77A-16ACF33F7418}" type="presParOf" srcId="{C4A5A933-9FED-4019-984D-9559CFD724D7}" destId="{43E45EC3-4938-4576-85CC-D2D8971B5B44}" srcOrd="1" destOrd="0" presId="urn:microsoft.com/office/officeart/2018/2/layout/IconVerticalSolidList"/>
    <dgm:cxn modelId="{CAFE3FF6-CBB8-4FCD-84FA-2B4975FCB62C}" type="presParOf" srcId="{C4A5A933-9FED-4019-984D-9559CFD724D7}" destId="{78B147D4-833D-4A04-A253-201ED439114D}" srcOrd="2" destOrd="0" presId="urn:microsoft.com/office/officeart/2018/2/layout/IconVerticalSolidList"/>
    <dgm:cxn modelId="{C8CFDFAF-9E84-4EAF-8029-CC35E28AFEBF}" type="presParOf" srcId="{C4A5A933-9FED-4019-984D-9559CFD724D7}" destId="{28205F5F-4317-4D96-9040-426B78418C0A}" srcOrd="3" destOrd="0" presId="urn:microsoft.com/office/officeart/2018/2/layout/IconVerticalSolidList"/>
    <dgm:cxn modelId="{708565B4-D46D-4B7E-8536-90C9155144B3}" type="presParOf" srcId="{BA87307E-D212-4CA5-8660-54BCF35BE67A}" destId="{6178FA3B-B36D-4C86-A372-D8DFE6198D16}" srcOrd="3" destOrd="0" presId="urn:microsoft.com/office/officeart/2018/2/layout/IconVerticalSolidList"/>
    <dgm:cxn modelId="{CC8B397C-EEF5-496A-82D2-A9388D623DB1}" type="presParOf" srcId="{BA87307E-D212-4CA5-8660-54BCF35BE67A}" destId="{37DCD0B6-DDD2-48D0-BCE1-AD1490D90808}" srcOrd="4" destOrd="0" presId="urn:microsoft.com/office/officeart/2018/2/layout/IconVerticalSolidList"/>
    <dgm:cxn modelId="{4C89DC25-0818-4819-85AD-A984F85D5B8A}" type="presParOf" srcId="{37DCD0B6-DDD2-48D0-BCE1-AD1490D90808}" destId="{FFEFEF1E-C607-4AE4-A8FC-494173D666A6}" srcOrd="0" destOrd="0" presId="urn:microsoft.com/office/officeart/2018/2/layout/IconVerticalSolidList"/>
    <dgm:cxn modelId="{4E17AD8C-C6BE-4FC0-B10D-F540A901701E}" type="presParOf" srcId="{37DCD0B6-DDD2-48D0-BCE1-AD1490D90808}" destId="{9FB2DFB3-271A-4CAA-BCD2-B0773C8C95F8}" srcOrd="1" destOrd="0" presId="urn:microsoft.com/office/officeart/2018/2/layout/IconVerticalSolidList"/>
    <dgm:cxn modelId="{4BFF96F5-707B-4CCD-9882-5163FA49C842}" type="presParOf" srcId="{37DCD0B6-DDD2-48D0-BCE1-AD1490D90808}" destId="{BCF8E1AB-94B5-4EA2-8138-CFDA2D328436}" srcOrd="2" destOrd="0" presId="urn:microsoft.com/office/officeart/2018/2/layout/IconVerticalSolidList"/>
    <dgm:cxn modelId="{E8AA1625-297F-434E-9D17-1603BBC47159}" type="presParOf" srcId="{37DCD0B6-DDD2-48D0-BCE1-AD1490D90808}" destId="{ED6E8E01-7834-4545-B155-BD1FB98983D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E9F76-9C56-4D16-A9AE-9D0D6427D920}">
      <dsp:nvSpPr>
        <dsp:cNvPr id="0" name=""/>
        <dsp:cNvSpPr/>
      </dsp:nvSpPr>
      <dsp:spPr>
        <a:xfrm>
          <a:off x="0" y="402"/>
          <a:ext cx="10905066" cy="941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9DB96-59DE-4F80-AE13-4F807B4E6DA9}">
      <dsp:nvSpPr>
        <dsp:cNvPr id="0" name=""/>
        <dsp:cNvSpPr/>
      </dsp:nvSpPr>
      <dsp:spPr>
        <a:xfrm>
          <a:off x="284703" y="212165"/>
          <a:ext cx="517643" cy="5176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0717E-4DEB-4CFC-875A-4F9888D29D3D}">
      <dsp:nvSpPr>
        <dsp:cNvPr id="0" name=""/>
        <dsp:cNvSpPr/>
      </dsp:nvSpPr>
      <dsp:spPr>
        <a:xfrm>
          <a:off x="1087050" y="402"/>
          <a:ext cx="9818015" cy="94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7" tIns="99607" rIns="99607" bIns="996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Il formato di un file è per convenzione indicato attraverso l'estensione, che è una serie di lettere (in genere tre) unita al nome del file attraverso un punto.</a:t>
          </a:r>
          <a:endParaRPr lang="en-US" sz="2100" kern="1200" dirty="0"/>
        </a:p>
      </dsp:txBody>
      <dsp:txXfrm>
        <a:off x="1087050" y="402"/>
        <a:ext cx="9818015" cy="941169"/>
      </dsp:txXfrm>
    </dsp:sp>
    <dsp:sp modelId="{FA7946BB-DF2C-4876-8DC4-8D4AC27F9F15}">
      <dsp:nvSpPr>
        <dsp:cNvPr id="0" name=""/>
        <dsp:cNvSpPr/>
      </dsp:nvSpPr>
      <dsp:spPr>
        <a:xfrm>
          <a:off x="0" y="1176864"/>
          <a:ext cx="10905066" cy="941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E45EC3-4938-4576-85CC-D2D8971B5B44}">
      <dsp:nvSpPr>
        <dsp:cNvPr id="0" name=""/>
        <dsp:cNvSpPr/>
      </dsp:nvSpPr>
      <dsp:spPr>
        <a:xfrm>
          <a:off x="284703" y="1388627"/>
          <a:ext cx="517643" cy="5176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05F5F-4317-4D96-9040-426B78418C0A}">
      <dsp:nvSpPr>
        <dsp:cNvPr id="0" name=""/>
        <dsp:cNvSpPr/>
      </dsp:nvSpPr>
      <dsp:spPr>
        <a:xfrm>
          <a:off x="1087050" y="1176864"/>
          <a:ext cx="9818015" cy="94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7" tIns="99607" rIns="99607" bIns="996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Ad esempio, "prova.txt" è un file di testo (o meglio, il suo contenuto va interpretato come testo), mentre "prova.jpg" è un'immagine. </a:t>
          </a:r>
          <a:endParaRPr lang="en-US" sz="2100" kern="1200"/>
        </a:p>
      </dsp:txBody>
      <dsp:txXfrm>
        <a:off x="1087050" y="1176864"/>
        <a:ext cx="9818015" cy="941169"/>
      </dsp:txXfrm>
    </dsp:sp>
    <dsp:sp modelId="{FFEFEF1E-C607-4AE4-A8FC-494173D666A6}">
      <dsp:nvSpPr>
        <dsp:cNvPr id="0" name=""/>
        <dsp:cNvSpPr/>
      </dsp:nvSpPr>
      <dsp:spPr>
        <a:xfrm>
          <a:off x="0" y="2353326"/>
          <a:ext cx="10905066" cy="9411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B2DFB3-271A-4CAA-BCD2-B0773C8C95F8}">
      <dsp:nvSpPr>
        <dsp:cNvPr id="0" name=""/>
        <dsp:cNvSpPr/>
      </dsp:nvSpPr>
      <dsp:spPr>
        <a:xfrm>
          <a:off x="284703" y="2565089"/>
          <a:ext cx="517643" cy="5176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E8E01-7834-4545-B155-BD1FB98983DD}">
      <dsp:nvSpPr>
        <dsp:cNvPr id="0" name=""/>
        <dsp:cNvSpPr/>
      </dsp:nvSpPr>
      <dsp:spPr>
        <a:xfrm>
          <a:off x="1087050" y="2353326"/>
          <a:ext cx="9818015" cy="9411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607" tIns="99607" rIns="99607" bIns="99607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Microsoft Windows usa questo metodo per identificare il tipo di file.</a:t>
          </a:r>
          <a:endParaRPr lang="en-US" sz="2100" kern="1200"/>
        </a:p>
      </dsp:txBody>
      <dsp:txXfrm>
        <a:off x="1087050" y="2353326"/>
        <a:ext cx="9818015" cy="94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6820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664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56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0090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it-IT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23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262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0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7031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510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785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9357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1B887F7-3F99-4366-BC3E-7FB889EF431F}" type="datetimeFigureOut">
              <a:rPr lang="it-IT" smtClean="0"/>
              <a:t>19/10/2023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CE0C39D-C80C-4722-B10F-C4E7BEB0F0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039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t.wikipedia.org/wiki/Portable_Network_Graphics" TargetMode="Externa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Lista_di_formati_di_fil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microsoft.com/office/2007/relationships/hdphoto" Target="../media/hdphoto2.wdp"/><Relationship Id="rId7" Type="http://schemas.openxmlformats.org/officeDocument/2006/relationships/diagramLayout" Target="../diagrams/layout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1.xml"/><Relationship Id="rId5" Type="http://schemas.microsoft.com/office/2007/relationships/hdphoto" Target="../media/hdphoto1.wdp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e/e9/16777216colors.png" TargetMode="External"/><Relationship Id="rId2" Type="http://schemas.openxmlformats.org/officeDocument/2006/relationships/hyperlink" Target="https://color.adobe.com/it/create/color-whee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99C8F5-AF49-F43A-F365-D3B879D4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file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64820C-95C2-C701-556E-A303E74F0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TIPOLOGIE DI FILE ED ESTENSIONI</a:t>
            </a:r>
          </a:p>
        </p:txBody>
      </p:sp>
    </p:spTree>
    <p:extLst>
      <p:ext uri="{BB962C8B-B14F-4D97-AF65-F5344CB8AC3E}">
        <p14:creationId xmlns:p14="http://schemas.microsoft.com/office/powerpoint/2010/main" val="298196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56D07-D129-7A40-6F83-9A6CF2F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BITMAP</a:t>
            </a:r>
            <a:endParaRPr lang="it-IT" dirty="0"/>
          </a:p>
        </p:txBody>
      </p:sp>
      <p:pic>
        <p:nvPicPr>
          <p:cNvPr id="4100" name="Picture 4" descr="Screenshot of an enlarged image with its bitmap and color table.">
            <a:extLst>
              <a:ext uri="{FF2B5EF4-FFF2-40B4-BE49-F238E27FC236}">
                <a16:creationId xmlns:a16="http://schemas.microsoft.com/office/drawing/2014/main" id="{5EE58D5F-D3E7-2D2A-65A9-2464AF82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54" y="1572205"/>
            <a:ext cx="6026151" cy="480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3697A2-BFE1-3ACD-8D3F-79F9B2201818}"/>
              </a:ext>
            </a:extLst>
          </p:cNvPr>
          <p:cNvSpPr txBox="1"/>
          <p:nvPr/>
        </p:nvSpPr>
        <p:spPr>
          <a:xfrm>
            <a:off x="7154359" y="2093976"/>
            <a:ext cx="39677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Una tabella colori esegue il mapping dei numeri nella bitmap a colori specifici. La figura seguente mostra un'immagine ingrandita insieme alla relativa bitmap e alla tabella dei colori. Ogni pixel è rappresentato da un numero a 4 bit, quindi nella tabella colori sono presenti 2^4 = 16 colori.</a:t>
            </a:r>
          </a:p>
        </p:txBody>
      </p:sp>
    </p:spTree>
    <p:extLst>
      <p:ext uri="{BB962C8B-B14F-4D97-AF65-F5344CB8AC3E}">
        <p14:creationId xmlns:p14="http://schemas.microsoft.com/office/powerpoint/2010/main" val="1603813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56D07-D129-7A40-6F83-9A6CF2F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BITMAP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A3697A2-BFE1-3ACD-8D3F-79F9B2201818}"/>
              </a:ext>
            </a:extLst>
          </p:cNvPr>
          <p:cNvSpPr txBox="1"/>
          <p:nvPr/>
        </p:nvSpPr>
        <p:spPr>
          <a:xfrm>
            <a:off x="1063752" y="2093975"/>
            <a:ext cx="10460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dirty="0"/>
              <a:t>Alcune bitmap non hanno bisogno di una tabella colori. Ad esempio, se una bitmap usa 24 bit per pixel, tale bitmap può archiviare i colori stessi anziché indici in una tabella colori. La figura seguente mostra una bitmap che archivia i colori direttamente (24 bit per pixel) anziché usare una tabella colori.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B67A7B3-66DF-EB95-0600-B3427D6B1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939" y="3429000"/>
            <a:ext cx="7535327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81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BMP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8AC62-F282-964D-8406-B6B981CFE632}"/>
              </a:ext>
            </a:extLst>
          </p:cNvPr>
          <p:cNvSpPr txBox="1"/>
          <p:nvPr/>
        </p:nvSpPr>
        <p:spPr>
          <a:xfrm>
            <a:off x="5755340" y="725394"/>
            <a:ext cx="6024283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dirty="0"/>
              <a:t>BMP</a:t>
            </a:r>
            <a:r>
              <a:rPr lang="it-IT" sz="2000" dirty="0"/>
              <a:t> è un formato standard usato da Windows per archiviare immagini indipendenti dal dispositivo e indipendenti dall'applicazione. 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Il numero di bit per pixel (1, 4, 8, 15, </a:t>
            </a:r>
            <a:r>
              <a:rPr lang="it-IT" sz="2000" b="1" dirty="0"/>
              <a:t>24</a:t>
            </a:r>
            <a:r>
              <a:rPr lang="it-IT" sz="2000" dirty="0"/>
              <a:t>, 32 o 64) per un determinato file BMP viene specificato in un'intestazione di file.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file BMP con 24 bit per pixel sono i più comuni.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file BMP in genere </a:t>
            </a:r>
            <a:r>
              <a:rPr lang="it-IT" sz="2000" b="1" u="sng" dirty="0">
                <a:solidFill>
                  <a:schemeClr val="accent2"/>
                </a:solidFill>
              </a:rPr>
              <a:t>non sono compressi</a:t>
            </a:r>
            <a:r>
              <a:rPr lang="it-IT" sz="2000" dirty="0"/>
              <a:t> e, pertanto, non sono adatti per il trasferimento in Internet.</a:t>
            </a:r>
          </a:p>
        </p:txBody>
      </p:sp>
    </p:spTree>
    <p:extLst>
      <p:ext uri="{BB962C8B-B14F-4D97-AF65-F5344CB8AC3E}">
        <p14:creationId xmlns:p14="http://schemas.microsoft.com/office/powerpoint/2010/main" val="2183695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GIF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8AC62-F282-964D-8406-B6B981CFE632}"/>
              </a:ext>
            </a:extLst>
          </p:cNvPr>
          <p:cNvSpPr txBox="1"/>
          <p:nvPr/>
        </p:nvSpPr>
        <p:spPr>
          <a:xfrm>
            <a:off x="5755340" y="725394"/>
            <a:ext cx="6024283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dirty="0"/>
              <a:t>GIF</a:t>
            </a:r>
            <a:r>
              <a:rPr lang="it-IT" sz="2000" dirty="0"/>
              <a:t> è un formato comune per le immagini visualizzate nelle pagine Web.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Le GIF funzionano bene per disegni a linee, immagini con blocchi di colore a tinta unita e immagini con limiti nitidi tra i colori.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Le GIF </a:t>
            </a:r>
            <a:r>
              <a:rPr lang="it-IT" sz="2000" b="1" u="sng" dirty="0">
                <a:solidFill>
                  <a:schemeClr val="accent2"/>
                </a:solidFill>
              </a:rPr>
              <a:t>vengono compresse</a:t>
            </a:r>
            <a:r>
              <a:rPr lang="it-IT" sz="2000" dirty="0"/>
              <a:t>, ma non vengono perse informazioni nel processo di compressione; </a:t>
            </a:r>
            <a:r>
              <a:rPr lang="it-IT" sz="2000" b="1" u="sng" dirty="0">
                <a:solidFill>
                  <a:schemeClr val="accent2"/>
                </a:solidFill>
              </a:rPr>
              <a:t>un'immagine decompressa è esattamente la stessa dell'originale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Un colore in una GIF può essere designato come trasparente, in modo che l'immagine abbia il colore di sfondo di qualsiasi pagina Web che la visualizza.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Una </a:t>
            </a:r>
            <a:r>
              <a:rPr lang="it-IT" sz="2000" b="1" u="sng" dirty="0">
                <a:solidFill>
                  <a:schemeClr val="accent2"/>
                </a:solidFill>
              </a:rPr>
              <a:t>sequenza di immagini GIF</a:t>
            </a:r>
            <a:r>
              <a:rPr lang="it-IT" sz="2000" dirty="0"/>
              <a:t> può essere archiviata in un singolo file per formare una </a:t>
            </a:r>
            <a:r>
              <a:rPr lang="it-IT" sz="2000" b="1" u="sng" dirty="0">
                <a:solidFill>
                  <a:schemeClr val="accent2"/>
                </a:solidFill>
              </a:rPr>
              <a:t>GIF animata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Le GIF archiviano al massimo 8 bit per pixel, quindi sono limitate a </a:t>
            </a:r>
            <a:r>
              <a:rPr lang="it-IT" sz="2000" b="1" u="sng" dirty="0">
                <a:solidFill>
                  <a:schemeClr val="accent2"/>
                </a:solidFill>
              </a:rPr>
              <a:t>256 colori</a:t>
            </a:r>
            <a:r>
              <a:rPr lang="it-IT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0205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JPG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8AC62-F282-964D-8406-B6B981CFE632}"/>
              </a:ext>
            </a:extLst>
          </p:cNvPr>
          <p:cNvSpPr txBox="1"/>
          <p:nvPr/>
        </p:nvSpPr>
        <p:spPr>
          <a:xfrm>
            <a:off x="5755340" y="725394"/>
            <a:ext cx="6024283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dirty="0"/>
              <a:t>JPEG</a:t>
            </a:r>
            <a:r>
              <a:rPr lang="it-IT" sz="2000" dirty="0"/>
              <a:t> è uno schema di compressione per le immagini che funziona bene per scene naturali, ad esempio fotografie digitalizzate.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u="sng" dirty="0">
                <a:solidFill>
                  <a:schemeClr val="accent2"/>
                </a:solidFill>
              </a:rPr>
              <a:t>Alcune informazioni vengono perse nel processo di compressione, ma spesso la perdita è impercettibile per l'occhio umano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JPEG archiviano 24 bit per pixel, quindi sono in grado di visualizzare più di </a:t>
            </a:r>
            <a:r>
              <a:rPr lang="it-IT" sz="2000" b="1" u="sng" dirty="0">
                <a:solidFill>
                  <a:schemeClr val="accent2"/>
                </a:solidFill>
              </a:rPr>
              <a:t>16 milioni di colori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JPEG </a:t>
            </a:r>
            <a:r>
              <a:rPr lang="it-IT" sz="2000" b="1" u="sng" dirty="0">
                <a:solidFill>
                  <a:schemeClr val="accent2"/>
                </a:solidFill>
              </a:rPr>
              <a:t>non supportano la trasparenza</a:t>
            </a:r>
            <a:r>
              <a:rPr lang="it-IT" sz="2000" dirty="0"/>
              <a:t> o l'animazione.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2404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99C3D5-7D55-4046-808C-F290F456D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1035" y="1679569"/>
            <a:ext cx="3498864" cy="3498858"/>
            <a:chOff x="1061035" y="1679569"/>
            <a:chExt cx="3498864" cy="349885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59D8741-EAD6-41B1-A882-70D70FC35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1035" y="1679569"/>
              <a:ext cx="3498864" cy="349885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  <a14:imgEffect>
                          <a14:brightnessContrast bright="-40000" contrast="40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5444F36-3103-4D11-A25F-C054D4606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6134" y="1864667"/>
              <a:ext cx="3128666" cy="312866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45" y="2376862"/>
            <a:ext cx="2640646" cy="21042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</a:rPr>
              <a:t>PNG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02277" y="3388659"/>
            <a:ext cx="3657600" cy="80683"/>
          </a:xfrm>
          <a:prstGeom prst="rect">
            <a:avLst/>
          </a:prstGeom>
          <a:blipFill dpi="0" rotWithShape="1">
            <a:blip r:embed="rId4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8AC62-F282-964D-8406-B6B981CFE632}"/>
              </a:ext>
            </a:extLst>
          </p:cNvPr>
          <p:cNvSpPr txBox="1"/>
          <p:nvPr/>
        </p:nvSpPr>
        <p:spPr>
          <a:xfrm>
            <a:off x="5755340" y="725394"/>
            <a:ext cx="6024283" cy="5407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b="1" dirty="0"/>
              <a:t>PNG</a:t>
            </a:r>
            <a:r>
              <a:rPr lang="it-IT" sz="2000" dirty="0"/>
              <a:t> è l’acronimo ricorsivo di "</a:t>
            </a:r>
            <a:r>
              <a:rPr lang="it-IT" sz="2000" b="1" u="sng" dirty="0" err="1">
                <a:solidFill>
                  <a:schemeClr val="accent2"/>
                </a:solidFill>
              </a:rPr>
              <a:t>PNG's</a:t>
            </a:r>
            <a:r>
              <a:rPr lang="it-IT" sz="2000" b="1" u="sng" dirty="0">
                <a:solidFill>
                  <a:schemeClr val="accent2"/>
                </a:solidFill>
              </a:rPr>
              <a:t> Not GIF</a:t>
            </a:r>
            <a:r>
              <a:rPr lang="it-IT" sz="2000" dirty="0"/>
              <a:t>" ("il PNG non è il GIF"). 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Come i file GIF, i file PNG vengono </a:t>
            </a:r>
            <a:r>
              <a:rPr lang="it-IT" sz="2000" b="1" u="sng" dirty="0">
                <a:solidFill>
                  <a:schemeClr val="accent2"/>
                </a:solidFill>
              </a:rPr>
              <a:t>compressi senza perdita di informazioni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I file PNG possono archiviare colori con 8, 24 o 48 bit per pixel e gradazioni di grigio con 1, 2, 4, 8 o 16 bit per pixel.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Un file PNG può anche archiviare un valore alfa per ogni pixel, che specifica il grado di </a:t>
            </a:r>
            <a:r>
              <a:rPr lang="it-IT" sz="2000" b="1" u="sng" dirty="0">
                <a:solidFill>
                  <a:schemeClr val="accent2"/>
                </a:solidFill>
              </a:rPr>
              <a:t>fusione del colore del pixel con il colore di sfondo</a:t>
            </a:r>
            <a:r>
              <a:rPr lang="it-IT" sz="2000" dirty="0"/>
              <a:t>.</a:t>
            </a:r>
          </a:p>
          <a:p>
            <a:pPr indent="-182880" algn="just" defTabSz="914400">
              <a:lnSpc>
                <a:spcPct val="90000"/>
              </a:lnSpc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</a:pPr>
            <a:r>
              <a:rPr lang="it-IT" sz="2000" dirty="0"/>
              <a:t>PNG </a:t>
            </a:r>
            <a:r>
              <a:rPr lang="it-IT" sz="2000" b="1" u="sng" dirty="0">
                <a:solidFill>
                  <a:schemeClr val="accent2"/>
                </a:solidFill>
              </a:rPr>
              <a:t>supporta la trasparenza</a:t>
            </a:r>
            <a:r>
              <a:rPr lang="it-IT" sz="2000" b="1" dirty="0">
                <a:solidFill>
                  <a:schemeClr val="accent2"/>
                </a:solidFill>
              </a:rPr>
              <a:t>, </a:t>
            </a:r>
            <a:r>
              <a:rPr lang="it-IT" sz="2000" dirty="0"/>
              <a:t>viene spesso usato per creare immagini senza sfondo.</a:t>
            </a:r>
            <a:endParaRPr lang="en-US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FE8D92-6C40-4323-8007-C7CCA6302857}"/>
              </a:ext>
            </a:extLst>
          </p:cNvPr>
          <p:cNvSpPr txBox="1"/>
          <p:nvPr/>
        </p:nvSpPr>
        <p:spPr>
          <a:xfrm>
            <a:off x="974098" y="5321290"/>
            <a:ext cx="3672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-&gt; </a:t>
            </a:r>
            <a:r>
              <a:rPr lang="it-IT" dirty="0">
                <a:hlinkClick r:id="rId6"/>
              </a:rPr>
              <a:t>clicca qui per approfondire</a:t>
            </a:r>
            <a:r>
              <a:rPr lang="it-IT" dirty="0"/>
              <a:t> &lt;-</a:t>
            </a:r>
          </a:p>
        </p:txBody>
      </p:sp>
    </p:spTree>
    <p:extLst>
      <p:ext uri="{BB962C8B-B14F-4D97-AF65-F5344CB8AC3E}">
        <p14:creationId xmlns:p14="http://schemas.microsoft.com/office/powerpoint/2010/main" val="30814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A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393214-3FB8-A0CE-7DE8-D2DFA0D52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it-IT" dirty="0"/>
              <a:t>estensioni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7C5DEF5-7A07-D8E6-F303-98B9701D8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it-IT" sz="1600" dirty="0"/>
              <a:t>NOME-FILE</a:t>
            </a:r>
            <a:r>
              <a:rPr lang="it-IT" sz="4000" dirty="0"/>
              <a:t>.</a:t>
            </a:r>
            <a:r>
              <a:rPr lang="it-IT" sz="1600" dirty="0"/>
              <a:t>ESTENSIONE-FILE</a:t>
            </a:r>
          </a:p>
          <a:p>
            <a:pPr algn="ctr"/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esempio:</a:t>
            </a:r>
          </a:p>
          <a:p>
            <a:pPr algn="ctr"/>
            <a:r>
              <a:rPr lang="it-IT" sz="1600" dirty="0"/>
              <a:t>img1</a:t>
            </a:r>
            <a:r>
              <a:rPr lang="it-IT" sz="4000" dirty="0"/>
              <a:t>.</a:t>
            </a:r>
            <a:r>
              <a:rPr lang="it-IT" sz="1600" dirty="0"/>
              <a:t>png</a:t>
            </a:r>
          </a:p>
        </p:txBody>
      </p:sp>
      <p:pic>
        <p:nvPicPr>
          <p:cNvPr id="1028" name="Picture 4" descr="Rendere visibili o nascondere le estensioni dei file - Why-Tech">
            <a:extLst>
              <a:ext uri="{FF2B5EF4-FFF2-40B4-BE49-F238E27FC236}">
                <a16:creationId xmlns:a16="http://schemas.microsoft.com/office/drawing/2014/main" id="{991F1AEB-32FC-8695-3AFD-C145C6338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739"/>
            <a:ext cx="8285871" cy="45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AD061957-E66A-F93D-68A0-10D6F0E63B72}"/>
              </a:ext>
            </a:extLst>
          </p:cNvPr>
          <p:cNvCxnSpPr/>
          <p:nvPr/>
        </p:nvCxnSpPr>
        <p:spPr>
          <a:xfrm flipV="1">
            <a:off x="9340948" y="4515729"/>
            <a:ext cx="422030" cy="548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B5882FC-F36B-F57F-1AF9-F9CC399B261D}"/>
              </a:ext>
            </a:extLst>
          </p:cNvPr>
          <p:cNvCxnSpPr>
            <a:cxnSpLocks/>
          </p:cNvCxnSpPr>
          <p:nvPr/>
        </p:nvCxnSpPr>
        <p:spPr>
          <a:xfrm flipH="1" flipV="1">
            <a:off x="10482189" y="4515729"/>
            <a:ext cx="378069" cy="548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FE42D03-C0C2-F379-EECA-AFE72E163A2D}"/>
              </a:ext>
            </a:extLst>
          </p:cNvPr>
          <p:cNvSpPr txBox="1"/>
          <p:nvPr/>
        </p:nvSpPr>
        <p:spPr>
          <a:xfrm>
            <a:off x="8507398" y="5020352"/>
            <a:ext cx="161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Nome del file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5C0C4C0-1FE8-9F45-7D6D-80DE5A6A300C}"/>
              </a:ext>
            </a:extLst>
          </p:cNvPr>
          <p:cNvSpPr txBox="1"/>
          <p:nvPr/>
        </p:nvSpPr>
        <p:spPr>
          <a:xfrm>
            <a:off x="10384582" y="5032606"/>
            <a:ext cx="1342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Estensione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3346AE3-D84D-0EA2-037F-A5791E4CC2B3}"/>
              </a:ext>
            </a:extLst>
          </p:cNvPr>
          <p:cNvSpPr txBox="1"/>
          <p:nvPr/>
        </p:nvSpPr>
        <p:spPr>
          <a:xfrm>
            <a:off x="250587" y="316468"/>
            <a:ext cx="778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-&gt; </a:t>
            </a:r>
            <a:r>
              <a:rPr lang="it-IT" dirty="0">
                <a:hlinkClick r:id="rId3"/>
              </a:rPr>
              <a:t>Clicca qui per visualizzare una lista con i più comuni formati di file </a:t>
            </a:r>
            <a:r>
              <a:rPr lang="it-IT" dirty="0"/>
              <a:t>&lt;-</a:t>
            </a:r>
          </a:p>
        </p:txBody>
      </p:sp>
    </p:spTree>
    <p:extLst>
      <p:ext uri="{BB962C8B-B14F-4D97-AF65-F5344CB8AC3E}">
        <p14:creationId xmlns:p14="http://schemas.microsoft.com/office/powerpoint/2010/main" val="167756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FB4329C-BF98-421E-8A0D-43A2CF95E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CDC6B8-20F2-4C8D-8599-EC572C0BF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4B8FA01-AFAC-4A35-D02C-E5BE074A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002"/>
            <a:ext cx="10058400" cy="1522993"/>
          </a:xfrm>
        </p:spPr>
        <p:txBody>
          <a:bodyPr>
            <a:normAutofit/>
          </a:bodyPr>
          <a:lstStyle/>
          <a:p>
            <a:r>
              <a:rPr lang="it-IT" sz="6000"/>
              <a:t>estensioni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342043-9755-451A-9341-6461ADE85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2F7E87-CD4F-40F9-978A-356F63B76E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3B1ED61-05D6-47CD-8878-8406A83BDF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2559513-47DD-58A0-34B4-87674D5C5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1551711"/>
              </p:ext>
            </p:extLst>
          </p:nvPr>
        </p:nvGraphicFramePr>
        <p:xfrm>
          <a:off x="643466" y="633637"/>
          <a:ext cx="10905066" cy="3294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68919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99C8F5-AF49-F43A-F365-D3B879D4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IMMAGINI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64820C-95C2-C701-556E-A303E74F0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PRINCIPALI ESTENSIONI E CARATTERISTICHE</a:t>
            </a:r>
          </a:p>
        </p:txBody>
      </p:sp>
    </p:spTree>
    <p:extLst>
      <p:ext uri="{BB962C8B-B14F-4D97-AF65-F5344CB8AC3E}">
        <p14:creationId xmlns:p14="http://schemas.microsoft.com/office/powerpoint/2010/main" val="161813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D3266B-4F22-25A1-484A-09E155E9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Formati delle immagini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8AE904-D1C0-6568-2643-109F0DE5A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it-IT" dirty="0"/>
              <a:t>BITMAP O RASTER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8540E1-F555-E359-E2F0-8B94A80F4C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/>
              <a:t>POSIZIONE E COLORE DI OGNI </a:t>
            </a:r>
            <a:r>
              <a:rPr lang="it-IT" u="sng" dirty="0">
                <a:solidFill>
                  <a:schemeClr val="accent2"/>
                </a:solidFill>
              </a:rPr>
              <a:t>PIXEL</a:t>
            </a:r>
            <a:r>
              <a:rPr lang="it-IT" dirty="0"/>
              <a:t> DEFINITI IN BASE ALLA </a:t>
            </a:r>
            <a:r>
              <a:rPr lang="it-IT" u="sng" dirty="0">
                <a:solidFill>
                  <a:schemeClr val="accent2"/>
                </a:solidFill>
              </a:rPr>
              <a:t>RISOLUZIONE</a:t>
            </a:r>
            <a:r>
              <a:rPr lang="it-IT" dirty="0"/>
              <a:t>.</a:t>
            </a:r>
          </a:p>
          <a:p>
            <a:r>
              <a:rPr lang="it-IT" dirty="0"/>
              <a:t>ESEMPIO: </a:t>
            </a:r>
            <a:r>
              <a:rPr lang="it-IT" dirty="0">
                <a:solidFill>
                  <a:schemeClr val="accent2"/>
                </a:solidFill>
              </a:rPr>
              <a:t>BMP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JPG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GIF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PNG</a:t>
            </a:r>
          </a:p>
          <a:p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959BEDA-EC77-B93D-F672-02B6FFD80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it-IT" dirty="0"/>
              <a:t>VETTORIALI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3EFBE10-3A5B-30C4-18BF-51739E2CDBB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it-IT" dirty="0"/>
              <a:t>SISTEMA DI LINEE E CURVE SU UN PIANO CARTESIANO, SCALATO RISPETTO ALL’AREA TOTALE.</a:t>
            </a:r>
          </a:p>
          <a:p>
            <a:r>
              <a:rPr lang="it-IT" dirty="0"/>
              <a:t>ESEMPIO:  </a:t>
            </a:r>
            <a:r>
              <a:rPr lang="it-IT" dirty="0">
                <a:solidFill>
                  <a:schemeClr val="accent2"/>
                </a:solidFill>
              </a:rPr>
              <a:t>SVG</a:t>
            </a:r>
          </a:p>
        </p:txBody>
      </p:sp>
      <p:pic>
        <p:nvPicPr>
          <p:cNvPr id="1026" name="Picture 2" descr="Differenze tra formato vettoriale e formato raster - AlphaDev">
            <a:extLst>
              <a:ext uri="{FF2B5EF4-FFF2-40B4-BE49-F238E27FC236}">
                <a16:creationId xmlns:a16="http://schemas.microsoft.com/office/drawing/2014/main" id="{26E7872B-CFF0-F809-4B71-66BB3CA5CC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31"/>
          <a:stretch/>
        </p:blipFill>
        <p:spPr bwMode="auto">
          <a:xfrm>
            <a:off x="7693915" y="4251959"/>
            <a:ext cx="2159445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ifferenze tra formato vettoriale e formato raster - AlphaDev">
            <a:extLst>
              <a:ext uri="{FF2B5EF4-FFF2-40B4-BE49-F238E27FC236}">
                <a16:creationId xmlns:a16="http://schemas.microsoft.com/office/drawing/2014/main" id="{392BD75F-D329-BB9B-F721-6AF1C9EA06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431"/>
          <a:stretch/>
        </p:blipFill>
        <p:spPr bwMode="auto">
          <a:xfrm>
            <a:off x="2135950" y="4251960"/>
            <a:ext cx="2159444" cy="250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1043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3F9684-4537-0FD3-2147-9883C03D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pixel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6AD1F77-D123-F260-800A-17BFA723A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2718052"/>
            <a:ext cx="9583487" cy="33913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38E765F-0AAD-2574-73C4-DCA9FC12E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2136946"/>
            <a:ext cx="2048161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6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" name="Group 2054">
            <a:extLst>
              <a:ext uri="{FF2B5EF4-FFF2-40B4-BE49-F238E27FC236}">
                <a16:creationId xmlns:a16="http://schemas.microsoft.com/office/drawing/2014/main" id="{EE6C75A5-F4B8-415F-B4EA-A9AD45087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056" name="Oval 2055">
              <a:extLst>
                <a:ext uri="{FF2B5EF4-FFF2-40B4-BE49-F238E27FC236}">
                  <a16:creationId xmlns:a16="http://schemas.microsoft.com/office/drawing/2014/main" id="{3D9CC178-C06A-480F-AAFC-127638C29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it-IT"/>
            </a:p>
          </p:txBody>
        </p:sp>
        <p:sp>
          <p:nvSpPr>
            <p:cNvPr id="2057" name="Oval 2056">
              <a:extLst>
                <a:ext uri="{FF2B5EF4-FFF2-40B4-BE49-F238E27FC236}">
                  <a16:creationId xmlns:a16="http://schemas.microsoft.com/office/drawing/2014/main" id="{77235C6D-8D65-4BC6-AE0E-523AB3C8D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2052" name="Picture 4" descr="I formati digitali standard | I monitor | La risoluzione | Layout">
            <a:extLst>
              <a:ext uri="{FF2B5EF4-FFF2-40B4-BE49-F238E27FC236}">
                <a16:creationId xmlns:a16="http://schemas.microsoft.com/office/drawing/2014/main" id="{62238F5E-F872-530B-029C-6FE1F015D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0"/>
            <a:ext cx="762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486F6BD-B6CC-B60D-86D1-E5005A0884F9}"/>
                  </a:ext>
                </a:extLst>
              </p:cNvPr>
              <p:cNvSpPr txBox="1"/>
              <p:nvPr/>
            </p:nvSpPr>
            <p:spPr>
              <a:xfrm>
                <a:off x="8273143" y="1904956"/>
                <a:ext cx="3918857" cy="4784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1" dirty="0"/>
                  <a:t>PPI</a:t>
                </a:r>
                <a:r>
                  <a:rPr lang="it-IT" dirty="0"/>
                  <a:t> (</a:t>
                </a:r>
                <a:r>
                  <a:rPr lang="it-IT" b="1" dirty="0"/>
                  <a:t>P</a:t>
                </a:r>
                <a:r>
                  <a:rPr lang="it-IT" dirty="0"/>
                  <a:t>ixel </a:t>
                </a:r>
                <a:r>
                  <a:rPr lang="it-IT" b="1" dirty="0"/>
                  <a:t>P</a:t>
                </a:r>
                <a:r>
                  <a:rPr lang="it-IT" dirty="0"/>
                  <a:t>er </a:t>
                </a:r>
                <a:r>
                  <a:rPr lang="it-IT" b="1" dirty="0"/>
                  <a:t>I</a:t>
                </a:r>
                <a:r>
                  <a:rPr lang="it-IT" dirty="0"/>
                  <a:t>nch)</a:t>
                </a:r>
              </a:p>
              <a:p>
                <a:endParaRPr lang="it-IT" dirty="0"/>
              </a:p>
              <a:p>
                <a:r>
                  <a:rPr lang="it-IT" dirty="0"/>
                  <a:t>Densità di pixel, ovvero il </a:t>
                </a:r>
                <a:r>
                  <a:rPr lang="it-IT" u="sng" dirty="0"/>
                  <a:t>numero di pixel presenti in ogni pollice del display</a:t>
                </a:r>
                <a:r>
                  <a:rPr lang="it-IT" dirty="0"/>
                  <a:t>.</a:t>
                </a:r>
              </a:p>
              <a:p>
                <a:endParaRPr lang="it-IT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𝑃𝑃𝐼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it-IT" sz="2400" dirty="0"/>
              </a:p>
              <a:p>
                <a:endParaRPr lang="it-IT" dirty="0"/>
              </a:p>
              <a:p>
                <a:r>
                  <a:rPr lang="it-IT" dirty="0"/>
                  <a:t>L = numero di pixel larghezza</a:t>
                </a:r>
              </a:p>
              <a:p>
                <a:r>
                  <a:rPr lang="it-IT" dirty="0"/>
                  <a:t>H = numero di pixel altezza</a:t>
                </a:r>
              </a:p>
              <a:p>
                <a:r>
                  <a:rPr lang="it-IT" dirty="0"/>
                  <a:t>P = grandezza in pollici dello schermo (misura della diagonale)</a:t>
                </a:r>
              </a:p>
              <a:p>
                <a:endParaRPr lang="it-IT" dirty="0"/>
              </a:p>
              <a:p>
                <a:r>
                  <a:rPr lang="it-IT" dirty="0"/>
                  <a:t>1 pollice = 2,54 centimetri</a:t>
                </a: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7486F6BD-B6CC-B60D-86D1-E5005A088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143" y="1904956"/>
                <a:ext cx="3918857" cy="4784515"/>
              </a:xfrm>
              <a:prstGeom prst="rect">
                <a:avLst/>
              </a:prstGeom>
              <a:blipFill>
                <a:blip r:embed="rId5"/>
                <a:stretch>
                  <a:fillRect l="-1244" t="-637" r="-1400" b="-114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itolo 1">
            <a:extLst>
              <a:ext uri="{FF2B5EF4-FFF2-40B4-BE49-F238E27FC236}">
                <a16:creationId xmlns:a16="http://schemas.microsoft.com/office/drawing/2014/main" id="{624414FE-27F1-E955-D149-2A80CF18E5E5}"/>
              </a:ext>
            </a:extLst>
          </p:cNvPr>
          <p:cNvSpPr txBox="1">
            <a:spLocks/>
          </p:cNvSpPr>
          <p:nvPr/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/>
              <a:t>RISOLUZIONE</a:t>
            </a:r>
          </a:p>
        </p:txBody>
      </p:sp>
    </p:spTree>
    <p:extLst>
      <p:ext uri="{BB962C8B-B14F-4D97-AF65-F5344CB8AC3E}">
        <p14:creationId xmlns:p14="http://schemas.microsoft.com/office/powerpoint/2010/main" val="3397681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99C8F5-AF49-F43A-F365-D3B879D46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BITMAP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64820C-95C2-C701-556E-A303E74F0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accent2"/>
                </a:solidFill>
              </a:rPr>
              <a:t>BMP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GIF</a:t>
            </a:r>
            <a:r>
              <a:rPr lang="it-IT" dirty="0"/>
              <a:t>,</a:t>
            </a:r>
            <a:r>
              <a:rPr lang="it-IT" dirty="0">
                <a:solidFill>
                  <a:schemeClr val="accent2"/>
                </a:solidFill>
              </a:rPr>
              <a:t> JPG</a:t>
            </a:r>
            <a:r>
              <a:rPr lang="it-IT" dirty="0"/>
              <a:t>, </a:t>
            </a:r>
            <a:r>
              <a:rPr lang="it-IT" dirty="0">
                <a:solidFill>
                  <a:schemeClr val="accent2"/>
                </a:solidFill>
              </a:rPr>
              <a:t>PNG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50078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556D07-D129-7A40-6F83-9A6CF2F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BITMAP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24CAAF-F297-6EDF-E451-09B90579C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Una bitmap è una matrice di bit che specificano il colore di ogni pixel in una matrice rettangolare di pixel.</a:t>
            </a:r>
          </a:p>
          <a:p>
            <a:r>
              <a:rPr lang="it-IT" dirty="0"/>
              <a:t>Il numero di bit dedicati a un singolo pixel determina il numero di colori che possono essere assegnati a tale pixel.</a:t>
            </a:r>
          </a:p>
          <a:p>
            <a:pPr marL="0" indent="0">
              <a:buNone/>
            </a:pP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7B2EF87-D3F1-D122-0396-C1C2A5EEF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563144"/>
              </p:ext>
            </p:extLst>
          </p:nvPr>
        </p:nvGraphicFramePr>
        <p:xfrm>
          <a:off x="1063748" y="3644153"/>
          <a:ext cx="10245227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181">
                  <a:extLst>
                    <a:ext uri="{9D8B030D-6E8A-4147-A177-3AD203B41FA5}">
                      <a16:colId xmlns:a16="http://schemas.microsoft.com/office/drawing/2014/main" val="3834786209"/>
                    </a:ext>
                  </a:extLst>
                </a:gridCol>
                <a:gridCol w="8243046">
                  <a:extLst>
                    <a:ext uri="{9D8B030D-6E8A-4147-A177-3AD203B41FA5}">
                      <a16:colId xmlns:a16="http://schemas.microsoft.com/office/drawing/2014/main" val="568166728"/>
                    </a:ext>
                  </a:extLst>
                </a:gridCol>
              </a:tblGrid>
              <a:tr h="330439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BIT PER PIXEL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NUMERO DI COLORI CHE POSSONO ESSERE ASSEGNATI A UN PIXEL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26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2^1 = 2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94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2^2 = 4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21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2^4 = 8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40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2^8 = 256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10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2^16 = 65.536 colori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9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2^24 = 16.777.216 colori (</a:t>
                      </a:r>
                      <a:r>
                        <a:rPr lang="it-IT" dirty="0">
                          <a:hlinkClick r:id="rId2"/>
                        </a:rPr>
                        <a:t>https://color.adobe.com/</a:t>
                      </a:r>
                      <a:r>
                        <a:rPr lang="it-IT" dirty="0" err="1">
                          <a:hlinkClick r:id="rId2"/>
                        </a:rPr>
                        <a:t>it</a:t>
                      </a:r>
                      <a:r>
                        <a:rPr lang="it-IT" dirty="0">
                          <a:hlinkClick r:id="rId2"/>
                        </a:rPr>
                        <a:t>/create/color-</a:t>
                      </a:r>
                      <a:r>
                        <a:rPr lang="it-IT" dirty="0" err="1">
                          <a:hlinkClick r:id="rId2"/>
                        </a:rPr>
                        <a:t>wheel</a:t>
                      </a:r>
                      <a:r>
                        <a:rPr lang="it-IT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230612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8E6334-9090-7E23-DF93-683BE898B28B}"/>
              </a:ext>
            </a:extLst>
          </p:cNvPr>
          <p:cNvSpPr txBox="1"/>
          <p:nvPr/>
        </p:nvSpPr>
        <p:spPr>
          <a:xfrm>
            <a:off x="3328158" y="1553694"/>
            <a:ext cx="5535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-&gt; </a:t>
            </a:r>
            <a:r>
              <a:rPr lang="it-IT" dirty="0">
                <a:hlinkClick r:id="rId3"/>
              </a:rPr>
              <a:t>clicca qui per vedere tutti i 16.777.216 colori </a:t>
            </a:r>
            <a:r>
              <a:rPr lang="it-IT" dirty="0"/>
              <a:t>&lt;-</a:t>
            </a:r>
          </a:p>
        </p:txBody>
      </p:sp>
    </p:spTree>
    <p:extLst>
      <p:ext uri="{BB962C8B-B14F-4D97-AF65-F5344CB8AC3E}">
        <p14:creationId xmlns:p14="http://schemas.microsoft.com/office/powerpoint/2010/main" val="13584127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Legn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gno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gno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261</TotalTime>
  <Words>852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 Math</vt:lpstr>
      <vt:lpstr>Rockwell</vt:lpstr>
      <vt:lpstr>Rockwell Condensed</vt:lpstr>
      <vt:lpstr>Rockwell Extra Bold</vt:lpstr>
      <vt:lpstr>Wingdings</vt:lpstr>
      <vt:lpstr>Legno</vt:lpstr>
      <vt:lpstr>file</vt:lpstr>
      <vt:lpstr>estensioni</vt:lpstr>
      <vt:lpstr>estensioni</vt:lpstr>
      <vt:lpstr>IMMAGINI</vt:lpstr>
      <vt:lpstr>Formati delle immagini</vt:lpstr>
      <vt:lpstr>pixel</vt:lpstr>
      <vt:lpstr>Presentazione standard di PowerPoint</vt:lpstr>
      <vt:lpstr>BITMAP</vt:lpstr>
      <vt:lpstr>BITMAP</vt:lpstr>
      <vt:lpstr>BITMAP</vt:lpstr>
      <vt:lpstr>BITMAP</vt:lpstr>
      <vt:lpstr>BMP</vt:lpstr>
      <vt:lpstr>GIF</vt:lpstr>
      <vt:lpstr>JPG</vt:lpstr>
      <vt:lpstr>PNG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</dc:title>
  <dc:creator>Gabriele Alessandro Cazzaniga</dc:creator>
  <cp:lastModifiedBy>Gabriele Alessandro Cazzaniga</cp:lastModifiedBy>
  <cp:revision>5</cp:revision>
  <dcterms:created xsi:type="dcterms:W3CDTF">2023-10-18T16:57:09Z</dcterms:created>
  <dcterms:modified xsi:type="dcterms:W3CDTF">2023-10-19T16:50:57Z</dcterms:modified>
</cp:coreProperties>
</file>