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4" r:id="rId7"/>
    <p:sldId id="261" r:id="rId8"/>
    <p:sldId id="272" r:id="rId9"/>
    <p:sldId id="271" r:id="rId10"/>
    <p:sldId id="262" r:id="rId11"/>
    <p:sldId id="263" r:id="rId12"/>
    <p:sldId id="264" r:id="rId13"/>
    <p:sldId id="265" r:id="rId14"/>
    <p:sldId id="267" r:id="rId15"/>
    <p:sldId id="268" r:id="rId16"/>
    <p:sldId id="266" r:id="rId17"/>
    <p:sldId id="269" r:id="rId18"/>
    <p:sldId id="270" r:id="rId19"/>
    <p:sldId id="273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2" r:id="rId45"/>
    <p:sldId id="303" r:id="rId46"/>
    <p:sldId id="304" r:id="rId47"/>
    <p:sldId id="305" r:id="rId4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Stile medio 3 - Color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Stile medio 4 - Color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Stile chiaro 3 - Color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Stile chi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2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96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57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74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374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46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5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476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10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83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16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90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11/23/2023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53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hyperlink" Target="https://www.7-zip.org/download.html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winrar.it/" TargetMode="Externa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.png"/><Relationship Id="rId5" Type="http://schemas.openxmlformats.org/officeDocument/2006/relationships/hyperlink" Target="https://www.iso.org/home.html" TargetMode="External"/><Relationship Id="rId4" Type="http://schemas.openxmlformats.org/officeDocument/2006/relationships/hyperlink" Target="https://www.winzip.com/it/" TargetMode="External"/><Relationship Id="rId9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8EBsr7DRekQ?feature=oembe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7C9DA91-E03F-5B47-E2EF-BE189A260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6817" y="2059506"/>
            <a:ext cx="7553326" cy="1537562"/>
          </a:xfrm>
        </p:spPr>
        <p:txBody>
          <a:bodyPr>
            <a:normAutofit/>
          </a:bodyPr>
          <a:lstStyle/>
          <a:p>
            <a:pPr algn="l"/>
            <a:r>
              <a:rPr lang="it-IT" b="1" dirty="0"/>
              <a:t>FILE </a:t>
            </a:r>
            <a:r>
              <a:rPr lang="it-IT" b="1" dirty="0" err="1"/>
              <a:t>COMPREsSI</a:t>
            </a:r>
            <a:endParaRPr lang="it-IT" b="1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32EBF34-6CE7-9951-277F-69182031A6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6817" y="3795820"/>
            <a:ext cx="7553325" cy="1066522"/>
          </a:xfrm>
        </p:spPr>
        <p:txBody>
          <a:bodyPr>
            <a:normAutofit/>
          </a:bodyPr>
          <a:lstStyle/>
          <a:p>
            <a:r>
              <a:rPr lang="it-IT" i="1" dirty="0"/>
              <a:t>.</a:t>
            </a:r>
            <a:r>
              <a:rPr lang="it-IT" i="1" dirty="0" err="1"/>
              <a:t>rar</a:t>
            </a:r>
            <a:r>
              <a:rPr lang="it-IT" i="1" dirty="0"/>
              <a:t> .zip .7z .iso</a:t>
            </a:r>
          </a:p>
        </p:txBody>
      </p:sp>
      <p:pic>
        <p:nvPicPr>
          <p:cNvPr id="4" name="Picture 3" descr="File in cartelle">
            <a:extLst>
              <a:ext uri="{FF2B5EF4-FFF2-40B4-BE49-F238E27FC236}">
                <a16:creationId xmlns:a16="http://schemas.microsoft.com/office/drawing/2014/main" id="{1649F5E6-4CFA-B0E0-FCB7-FEB40AC65C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53" r="32015" b="2"/>
          <a:stretch/>
        </p:blipFill>
        <p:spPr>
          <a:xfrm>
            <a:off x="8658226" y="-4762"/>
            <a:ext cx="3541857" cy="6886079"/>
          </a:xfrm>
          <a:custGeom>
            <a:avLst/>
            <a:gdLst/>
            <a:ahLst/>
            <a:cxnLst/>
            <a:rect l="l" t="t" r="r" b="b"/>
            <a:pathLst>
              <a:path w="3541857" h="6886079">
                <a:moveTo>
                  <a:pt x="1248072" y="0"/>
                </a:moveTo>
                <a:lnTo>
                  <a:pt x="3541857" y="0"/>
                </a:lnTo>
                <a:lnTo>
                  <a:pt x="3541857" y="6886079"/>
                </a:lnTo>
                <a:lnTo>
                  <a:pt x="0" y="6864521"/>
                </a:lnTo>
                <a:close/>
              </a:path>
            </a:pathLst>
          </a:cu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878186" y="1"/>
            <a:ext cx="345294" cy="688131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E10AC2-20ED-4628-9A8E-14F8437B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794205" y="-4764"/>
            <a:ext cx="5397796" cy="104143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18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BFAAF8-A8F5-07A0-2522-3D8CC4D0F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89858"/>
            <a:ext cx="9906000" cy="1382156"/>
          </a:xfrm>
        </p:spPr>
        <p:txBody>
          <a:bodyPr/>
          <a:lstStyle/>
          <a:p>
            <a:pPr algn="ctr"/>
            <a:r>
              <a:rPr lang="it-IT" b="1" dirty="0"/>
              <a:t>Rle (Run lenght encoding)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7CD385A7-007A-2898-9F0B-97C510C488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26292"/>
              </p:ext>
            </p:extLst>
          </p:nvPr>
        </p:nvGraphicFramePr>
        <p:xfrm>
          <a:off x="2031999" y="1872014"/>
          <a:ext cx="8128001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00852442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0442838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3217733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4609502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5909643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2107358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74344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ffffff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ffffff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ffffff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ffffff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317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ffffff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ffffff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ffffff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ffffff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ffffff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ffffff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ffffff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ffffff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ffffff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379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ffffff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ffffff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ffffff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ffffff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062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000000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ffffff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ffffff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ffffff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ffffff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ffffff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500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8963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BFAAF8-A8F5-07A0-2522-3D8CC4D0F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89858"/>
            <a:ext cx="9906000" cy="1382156"/>
          </a:xfrm>
        </p:spPr>
        <p:txBody>
          <a:bodyPr/>
          <a:lstStyle/>
          <a:p>
            <a:pPr algn="ctr"/>
            <a:r>
              <a:rPr lang="it-IT" b="1" dirty="0"/>
              <a:t>Rle (Run lenght encoding)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7CD385A7-007A-2898-9F0B-97C510C488EE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1872014"/>
          <a:ext cx="8128001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00852442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0442838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3217733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4609502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5909643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2107358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74344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ffffff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ffffff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ffffff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ffffff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317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ffffff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ffffff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ffffff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ffffff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ffffff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ffffff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ffffff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ffffff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ffffff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379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ffffff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ffffff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ffffff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ffffff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062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000000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000000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ffffff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ffffff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ffffff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ffffff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ffffff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500877"/>
                  </a:ext>
                </a:extLst>
              </a:tr>
            </a:tbl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D7C146A2-34AE-B30A-51B2-FF89A569136D}"/>
              </a:ext>
            </a:extLst>
          </p:cNvPr>
          <p:cNvSpPr txBox="1"/>
          <p:nvPr/>
        </p:nvSpPr>
        <p:spPr>
          <a:xfrm>
            <a:off x="446313" y="3970324"/>
            <a:ext cx="112993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b="1" dirty="0">
                <a:solidFill>
                  <a:srgbClr val="000000"/>
                </a:solidFill>
                <a:latin typeface="Univers Condensed Light" panose="020B0306020202040204" pitchFamily="34" charset="0"/>
              </a:rPr>
              <a:t>f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000000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000000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000000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 ffffff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000000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000000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000000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</a:t>
            </a:r>
            <a:r>
              <a:rPr lang="it-IT" b="1" dirty="0">
                <a:solidFill>
                  <a:srgbClr val="000000"/>
                </a:solidFill>
                <a:latin typeface="Univers Condensed Light" panose="020B030602020204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000000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000000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 ffffff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000000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000000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000000 000000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000000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</a:t>
            </a:r>
            <a:endParaRPr lang="it-IT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it-IT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it-IT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 </a:t>
            </a:r>
            <a:endParaRPr lang="it-IT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it-IT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85769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BFAAF8-A8F5-07A0-2522-3D8CC4D0F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89858"/>
            <a:ext cx="9906000" cy="1382156"/>
          </a:xfrm>
        </p:spPr>
        <p:txBody>
          <a:bodyPr/>
          <a:lstStyle/>
          <a:p>
            <a:pPr algn="ctr"/>
            <a:r>
              <a:rPr lang="it-IT" b="1" dirty="0"/>
              <a:t>Rle (Run lenght encoding)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7C146A2-34AE-B30A-51B2-FF89A569136D}"/>
              </a:ext>
            </a:extLst>
          </p:cNvPr>
          <p:cNvSpPr txBox="1"/>
          <p:nvPr/>
        </p:nvSpPr>
        <p:spPr>
          <a:xfrm>
            <a:off x="446314" y="1872014"/>
            <a:ext cx="112993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b="1" dirty="0">
                <a:solidFill>
                  <a:srgbClr val="000000"/>
                </a:solidFill>
                <a:latin typeface="Univers Condensed Light" panose="020B0306020202040204" pitchFamily="34" charset="0"/>
              </a:rPr>
              <a:t>f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000000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000000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000000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 ffffff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000000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000000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000000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</a:t>
            </a:r>
            <a:r>
              <a:rPr lang="it-IT" b="1" dirty="0">
                <a:solidFill>
                  <a:srgbClr val="000000"/>
                </a:solidFill>
                <a:latin typeface="Univers Condensed Light" panose="020B030602020204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000000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000000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 ffffff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000000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000000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000000 000000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000000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 err="1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 err="1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</a:t>
            </a:r>
            <a:endParaRPr lang="it-IT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it-IT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it-IT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 </a:t>
            </a:r>
            <a:endParaRPr lang="it-IT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rtl="0" eaLnBrk="1" fontAlgn="t" latinLnBrk="0" hangingPunct="1">
              <a:spcBef>
                <a:spcPts val="0"/>
              </a:spcBef>
              <a:spcAft>
                <a:spcPts val="0"/>
              </a:spcAft>
            </a:pPr>
            <a:endParaRPr lang="it-IT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91905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BFAAF8-A8F5-07A0-2522-3D8CC4D0F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89858"/>
            <a:ext cx="9906000" cy="1382156"/>
          </a:xfrm>
        </p:spPr>
        <p:txBody>
          <a:bodyPr/>
          <a:lstStyle/>
          <a:p>
            <a:pPr algn="ctr"/>
            <a:r>
              <a:rPr lang="it-IT" b="1" dirty="0"/>
              <a:t>Rle (Run lenght encoding)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7C146A2-34AE-B30A-51B2-FF89A569136D}"/>
              </a:ext>
            </a:extLst>
          </p:cNvPr>
          <p:cNvSpPr txBox="1"/>
          <p:nvPr/>
        </p:nvSpPr>
        <p:spPr>
          <a:xfrm>
            <a:off x="446314" y="1872014"/>
            <a:ext cx="112993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b="1" dirty="0">
                <a:solidFill>
                  <a:srgbClr val="000000"/>
                </a:solidFill>
                <a:latin typeface="Univers Condensed Light" panose="020B0306020202040204" pitchFamily="34" charset="0"/>
              </a:rPr>
              <a:t>f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000000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000000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000000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 ffffff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000000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000000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000000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</a:t>
            </a:r>
            <a:r>
              <a:rPr lang="it-IT" b="1" dirty="0">
                <a:solidFill>
                  <a:srgbClr val="000000"/>
                </a:solidFill>
                <a:latin typeface="Univers Condensed Light" panose="020B030602020204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000000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000000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 ffffff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000000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000000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000000 000000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000000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 err="1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 err="1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</a:t>
            </a:r>
            <a:endParaRPr lang="it-IT" sz="1800" b="1" i="0" u="none" strike="noStrike" kern="1200" dirty="0">
              <a:solidFill>
                <a:srgbClr val="000000"/>
              </a:solidFill>
              <a:effectLst/>
              <a:latin typeface="Univers Condensed Light" panose="020B0306020202040204" pitchFamily="34" charset="0"/>
            </a:endParaRPr>
          </a:p>
          <a:p>
            <a:pPr marL="0" marR="0" indent="0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it-IT" b="1" dirty="0">
              <a:solidFill>
                <a:srgbClr val="000000"/>
              </a:solidFill>
              <a:latin typeface="Univers Condensed Light" panose="020B0306020202040204" pitchFamily="34" charset="0"/>
            </a:endParaRPr>
          </a:p>
          <a:p>
            <a:r>
              <a:rPr lang="it-IT" sz="1800" b="1" i="0" u="none" strike="noStrike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111111111111111111111111111111111111111111111111000000000000000000000000000000000000000000000000000000000000000000000000111111111111111111111111111111111111111111111111111111111111111111111111000000000000000000000000000000000000000000000000000000000000000000000000111111111111111111111111111111111111111111111111111111111111111111111111111111111111111111111111111111111111111111111111111111111111111111111111000000000000000000000000000000000000000000000000111111111111111111111111111111111111111111111111111111111111111111111111111111111111111111111111111111111111111111111111111111111111111111111111000000000000000000000000000000000000000000000000000000000000000000000000000000000000000000000000000000000000000000000000111111111111111111111111111111111111111111111111111111111111111111111111111111111111111111111111111111111111111111111111</a:t>
            </a:r>
            <a:endParaRPr lang="it-IT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5E95FE0-0B4A-A758-2180-FD70E5DBD0D4}"/>
              </a:ext>
            </a:extLst>
          </p:cNvPr>
          <p:cNvSpPr txBox="1"/>
          <p:nvPr/>
        </p:nvSpPr>
        <p:spPr>
          <a:xfrm>
            <a:off x="446314" y="5011335"/>
            <a:ext cx="11299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/>
              <a:t>840 BIT = 105 BYTE</a:t>
            </a:r>
          </a:p>
        </p:txBody>
      </p:sp>
    </p:spTree>
    <p:extLst>
      <p:ext uri="{BB962C8B-B14F-4D97-AF65-F5344CB8AC3E}">
        <p14:creationId xmlns:p14="http://schemas.microsoft.com/office/powerpoint/2010/main" val="283614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BFAAF8-A8F5-07A0-2522-3D8CC4D0F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89858"/>
            <a:ext cx="9906000" cy="1382156"/>
          </a:xfrm>
        </p:spPr>
        <p:txBody>
          <a:bodyPr/>
          <a:lstStyle/>
          <a:p>
            <a:pPr algn="ctr"/>
            <a:r>
              <a:rPr lang="it-IT" b="1" dirty="0"/>
              <a:t>Rle (Run lenght encoding)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7C146A2-34AE-B30A-51B2-FF89A569136D}"/>
              </a:ext>
            </a:extLst>
          </p:cNvPr>
          <p:cNvSpPr txBox="1"/>
          <p:nvPr/>
        </p:nvSpPr>
        <p:spPr>
          <a:xfrm>
            <a:off x="446314" y="1872014"/>
            <a:ext cx="112993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b="1" dirty="0">
                <a:solidFill>
                  <a:srgbClr val="000000"/>
                </a:solidFill>
                <a:latin typeface="Univers Condensed Light" panose="020B0306020202040204" pitchFamily="34" charset="0"/>
              </a:rPr>
              <a:t>f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000000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000000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000000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 ffffff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000000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000000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000000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</a:t>
            </a:r>
            <a:r>
              <a:rPr lang="it-IT" b="1" dirty="0">
                <a:solidFill>
                  <a:srgbClr val="000000"/>
                </a:solidFill>
                <a:latin typeface="Univers Condensed Light" panose="020B030602020204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000000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000000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 ffffff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000000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000000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000000 000000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000000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 err="1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 err="1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</a:t>
            </a:r>
            <a:endParaRPr lang="it-IT" sz="1800" b="1" i="0" u="none" strike="noStrike" kern="1200" dirty="0">
              <a:solidFill>
                <a:srgbClr val="000000"/>
              </a:solidFill>
              <a:effectLst/>
              <a:latin typeface="Univers Condensed Light" panose="020B0306020202040204" pitchFamily="34" charset="0"/>
            </a:endParaRPr>
          </a:p>
          <a:p>
            <a:pPr marL="0" marR="0" indent="0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it-IT" b="1" dirty="0">
              <a:solidFill>
                <a:srgbClr val="000000"/>
              </a:solidFill>
              <a:latin typeface="Univers Condensed Light" panose="020B0306020202040204" pitchFamily="34" charset="0"/>
            </a:endParaRPr>
          </a:p>
          <a:p>
            <a:pPr marL="285750" marR="0" indent="-285750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000000"/>
                </a:solidFill>
                <a:latin typeface="Univers Condensed Light" panose="020B0306020202040204" pitchFamily="34" charset="0"/>
              </a:rPr>
              <a:t>Fissiamo un numero di bit per contare le ripetizioni -&gt; esempio 3 bit -&gt; al massimo consideriamo 8 ripetizioni adiacenti (2^3), se ne avessimo di più dovremmo spezzare le ripetizioni in due sequenze.</a:t>
            </a:r>
            <a:endParaRPr lang="it-IT" sz="1800" b="1" i="0" u="none" strike="noStrike" dirty="0">
              <a:solidFill>
                <a:srgbClr val="000000"/>
              </a:solidFill>
              <a:effectLst/>
              <a:latin typeface="Univers Condensed Light" panose="020B0306020202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6040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BFAAF8-A8F5-07A0-2522-3D8CC4D0F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89858"/>
            <a:ext cx="9906000" cy="1382156"/>
          </a:xfrm>
        </p:spPr>
        <p:txBody>
          <a:bodyPr/>
          <a:lstStyle/>
          <a:p>
            <a:pPr algn="ctr"/>
            <a:r>
              <a:rPr lang="it-IT" b="1" dirty="0"/>
              <a:t>Rle (Run lenght encoding)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7C146A2-34AE-B30A-51B2-FF89A569136D}"/>
              </a:ext>
            </a:extLst>
          </p:cNvPr>
          <p:cNvSpPr txBox="1"/>
          <p:nvPr/>
        </p:nvSpPr>
        <p:spPr>
          <a:xfrm>
            <a:off x="446314" y="1872014"/>
            <a:ext cx="112993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b="1" dirty="0">
                <a:solidFill>
                  <a:srgbClr val="000000"/>
                </a:solidFill>
                <a:latin typeface="Univers Condensed Light" panose="020B0306020202040204" pitchFamily="34" charset="0"/>
              </a:rPr>
              <a:t>f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000000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000000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000000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 ffffff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000000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000000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000000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</a:t>
            </a:r>
            <a:r>
              <a:rPr lang="it-IT" b="1" dirty="0">
                <a:solidFill>
                  <a:srgbClr val="000000"/>
                </a:solidFill>
                <a:latin typeface="Univers Condensed Light" panose="020B030602020204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000000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000000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 ffffff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000000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000000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000000 000000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000000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 err="1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 err="1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</a:t>
            </a:r>
            <a:endParaRPr lang="it-IT" sz="1800" b="1" i="0" u="none" strike="noStrike" kern="1200" dirty="0">
              <a:solidFill>
                <a:srgbClr val="000000"/>
              </a:solidFill>
              <a:effectLst/>
              <a:latin typeface="Univers Condensed Light" panose="020B0306020202040204" pitchFamily="34" charset="0"/>
            </a:endParaRPr>
          </a:p>
          <a:p>
            <a:pPr marL="0" marR="0" indent="0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it-IT" b="1" dirty="0">
              <a:solidFill>
                <a:srgbClr val="000000"/>
              </a:solidFill>
              <a:latin typeface="Univers Condensed Light" panose="020B0306020202040204" pitchFamily="34" charset="0"/>
            </a:endParaRPr>
          </a:p>
          <a:p>
            <a:pPr marL="285750" marR="0" indent="-285750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000000"/>
                </a:solidFill>
                <a:latin typeface="Univers Condensed Light" panose="020B0306020202040204" pitchFamily="34" charset="0"/>
              </a:rPr>
              <a:t>Fissiamo un numero di bit per contare le ripetizioni -&gt; esempio 3 bit -&gt; al massimo consideriamo 8 ripetizioni adiacenti (2^3), se ne avessimo di più dovremmo spezzare le ripetizioni in due sequenze.</a:t>
            </a:r>
            <a:endParaRPr lang="it-IT" sz="1800" b="1" i="0" u="none" strike="noStrike" dirty="0">
              <a:solidFill>
                <a:srgbClr val="000000"/>
              </a:solidFill>
              <a:effectLst/>
              <a:latin typeface="Univers Condensed Light" panose="020B0306020202040204" pitchFamily="34" charset="0"/>
            </a:endParaRPr>
          </a:p>
          <a:p>
            <a:pPr marR="0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it-IT" b="1" dirty="0">
              <a:solidFill>
                <a:srgbClr val="000000"/>
              </a:solidFill>
              <a:latin typeface="Univers Condensed Light" panose="020B0306020202040204" pitchFamily="34" charset="0"/>
            </a:endParaRPr>
          </a:p>
          <a:p>
            <a:pPr marR="0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b="1" dirty="0">
                <a:solidFill>
                  <a:srgbClr val="000000"/>
                </a:solidFill>
                <a:latin typeface="Univers Condensed Light" panose="020B0306020202040204" pitchFamily="34" charset="0"/>
              </a:rPr>
              <a:t>2 ffffff 3 000000 3 ffffff 3 000000 6 ffffff 2 000000 6 ffffff 5 000000 5 ffffff</a:t>
            </a:r>
          </a:p>
        </p:txBody>
      </p:sp>
    </p:spTree>
    <p:extLst>
      <p:ext uri="{BB962C8B-B14F-4D97-AF65-F5344CB8AC3E}">
        <p14:creationId xmlns:p14="http://schemas.microsoft.com/office/powerpoint/2010/main" val="3696642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BFAAF8-A8F5-07A0-2522-3D8CC4D0F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89858"/>
            <a:ext cx="9906000" cy="1382156"/>
          </a:xfrm>
        </p:spPr>
        <p:txBody>
          <a:bodyPr/>
          <a:lstStyle/>
          <a:p>
            <a:pPr algn="ctr"/>
            <a:r>
              <a:rPr lang="it-IT" b="1" dirty="0"/>
              <a:t>Rle (Run lenght encoding)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7C146A2-34AE-B30A-51B2-FF89A569136D}"/>
              </a:ext>
            </a:extLst>
          </p:cNvPr>
          <p:cNvSpPr txBox="1"/>
          <p:nvPr/>
        </p:nvSpPr>
        <p:spPr>
          <a:xfrm>
            <a:off x="446314" y="1872014"/>
            <a:ext cx="112993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b="1" dirty="0">
                <a:solidFill>
                  <a:srgbClr val="000000"/>
                </a:solidFill>
                <a:latin typeface="Univers Condensed Light" panose="020B0306020202040204" pitchFamily="34" charset="0"/>
              </a:rPr>
              <a:t>f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000000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000000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000000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 ffffff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000000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000000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000000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</a:t>
            </a:r>
            <a:r>
              <a:rPr lang="it-IT" b="1" dirty="0">
                <a:solidFill>
                  <a:srgbClr val="000000"/>
                </a:solidFill>
                <a:latin typeface="Univers Condensed Light" panose="020B030602020204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000000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000000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 ffffff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000000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000000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000000 000000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000000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 err="1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</a:t>
            </a:r>
            <a:r>
              <a:rPr lang="it-IT" dirty="0">
                <a:latin typeface="Arial" panose="020B0604020202020204" pitchFamily="34" charset="0"/>
              </a:rPr>
              <a:t> </a:t>
            </a:r>
            <a:r>
              <a:rPr lang="it-IT" sz="1800" b="1" i="0" u="none" strike="noStrike" kern="1200" dirty="0" err="1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ffffff</a:t>
            </a:r>
            <a:endParaRPr lang="it-IT" sz="1800" b="1" i="0" u="none" strike="noStrike" kern="1200" dirty="0">
              <a:solidFill>
                <a:srgbClr val="000000"/>
              </a:solidFill>
              <a:effectLst/>
              <a:latin typeface="Univers Condensed Light" panose="020B0306020202040204" pitchFamily="34" charset="0"/>
            </a:endParaRPr>
          </a:p>
          <a:p>
            <a:pPr marL="0" marR="0" indent="0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it-IT" b="1" dirty="0">
              <a:solidFill>
                <a:srgbClr val="000000"/>
              </a:solidFill>
              <a:latin typeface="Univers Condensed Light" panose="020B0306020202040204" pitchFamily="34" charset="0"/>
            </a:endParaRPr>
          </a:p>
          <a:p>
            <a:pPr marL="285750" marR="0" indent="-285750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000000"/>
                </a:solidFill>
                <a:latin typeface="Univers Condensed Light" panose="020B0306020202040204" pitchFamily="34" charset="0"/>
              </a:rPr>
              <a:t>Fissiamo un numero di bit per contare le ripetizioni -&gt; esempio 3 bit -&gt; al massimo consideriamo 8 ripetizioni adiacenti (2^3), se ne avessimo di più dovremmo spezzare le ripetizioni in due sequenze.</a:t>
            </a:r>
            <a:endParaRPr lang="it-IT" sz="1800" b="1" i="0" u="none" strike="noStrike" dirty="0">
              <a:solidFill>
                <a:srgbClr val="000000"/>
              </a:solidFill>
              <a:effectLst/>
              <a:latin typeface="Univers Condensed Light" panose="020B0306020202040204" pitchFamily="34" charset="0"/>
            </a:endParaRPr>
          </a:p>
          <a:p>
            <a:pPr marL="285750" marR="0" indent="-285750" rtl="0" eaLnBrk="1" fontAlgn="auto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IT" sz="1800" b="1" i="0" u="none" strike="noStrike" dirty="0">
              <a:solidFill>
                <a:srgbClr val="000000"/>
              </a:solidFill>
              <a:effectLst/>
              <a:latin typeface="Univers Condensed Light" panose="020B0306020202040204" pitchFamily="34" charset="0"/>
            </a:endParaRPr>
          </a:p>
          <a:p>
            <a:pPr marR="0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b="1" dirty="0">
                <a:solidFill>
                  <a:srgbClr val="000000"/>
                </a:solidFill>
                <a:latin typeface="Univers Condensed Light" panose="020B0306020202040204" pitchFamily="34" charset="0"/>
              </a:rPr>
              <a:t>2 ffffff 3 000000 3 ffffff 3 000000 6 ffffff 2 000000 6 ffffff 5 000000 5 ffffff</a:t>
            </a:r>
          </a:p>
          <a:p>
            <a:pPr marR="0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it-IT" b="1" dirty="0">
              <a:solidFill>
                <a:srgbClr val="000000"/>
              </a:solidFill>
              <a:latin typeface="Univers Condensed Light" panose="020B0306020202040204" pitchFamily="34" charset="0"/>
            </a:endParaRPr>
          </a:p>
          <a:p>
            <a:pPr marR="0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010 111111111111111111111111 011 000000000000000000000000 010 111111111111111111111111 110 000000000000000000000000 110 111111111111111111111111 010 000000000000000000000000 110 111111111111111111111111 101 000000000000000000000000 101 111111111111111111111111</a:t>
            </a:r>
            <a:endParaRPr lang="it-IT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747D089-62A0-4E63-EEFA-8378A0FAA625}"/>
              </a:ext>
            </a:extLst>
          </p:cNvPr>
          <p:cNvSpPr txBox="1"/>
          <p:nvPr/>
        </p:nvSpPr>
        <p:spPr>
          <a:xfrm>
            <a:off x="446314" y="5011335"/>
            <a:ext cx="11299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/>
              <a:t>243 BIT = 30,375 BYTE</a:t>
            </a:r>
          </a:p>
        </p:txBody>
      </p:sp>
    </p:spTree>
    <p:extLst>
      <p:ext uri="{BB962C8B-B14F-4D97-AF65-F5344CB8AC3E}">
        <p14:creationId xmlns:p14="http://schemas.microsoft.com/office/powerpoint/2010/main" val="829219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BFAAF8-A8F5-07A0-2522-3D8CC4D0F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89858"/>
            <a:ext cx="9906000" cy="1382156"/>
          </a:xfrm>
        </p:spPr>
        <p:txBody>
          <a:bodyPr/>
          <a:lstStyle/>
          <a:p>
            <a:pPr algn="ctr"/>
            <a:r>
              <a:rPr lang="it-IT" b="1" dirty="0"/>
              <a:t>Rle (Run lenght encoding)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7C146A2-34AE-B30A-51B2-FF89A569136D}"/>
              </a:ext>
            </a:extLst>
          </p:cNvPr>
          <p:cNvSpPr txBox="1"/>
          <p:nvPr/>
        </p:nvSpPr>
        <p:spPr>
          <a:xfrm>
            <a:off x="446314" y="1872014"/>
            <a:ext cx="112993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010 111111111111111111111111 011 000000000000000000000000 010 111111111111111111111111 110 000000000000000000000000 110 111111111111111111111111 010 000000000000000000000000 110 111111111111111111111111 101 000000000000000000000000 101 111111111111111111111111</a:t>
            </a:r>
            <a:endParaRPr lang="it-IT" sz="18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747D089-62A0-4E63-EEFA-8378A0FAA625}"/>
              </a:ext>
            </a:extLst>
          </p:cNvPr>
          <p:cNvSpPr txBox="1"/>
          <p:nvPr/>
        </p:nvSpPr>
        <p:spPr>
          <a:xfrm>
            <a:off x="446312" y="2795344"/>
            <a:ext cx="11299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/>
              <a:t>↓ DECOMPRESSIONE ↓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EA3A2E1-AAE5-AEFF-E003-C0DF4AE3978B}"/>
              </a:ext>
            </a:extLst>
          </p:cNvPr>
          <p:cNvSpPr txBox="1"/>
          <p:nvPr/>
        </p:nvSpPr>
        <p:spPr>
          <a:xfrm>
            <a:off x="446312" y="3490374"/>
            <a:ext cx="112993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b="1" i="0" u="none" strike="noStrike" dirty="0">
                <a:solidFill>
                  <a:srgbClr val="000000"/>
                </a:solidFill>
                <a:effectLst/>
                <a:latin typeface="Univers Condensed Light" panose="020B0306020202040204" pitchFamily="34" charset="0"/>
              </a:rPr>
              <a:t>111111111111111111111111111111111111111111111111000000000000000000000000000000000000000000000000000000000000000000000000111111111111111111111111111111111111111111111111111111111111111111111111000000000000000000000000000000000000000000000000000000000000000000000000111111111111111111111111111111111111111111111111111111111111111111111111111111111111111111111111111111111111111111111111111111111111111111111111000000000000000000000000000000000000000000000000111111111111111111111111111111111111111111111111111111111111111111111111111111111111111111111111111111111111111111111111111111111111111111111111000000000000000000000000000000000000000000000000000000000000000000000000000000000000000000000000000000000000000000000000111111111111111111111111111111111111111111111111111111111111111111111111111111111111111111111111111111111111111111111111</a:t>
            </a:r>
            <a:endParaRPr lang="it-IT" sz="1800" b="0" i="0" u="none" strike="noStrik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007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BFAAF8-A8F5-07A0-2522-3D8CC4D0F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89858"/>
            <a:ext cx="9906000" cy="1382156"/>
          </a:xfrm>
        </p:spPr>
        <p:txBody>
          <a:bodyPr/>
          <a:lstStyle/>
          <a:p>
            <a:pPr algn="ctr"/>
            <a:r>
              <a:rPr lang="it-IT" b="1" dirty="0"/>
              <a:t>Rle (Run lenght encoding)</a:t>
            </a:r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A3ECFBD4-6A74-4EC1-FA48-1409B6451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659646"/>
              </p:ext>
            </p:extLst>
          </p:nvPr>
        </p:nvGraphicFramePr>
        <p:xfrm>
          <a:off x="1295400" y="1945639"/>
          <a:ext cx="9437914" cy="335570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718957">
                  <a:extLst>
                    <a:ext uri="{9D8B030D-6E8A-4147-A177-3AD203B41FA5}">
                      <a16:colId xmlns:a16="http://schemas.microsoft.com/office/drawing/2014/main" val="3832943805"/>
                    </a:ext>
                  </a:extLst>
                </a:gridCol>
                <a:gridCol w="4718957">
                  <a:extLst>
                    <a:ext uri="{9D8B030D-6E8A-4147-A177-3AD203B41FA5}">
                      <a16:colId xmlns:a16="http://schemas.microsoft.com/office/drawing/2014/main" val="830428749"/>
                    </a:ext>
                  </a:extLst>
                </a:gridCol>
              </a:tblGrid>
              <a:tr h="559284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PRO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CONTRO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1678739"/>
                  </a:ext>
                </a:extLst>
              </a:tr>
              <a:tr h="559284">
                <a:tc>
                  <a:txBody>
                    <a:bodyPr/>
                    <a:lstStyle/>
                    <a:p>
                      <a:r>
                        <a:rPr lang="it-IT" sz="1800" dirty="0"/>
                        <a:t>Estremamente semplice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800" dirty="0"/>
                        <a:t>Poco efficace su immagini con tante sfumature diverse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0205064"/>
                  </a:ext>
                </a:extLst>
              </a:tr>
              <a:tr h="5592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/>
                        <a:t>Efficace su immagini con pochi colori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/>
                        <a:t>Non efficace con sequenze poco ripetute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7891054"/>
                  </a:ext>
                </a:extLst>
              </a:tr>
              <a:tr h="559284">
                <a:tc>
                  <a:txBody>
                    <a:bodyPr/>
                    <a:lstStyle/>
                    <a:p>
                      <a:r>
                        <a:rPr lang="it-IT" sz="1800" dirty="0"/>
                        <a:t>Efficace con sequenze molto ripetute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/>
                        <a:t>Non utilizzabile con file di testo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9741350"/>
                  </a:ext>
                </a:extLst>
              </a:tr>
              <a:tr h="559284">
                <a:tc>
                  <a:txBody>
                    <a:bodyPr/>
                    <a:lstStyle/>
                    <a:p>
                      <a:r>
                        <a:rPr lang="it-IT" sz="1800" dirty="0"/>
                        <a:t>Buon rapporto di compressione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8226784"/>
                  </a:ext>
                </a:extLst>
              </a:tr>
              <a:tr h="559284">
                <a:tc>
                  <a:txBody>
                    <a:bodyPr/>
                    <a:lstStyle/>
                    <a:p>
                      <a:r>
                        <a:rPr lang="it-IT" sz="1800" dirty="0"/>
                        <a:t>Veloce nella decompressione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it-IT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4451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096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29349C-1D48-DF6D-795B-E93B6E1A3E2E}"/>
              </a:ext>
            </a:extLst>
          </p:cNvPr>
          <p:cNvSpPr txBox="1">
            <a:spLocks/>
          </p:cNvSpPr>
          <p:nvPr/>
        </p:nvSpPr>
        <p:spPr>
          <a:xfrm>
            <a:off x="1143000" y="2737922"/>
            <a:ext cx="9906000" cy="13821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b="1" dirty="0">
                <a:solidFill>
                  <a:srgbClr val="FF0000"/>
                </a:solidFill>
              </a:rPr>
              <a:t>LZW</a:t>
            </a:r>
            <a:r>
              <a:rPr lang="it-IT" b="1" dirty="0"/>
              <a:t> (</a:t>
            </a:r>
            <a:r>
              <a:rPr lang="it-IT" b="1" dirty="0" err="1"/>
              <a:t>Lempel</a:t>
            </a:r>
            <a:r>
              <a:rPr lang="it-IT" b="1" dirty="0"/>
              <a:t>, </a:t>
            </a:r>
            <a:r>
              <a:rPr lang="it-IT" b="1" dirty="0" err="1"/>
              <a:t>ziv</a:t>
            </a:r>
            <a:r>
              <a:rPr lang="it-IT" b="1" dirty="0"/>
              <a:t>, </a:t>
            </a:r>
            <a:r>
              <a:rPr lang="it-IT" b="1" dirty="0" err="1"/>
              <a:t>weich</a:t>
            </a:r>
            <a:r>
              <a:rPr lang="it-IT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30737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CCB076-AC95-BB82-976E-725169FEC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256212" cy="1600200"/>
          </a:xfrm>
        </p:spPr>
        <p:txBody>
          <a:bodyPr anchor="ctr">
            <a:normAutofit/>
          </a:bodyPr>
          <a:lstStyle/>
          <a:p>
            <a:pPr algn="ctr"/>
            <a:r>
              <a:rPr lang="it-IT" sz="4000" b="1" dirty="0"/>
              <a:t>Principali estensioni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91EF16B-F9BA-EB99-85A2-017C652E9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256212" cy="2479332"/>
          </a:xfrm>
        </p:spPr>
        <p:txBody>
          <a:bodyPr/>
          <a:lstStyle/>
          <a:p>
            <a:pPr marL="342900" indent="-342900">
              <a:buAutoNum type="arabicParenR"/>
            </a:pPr>
            <a:r>
              <a:rPr lang="it-IT" sz="2400">
                <a:hlinkClick r:id="rId2"/>
              </a:rPr>
              <a:t>https://winrar.it/</a:t>
            </a:r>
            <a:endParaRPr lang="it-IT" sz="2400"/>
          </a:p>
          <a:p>
            <a:pPr marL="342900" indent="-342900">
              <a:buAutoNum type="arabicParenR"/>
            </a:pPr>
            <a:r>
              <a:rPr lang="it-IT" sz="2400">
                <a:hlinkClick r:id="rId3"/>
              </a:rPr>
              <a:t>https://www.7-zip.org/download.html</a:t>
            </a:r>
            <a:endParaRPr lang="it-IT" sz="2400"/>
          </a:p>
          <a:p>
            <a:pPr marL="342900" indent="-342900">
              <a:buAutoNum type="arabicParenR"/>
            </a:pPr>
            <a:r>
              <a:rPr lang="it-IT" sz="2400">
                <a:hlinkClick r:id="rId4"/>
              </a:rPr>
              <a:t>https://www.winzip.com/it/</a:t>
            </a:r>
            <a:endParaRPr lang="it-IT" sz="2400"/>
          </a:p>
          <a:p>
            <a:pPr marL="342900" indent="-342900">
              <a:buFont typeface="Arial" panose="020B0604020202020204" pitchFamily="34" charset="0"/>
              <a:buAutoNum type="arabicParenR"/>
            </a:pPr>
            <a:r>
              <a:rPr lang="it-IT" sz="2400">
                <a:hlinkClick r:id="rId5"/>
              </a:rPr>
              <a:t>https://www.iso.org/home.html</a:t>
            </a:r>
            <a:endParaRPr lang="it-IT" sz="2400"/>
          </a:p>
          <a:p>
            <a:endParaRPr lang="it-IT"/>
          </a:p>
          <a:p>
            <a:pPr marL="342900" indent="-342900">
              <a:buAutoNum type="arabicParenR"/>
            </a:pPr>
            <a:endParaRPr lang="it-IT"/>
          </a:p>
          <a:p>
            <a:pPr marL="342900" indent="-342900">
              <a:buAutoNum type="arabicParenR"/>
            </a:pPr>
            <a:endParaRPr lang="it-IT"/>
          </a:p>
          <a:p>
            <a:pPr marL="342900" indent="-342900">
              <a:buAutoNum type="arabicParenR"/>
            </a:pPr>
            <a:endParaRPr lang="it-IT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1782BD7-ACBD-C5CD-910E-B4BB15AA4320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7" b="3667"/>
          <a:stretch>
            <a:fillRect/>
          </a:stretch>
        </p:blipFill>
        <p:spPr bwMode="auto">
          <a:xfrm>
            <a:off x="7211578" y="3321763"/>
            <a:ext cx="1311137" cy="1214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92FC383-838B-D2DD-4B32-BB039411A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9341" y="1635755"/>
            <a:ext cx="1311137" cy="131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dern flat design of 7-ZIP archive file icon for web 3399536 Vector Art at  Vecteezy">
            <a:extLst>
              <a:ext uri="{FF2B5EF4-FFF2-40B4-BE49-F238E27FC236}">
                <a16:creationId xmlns:a16="http://schemas.microsoft.com/office/drawing/2014/main" id="{50A84921-E136-E8F4-D647-2EE441F09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9341" y="3225595"/>
            <a:ext cx="1311137" cy="1311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5973D79-4693-EB7F-13B4-673D3D788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425" y="1683839"/>
            <a:ext cx="2133445" cy="1214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096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BFAAF8-A8F5-07A0-2522-3D8CC4D0F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89858"/>
            <a:ext cx="9906000" cy="1382156"/>
          </a:xfrm>
        </p:spPr>
        <p:txBody>
          <a:bodyPr/>
          <a:lstStyle/>
          <a:p>
            <a:pPr algn="ctr"/>
            <a:r>
              <a:rPr lang="it-IT" b="1" dirty="0"/>
              <a:t>LZW (</a:t>
            </a:r>
            <a:r>
              <a:rPr lang="it-IT" b="1" dirty="0" err="1"/>
              <a:t>Lempel</a:t>
            </a:r>
            <a:r>
              <a:rPr lang="it-IT" b="1" dirty="0"/>
              <a:t>, </a:t>
            </a:r>
            <a:r>
              <a:rPr lang="it-IT" b="1" dirty="0" err="1"/>
              <a:t>ziv</a:t>
            </a:r>
            <a:r>
              <a:rPr lang="it-IT" b="1" dirty="0"/>
              <a:t>, </a:t>
            </a:r>
            <a:r>
              <a:rPr lang="it-IT" b="1" dirty="0" err="1"/>
              <a:t>weich</a:t>
            </a:r>
            <a:r>
              <a:rPr lang="it-IT" b="1" dirty="0"/>
              <a:t>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6AD904E-9C02-77C2-E9B6-23AE621C315F}"/>
              </a:ext>
            </a:extLst>
          </p:cNvPr>
          <p:cNvSpPr txBox="1"/>
          <p:nvPr/>
        </p:nvSpPr>
        <p:spPr>
          <a:xfrm>
            <a:off x="4523014" y="1872014"/>
            <a:ext cx="3145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/>
              <a:t>ABABCBABAB</a:t>
            </a:r>
          </a:p>
        </p:txBody>
      </p:sp>
    </p:spTree>
    <p:extLst>
      <p:ext uri="{BB962C8B-B14F-4D97-AF65-F5344CB8AC3E}">
        <p14:creationId xmlns:p14="http://schemas.microsoft.com/office/powerpoint/2010/main" val="4053833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BFAAF8-A8F5-07A0-2522-3D8CC4D0F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89858"/>
            <a:ext cx="9906000" cy="1382156"/>
          </a:xfrm>
        </p:spPr>
        <p:txBody>
          <a:bodyPr/>
          <a:lstStyle/>
          <a:p>
            <a:pPr algn="ctr"/>
            <a:r>
              <a:rPr lang="it-IT" b="1" dirty="0"/>
              <a:t>LZW (</a:t>
            </a:r>
            <a:r>
              <a:rPr lang="it-IT" b="1" dirty="0" err="1"/>
              <a:t>Lempel</a:t>
            </a:r>
            <a:r>
              <a:rPr lang="it-IT" b="1" dirty="0"/>
              <a:t>, </a:t>
            </a:r>
            <a:r>
              <a:rPr lang="it-IT" b="1" dirty="0" err="1"/>
              <a:t>ziv</a:t>
            </a:r>
            <a:r>
              <a:rPr lang="it-IT" b="1" dirty="0"/>
              <a:t>, </a:t>
            </a:r>
            <a:r>
              <a:rPr lang="it-IT" b="1" dirty="0" err="1"/>
              <a:t>weich</a:t>
            </a:r>
            <a:r>
              <a:rPr lang="it-IT" b="1" dirty="0"/>
              <a:t>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6AD904E-9C02-77C2-E9B6-23AE621C315F}"/>
              </a:ext>
            </a:extLst>
          </p:cNvPr>
          <p:cNvSpPr txBox="1"/>
          <p:nvPr/>
        </p:nvSpPr>
        <p:spPr>
          <a:xfrm>
            <a:off x="4523014" y="1872014"/>
            <a:ext cx="3145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/>
              <a:t>ABABCBABAB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A9A3F034-31B1-7CA7-0FA6-78790431C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17537"/>
              </p:ext>
            </p:extLst>
          </p:nvPr>
        </p:nvGraphicFramePr>
        <p:xfrm>
          <a:off x="5929086" y="2895586"/>
          <a:ext cx="5522686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61343">
                  <a:extLst>
                    <a:ext uri="{9D8B030D-6E8A-4147-A177-3AD203B41FA5}">
                      <a16:colId xmlns:a16="http://schemas.microsoft.com/office/drawing/2014/main" val="3583104288"/>
                    </a:ext>
                  </a:extLst>
                </a:gridCol>
                <a:gridCol w="2761343">
                  <a:extLst>
                    <a:ext uri="{9D8B030D-6E8A-4147-A177-3AD203B41FA5}">
                      <a16:colId xmlns:a16="http://schemas.microsoft.com/office/drawing/2014/main" val="1841403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SIMBOLO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CODIFICA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7287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6131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4522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3147396"/>
                  </a:ext>
                </a:extLst>
              </a:tr>
            </a:tbl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902449A3-D62D-6237-75CA-44AE88AC346D}"/>
              </a:ext>
            </a:extLst>
          </p:cNvPr>
          <p:cNvSpPr txBox="1"/>
          <p:nvPr/>
        </p:nvSpPr>
        <p:spPr>
          <a:xfrm>
            <a:off x="5929086" y="4694632"/>
            <a:ext cx="4310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STABILISCO IL NUMERO DI BIT PER LA CODIFICA,</a:t>
            </a:r>
          </a:p>
          <a:p>
            <a:r>
              <a:rPr lang="it-IT" dirty="0"/>
              <a:t>ESEMPIO</a:t>
            </a:r>
            <a:r>
              <a:rPr lang="it-IT" b="1" dirty="0"/>
              <a:t>: 3 BIT</a:t>
            </a:r>
          </a:p>
        </p:txBody>
      </p:sp>
    </p:spTree>
    <p:extLst>
      <p:ext uri="{BB962C8B-B14F-4D97-AF65-F5344CB8AC3E}">
        <p14:creationId xmlns:p14="http://schemas.microsoft.com/office/powerpoint/2010/main" val="817677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BFAAF8-A8F5-07A0-2522-3D8CC4D0F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89858"/>
            <a:ext cx="9906000" cy="1382156"/>
          </a:xfrm>
        </p:spPr>
        <p:txBody>
          <a:bodyPr/>
          <a:lstStyle/>
          <a:p>
            <a:pPr algn="ctr"/>
            <a:r>
              <a:rPr lang="it-IT" b="1" dirty="0"/>
              <a:t>LZW (</a:t>
            </a:r>
            <a:r>
              <a:rPr lang="it-IT" b="1" dirty="0" err="1"/>
              <a:t>Lempel</a:t>
            </a:r>
            <a:r>
              <a:rPr lang="it-IT" b="1" dirty="0"/>
              <a:t>, </a:t>
            </a:r>
            <a:r>
              <a:rPr lang="it-IT" b="1" dirty="0" err="1"/>
              <a:t>ziv</a:t>
            </a:r>
            <a:r>
              <a:rPr lang="it-IT" b="1" dirty="0"/>
              <a:t>, </a:t>
            </a:r>
            <a:r>
              <a:rPr lang="it-IT" b="1" dirty="0" err="1"/>
              <a:t>weich</a:t>
            </a:r>
            <a:r>
              <a:rPr lang="it-IT" b="1" dirty="0"/>
              <a:t>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6AD904E-9C02-77C2-E9B6-23AE621C315F}"/>
              </a:ext>
            </a:extLst>
          </p:cNvPr>
          <p:cNvSpPr txBox="1"/>
          <p:nvPr/>
        </p:nvSpPr>
        <p:spPr>
          <a:xfrm>
            <a:off x="4523014" y="1872014"/>
            <a:ext cx="3145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/>
              <a:t>ABABCBABAB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A9A3F034-31B1-7CA7-0FA6-78790431C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720481"/>
              </p:ext>
            </p:extLst>
          </p:nvPr>
        </p:nvGraphicFramePr>
        <p:xfrm>
          <a:off x="5929086" y="2895586"/>
          <a:ext cx="5522686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61343">
                  <a:extLst>
                    <a:ext uri="{9D8B030D-6E8A-4147-A177-3AD203B41FA5}">
                      <a16:colId xmlns:a16="http://schemas.microsoft.com/office/drawing/2014/main" val="3583104288"/>
                    </a:ext>
                  </a:extLst>
                </a:gridCol>
                <a:gridCol w="2761343">
                  <a:extLst>
                    <a:ext uri="{9D8B030D-6E8A-4147-A177-3AD203B41FA5}">
                      <a16:colId xmlns:a16="http://schemas.microsoft.com/office/drawing/2014/main" val="1841403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SIMBOLO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CODIFICA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7287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6131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4522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3147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914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BFAAF8-A8F5-07A0-2522-3D8CC4D0F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89858"/>
            <a:ext cx="9906000" cy="1382156"/>
          </a:xfrm>
        </p:spPr>
        <p:txBody>
          <a:bodyPr/>
          <a:lstStyle/>
          <a:p>
            <a:pPr algn="ctr"/>
            <a:r>
              <a:rPr lang="it-IT" b="1" dirty="0"/>
              <a:t>LZW (</a:t>
            </a:r>
            <a:r>
              <a:rPr lang="it-IT" b="1" dirty="0" err="1"/>
              <a:t>Lempel</a:t>
            </a:r>
            <a:r>
              <a:rPr lang="it-IT" b="1" dirty="0"/>
              <a:t>, </a:t>
            </a:r>
            <a:r>
              <a:rPr lang="it-IT" b="1" dirty="0" err="1"/>
              <a:t>ziv</a:t>
            </a:r>
            <a:r>
              <a:rPr lang="it-IT" b="1" dirty="0"/>
              <a:t>, </a:t>
            </a:r>
            <a:r>
              <a:rPr lang="it-IT" b="1" dirty="0" err="1"/>
              <a:t>weich</a:t>
            </a:r>
            <a:r>
              <a:rPr lang="it-IT" b="1" dirty="0"/>
              <a:t>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6AD904E-9C02-77C2-E9B6-23AE621C315F}"/>
              </a:ext>
            </a:extLst>
          </p:cNvPr>
          <p:cNvSpPr txBox="1"/>
          <p:nvPr/>
        </p:nvSpPr>
        <p:spPr>
          <a:xfrm>
            <a:off x="4523014" y="1872014"/>
            <a:ext cx="3145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FF0000"/>
                </a:solidFill>
              </a:rPr>
              <a:t>A</a:t>
            </a:r>
            <a:r>
              <a:rPr lang="it-IT" sz="4000" dirty="0"/>
              <a:t>BABCBABAB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A9A3F034-31B1-7CA7-0FA6-78790431C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590006"/>
              </p:ext>
            </p:extLst>
          </p:nvPr>
        </p:nvGraphicFramePr>
        <p:xfrm>
          <a:off x="5929086" y="2895586"/>
          <a:ext cx="5522686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61343">
                  <a:extLst>
                    <a:ext uri="{9D8B030D-6E8A-4147-A177-3AD203B41FA5}">
                      <a16:colId xmlns:a16="http://schemas.microsoft.com/office/drawing/2014/main" val="3583104288"/>
                    </a:ext>
                  </a:extLst>
                </a:gridCol>
                <a:gridCol w="2761343">
                  <a:extLst>
                    <a:ext uri="{9D8B030D-6E8A-4147-A177-3AD203B41FA5}">
                      <a16:colId xmlns:a16="http://schemas.microsoft.com/office/drawing/2014/main" val="1841403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SIMBOLO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CODIFICA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7287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000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131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4522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3147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2191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BFAAF8-A8F5-07A0-2522-3D8CC4D0F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89858"/>
            <a:ext cx="9906000" cy="1382156"/>
          </a:xfrm>
        </p:spPr>
        <p:txBody>
          <a:bodyPr/>
          <a:lstStyle/>
          <a:p>
            <a:pPr algn="ctr"/>
            <a:r>
              <a:rPr lang="it-IT" b="1" dirty="0"/>
              <a:t>LZW (</a:t>
            </a:r>
            <a:r>
              <a:rPr lang="it-IT" b="1" dirty="0" err="1"/>
              <a:t>Lempel</a:t>
            </a:r>
            <a:r>
              <a:rPr lang="it-IT" b="1" dirty="0"/>
              <a:t>, </a:t>
            </a:r>
            <a:r>
              <a:rPr lang="it-IT" b="1" dirty="0" err="1"/>
              <a:t>ziv</a:t>
            </a:r>
            <a:r>
              <a:rPr lang="it-IT" b="1" dirty="0"/>
              <a:t>, </a:t>
            </a:r>
            <a:r>
              <a:rPr lang="it-IT" b="1" dirty="0" err="1"/>
              <a:t>weich</a:t>
            </a:r>
            <a:r>
              <a:rPr lang="it-IT" b="1" dirty="0"/>
              <a:t>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6AD904E-9C02-77C2-E9B6-23AE621C315F}"/>
              </a:ext>
            </a:extLst>
          </p:cNvPr>
          <p:cNvSpPr txBox="1"/>
          <p:nvPr/>
        </p:nvSpPr>
        <p:spPr>
          <a:xfrm>
            <a:off x="4523014" y="1872014"/>
            <a:ext cx="3145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FF0000"/>
                </a:solidFill>
              </a:rPr>
              <a:t>AB</a:t>
            </a:r>
            <a:r>
              <a:rPr lang="it-IT" sz="4000" dirty="0"/>
              <a:t>ABCBABAB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A9A3F034-31B1-7CA7-0FA6-78790431C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891076"/>
              </p:ext>
            </p:extLst>
          </p:nvPr>
        </p:nvGraphicFramePr>
        <p:xfrm>
          <a:off x="5929086" y="2895586"/>
          <a:ext cx="5522686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61343">
                  <a:extLst>
                    <a:ext uri="{9D8B030D-6E8A-4147-A177-3AD203B41FA5}">
                      <a16:colId xmlns:a16="http://schemas.microsoft.com/office/drawing/2014/main" val="3583104288"/>
                    </a:ext>
                  </a:extLst>
                </a:gridCol>
                <a:gridCol w="2761343">
                  <a:extLst>
                    <a:ext uri="{9D8B030D-6E8A-4147-A177-3AD203B41FA5}">
                      <a16:colId xmlns:a16="http://schemas.microsoft.com/office/drawing/2014/main" val="1841403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SIMBOLO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CODIFICA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7287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000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131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4522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3147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AB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011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1446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2739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BFAAF8-A8F5-07A0-2522-3D8CC4D0F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89858"/>
            <a:ext cx="9906000" cy="1382156"/>
          </a:xfrm>
        </p:spPr>
        <p:txBody>
          <a:bodyPr/>
          <a:lstStyle/>
          <a:p>
            <a:pPr algn="ctr"/>
            <a:r>
              <a:rPr lang="it-IT" b="1" dirty="0"/>
              <a:t>LZW (</a:t>
            </a:r>
            <a:r>
              <a:rPr lang="it-IT" b="1" dirty="0" err="1"/>
              <a:t>Lempel</a:t>
            </a:r>
            <a:r>
              <a:rPr lang="it-IT" b="1" dirty="0"/>
              <a:t>, </a:t>
            </a:r>
            <a:r>
              <a:rPr lang="it-IT" b="1" dirty="0" err="1"/>
              <a:t>ziv</a:t>
            </a:r>
            <a:r>
              <a:rPr lang="it-IT" b="1" dirty="0"/>
              <a:t>, </a:t>
            </a:r>
            <a:r>
              <a:rPr lang="it-IT" b="1" dirty="0" err="1"/>
              <a:t>weich</a:t>
            </a:r>
            <a:r>
              <a:rPr lang="it-IT" b="1" dirty="0"/>
              <a:t>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6AD904E-9C02-77C2-E9B6-23AE621C315F}"/>
              </a:ext>
            </a:extLst>
          </p:cNvPr>
          <p:cNvSpPr txBox="1"/>
          <p:nvPr/>
        </p:nvSpPr>
        <p:spPr>
          <a:xfrm>
            <a:off x="4523014" y="1872014"/>
            <a:ext cx="3145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rgbClr val="FF0000"/>
                </a:solidFill>
              </a:rPr>
              <a:t>A</a:t>
            </a:r>
            <a:r>
              <a:rPr lang="it-IT" sz="4000" dirty="0"/>
              <a:t>BABCBABAB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A9A3F034-31B1-7CA7-0FA6-78790431C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326128"/>
              </p:ext>
            </p:extLst>
          </p:nvPr>
        </p:nvGraphicFramePr>
        <p:xfrm>
          <a:off x="5929086" y="2895586"/>
          <a:ext cx="5522686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61343">
                  <a:extLst>
                    <a:ext uri="{9D8B030D-6E8A-4147-A177-3AD203B41FA5}">
                      <a16:colId xmlns:a16="http://schemas.microsoft.com/office/drawing/2014/main" val="3583104288"/>
                    </a:ext>
                  </a:extLst>
                </a:gridCol>
                <a:gridCol w="2761343">
                  <a:extLst>
                    <a:ext uri="{9D8B030D-6E8A-4147-A177-3AD203B41FA5}">
                      <a16:colId xmlns:a16="http://schemas.microsoft.com/office/drawing/2014/main" val="1841403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SIMBOLO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CODIFICA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7287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6131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4522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3147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AB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1446813"/>
                  </a:ext>
                </a:extLst>
              </a:tr>
            </a:tbl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4893CD70-5DBE-F898-6745-1967AAE2EB72}"/>
              </a:ext>
            </a:extLst>
          </p:cNvPr>
          <p:cNvSpPr txBox="1"/>
          <p:nvPr/>
        </p:nvSpPr>
        <p:spPr>
          <a:xfrm>
            <a:off x="1357086" y="377739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000 </a:t>
            </a:r>
          </a:p>
        </p:txBody>
      </p:sp>
    </p:spTree>
    <p:extLst>
      <p:ext uri="{BB962C8B-B14F-4D97-AF65-F5344CB8AC3E}">
        <p14:creationId xmlns:p14="http://schemas.microsoft.com/office/powerpoint/2010/main" val="1455519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BFAAF8-A8F5-07A0-2522-3D8CC4D0F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89858"/>
            <a:ext cx="9906000" cy="1382156"/>
          </a:xfrm>
        </p:spPr>
        <p:txBody>
          <a:bodyPr/>
          <a:lstStyle/>
          <a:p>
            <a:pPr algn="ctr"/>
            <a:r>
              <a:rPr lang="it-IT" b="1" dirty="0"/>
              <a:t>LZW (</a:t>
            </a:r>
            <a:r>
              <a:rPr lang="it-IT" b="1" dirty="0" err="1"/>
              <a:t>Lempel</a:t>
            </a:r>
            <a:r>
              <a:rPr lang="it-IT" b="1" dirty="0"/>
              <a:t>, </a:t>
            </a:r>
            <a:r>
              <a:rPr lang="it-IT" b="1" dirty="0" err="1"/>
              <a:t>ziv</a:t>
            </a:r>
            <a:r>
              <a:rPr lang="it-IT" b="1" dirty="0"/>
              <a:t>, </a:t>
            </a:r>
            <a:r>
              <a:rPr lang="it-IT" b="1" dirty="0" err="1"/>
              <a:t>weich</a:t>
            </a:r>
            <a:r>
              <a:rPr lang="it-IT" b="1" dirty="0"/>
              <a:t>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6AD904E-9C02-77C2-E9B6-23AE621C315F}"/>
              </a:ext>
            </a:extLst>
          </p:cNvPr>
          <p:cNvSpPr txBox="1"/>
          <p:nvPr/>
        </p:nvSpPr>
        <p:spPr>
          <a:xfrm>
            <a:off x="4523014" y="1872014"/>
            <a:ext cx="3145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/>
              <a:t>A</a:t>
            </a:r>
            <a:r>
              <a:rPr lang="it-IT" sz="4000" dirty="0">
                <a:solidFill>
                  <a:srgbClr val="FF0000"/>
                </a:solidFill>
              </a:rPr>
              <a:t>B</a:t>
            </a:r>
            <a:r>
              <a:rPr lang="it-IT" sz="4000" dirty="0"/>
              <a:t>ABCBABAB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A9A3F034-31B1-7CA7-0FA6-78790431C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56175"/>
              </p:ext>
            </p:extLst>
          </p:nvPr>
        </p:nvGraphicFramePr>
        <p:xfrm>
          <a:off x="5929086" y="2895586"/>
          <a:ext cx="5522686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61343">
                  <a:extLst>
                    <a:ext uri="{9D8B030D-6E8A-4147-A177-3AD203B41FA5}">
                      <a16:colId xmlns:a16="http://schemas.microsoft.com/office/drawing/2014/main" val="3583104288"/>
                    </a:ext>
                  </a:extLst>
                </a:gridCol>
                <a:gridCol w="2761343">
                  <a:extLst>
                    <a:ext uri="{9D8B030D-6E8A-4147-A177-3AD203B41FA5}">
                      <a16:colId xmlns:a16="http://schemas.microsoft.com/office/drawing/2014/main" val="1841403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SIMBOLO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CODIFICA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7287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6131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B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001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522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3147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AB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1446813"/>
                  </a:ext>
                </a:extLst>
              </a:tr>
            </a:tbl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4893CD70-5DBE-F898-6745-1967AAE2EB72}"/>
              </a:ext>
            </a:extLst>
          </p:cNvPr>
          <p:cNvSpPr txBox="1"/>
          <p:nvPr/>
        </p:nvSpPr>
        <p:spPr>
          <a:xfrm>
            <a:off x="1357086" y="377739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000 </a:t>
            </a:r>
          </a:p>
        </p:txBody>
      </p:sp>
    </p:spTree>
    <p:extLst>
      <p:ext uri="{BB962C8B-B14F-4D97-AF65-F5344CB8AC3E}">
        <p14:creationId xmlns:p14="http://schemas.microsoft.com/office/powerpoint/2010/main" val="5162800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BFAAF8-A8F5-07A0-2522-3D8CC4D0F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89858"/>
            <a:ext cx="9906000" cy="1382156"/>
          </a:xfrm>
        </p:spPr>
        <p:txBody>
          <a:bodyPr/>
          <a:lstStyle/>
          <a:p>
            <a:pPr algn="ctr"/>
            <a:r>
              <a:rPr lang="it-IT" b="1" dirty="0"/>
              <a:t>LZW (</a:t>
            </a:r>
            <a:r>
              <a:rPr lang="it-IT" b="1" dirty="0" err="1"/>
              <a:t>Lempel</a:t>
            </a:r>
            <a:r>
              <a:rPr lang="it-IT" b="1" dirty="0"/>
              <a:t>, </a:t>
            </a:r>
            <a:r>
              <a:rPr lang="it-IT" b="1" dirty="0" err="1"/>
              <a:t>ziv</a:t>
            </a:r>
            <a:r>
              <a:rPr lang="it-IT" b="1" dirty="0"/>
              <a:t>, </a:t>
            </a:r>
            <a:r>
              <a:rPr lang="it-IT" b="1" dirty="0" err="1"/>
              <a:t>weich</a:t>
            </a:r>
            <a:r>
              <a:rPr lang="it-IT" b="1" dirty="0"/>
              <a:t>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6AD904E-9C02-77C2-E9B6-23AE621C315F}"/>
              </a:ext>
            </a:extLst>
          </p:cNvPr>
          <p:cNvSpPr txBox="1"/>
          <p:nvPr/>
        </p:nvSpPr>
        <p:spPr>
          <a:xfrm>
            <a:off x="4523014" y="1872014"/>
            <a:ext cx="3145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/>
              <a:t>A</a:t>
            </a:r>
            <a:r>
              <a:rPr lang="it-IT" sz="4000" dirty="0">
                <a:solidFill>
                  <a:srgbClr val="FF0000"/>
                </a:solidFill>
              </a:rPr>
              <a:t>BA</a:t>
            </a:r>
            <a:r>
              <a:rPr lang="it-IT" sz="4000" dirty="0"/>
              <a:t>BCBABAB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A9A3F034-31B1-7CA7-0FA6-78790431C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307260"/>
              </p:ext>
            </p:extLst>
          </p:nvPr>
        </p:nvGraphicFramePr>
        <p:xfrm>
          <a:off x="5929086" y="2895586"/>
          <a:ext cx="5522686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61343">
                  <a:extLst>
                    <a:ext uri="{9D8B030D-6E8A-4147-A177-3AD203B41FA5}">
                      <a16:colId xmlns:a16="http://schemas.microsoft.com/office/drawing/2014/main" val="3583104288"/>
                    </a:ext>
                  </a:extLst>
                </a:gridCol>
                <a:gridCol w="2761343">
                  <a:extLst>
                    <a:ext uri="{9D8B030D-6E8A-4147-A177-3AD203B41FA5}">
                      <a16:colId xmlns:a16="http://schemas.microsoft.com/office/drawing/2014/main" val="1841403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SIMBOLO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CODIFICA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7287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6131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B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001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522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3147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AB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1446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BA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6327251"/>
                  </a:ext>
                </a:extLst>
              </a:tr>
            </a:tbl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4893CD70-5DBE-F898-6745-1967AAE2EB72}"/>
              </a:ext>
            </a:extLst>
          </p:cNvPr>
          <p:cNvSpPr txBox="1"/>
          <p:nvPr/>
        </p:nvSpPr>
        <p:spPr>
          <a:xfrm>
            <a:off x="1357086" y="377739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000 </a:t>
            </a:r>
          </a:p>
        </p:txBody>
      </p:sp>
    </p:spTree>
    <p:extLst>
      <p:ext uri="{BB962C8B-B14F-4D97-AF65-F5344CB8AC3E}">
        <p14:creationId xmlns:p14="http://schemas.microsoft.com/office/powerpoint/2010/main" val="18519907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BFAAF8-A8F5-07A0-2522-3D8CC4D0F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89858"/>
            <a:ext cx="9906000" cy="1382156"/>
          </a:xfrm>
        </p:spPr>
        <p:txBody>
          <a:bodyPr/>
          <a:lstStyle/>
          <a:p>
            <a:pPr algn="ctr"/>
            <a:r>
              <a:rPr lang="it-IT" b="1" dirty="0"/>
              <a:t>LZW (</a:t>
            </a:r>
            <a:r>
              <a:rPr lang="it-IT" b="1" dirty="0" err="1"/>
              <a:t>Lempel</a:t>
            </a:r>
            <a:r>
              <a:rPr lang="it-IT" b="1" dirty="0"/>
              <a:t>, </a:t>
            </a:r>
            <a:r>
              <a:rPr lang="it-IT" b="1" dirty="0" err="1"/>
              <a:t>ziv</a:t>
            </a:r>
            <a:r>
              <a:rPr lang="it-IT" b="1" dirty="0"/>
              <a:t>, </a:t>
            </a:r>
            <a:r>
              <a:rPr lang="it-IT" b="1" dirty="0" err="1"/>
              <a:t>weich</a:t>
            </a:r>
            <a:r>
              <a:rPr lang="it-IT" b="1" dirty="0"/>
              <a:t>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6AD904E-9C02-77C2-E9B6-23AE621C315F}"/>
              </a:ext>
            </a:extLst>
          </p:cNvPr>
          <p:cNvSpPr txBox="1"/>
          <p:nvPr/>
        </p:nvSpPr>
        <p:spPr>
          <a:xfrm>
            <a:off x="4523014" y="1872014"/>
            <a:ext cx="3145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/>
              <a:t>A</a:t>
            </a:r>
            <a:r>
              <a:rPr lang="it-IT" sz="4000" dirty="0">
                <a:solidFill>
                  <a:srgbClr val="FF0000"/>
                </a:solidFill>
              </a:rPr>
              <a:t>B</a:t>
            </a:r>
            <a:r>
              <a:rPr lang="it-IT" sz="4000" dirty="0"/>
              <a:t>ABCBABAB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A9A3F034-31B1-7CA7-0FA6-78790431C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852674"/>
              </p:ext>
            </p:extLst>
          </p:nvPr>
        </p:nvGraphicFramePr>
        <p:xfrm>
          <a:off x="5929086" y="2895586"/>
          <a:ext cx="5522686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61343">
                  <a:extLst>
                    <a:ext uri="{9D8B030D-6E8A-4147-A177-3AD203B41FA5}">
                      <a16:colId xmlns:a16="http://schemas.microsoft.com/office/drawing/2014/main" val="3583104288"/>
                    </a:ext>
                  </a:extLst>
                </a:gridCol>
                <a:gridCol w="2761343">
                  <a:extLst>
                    <a:ext uri="{9D8B030D-6E8A-4147-A177-3AD203B41FA5}">
                      <a16:colId xmlns:a16="http://schemas.microsoft.com/office/drawing/2014/main" val="1841403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SIMBOLO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CODIFICA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7287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6131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B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001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522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3147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AB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1446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BA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6327251"/>
                  </a:ext>
                </a:extLst>
              </a:tr>
            </a:tbl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4893CD70-5DBE-F898-6745-1967AAE2EB72}"/>
              </a:ext>
            </a:extLst>
          </p:cNvPr>
          <p:cNvSpPr txBox="1"/>
          <p:nvPr/>
        </p:nvSpPr>
        <p:spPr>
          <a:xfrm>
            <a:off x="1357086" y="377739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000 001 </a:t>
            </a:r>
          </a:p>
        </p:txBody>
      </p:sp>
    </p:spTree>
    <p:extLst>
      <p:ext uri="{BB962C8B-B14F-4D97-AF65-F5344CB8AC3E}">
        <p14:creationId xmlns:p14="http://schemas.microsoft.com/office/powerpoint/2010/main" val="2337477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BFAAF8-A8F5-07A0-2522-3D8CC4D0F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89858"/>
            <a:ext cx="9906000" cy="1382156"/>
          </a:xfrm>
        </p:spPr>
        <p:txBody>
          <a:bodyPr/>
          <a:lstStyle/>
          <a:p>
            <a:pPr algn="ctr"/>
            <a:r>
              <a:rPr lang="it-IT" b="1" dirty="0"/>
              <a:t>LZW (</a:t>
            </a:r>
            <a:r>
              <a:rPr lang="it-IT" b="1" dirty="0" err="1"/>
              <a:t>Lempel</a:t>
            </a:r>
            <a:r>
              <a:rPr lang="it-IT" b="1" dirty="0"/>
              <a:t>, </a:t>
            </a:r>
            <a:r>
              <a:rPr lang="it-IT" b="1" dirty="0" err="1"/>
              <a:t>ziv</a:t>
            </a:r>
            <a:r>
              <a:rPr lang="it-IT" b="1" dirty="0"/>
              <a:t>, </a:t>
            </a:r>
            <a:r>
              <a:rPr lang="it-IT" b="1" dirty="0" err="1"/>
              <a:t>weich</a:t>
            </a:r>
            <a:r>
              <a:rPr lang="it-IT" b="1" dirty="0"/>
              <a:t>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6AD904E-9C02-77C2-E9B6-23AE621C315F}"/>
              </a:ext>
            </a:extLst>
          </p:cNvPr>
          <p:cNvSpPr txBox="1"/>
          <p:nvPr/>
        </p:nvSpPr>
        <p:spPr>
          <a:xfrm>
            <a:off x="4523014" y="1872014"/>
            <a:ext cx="3145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/>
              <a:t>AB</a:t>
            </a:r>
            <a:r>
              <a:rPr lang="it-IT" sz="4000" dirty="0">
                <a:solidFill>
                  <a:srgbClr val="FF0000"/>
                </a:solidFill>
              </a:rPr>
              <a:t>A</a:t>
            </a:r>
            <a:r>
              <a:rPr lang="it-IT" sz="4000" dirty="0"/>
              <a:t>BCBABAB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A9A3F034-31B1-7CA7-0FA6-78790431C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408332"/>
              </p:ext>
            </p:extLst>
          </p:nvPr>
        </p:nvGraphicFramePr>
        <p:xfrm>
          <a:off x="5929086" y="2895586"/>
          <a:ext cx="5522686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61343">
                  <a:extLst>
                    <a:ext uri="{9D8B030D-6E8A-4147-A177-3AD203B41FA5}">
                      <a16:colId xmlns:a16="http://schemas.microsoft.com/office/drawing/2014/main" val="3583104288"/>
                    </a:ext>
                  </a:extLst>
                </a:gridCol>
                <a:gridCol w="2761343">
                  <a:extLst>
                    <a:ext uri="{9D8B030D-6E8A-4147-A177-3AD203B41FA5}">
                      <a16:colId xmlns:a16="http://schemas.microsoft.com/office/drawing/2014/main" val="1841403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SIMBOLO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CODIFICA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7287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000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131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B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001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522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3147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AB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1446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BA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6327251"/>
                  </a:ext>
                </a:extLst>
              </a:tr>
            </a:tbl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4893CD70-5DBE-F898-6745-1967AAE2EB72}"/>
              </a:ext>
            </a:extLst>
          </p:cNvPr>
          <p:cNvSpPr txBox="1"/>
          <p:nvPr/>
        </p:nvSpPr>
        <p:spPr>
          <a:xfrm>
            <a:off x="1357086" y="377739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000 001 </a:t>
            </a:r>
          </a:p>
        </p:txBody>
      </p:sp>
    </p:spTree>
    <p:extLst>
      <p:ext uri="{BB962C8B-B14F-4D97-AF65-F5344CB8AC3E}">
        <p14:creationId xmlns:p14="http://schemas.microsoft.com/office/powerpoint/2010/main" val="591645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4278B1-03FF-658D-B134-555186E52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14401"/>
            <a:ext cx="9906000" cy="1382156"/>
          </a:xfrm>
        </p:spPr>
        <p:txBody>
          <a:bodyPr/>
          <a:lstStyle/>
          <a:p>
            <a:pPr algn="ctr"/>
            <a:r>
              <a:rPr lang="it-IT" b="1" dirty="0"/>
              <a:t>Tipologie di algoritmi per la compressione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F77B9311-D0E0-C75E-120C-CD2FDEA07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099645"/>
              </p:ext>
            </p:extLst>
          </p:nvPr>
        </p:nvGraphicFramePr>
        <p:xfrm>
          <a:off x="1875971" y="2864151"/>
          <a:ext cx="8440058" cy="272505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220029">
                  <a:extLst>
                    <a:ext uri="{9D8B030D-6E8A-4147-A177-3AD203B41FA5}">
                      <a16:colId xmlns:a16="http://schemas.microsoft.com/office/drawing/2014/main" val="104481741"/>
                    </a:ext>
                  </a:extLst>
                </a:gridCol>
                <a:gridCol w="4220029">
                  <a:extLst>
                    <a:ext uri="{9D8B030D-6E8A-4147-A177-3AD203B41FA5}">
                      <a16:colId xmlns:a16="http://schemas.microsoft.com/office/drawing/2014/main" val="3951013600"/>
                    </a:ext>
                  </a:extLst>
                </a:gridCol>
              </a:tblGrid>
              <a:tr h="934963">
                <a:tc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LOSSLESS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dirty="0"/>
                        <a:t>LOSSY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3845563"/>
                  </a:ext>
                </a:extLst>
              </a:tr>
              <a:tr h="1790096">
                <a:tc>
                  <a:txBody>
                    <a:bodyPr/>
                    <a:lstStyle/>
                    <a:p>
                      <a:pPr algn="just"/>
                      <a:r>
                        <a:rPr lang="it-IT" b="1" dirty="0"/>
                        <a:t>ALGORITMI </a:t>
                      </a:r>
                      <a:r>
                        <a:rPr lang="it-IT" b="1" u="sng" dirty="0">
                          <a:solidFill>
                            <a:srgbClr val="FF0000"/>
                          </a:solidFill>
                        </a:rPr>
                        <a:t>SENZA</a:t>
                      </a:r>
                      <a:r>
                        <a:rPr lang="it-IT" b="1" dirty="0"/>
                        <a:t> PERDITA O DEGRADO DELL’INFORMAZIONE ORIGINARIA</a:t>
                      </a:r>
                    </a:p>
                    <a:p>
                      <a:pPr algn="just"/>
                      <a:r>
                        <a:rPr lang="it-IT" dirty="0"/>
                        <a:t>(possibilità di decomprimere i dati compressi risalendo alla stessa identica sequenza di bit del file originale)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b="1" dirty="0"/>
                        <a:t>ALGORITMI </a:t>
                      </a:r>
                      <a:r>
                        <a:rPr lang="it-IT" b="1" u="sng" dirty="0">
                          <a:solidFill>
                            <a:srgbClr val="FF0000"/>
                          </a:solidFill>
                        </a:rPr>
                        <a:t>CON</a:t>
                      </a:r>
                      <a:r>
                        <a:rPr lang="it-IT" b="1" dirty="0"/>
                        <a:t> PERDITA O DEGRADO DELL’INFORMAZIONE ORIGINARIA</a:t>
                      </a:r>
                    </a:p>
                    <a:p>
                      <a:pPr algn="just"/>
                      <a:r>
                        <a:rPr lang="it-IT" dirty="0"/>
                        <a:t>(impossibilità di decomprimere i dati compressi risalendo alla stessa identica sequenza di bit del file originale)</a:t>
                      </a:r>
                    </a:p>
                    <a:p>
                      <a:pPr algn="just"/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588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79136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BFAAF8-A8F5-07A0-2522-3D8CC4D0F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89858"/>
            <a:ext cx="9906000" cy="1382156"/>
          </a:xfrm>
        </p:spPr>
        <p:txBody>
          <a:bodyPr/>
          <a:lstStyle/>
          <a:p>
            <a:pPr algn="ctr"/>
            <a:r>
              <a:rPr lang="it-IT" b="1" dirty="0"/>
              <a:t>LZW (</a:t>
            </a:r>
            <a:r>
              <a:rPr lang="it-IT" b="1" dirty="0" err="1"/>
              <a:t>Lempel</a:t>
            </a:r>
            <a:r>
              <a:rPr lang="it-IT" b="1" dirty="0"/>
              <a:t>, </a:t>
            </a:r>
            <a:r>
              <a:rPr lang="it-IT" b="1" dirty="0" err="1"/>
              <a:t>ziv</a:t>
            </a:r>
            <a:r>
              <a:rPr lang="it-IT" b="1" dirty="0"/>
              <a:t>, </a:t>
            </a:r>
            <a:r>
              <a:rPr lang="it-IT" b="1" dirty="0" err="1"/>
              <a:t>weich</a:t>
            </a:r>
            <a:r>
              <a:rPr lang="it-IT" b="1" dirty="0"/>
              <a:t>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6AD904E-9C02-77C2-E9B6-23AE621C315F}"/>
              </a:ext>
            </a:extLst>
          </p:cNvPr>
          <p:cNvSpPr txBox="1"/>
          <p:nvPr/>
        </p:nvSpPr>
        <p:spPr>
          <a:xfrm>
            <a:off x="4523014" y="1872014"/>
            <a:ext cx="3145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/>
              <a:t>AB</a:t>
            </a:r>
            <a:r>
              <a:rPr lang="it-IT" sz="4000" dirty="0">
                <a:solidFill>
                  <a:srgbClr val="FF0000"/>
                </a:solidFill>
              </a:rPr>
              <a:t>AB</a:t>
            </a:r>
            <a:r>
              <a:rPr lang="it-IT" sz="4000" dirty="0"/>
              <a:t>CBABAB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A9A3F034-31B1-7CA7-0FA6-78790431C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520415"/>
              </p:ext>
            </p:extLst>
          </p:nvPr>
        </p:nvGraphicFramePr>
        <p:xfrm>
          <a:off x="5929086" y="2895586"/>
          <a:ext cx="5522686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61343">
                  <a:extLst>
                    <a:ext uri="{9D8B030D-6E8A-4147-A177-3AD203B41FA5}">
                      <a16:colId xmlns:a16="http://schemas.microsoft.com/office/drawing/2014/main" val="3583104288"/>
                    </a:ext>
                  </a:extLst>
                </a:gridCol>
                <a:gridCol w="2761343">
                  <a:extLst>
                    <a:ext uri="{9D8B030D-6E8A-4147-A177-3AD203B41FA5}">
                      <a16:colId xmlns:a16="http://schemas.microsoft.com/office/drawing/2014/main" val="1841403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SIMBOLO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CODIFICA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7287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000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131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B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001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522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3147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AB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011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446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BA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6327251"/>
                  </a:ext>
                </a:extLst>
              </a:tr>
            </a:tbl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4893CD70-5DBE-F898-6745-1967AAE2EB72}"/>
              </a:ext>
            </a:extLst>
          </p:cNvPr>
          <p:cNvSpPr txBox="1"/>
          <p:nvPr/>
        </p:nvSpPr>
        <p:spPr>
          <a:xfrm>
            <a:off x="1357086" y="377739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000 001 </a:t>
            </a:r>
          </a:p>
        </p:txBody>
      </p:sp>
    </p:spTree>
    <p:extLst>
      <p:ext uri="{BB962C8B-B14F-4D97-AF65-F5344CB8AC3E}">
        <p14:creationId xmlns:p14="http://schemas.microsoft.com/office/powerpoint/2010/main" val="27443574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BFAAF8-A8F5-07A0-2522-3D8CC4D0F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89858"/>
            <a:ext cx="9906000" cy="1382156"/>
          </a:xfrm>
        </p:spPr>
        <p:txBody>
          <a:bodyPr/>
          <a:lstStyle/>
          <a:p>
            <a:pPr algn="ctr"/>
            <a:r>
              <a:rPr lang="it-IT" b="1" dirty="0"/>
              <a:t>LZW (</a:t>
            </a:r>
            <a:r>
              <a:rPr lang="it-IT" b="1" dirty="0" err="1"/>
              <a:t>Lempel</a:t>
            </a:r>
            <a:r>
              <a:rPr lang="it-IT" b="1" dirty="0"/>
              <a:t>, </a:t>
            </a:r>
            <a:r>
              <a:rPr lang="it-IT" b="1" dirty="0" err="1"/>
              <a:t>ziv</a:t>
            </a:r>
            <a:r>
              <a:rPr lang="it-IT" b="1" dirty="0"/>
              <a:t>, </a:t>
            </a:r>
            <a:r>
              <a:rPr lang="it-IT" b="1" dirty="0" err="1"/>
              <a:t>weich</a:t>
            </a:r>
            <a:r>
              <a:rPr lang="it-IT" b="1" dirty="0"/>
              <a:t>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6AD904E-9C02-77C2-E9B6-23AE621C315F}"/>
              </a:ext>
            </a:extLst>
          </p:cNvPr>
          <p:cNvSpPr txBox="1"/>
          <p:nvPr/>
        </p:nvSpPr>
        <p:spPr>
          <a:xfrm>
            <a:off x="4523014" y="1872014"/>
            <a:ext cx="3145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/>
              <a:t>AB</a:t>
            </a:r>
            <a:r>
              <a:rPr lang="it-IT" sz="4000" dirty="0">
                <a:solidFill>
                  <a:srgbClr val="FF0000"/>
                </a:solidFill>
              </a:rPr>
              <a:t>AB</a:t>
            </a:r>
            <a:r>
              <a:rPr lang="it-IT" sz="4000" dirty="0">
                <a:solidFill>
                  <a:srgbClr val="C00000"/>
                </a:solidFill>
              </a:rPr>
              <a:t>C</a:t>
            </a:r>
            <a:r>
              <a:rPr lang="it-IT" sz="4000" dirty="0"/>
              <a:t>BABAB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A9A3F034-31B1-7CA7-0FA6-78790431C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389923"/>
              </p:ext>
            </p:extLst>
          </p:nvPr>
        </p:nvGraphicFramePr>
        <p:xfrm>
          <a:off x="5929086" y="2895586"/>
          <a:ext cx="5522686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61343">
                  <a:extLst>
                    <a:ext uri="{9D8B030D-6E8A-4147-A177-3AD203B41FA5}">
                      <a16:colId xmlns:a16="http://schemas.microsoft.com/office/drawing/2014/main" val="3583104288"/>
                    </a:ext>
                  </a:extLst>
                </a:gridCol>
                <a:gridCol w="2761343">
                  <a:extLst>
                    <a:ext uri="{9D8B030D-6E8A-4147-A177-3AD203B41FA5}">
                      <a16:colId xmlns:a16="http://schemas.microsoft.com/office/drawing/2014/main" val="1841403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SIMBOLO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CODIFICA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7287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000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131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B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001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522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3147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AB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011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446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BA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6327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C00000"/>
                          </a:solidFill>
                        </a:rPr>
                        <a:t>ABC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C00000"/>
                          </a:solidFill>
                        </a:rPr>
                        <a:t>101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875785"/>
                  </a:ext>
                </a:extLst>
              </a:tr>
            </a:tbl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4893CD70-5DBE-F898-6745-1967AAE2EB72}"/>
              </a:ext>
            </a:extLst>
          </p:cNvPr>
          <p:cNvSpPr txBox="1"/>
          <p:nvPr/>
        </p:nvSpPr>
        <p:spPr>
          <a:xfrm>
            <a:off x="1357086" y="377739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000 001 </a:t>
            </a:r>
          </a:p>
        </p:txBody>
      </p:sp>
    </p:spTree>
    <p:extLst>
      <p:ext uri="{BB962C8B-B14F-4D97-AF65-F5344CB8AC3E}">
        <p14:creationId xmlns:p14="http://schemas.microsoft.com/office/powerpoint/2010/main" val="31408148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BFAAF8-A8F5-07A0-2522-3D8CC4D0F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89858"/>
            <a:ext cx="9906000" cy="1382156"/>
          </a:xfrm>
        </p:spPr>
        <p:txBody>
          <a:bodyPr/>
          <a:lstStyle/>
          <a:p>
            <a:pPr algn="ctr"/>
            <a:r>
              <a:rPr lang="it-IT" b="1" dirty="0"/>
              <a:t>LZW (</a:t>
            </a:r>
            <a:r>
              <a:rPr lang="it-IT" b="1" dirty="0" err="1"/>
              <a:t>Lempel</a:t>
            </a:r>
            <a:r>
              <a:rPr lang="it-IT" b="1" dirty="0"/>
              <a:t>, </a:t>
            </a:r>
            <a:r>
              <a:rPr lang="it-IT" b="1" dirty="0" err="1"/>
              <a:t>ziv</a:t>
            </a:r>
            <a:r>
              <a:rPr lang="it-IT" b="1" dirty="0"/>
              <a:t>, </a:t>
            </a:r>
            <a:r>
              <a:rPr lang="it-IT" b="1" dirty="0" err="1"/>
              <a:t>weich</a:t>
            </a:r>
            <a:r>
              <a:rPr lang="it-IT" b="1" dirty="0"/>
              <a:t>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6AD904E-9C02-77C2-E9B6-23AE621C315F}"/>
              </a:ext>
            </a:extLst>
          </p:cNvPr>
          <p:cNvSpPr txBox="1"/>
          <p:nvPr/>
        </p:nvSpPr>
        <p:spPr>
          <a:xfrm>
            <a:off x="4523014" y="1872014"/>
            <a:ext cx="3145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/>
              <a:t>AB</a:t>
            </a:r>
            <a:r>
              <a:rPr lang="it-IT" sz="4000" dirty="0">
                <a:solidFill>
                  <a:srgbClr val="FF0000"/>
                </a:solidFill>
              </a:rPr>
              <a:t>AB</a:t>
            </a:r>
            <a:r>
              <a:rPr lang="it-IT" sz="4000" dirty="0"/>
              <a:t>CBABAB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A9A3F034-31B1-7CA7-0FA6-78790431C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507773"/>
              </p:ext>
            </p:extLst>
          </p:nvPr>
        </p:nvGraphicFramePr>
        <p:xfrm>
          <a:off x="5929086" y="2895586"/>
          <a:ext cx="5522686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61343">
                  <a:extLst>
                    <a:ext uri="{9D8B030D-6E8A-4147-A177-3AD203B41FA5}">
                      <a16:colId xmlns:a16="http://schemas.microsoft.com/office/drawing/2014/main" val="3583104288"/>
                    </a:ext>
                  </a:extLst>
                </a:gridCol>
                <a:gridCol w="2761343">
                  <a:extLst>
                    <a:ext uri="{9D8B030D-6E8A-4147-A177-3AD203B41FA5}">
                      <a16:colId xmlns:a16="http://schemas.microsoft.com/office/drawing/2014/main" val="1841403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SIMBOLO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CODIFICA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7287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000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131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B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001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522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3147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AB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011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446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BA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6327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ABC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875785"/>
                  </a:ext>
                </a:extLst>
              </a:tr>
            </a:tbl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4893CD70-5DBE-F898-6745-1967AAE2EB72}"/>
              </a:ext>
            </a:extLst>
          </p:cNvPr>
          <p:cNvSpPr txBox="1"/>
          <p:nvPr/>
        </p:nvSpPr>
        <p:spPr>
          <a:xfrm>
            <a:off x="1357086" y="377739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000 001 011 </a:t>
            </a:r>
          </a:p>
        </p:txBody>
      </p:sp>
    </p:spTree>
    <p:extLst>
      <p:ext uri="{BB962C8B-B14F-4D97-AF65-F5344CB8AC3E}">
        <p14:creationId xmlns:p14="http://schemas.microsoft.com/office/powerpoint/2010/main" val="11580703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BFAAF8-A8F5-07A0-2522-3D8CC4D0F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89858"/>
            <a:ext cx="9906000" cy="1382156"/>
          </a:xfrm>
        </p:spPr>
        <p:txBody>
          <a:bodyPr/>
          <a:lstStyle/>
          <a:p>
            <a:pPr algn="ctr"/>
            <a:r>
              <a:rPr lang="it-IT" b="1" dirty="0"/>
              <a:t>LZW (</a:t>
            </a:r>
            <a:r>
              <a:rPr lang="it-IT" b="1" dirty="0" err="1"/>
              <a:t>Lempel</a:t>
            </a:r>
            <a:r>
              <a:rPr lang="it-IT" b="1" dirty="0"/>
              <a:t>, </a:t>
            </a:r>
            <a:r>
              <a:rPr lang="it-IT" b="1" dirty="0" err="1"/>
              <a:t>ziv</a:t>
            </a:r>
            <a:r>
              <a:rPr lang="it-IT" b="1" dirty="0"/>
              <a:t>, </a:t>
            </a:r>
            <a:r>
              <a:rPr lang="it-IT" b="1" dirty="0" err="1"/>
              <a:t>weich</a:t>
            </a:r>
            <a:r>
              <a:rPr lang="it-IT" b="1" dirty="0"/>
              <a:t>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6AD904E-9C02-77C2-E9B6-23AE621C315F}"/>
              </a:ext>
            </a:extLst>
          </p:cNvPr>
          <p:cNvSpPr txBox="1"/>
          <p:nvPr/>
        </p:nvSpPr>
        <p:spPr>
          <a:xfrm>
            <a:off x="4523014" y="1872014"/>
            <a:ext cx="3145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/>
              <a:t>ABAB</a:t>
            </a:r>
            <a:r>
              <a:rPr lang="it-IT" sz="4000" dirty="0">
                <a:solidFill>
                  <a:srgbClr val="FF0000"/>
                </a:solidFill>
              </a:rPr>
              <a:t>C</a:t>
            </a:r>
            <a:r>
              <a:rPr lang="it-IT" sz="4000" dirty="0"/>
              <a:t>BABAB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A9A3F034-31B1-7CA7-0FA6-78790431C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750350"/>
              </p:ext>
            </p:extLst>
          </p:nvPr>
        </p:nvGraphicFramePr>
        <p:xfrm>
          <a:off x="5929086" y="2895586"/>
          <a:ext cx="5522686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61343">
                  <a:extLst>
                    <a:ext uri="{9D8B030D-6E8A-4147-A177-3AD203B41FA5}">
                      <a16:colId xmlns:a16="http://schemas.microsoft.com/office/drawing/2014/main" val="3583104288"/>
                    </a:ext>
                  </a:extLst>
                </a:gridCol>
                <a:gridCol w="2761343">
                  <a:extLst>
                    <a:ext uri="{9D8B030D-6E8A-4147-A177-3AD203B41FA5}">
                      <a16:colId xmlns:a16="http://schemas.microsoft.com/office/drawing/2014/main" val="1841403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SIMBOLO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CODIFICA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7287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000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131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B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001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522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010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147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AB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011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446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BA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6327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ABC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875785"/>
                  </a:ext>
                </a:extLst>
              </a:tr>
            </a:tbl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4893CD70-5DBE-F898-6745-1967AAE2EB72}"/>
              </a:ext>
            </a:extLst>
          </p:cNvPr>
          <p:cNvSpPr txBox="1"/>
          <p:nvPr/>
        </p:nvSpPr>
        <p:spPr>
          <a:xfrm>
            <a:off x="1357086" y="377739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000 001 011 </a:t>
            </a:r>
          </a:p>
        </p:txBody>
      </p:sp>
    </p:spTree>
    <p:extLst>
      <p:ext uri="{BB962C8B-B14F-4D97-AF65-F5344CB8AC3E}">
        <p14:creationId xmlns:p14="http://schemas.microsoft.com/office/powerpoint/2010/main" val="38230994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BFAAF8-A8F5-07A0-2522-3D8CC4D0F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89858"/>
            <a:ext cx="9906000" cy="1382156"/>
          </a:xfrm>
        </p:spPr>
        <p:txBody>
          <a:bodyPr/>
          <a:lstStyle/>
          <a:p>
            <a:pPr algn="ctr"/>
            <a:r>
              <a:rPr lang="it-IT" b="1" dirty="0"/>
              <a:t>LZW (</a:t>
            </a:r>
            <a:r>
              <a:rPr lang="it-IT" b="1" dirty="0" err="1"/>
              <a:t>Lempel</a:t>
            </a:r>
            <a:r>
              <a:rPr lang="it-IT" b="1" dirty="0"/>
              <a:t>, </a:t>
            </a:r>
            <a:r>
              <a:rPr lang="it-IT" b="1" dirty="0" err="1"/>
              <a:t>ziv</a:t>
            </a:r>
            <a:r>
              <a:rPr lang="it-IT" b="1" dirty="0"/>
              <a:t>, </a:t>
            </a:r>
            <a:r>
              <a:rPr lang="it-IT" b="1" dirty="0" err="1"/>
              <a:t>weich</a:t>
            </a:r>
            <a:r>
              <a:rPr lang="it-IT" b="1" dirty="0"/>
              <a:t>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6AD904E-9C02-77C2-E9B6-23AE621C315F}"/>
              </a:ext>
            </a:extLst>
          </p:cNvPr>
          <p:cNvSpPr txBox="1"/>
          <p:nvPr/>
        </p:nvSpPr>
        <p:spPr>
          <a:xfrm>
            <a:off x="4523014" y="1872014"/>
            <a:ext cx="3145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/>
              <a:t>ABAB</a:t>
            </a:r>
            <a:r>
              <a:rPr lang="it-IT" sz="4000" dirty="0">
                <a:solidFill>
                  <a:srgbClr val="FF0000"/>
                </a:solidFill>
              </a:rPr>
              <a:t>CB</a:t>
            </a:r>
            <a:r>
              <a:rPr lang="it-IT" sz="4000" dirty="0"/>
              <a:t>ABAB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A9A3F034-31B1-7CA7-0FA6-78790431C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13863"/>
              </p:ext>
            </p:extLst>
          </p:nvPr>
        </p:nvGraphicFramePr>
        <p:xfrm>
          <a:off x="5929086" y="2895586"/>
          <a:ext cx="5522686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61343">
                  <a:extLst>
                    <a:ext uri="{9D8B030D-6E8A-4147-A177-3AD203B41FA5}">
                      <a16:colId xmlns:a16="http://schemas.microsoft.com/office/drawing/2014/main" val="3583104288"/>
                    </a:ext>
                  </a:extLst>
                </a:gridCol>
                <a:gridCol w="2761343">
                  <a:extLst>
                    <a:ext uri="{9D8B030D-6E8A-4147-A177-3AD203B41FA5}">
                      <a16:colId xmlns:a16="http://schemas.microsoft.com/office/drawing/2014/main" val="1841403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SIMBOLO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CODIFICA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7287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000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131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B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001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522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010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147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AB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011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446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BA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6327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ABC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875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CB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110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32986"/>
                  </a:ext>
                </a:extLst>
              </a:tr>
            </a:tbl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4893CD70-5DBE-F898-6745-1967AAE2EB72}"/>
              </a:ext>
            </a:extLst>
          </p:cNvPr>
          <p:cNvSpPr txBox="1"/>
          <p:nvPr/>
        </p:nvSpPr>
        <p:spPr>
          <a:xfrm>
            <a:off x="1357086" y="377739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000 001 011 </a:t>
            </a:r>
          </a:p>
        </p:txBody>
      </p:sp>
    </p:spTree>
    <p:extLst>
      <p:ext uri="{BB962C8B-B14F-4D97-AF65-F5344CB8AC3E}">
        <p14:creationId xmlns:p14="http://schemas.microsoft.com/office/powerpoint/2010/main" val="15397916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BFAAF8-A8F5-07A0-2522-3D8CC4D0F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89858"/>
            <a:ext cx="9906000" cy="1382156"/>
          </a:xfrm>
        </p:spPr>
        <p:txBody>
          <a:bodyPr/>
          <a:lstStyle/>
          <a:p>
            <a:pPr algn="ctr"/>
            <a:r>
              <a:rPr lang="it-IT" b="1" dirty="0"/>
              <a:t>LZW (</a:t>
            </a:r>
            <a:r>
              <a:rPr lang="it-IT" b="1" dirty="0" err="1"/>
              <a:t>Lempel</a:t>
            </a:r>
            <a:r>
              <a:rPr lang="it-IT" b="1" dirty="0"/>
              <a:t>, </a:t>
            </a:r>
            <a:r>
              <a:rPr lang="it-IT" b="1" dirty="0" err="1"/>
              <a:t>ziv</a:t>
            </a:r>
            <a:r>
              <a:rPr lang="it-IT" b="1" dirty="0"/>
              <a:t>, </a:t>
            </a:r>
            <a:r>
              <a:rPr lang="it-IT" b="1" dirty="0" err="1"/>
              <a:t>weich</a:t>
            </a:r>
            <a:r>
              <a:rPr lang="it-IT" b="1" dirty="0"/>
              <a:t>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6AD904E-9C02-77C2-E9B6-23AE621C315F}"/>
              </a:ext>
            </a:extLst>
          </p:cNvPr>
          <p:cNvSpPr txBox="1"/>
          <p:nvPr/>
        </p:nvSpPr>
        <p:spPr>
          <a:xfrm>
            <a:off x="4523014" y="1872014"/>
            <a:ext cx="3145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/>
              <a:t>ABAB</a:t>
            </a:r>
            <a:r>
              <a:rPr lang="it-IT" sz="4000" dirty="0">
                <a:solidFill>
                  <a:srgbClr val="FF0000"/>
                </a:solidFill>
              </a:rPr>
              <a:t>C</a:t>
            </a:r>
            <a:r>
              <a:rPr lang="it-IT" sz="4000" dirty="0"/>
              <a:t>BABAB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A9A3F034-31B1-7CA7-0FA6-78790431C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676729"/>
              </p:ext>
            </p:extLst>
          </p:nvPr>
        </p:nvGraphicFramePr>
        <p:xfrm>
          <a:off x="5929086" y="2895586"/>
          <a:ext cx="5522686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61343">
                  <a:extLst>
                    <a:ext uri="{9D8B030D-6E8A-4147-A177-3AD203B41FA5}">
                      <a16:colId xmlns:a16="http://schemas.microsoft.com/office/drawing/2014/main" val="3583104288"/>
                    </a:ext>
                  </a:extLst>
                </a:gridCol>
                <a:gridCol w="2761343">
                  <a:extLst>
                    <a:ext uri="{9D8B030D-6E8A-4147-A177-3AD203B41FA5}">
                      <a16:colId xmlns:a16="http://schemas.microsoft.com/office/drawing/2014/main" val="1841403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SIMBOLO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CODIFICA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7287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000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131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B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001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522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010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147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AB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011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446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BA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6327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ABC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875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CB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32986"/>
                  </a:ext>
                </a:extLst>
              </a:tr>
            </a:tbl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4893CD70-5DBE-F898-6745-1967AAE2EB72}"/>
              </a:ext>
            </a:extLst>
          </p:cNvPr>
          <p:cNvSpPr txBox="1"/>
          <p:nvPr/>
        </p:nvSpPr>
        <p:spPr>
          <a:xfrm>
            <a:off x="1357086" y="377739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000 001 011 010 </a:t>
            </a:r>
          </a:p>
        </p:txBody>
      </p:sp>
    </p:spTree>
    <p:extLst>
      <p:ext uri="{BB962C8B-B14F-4D97-AF65-F5344CB8AC3E}">
        <p14:creationId xmlns:p14="http://schemas.microsoft.com/office/powerpoint/2010/main" val="15274212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BFAAF8-A8F5-07A0-2522-3D8CC4D0F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89858"/>
            <a:ext cx="9906000" cy="1382156"/>
          </a:xfrm>
        </p:spPr>
        <p:txBody>
          <a:bodyPr/>
          <a:lstStyle/>
          <a:p>
            <a:pPr algn="ctr"/>
            <a:r>
              <a:rPr lang="it-IT" b="1" dirty="0"/>
              <a:t>LZW (</a:t>
            </a:r>
            <a:r>
              <a:rPr lang="it-IT" b="1" dirty="0" err="1"/>
              <a:t>Lempel</a:t>
            </a:r>
            <a:r>
              <a:rPr lang="it-IT" b="1" dirty="0"/>
              <a:t>, </a:t>
            </a:r>
            <a:r>
              <a:rPr lang="it-IT" b="1" dirty="0" err="1"/>
              <a:t>ziv</a:t>
            </a:r>
            <a:r>
              <a:rPr lang="it-IT" b="1" dirty="0"/>
              <a:t>, </a:t>
            </a:r>
            <a:r>
              <a:rPr lang="it-IT" b="1" dirty="0" err="1"/>
              <a:t>weich</a:t>
            </a:r>
            <a:r>
              <a:rPr lang="it-IT" b="1" dirty="0"/>
              <a:t>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6AD904E-9C02-77C2-E9B6-23AE621C315F}"/>
              </a:ext>
            </a:extLst>
          </p:cNvPr>
          <p:cNvSpPr txBox="1"/>
          <p:nvPr/>
        </p:nvSpPr>
        <p:spPr>
          <a:xfrm>
            <a:off x="4523014" y="1872014"/>
            <a:ext cx="3145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/>
              <a:t>ABABC</a:t>
            </a:r>
            <a:r>
              <a:rPr lang="it-IT" sz="4000" dirty="0">
                <a:solidFill>
                  <a:srgbClr val="FF0000"/>
                </a:solidFill>
              </a:rPr>
              <a:t>B</a:t>
            </a:r>
            <a:r>
              <a:rPr lang="it-IT" sz="4000" dirty="0"/>
              <a:t>ABAB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A9A3F034-31B1-7CA7-0FA6-78790431C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170092"/>
              </p:ext>
            </p:extLst>
          </p:nvPr>
        </p:nvGraphicFramePr>
        <p:xfrm>
          <a:off x="5929086" y="2895586"/>
          <a:ext cx="5522686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61343">
                  <a:extLst>
                    <a:ext uri="{9D8B030D-6E8A-4147-A177-3AD203B41FA5}">
                      <a16:colId xmlns:a16="http://schemas.microsoft.com/office/drawing/2014/main" val="3583104288"/>
                    </a:ext>
                  </a:extLst>
                </a:gridCol>
                <a:gridCol w="2761343">
                  <a:extLst>
                    <a:ext uri="{9D8B030D-6E8A-4147-A177-3AD203B41FA5}">
                      <a16:colId xmlns:a16="http://schemas.microsoft.com/office/drawing/2014/main" val="1841403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SIMBOLO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CODIFICA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7287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000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131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B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001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522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010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147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AB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011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446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BA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6327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ABC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875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CB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32986"/>
                  </a:ext>
                </a:extLst>
              </a:tr>
            </a:tbl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4893CD70-5DBE-F898-6745-1967AAE2EB72}"/>
              </a:ext>
            </a:extLst>
          </p:cNvPr>
          <p:cNvSpPr txBox="1"/>
          <p:nvPr/>
        </p:nvSpPr>
        <p:spPr>
          <a:xfrm>
            <a:off x="1357086" y="377739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000 001 011 010 </a:t>
            </a:r>
          </a:p>
        </p:txBody>
      </p:sp>
    </p:spTree>
    <p:extLst>
      <p:ext uri="{BB962C8B-B14F-4D97-AF65-F5344CB8AC3E}">
        <p14:creationId xmlns:p14="http://schemas.microsoft.com/office/powerpoint/2010/main" val="9630093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BFAAF8-A8F5-07A0-2522-3D8CC4D0F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89858"/>
            <a:ext cx="9906000" cy="1382156"/>
          </a:xfrm>
        </p:spPr>
        <p:txBody>
          <a:bodyPr/>
          <a:lstStyle/>
          <a:p>
            <a:pPr algn="ctr"/>
            <a:r>
              <a:rPr lang="it-IT" b="1" dirty="0"/>
              <a:t>LZW (</a:t>
            </a:r>
            <a:r>
              <a:rPr lang="it-IT" b="1" dirty="0" err="1"/>
              <a:t>Lempel</a:t>
            </a:r>
            <a:r>
              <a:rPr lang="it-IT" b="1" dirty="0"/>
              <a:t>, </a:t>
            </a:r>
            <a:r>
              <a:rPr lang="it-IT" b="1" dirty="0" err="1"/>
              <a:t>ziv</a:t>
            </a:r>
            <a:r>
              <a:rPr lang="it-IT" b="1" dirty="0"/>
              <a:t>, </a:t>
            </a:r>
            <a:r>
              <a:rPr lang="it-IT" b="1" dirty="0" err="1"/>
              <a:t>weich</a:t>
            </a:r>
            <a:r>
              <a:rPr lang="it-IT" b="1" dirty="0"/>
              <a:t>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6AD904E-9C02-77C2-E9B6-23AE621C315F}"/>
              </a:ext>
            </a:extLst>
          </p:cNvPr>
          <p:cNvSpPr txBox="1"/>
          <p:nvPr/>
        </p:nvSpPr>
        <p:spPr>
          <a:xfrm>
            <a:off x="4523014" y="1872014"/>
            <a:ext cx="3145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/>
              <a:t>ABABC</a:t>
            </a:r>
            <a:r>
              <a:rPr lang="it-IT" sz="4000" dirty="0">
                <a:solidFill>
                  <a:srgbClr val="FF0000"/>
                </a:solidFill>
              </a:rPr>
              <a:t>BA</a:t>
            </a:r>
            <a:r>
              <a:rPr lang="it-IT" sz="4000" dirty="0"/>
              <a:t>BAB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A9A3F034-31B1-7CA7-0FA6-78790431C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820540"/>
              </p:ext>
            </p:extLst>
          </p:nvPr>
        </p:nvGraphicFramePr>
        <p:xfrm>
          <a:off x="5929086" y="2895586"/>
          <a:ext cx="5522686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61343">
                  <a:extLst>
                    <a:ext uri="{9D8B030D-6E8A-4147-A177-3AD203B41FA5}">
                      <a16:colId xmlns:a16="http://schemas.microsoft.com/office/drawing/2014/main" val="3583104288"/>
                    </a:ext>
                  </a:extLst>
                </a:gridCol>
                <a:gridCol w="2761343">
                  <a:extLst>
                    <a:ext uri="{9D8B030D-6E8A-4147-A177-3AD203B41FA5}">
                      <a16:colId xmlns:a16="http://schemas.microsoft.com/office/drawing/2014/main" val="1841403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SIMBOLO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CODIFICA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7287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000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131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B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001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522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010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147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AB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011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446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BA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327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ABC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875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CB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32986"/>
                  </a:ext>
                </a:extLst>
              </a:tr>
            </a:tbl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4893CD70-5DBE-F898-6745-1967AAE2EB72}"/>
              </a:ext>
            </a:extLst>
          </p:cNvPr>
          <p:cNvSpPr txBox="1"/>
          <p:nvPr/>
        </p:nvSpPr>
        <p:spPr>
          <a:xfrm>
            <a:off x="1357086" y="377739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000 001 011 010 </a:t>
            </a:r>
          </a:p>
        </p:txBody>
      </p:sp>
    </p:spTree>
    <p:extLst>
      <p:ext uri="{BB962C8B-B14F-4D97-AF65-F5344CB8AC3E}">
        <p14:creationId xmlns:p14="http://schemas.microsoft.com/office/powerpoint/2010/main" val="32266512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BFAAF8-A8F5-07A0-2522-3D8CC4D0F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89858"/>
            <a:ext cx="9906000" cy="1382156"/>
          </a:xfrm>
        </p:spPr>
        <p:txBody>
          <a:bodyPr/>
          <a:lstStyle/>
          <a:p>
            <a:pPr algn="ctr"/>
            <a:r>
              <a:rPr lang="it-IT" b="1" dirty="0"/>
              <a:t>LZW (</a:t>
            </a:r>
            <a:r>
              <a:rPr lang="it-IT" b="1" dirty="0" err="1"/>
              <a:t>Lempel</a:t>
            </a:r>
            <a:r>
              <a:rPr lang="it-IT" b="1" dirty="0"/>
              <a:t>, </a:t>
            </a:r>
            <a:r>
              <a:rPr lang="it-IT" b="1" dirty="0" err="1"/>
              <a:t>ziv</a:t>
            </a:r>
            <a:r>
              <a:rPr lang="it-IT" b="1" dirty="0"/>
              <a:t>, </a:t>
            </a:r>
            <a:r>
              <a:rPr lang="it-IT" b="1" dirty="0" err="1"/>
              <a:t>weich</a:t>
            </a:r>
            <a:r>
              <a:rPr lang="it-IT" b="1" dirty="0"/>
              <a:t>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6AD904E-9C02-77C2-E9B6-23AE621C315F}"/>
              </a:ext>
            </a:extLst>
          </p:cNvPr>
          <p:cNvSpPr txBox="1"/>
          <p:nvPr/>
        </p:nvSpPr>
        <p:spPr>
          <a:xfrm>
            <a:off x="4523014" y="1872014"/>
            <a:ext cx="3145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/>
              <a:t>ABABC</a:t>
            </a:r>
            <a:r>
              <a:rPr lang="it-IT" sz="4000" dirty="0">
                <a:solidFill>
                  <a:srgbClr val="FF0000"/>
                </a:solidFill>
              </a:rPr>
              <a:t>BAB</a:t>
            </a:r>
            <a:r>
              <a:rPr lang="it-IT" sz="4000" dirty="0"/>
              <a:t>AB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A9A3F034-31B1-7CA7-0FA6-78790431C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806912"/>
              </p:ext>
            </p:extLst>
          </p:nvPr>
        </p:nvGraphicFramePr>
        <p:xfrm>
          <a:off x="5929086" y="2895586"/>
          <a:ext cx="5522686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61343">
                  <a:extLst>
                    <a:ext uri="{9D8B030D-6E8A-4147-A177-3AD203B41FA5}">
                      <a16:colId xmlns:a16="http://schemas.microsoft.com/office/drawing/2014/main" val="3583104288"/>
                    </a:ext>
                  </a:extLst>
                </a:gridCol>
                <a:gridCol w="2761343">
                  <a:extLst>
                    <a:ext uri="{9D8B030D-6E8A-4147-A177-3AD203B41FA5}">
                      <a16:colId xmlns:a16="http://schemas.microsoft.com/office/drawing/2014/main" val="1841403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SIMBOLO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CODIFICA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7287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000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131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B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001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522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010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147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AB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011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446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BA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327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ABC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875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CB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32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BAB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FF0000"/>
                          </a:solidFill>
                        </a:rPr>
                        <a:t>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4664052"/>
                  </a:ext>
                </a:extLst>
              </a:tr>
            </a:tbl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4893CD70-5DBE-F898-6745-1967AAE2EB72}"/>
              </a:ext>
            </a:extLst>
          </p:cNvPr>
          <p:cNvSpPr txBox="1"/>
          <p:nvPr/>
        </p:nvSpPr>
        <p:spPr>
          <a:xfrm>
            <a:off x="1357086" y="377739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000 001 011 010 </a:t>
            </a:r>
          </a:p>
        </p:txBody>
      </p:sp>
    </p:spTree>
    <p:extLst>
      <p:ext uri="{BB962C8B-B14F-4D97-AF65-F5344CB8AC3E}">
        <p14:creationId xmlns:p14="http://schemas.microsoft.com/office/powerpoint/2010/main" val="3463157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BFAAF8-A8F5-07A0-2522-3D8CC4D0F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89858"/>
            <a:ext cx="9906000" cy="1382156"/>
          </a:xfrm>
        </p:spPr>
        <p:txBody>
          <a:bodyPr/>
          <a:lstStyle/>
          <a:p>
            <a:pPr algn="ctr"/>
            <a:r>
              <a:rPr lang="it-IT" b="1" dirty="0"/>
              <a:t>LZW (</a:t>
            </a:r>
            <a:r>
              <a:rPr lang="it-IT" b="1" dirty="0" err="1"/>
              <a:t>Lempel</a:t>
            </a:r>
            <a:r>
              <a:rPr lang="it-IT" b="1" dirty="0"/>
              <a:t>, </a:t>
            </a:r>
            <a:r>
              <a:rPr lang="it-IT" b="1" dirty="0" err="1"/>
              <a:t>ziv</a:t>
            </a:r>
            <a:r>
              <a:rPr lang="it-IT" b="1" dirty="0"/>
              <a:t>, </a:t>
            </a:r>
            <a:r>
              <a:rPr lang="it-IT" b="1" dirty="0" err="1"/>
              <a:t>weich</a:t>
            </a:r>
            <a:r>
              <a:rPr lang="it-IT" b="1" dirty="0"/>
              <a:t>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6AD904E-9C02-77C2-E9B6-23AE621C315F}"/>
              </a:ext>
            </a:extLst>
          </p:cNvPr>
          <p:cNvSpPr txBox="1"/>
          <p:nvPr/>
        </p:nvSpPr>
        <p:spPr>
          <a:xfrm>
            <a:off x="4523014" y="1872014"/>
            <a:ext cx="3145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/>
              <a:t>ABABC</a:t>
            </a:r>
            <a:r>
              <a:rPr lang="it-IT" sz="4000" dirty="0">
                <a:solidFill>
                  <a:srgbClr val="FF0000"/>
                </a:solidFill>
              </a:rPr>
              <a:t>BA</a:t>
            </a:r>
            <a:r>
              <a:rPr lang="it-IT" sz="4000" dirty="0"/>
              <a:t>BAB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A9A3F034-31B1-7CA7-0FA6-78790431C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512448"/>
              </p:ext>
            </p:extLst>
          </p:nvPr>
        </p:nvGraphicFramePr>
        <p:xfrm>
          <a:off x="5929086" y="2895586"/>
          <a:ext cx="5522686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61343">
                  <a:extLst>
                    <a:ext uri="{9D8B030D-6E8A-4147-A177-3AD203B41FA5}">
                      <a16:colId xmlns:a16="http://schemas.microsoft.com/office/drawing/2014/main" val="3583104288"/>
                    </a:ext>
                  </a:extLst>
                </a:gridCol>
                <a:gridCol w="2761343">
                  <a:extLst>
                    <a:ext uri="{9D8B030D-6E8A-4147-A177-3AD203B41FA5}">
                      <a16:colId xmlns:a16="http://schemas.microsoft.com/office/drawing/2014/main" val="1841403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SIMBOLO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CODIFICA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7287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000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131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B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001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522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010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147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AB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011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446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BA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327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ABC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875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CB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32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BAB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4664052"/>
                  </a:ext>
                </a:extLst>
              </a:tr>
            </a:tbl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4893CD70-5DBE-F898-6745-1967AAE2EB72}"/>
              </a:ext>
            </a:extLst>
          </p:cNvPr>
          <p:cNvSpPr txBox="1"/>
          <p:nvPr/>
        </p:nvSpPr>
        <p:spPr>
          <a:xfrm>
            <a:off x="1357086" y="377739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000 001 011 010 100 </a:t>
            </a:r>
          </a:p>
        </p:txBody>
      </p:sp>
    </p:spTree>
    <p:extLst>
      <p:ext uri="{BB962C8B-B14F-4D97-AF65-F5344CB8AC3E}">
        <p14:creationId xmlns:p14="http://schemas.microsoft.com/office/powerpoint/2010/main" val="1096936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29349C-1D48-DF6D-795B-E93B6E1A3E2E}"/>
              </a:ext>
            </a:extLst>
          </p:cNvPr>
          <p:cNvSpPr txBox="1">
            <a:spLocks/>
          </p:cNvSpPr>
          <p:nvPr/>
        </p:nvSpPr>
        <p:spPr>
          <a:xfrm>
            <a:off x="1143000" y="2737922"/>
            <a:ext cx="9906000" cy="13821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b="1" dirty="0"/>
              <a:t>CHE COSA SI INTENDE PER ALGORITMO?!</a:t>
            </a:r>
          </a:p>
        </p:txBody>
      </p:sp>
    </p:spTree>
    <p:extLst>
      <p:ext uri="{BB962C8B-B14F-4D97-AF65-F5344CB8AC3E}">
        <p14:creationId xmlns:p14="http://schemas.microsoft.com/office/powerpoint/2010/main" val="38153899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BFAAF8-A8F5-07A0-2522-3D8CC4D0F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89858"/>
            <a:ext cx="9906000" cy="1382156"/>
          </a:xfrm>
        </p:spPr>
        <p:txBody>
          <a:bodyPr/>
          <a:lstStyle/>
          <a:p>
            <a:pPr algn="ctr"/>
            <a:r>
              <a:rPr lang="it-IT" b="1" dirty="0"/>
              <a:t>LZW (</a:t>
            </a:r>
            <a:r>
              <a:rPr lang="it-IT" b="1" dirty="0" err="1"/>
              <a:t>Lempel</a:t>
            </a:r>
            <a:r>
              <a:rPr lang="it-IT" b="1" dirty="0"/>
              <a:t>, </a:t>
            </a:r>
            <a:r>
              <a:rPr lang="it-IT" b="1" dirty="0" err="1"/>
              <a:t>ziv</a:t>
            </a:r>
            <a:r>
              <a:rPr lang="it-IT" b="1" dirty="0"/>
              <a:t>, </a:t>
            </a:r>
            <a:r>
              <a:rPr lang="it-IT" b="1" dirty="0" err="1"/>
              <a:t>weich</a:t>
            </a:r>
            <a:r>
              <a:rPr lang="it-IT" b="1" dirty="0"/>
              <a:t>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6AD904E-9C02-77C2-E9B6-23AE621C315F}"/>
              </a:ext>
            </a:extLst>
          </p:cNvPr>
          <p:cNvSpPr txBox="1"/>
          <p:nvPr/>
        </p:nvSpPr>
        <p:spPr>
          <a:xfrm>
            <a:off x="4523014" y="1872014"/>
            <a:ext cx="3145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/>
              <a:t>ABABCBA</a:t>
            </a:r>
            <a:r>
              <a:rPr lang="it-IT" sz="4000" dirty="0">
                <a:solidFill>
                  <a:srgbClr val="FF0000"/>
                </a:solidFill>
              </a:rPr>
              <a:t>B</a:t>
            </a:r>
            <a:r>
              <a:rPr lang="it-IT" sz="4000" dirty="0"/>
              <a:t>AB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A9A3F034-31B1-7CA7-0FA6-78790431C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72122"/>
              </p:ext>
            </p:extLst>
          </p:nvPr>
        </p:nvGraphicFramePr>
        <p:xfrm>
          <a:off x="5929086" y="2895586"/>
          <a:ext cx="5522686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61343">
                  <a:extLst>
                    <a:ext uri="{9D8B030D-6E8A-4147-A177-3AD203B41FA5}">
                      <a16:colId xmlns:a16="http://schemas.microsoft.com/office/drawing/2014/main" val="3583104288"/>
                    </a:ext>
                  </a:extLst>
                </a:gridCol>
                <a:gridCol w="2761343">
                  <a:extLst>
                    <a:ext uri="{9D8B030D-6E8A-4147-A177-3AD203B41FA5}">
                      <a16:colId xmlns:a16="http://schemas.microsoft.com/office/drawing/2014/main" val="1841403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SIMBOLO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CODIFICA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7287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000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131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B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001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522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010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147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AB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011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446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BA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327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ABC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875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CB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32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BAB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4664052"/>
                  </a:ext>
                </a:extLst>
              </a:tr>
            </a:tbl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4893CD70-5DBE-F898-6745-1967AAE2EB72}"/>
              </a:ext>
            </a:extLst>
          </p:cNvPr>
          <p:cNvSpPr txBox="1"/>
          <p:nvPr/>
        </p:nvSpPr>
        <p:spPr>
          <a:xfrm>
            <a:off x="1357086" y="377739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000 001 011 010 100 </a:t>
            </a:r>
          </a:p>
        </p:txBody>
      </p:sp>
    </p:spTree>
    <p:extLst>
      <p:ext uri="{BB962C8B-B14F-4D97-AF65-F5344CB8AC3E}">
        <p14:creationId xmlns:p14="http://schemas.microsoft.com/office/powerpoint/2010/main" val="20398559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BFAAF8-A8F5-07A0-2522-3D8CC4D0F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89858"/>
            <a:ext cx="9906000" cy="1382156"/>
          </a:xfrm>
        </p:spPr>
        <p:txBody>
          <a:bodyPr/>
          <a:lstStyle/>
          <a:p>
            <a:pPr algn="ctr"/>
            <a:r>
              <a:rPr lang="it-IT" b="1" dirty="0"/>
              <a:t>LZW (</a:t>
            </a:r>
            <a:r>
              <a:rPr lang="it-IT" b="1" dirty="0" err="1"/>
              <a:t>Lempel</a:t>
            </a:r>
            <a:r>
              <a:rPr lang="it-IT" b="1" dirty="0"/>
              <a:t>, </a:t>
            </a:r>
            <a:r>
              <a:rPr lang="it-IT" b="1" dirty="0" err="1"/>
              <a:t>ziv</a:t>
            </a:r>
            <a:r>
              <a:rPr lang="it-IT" b="1" dirty="0"/>
              <a:t>, </a:t>
            </a:r>
            <a:r>
              <a:rPr lang="it-IT" b="1" dirty="0" err="1"/>
              <a:t>weich</a:t>
            </a:r>
            <a:r>
              <a:rPr lang="it-IT" b="1" dirty="0"/>
              <a:t>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6AD904E-9C02-77C2-E9B6-23AE621C315F}"/>
              </a:ext>
            </a:extLst>
          </p:cNvPr>
          <p:cNvSpPr txBox="1"/>
          <p:nvPr/>
        </p:nvSpPr>
        <p:spPr>
          <a:xfrm>
            <a:off x="4523014" y="1872014"/>
            <a:ext cx="3145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/>
              <a:t>ABABCBA</a:t>
            </a:r>
            <a:r>
              <a:rPr lang="it-IT" sz="4000" dirty="0">
                <a:solidFill>
                  <a:srgbClr val="FF0000"/>
                </a:solidFill>
              </a:rPr>
              <a:t>BA</a:t>
            </a:r>
            <a:r>
              <a:rPr lang="it-IT" sz="4000" dirty="0"/>
              <a:t>B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A9A3F034-31B1-7CA7-0FA6-78790431C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895934"/>
              </p:ext>
            </p:extLst>
          </p:nvPr>
        </p:nvGraphicFramePr>
        <p:xfrm>
          <a:off x="5929086" y="2895586"/>
          <a:ext cx="5522686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61343">
                  <a:extLst>
                    <a:ext uri="{9D8B030D-6E8A-4147-A177-3AD203B41FA5}">
                      <a16:colId xmlns:a16="http://schemas.microsoft.com/office/drawing/2014/main" val="3583104288"/>
                    </a:ext>
                  </a:extLst>
                </a:gridCol>
                <a:gridCol w="2761343">
                  <a:extLst>
                    <a:ext uri="{9D8B030D-6E8A-4147-A177-3AD203B41FA5}">
                      <a16:colId xmlns:a16="http://schemas.microsoft.com/office/drawing/2014/main" val="1841403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SIMBOLO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CODIFICA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7287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000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131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B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001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522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010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147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AB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011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446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BA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327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ABC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875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CB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32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BAB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4664052"/>
                  </a:ext>
                </a:extLst>
              </a:tr>
            </a:tbl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4893CD70-5DBE-F898-6745-1967AAE2EB72}"/>
              </a:ext>
            </a:extLst>
          </p:cNvPr>
          <p:cNvSpPr txBox="1"/>
          <p:nvPr/>
        </p:nvSpPr>
        <p:spPr>
          <a:xfrm>
            <a:off x="1357086" y="377739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000 001 011 010 100 </a:t>
            </a:r>
          </a:p>
        </p:txBody>
      </p:sp>
    </p:spTree>
    <p:extLst>
      <p:ext uri="{BB962C8B-B14F-4D97-AF65-F5344CB8AC3E}">
        <p14:creationId xmlns:p14="http://schemas.microsoft.com/office/powerpoint/2010/main" val="5785608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BFAAF8-A8F5-07A0-2522-3D8CC4D0F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89858"/>
            <a:ext cx="9906000" cy="1382156"/>
          </a:xfrm>
        </p:spPr>
        <p:txBody>
          <a:bodyPr/>
          <a:lstStyle/>
          <a:p>
            <a:pPr algn="ctr"/>
            <a:r>
              <a:rPr lang="it-IT" b="1" dirty="0"/>
              <a:t>LZW (</a:t>
            </a:r>
            <a:r>
              <a:rPr lang="it-IT" b="1" dirty="0" err="1"/>
              <a:t>Lempel</a:t>
            </a:r>
            <a:r>
              <a:rPr lang="it-IT" b="1" dirty="0"/>
              <a:t>, </a:t>
            </a:r>
            <a:r>
              <a:rPr lang="it-IT" b="1" dirty="0" err="1"/>
              <a:t>ziv</a:t>
            </a:r>
            <a:r>
              <a:rPr lang="it-IT" b="1" dirty="0"/>
              <a:t>, </a:t>
            </a:r>
            <a:r>
              <a:rPr lang="it-IT" b="1" dirty="0" err="1"/>
              <a:t>weich</a:t>
            </a:r>
            <a:r>
              <a:rPr lang="it-IT" b="1" dirty="0"/>
              <a:t>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6AD904E-9C02-77C2-E9B6-23AE621C315F}"/>
              </a:ext>
            </a:extLst>
          </p:cNvPr>
          <p:cNvSpPr txBox="1"/>
          <p:nvPr/>
        </p:nvSpPr>
        <p:spPr>
          <a:xfrm>
            <a:off x="4523014" y="1872014"/>
            <a:ext cx="3145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/>
              <a:t>ABABCBA</a:t>
            </a:r>
            <a:r>
              <a:rPr lang="it-IT" sz="4000" dirty="0">
                <a:solidFill>
                  <a:srgbClr val="FF0000"/>
                </a:solidFill>
              </a:rPr>
              <a:t>BAB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A9A3F034-31B1-7CA7-0FA6-78790431C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056011"/>
              </p:ext>
            </p:extLst>
          </p:nvPr>
        </p:nvGraphicFramePr>
        <p:xfrm>
          <a:off x="5929086" y="2895586"/>
          <a:ext cx="5522686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61343">
                  <a:extLst>
                    <a:ext uri="{9D8B030D-6E8A-4147-A177-3AD203B41FA5}">
                      <a16:colId xmlns:a16="http://schemas.microsoft.com/office/drawing/2014/main" val="3583104288"/>
                    </a:ext>
                  </a:extLst>
                </a:gridCol>
                <a:gridCol w="2761343">
                  <a:extLst>
                    <a:ext uri="{9D8B030D-6E8A-4147-A177-3AD203B41FA5}">
                      <a16:colId xmlns:a16="http://schemas.microsoft.com/office/drawing/2014/main" val="1841403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SIMBOLO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CODIFICA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7287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000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131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B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001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522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010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147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AB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011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446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BA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327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ABC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875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CB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32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BAB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111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664052"/>
                  </a:ext>
                </a:extLst>
              </a:tr>
            </a:tbl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4893CD70-5DBE-F898-6745-1967AAE2EB72}"/>
              </a:ext>
            </a:extLst>
          </p:cNvPr>
          <p:cNvSpPr txBox="1"/>
          <p:nvPr/>
        </p:nvSpPr>
        <p:spPr>
          <a:xfrm>
            <a:off x="1357086" y="377739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000 001 011 010 100 </a:t>
            </a:r>
          </a:p>
        </p:txBody>
      </p:sp>
    </p:spTree>
    <p:extLst>
      <p:ext uri="{BB962C8B-B14F-4D97-AF65-F5344CB8AC3E}">
        <p14:creationId xmlns:p14="http://schemas.microsoft.com/office/powerpoint/2010/main" val="6219256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BFAAF8-A8F5-07A0-2522-3D8CC4D0F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89858"/>
            <a:ext cx="9906000" cy="1382156"/>
          </a:xfrm>
        </p:spPr>
        <p:txBody>
          <a:bodyPr/>
          <a:lstStyle/>
          <a:p>
            <a:pPr algn="ctr"/>
            <a:r>
              <a:rPr lang="it-IT" b="1" dirty="0"/>
              <a:t>LZW (</a:t>
            </a:r>
            <a:r>
              <a:rPr lang="it-IT" b="1" dirty="0" err="1"/>
              <a:t>Lempel</a:t>
            </a:r>
            <a:r>
              <a:rPr lang="it-IT" b="1" dirty="0"/>
              <a:t>, </a:t>
            </a:r>
            <a:r>
              <a:rPr lang="it-IT" b="1" dirty="0" err="1"/>
              <a:t>ziv</a:t>
            </a:r>
            <a:r>
              <a:rPr lang="it-IT" b="1" dirty="0"/>
              <a:t>, </a:t>
            </a:r>
            <a:r>
              <a:rPr lang="it-IT" b="1" dirty="0" err="1"/>
              <a:t>weich</a:t>
            </a:r>
            <a:r>
              <a:rPr lang="it-IT" b="1" dirty="0"/>
              <a:t>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6AD904E-9C02-77C2-E9B6-23AE621C315F}"/>
              </a:ext>
            </a:extLst>
          </p:cNvPr>
          <p:cNvSpPr txBox="1"/>
          <p:nvPr/>
        </p:nvSpPr>
        <p:spPr>
          <a:xfrm>
            <a:off x="4523014" y="1872014"/>
            <a:ext cx="3145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/>
              <a:t>ABABCBABAB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A9A3F034-31B1-7CA7-0FA6-78790431C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480397"/>
              </p:ext>
            </p:extLst>
          </p:nvPr>
        </p:nvGraphicFramePr>
        <p:xfrm>
          <a:off x="5929086" y="2895586"/>
          <a:ext cx="5522686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61343">
                  <a:extLst>
                    <a:ext uri="{9D8B030D-6E8A-4147-A177-3AD203B41FA5}">
                      <a16:colId xmlns:a16="http://schemas.microsoft.com/office/drawing/2014/main" val="3583104288"/>
                    </a:ext>
                  </a:extLst>
                </a:gridCol>
                <a:gridCol w="2761343">
                  <a:extLst>
                    <a:ext uri="{9D8B030D-6E8A-4147-A177-3AD203B41FA5}">
                      <a16:colId xmlns:a16="http://schemas.microsoft.com/office/drawing/2014/main" val="1841403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SIMBOLO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CODIFICA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7287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000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131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B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001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522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010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147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AB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011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446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BA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327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ABC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875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CB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32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BAB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111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664052"/>
                  </a:ext>
                </a:extLst>
              </a:tr>
            </a:tbl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4893CD70-5DBE-F898-6745-1967AAE2EB72}"/>
              </a:ext>
            </a:extLst>
          </p:cNvPr>
          <p:cNvSpPr txBox="1"/>
          <p:nvPr/>
        </p:nvSpPr>
        <p:spPr>
          <a:xfrm>
            <a:off x="1357086" y="3777390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000 001 011 010 100 111</a:t>
            </a:r>
          </a:p>
          <a:p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2990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BFAAF8-A8F5-07A0-2522-3D8CC4D0F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89858"/>
            <a:ext cx="9906000" cy="1382156"/>
          </a:xfrm>
        </p:spPr>
        <p:txBody>
          <a:bodyPr/>
          <a:lstStyle/>
          <a:p>
            <a:pPr algn="ctr"/>
            <a:r>
              <a:rPr lang="it-IT" b="1" dirty="0"/>
              <a:t>LZW (</a:t>
            </a:r>
            <a:r>
              <a:rPr lang="it-IT" b="1" dirty="0" err="1"/>
              <a:t>Lempel</a:t>
            </a:r>
            <a:r>
              <a:rPr lang="it-IT" b="1" dirty="0"/>
              <a:t>, </a:t>
            </a:r>
            <a:r>
              <a:rPr lang="it-IT" b="1" dirty="0" err="1"/>
              <a:t>ziv</a:t>
            </a:r>
            <a:r>
              <a:rPr lang="it-IT" b="1" dirty="0"/>
              <a:t>, </a:t>
            </a:r>
            <a:r>
              <a:rPr lang="it-IT" b="1" dirty="0" err="1"/>
              <a:t>weich</a:t>
            </a:r>
            <a:r>
              <a:rPr lang="it-IT" b="1" dirty="0"/>
              <a:t>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6AD904E-9C02-77C2-E9B6-23AE621C315F}"/>
              </a:ext>
            </a:extLst>
          </p:cNvPr>
          <p:cNvSpPr txBox="1"/>
          <p:nvPr/>
        </p:nvSpPr>
        <p:spPr>
          <a:xfrm>
            <a:off x="4523014" y="1872014"/>
            <a:ext cx="3145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/>
              <a:t>ABABCBABAB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A9A3F034-31B1-7CA7-0FA6-78790431CDE1}"/>
              </a:ext>
            </a:extLst>
          </p:cNvPr>
          <p:cNvGraphicFramePr>
            <a:graphicFrameLocks noGrp="1"/>
          </p:cNvGraphicFramePr>
          <p:nvPr/>
        </p:nvGraphicFramePr>
        <p:xfrm>
          <a:off x="5929086" y="2895586"/>
          <a:ext cx="5522686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61343">
                  <a:extLst>
                    <a:ext uri="{9D8B030D-6E8A-4147-A177-3AD203B41FA5}">
                      <a16:colId xmlns:a16="http://schemas.microsoft.com/office/drawing/2014/main" val="3583104288"/>
                    </a:ext>
                  </a:extLst>
                </a:gridCol>
                <a:gridCol w="2761343">
                  <a:extLst>
                    <a:ext uri="{9D8B030D-6E8A-4147-A177-3AD203B41FA5}">
                      <a16:colId xmlns:a16="http://schemas.microsoft.com/office/drawing/2014/main" val="1841403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SIMBOLO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CODIFICA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7287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000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131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B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001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522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010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147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AB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011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446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BA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327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ABC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875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CB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32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BAB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111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664052"/>
                  </a:ext>
                </a:extLst>
              </a:tr>
            </a:tbl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4893CD70-5DBE-F898-6745-1967AAE2EB72}"/>
              </a:ext>
            </a:extLst>
          </p:cNvPr>
          <p:cNvSpPr txBox="1"/>
          <p:nvPr/>
        </p:nvSpPr>
        <p:spPr>
          <a:xfrm>
            <a:off x="1357086" y="3777390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000 001 011 010 100 111 = </a:t>
            </a:r>
            <a:r>
              <a:rPr lang="it-IT" b="1" dirty="0"/>
              <a:t>18 BIT</a:t>
            </a:r>
          </a:p>
          <a:p>
            <a:endParaRPr lang="it-IT" b="1" dirty="0"/>
          </a:p>
          <a:p>
            <a:endParaRPr lang="it-IT" dirty="0"/>
          </a:p>
          <a:p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710693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BFAAF8-A8F5-07A0-2522-3D8CC4D0F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89858"/>
            <a:ext cx="9906000" cy="1382156"/>
          </a:xfrm>
        </p:spPr>
        <p:txBody>
          <a:bodyPr/>
          <a:lstStyle/>
          <a:p>
            <a:pPr algn="ctr"/>
            <a:r>
              <a:rPr lang="it-IT" b="1" dirty="0"/>
              <a:t>LZW (</a:t>
            </a:r>
            <a:r>
              <a:rPr lang="it-IT" b="1" dirty="0" err="1"/>
              <a:t>Lempel</a:t>
            </a:r>
            <a:r>
              <a:rPr lang="it-IT" b="1" dirty="0"/>
              <a:t>, </a:t>
            </a:r>
            <a:r>
              <a:rPr lang="it-IT" b="1" dirty="0" err="1"/>
              <a:t>ziv</a:t>
            </a:r>
            <a:r>
              <a:rPr lang="it-IT" b="1" dirty="0"/>
              <a:t>, </a:t>
            </a:r>
            <a:r>
              <a:rPr lang="it-IT" b="1" dirty="0" err="1"/>
              <a:t>weich</a:t>
            </a:r>
            <a:r>
              <a:rPr lang="it-IT" b="1" dirty="0"/>
              <a:t>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6AD904E-9C02-77C2-E9B6-23AE621C315F}"/>
              </a:ext>
            </a:extLst>
          </p:cNvPr>
          <p:cNvSpPr txBox="1"/>
          <p:nvPr/>
        </p:nvSpPr>
        <p:spPr>
          <a:xfrm>
            <a:off x="4523014" y="1872014"/>
            <a:ext cx="3145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/>
              <a:t>ABABCBABAB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A9A3F034-31B1-7CA7-0FA6-78790431CDE1}"/>
              </a:ext>
            </a:extLst>
          </p:cNvPr>
          <p:cNvGraphicFramePr>
            <a:graphicFrameLocks noGrp="1"/>
          </p:cNvGraphicFramePr>
          <p:nvPr/>
        </p:nvGraphicFramePr>
        <p:xfrm>
          <a:off x="5929086" y="2895586"/>
          <a:ext cx="5522686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61343">
                  <a:extLst>
                    <a:ext uri="{9D8B030D-6E8A-4147-A177-3AD203B41FA5}">
                      <a16:colId xmlns:a16="http://schemas.microsoft.com/office/drawing/2014/main" val="3583104288"/>
                    </a:ext>
                  </a:extLst>
                </a:gridCol>
                <a:gridCol w="2761343">
                  <a:extLst>
                    <a:ext uri="{9D8B030D-6E8A-4147-A177-3AD203B41FA5}">
                      <a16:colId xmlns:a16="http://schemas.microsoft.com/office/drawing/2014/main" val="1841403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SIMBOLO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CODIFICA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7287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000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131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B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001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522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010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147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AB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011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446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BA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327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ABC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875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CB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32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BAB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111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664052"/>
                  </a:ext>
                </a:extLst>
              </a:tr>
            </a:tbl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4893CD70-5DBE-F898-6745-1967AAE2EB72}"/>
              </a:ext>
            </a:extLst>
          </p:cNvPr>
          <p:cNvSpPr txBox="1"/>
          <p:nvPr/>
        </p:nvSpPr>
        <p:spPr>
          <a:xfrm>
            <a:off x="1357086" y="3777390"/>
            <a:ext cx="457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000 001 011 010 100 111 = </a:t>
            </a:r>
            <a:r>
              <a:rPr lang="it-IT" b="1" dirty="0"/>
              <a:t>18 BIT</a:t>
            </a:r>
          </a:p>
          <a:p>
            <a:endParaRPr lang="it-IT" b="1" dirty="0"/>
          </a:p>
          <a:p>
            <a:r>
              <a:rPr lang="it-IT" b="1" dirty="0"/>
              <a:t>FILE NON COMPRESSO:</a:t>
            </a:r>
          </a:p>
          <a:p>
            <a:r>
              <a:rPr lang="it-IT" b="1" dirty="0"/>
              <a:t>8 BIT x 10 CARATTERI = 80 BIT</a:t>
            </a:r>
            <a:r>
              <a:rPr lang="it-I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32834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BFAAF8-A8F5-07A0-2522-3D8CC4D0F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89858"/>
            <a:ext cx="9906000" cy="1382156"/>
          </a:xfrm>
        </p:spPr>
        <p:txBody>
          <a:bodyPr/>
          <a:lstStyle/>
          <a:p>
            <a:pPr algn="ctr"/>
            <a:r>
              <a:rPr lang="it-IT" b="1" dirty="0"/>
              <a:t>LZW (</a:t>
            </a:r>
            <a:r>
              <a:rPr lang="it-IT" b="1" dirty="0" err="1"/>
              <a:t>Lempel</a:t>
            </a:r>
            <a:r>
              <a:rPr lang="it-IT" b="1" dirty="0"/>
              <a:t>, </a:t>
            </a:r>
            <a:r>
              <a:rPr lang="it-IT" b="1" dirty="0" err="1"/>
              <a:t>ziv</a:t>
            </a:r>
            <a:r>
              <a:rPr lang="it-IT" b="1" dirty="0"/>
              <a:t>, </a:t>
            </a:r>
            <a:r>
              <a:rPr lang="it-IT" b="1" dirty="0" err="1"/>
              <a:t>weich</a:t>
            </a:r>
            <a:r>
              <a:rPr lang="it-IT" b="1" dirty="0"/>
              <a:t>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6AD904E-9C02-77C2-E9B6-23AE621C315F}"/>
              </a:ext>
            </a:extLst>
          </p:cNvPr>
          <p:cNvSpPr txBox="1"/>
          <p:nvPr/>
        </p:nvSpPr>
        <p:spPr>
          <a:xfrm>
            <a:off x="4523014" y="1872014"/>
            <a:ext cx="3145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/>
              <a:t>ABABCBABAB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A9A3F034-31B1-7CA7-0FA6-78790431CDE1}"/>
              </a:ext>
            </a:extLst>
          </p:cNvPr>
          <p:cNvGraphicFramePr>
            <a:graphicFrameLocks noGrp="1"/>
          </p:cNvGraphicFramePr>
          <p:nvPr/>
        </p:nvGraphicFramePr>
        <p:xfrm>
          <a:off x="5929086" y="2895586"/>
          <a:ext cx="5522686" cy="3337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61343">
                  <a:extLst>
                    <a:ext uri="{9D8B030D-6E8A-4147-A177-3AD203B41FA5}">
                      <a16:colId xmlns:a16="http://schemas.microsoft.com/office/drawing/2014/main" val="3583104288"/>
                    </a:ext>
                  </a:extLst>
                </a:gridCol>
                <a:gridCol w="2761343">
                  <a:extLst>
                    <a:ext uri="{9D8B030D-6E8A-4147-A177-3AD203B41FA5}">
                      <a16:colId xmlns:a16="http://schemas.microsoft.com/office/drawing/2014/main" val="1841403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SIMBOLO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CODIFICA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7287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000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131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B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001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4522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010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147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AB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011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446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BA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327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ABC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875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CB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732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BAB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111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664052"/>
                  </a:ext>
                </a:extLst>
              </a:tr>
            </a:tbl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4893CD70-5DBE-F898-6745-1967AAE2EB72}"/>
              </a:ext>
            </a:extLst>
          </p:cNvPr>
          <p:cNvSpPr txBox="1"/>
          <p:nvPr/>
        </p:nvSpPr>
        <p:spPr>
          <a:xfrm>
            <a:off x="1357086" y="3777390"/>
            <a:ext cx="457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000 001 011 010 100 111 = </a:t>
            </a:r>
            <a:r>
              <a:rPr lang="it-IT" b="1" dirty="0"/>
              <a:t>18 BIT</a:t>
            </a:r>
          </a:p>
          <a:p>
            <a:endParaRPr lang="it-IT" b="1" dirty="0"/>
          </a:p>
          <a:p>
            <a:r>
              <a:rPr lang="it-IT" b="1" dirty="0"/>
              <a:t>FILE NON COMPRESSO:</a:t>
            </a:r>
          </a:p>
          <a:p>
            <a:r>
              <a:rPr lang="it-IT" b="1" dirty="0"/>
              <a:t>8 BIT x 10 CARATTERI = 80 BIT</a:t>
            </a:r>
            <a:r>
              <a:rPr lang="it-IT" dirty="0"/>
              <a:t> </a:t>
            </a:r>
          </a:p>
          <a:p>
            <a:endParaRPr lang="it-IT" dirty="0"/>
          </a:p>
          <a:p>
            <a:r>
              <a:rPr lang="it-IT" b="1" dirty="0">
                <a:solidFill>
                  <a:srgbClr val="FF0000"/>
                </a:solidFill>
              </a:rPr>
              <a:t>PRO VS CONTRO?</a:t>
            </a:r>
          </a:p>
        </p:txBody>
      </p:sp>
    </p:spTree>
    <p:extLst>
      <p:ext uri="{BB962C8B-B14F-4D97-AF65-F5344CB8AC3E}">
        <p14:creationId xmlns:p14="http://schemas.microsoft.com/office/powerpoint/2010/main" val="8354237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29349C-1D48-DF6D-795B-E93B6E1A3E2E}"/>
              </a:ext>
            </a:extLst>
          </p:cNvPr>
          <p:cNvSpPr txBox="1">
            <a:spLocks/>
          </p:cNvSpPr>
          <p:nvPr/>
        </p:nvSpPr>
        <p:spPr>
          <a:xfrm>
            <a:off x="1143000" y="800265"/>
            <a:ext cx="9906000" cy="13821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b="1" dirty="0">
                <a:solidFill>
                  <a:srgbClr val="FF0000"/>
                </a:solidFill>
              </a:rPr>
              <a:t>Algoritmo di </a:t>
            </a:r>
            <a:r>
              <a:rPr lang="it-IT" b="1" dirty="0" err="1">
                <a:solidFill>
                  <a:srgbClr val="FF0000"/>
                </a:solidFill>
              </a:rPr>
              <a:t>huffman</a:t>
            </a:r>
            <a:endParaRPr lang="it-IT" b="1" dirty="0"/>
          </a:p>
        </p:txBody>
      </p:sp>
      <p:pic>
        <p:nvPicPr>
          <p:cNvPr id="3" name="Elementi multimediali online 2" title="Teoria Informazione ITA 29: compressione dati - seconda parte">
            <a:hlinkClick r:id="" action="ppaction://media"/>
            <a:extLst>
              <a:ext uri="{FF2B5EF4-FFF2-40B4-BE49-F238E27FC236}">
                <a16:creationId xmlns:a16="http://schemas.microsoft.com/office/drawing/2014/main" id="{16DA22F6-B1A5-8466-4D12-57E7074B28B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99846" y="1655082"/>
            <a:ext cx="7792307" cy="440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81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29349C-1D48-DF6D-795B-E93B6E1A3E2E}"/>
              </a:ext>
            </a:extLst>
          </p:cNvPr>
          <p:cNvSpPr txBox="1">
            <a:spLocks/>
          </p:cNvSpPr>
          <p:nvPr/>
        </p:nvSpPr>
        <p:spPr>
          <a:xfrm>
            <a:off x="1143000" y="2737922"/>
            <a:ext cx="9906000" cy="13821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b="1" dirty="0"/>
              <a:t>Algoritmi lossless</a:t>
            </a:r>
          </a:p>
        </p:txBody>
      </p:sp>
    </p:spTree>
    <p:extLst>
      <p:ext uri="{BB962C8B-B14F-4D97-AF65-F5344CB8AC3E}">
        <p14:creationId xmlns:p14="http://schemas.microsoft.com/office/powerpoint/2010/main" val="915634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29349C-1D48-DF6D-795B-E93B6E1A3E2E}"/>
              </a:ext>
            </a:extLst>
          </p:cNvPr>
          <p:cNvSpPr txBox="1">
            <a:spLocks/>
          </p:cNvSpPr>
          <p:nvPr/>
        </p:nvSpPr>
        <p:spPr>
          <a:xfrm>
            <a:off x="1143000" y="2737922"/>
            <a:ext cx="9906000" cy="138215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b="1" dirty="0" err="1">
                <a:solidFill>
                  <a:srgbClr val="FF0000"/>
                </a:solidFill>
              </a:rPr>
              <a:t>Rle</a:t>
            </a:r>
            <a:r>
              <a:rPr lang="it-IT" b="1" dirty="0"/>
              <a:t> (</a:t>
            </a:r>
            <a:r>
              <a:rPr lang="it-IT" b="1" dirty="0" err="1"/>
              <a:t>Run</a:t>
            </a:r>
            <a:r>
              <a:rPr lang="it-IT" b="1" dirty="0"/>
              <a:t> </a:t>
            </a:r>
            <a:r>
              <a:rPr lang="it-IT" b="1" dirty="0" err="1"/>
              <a:t>lenght</a:t>
            </a:r>
            <a:r>
              <a:rPr lang="it-IT" b="1" dirty="0"/>
              <a:t> </a:t>
            </a:r>
            <a:r>
              <a:rPr lang="it-IT" b="1" dirty="0" err="1"/>
              <a:t>encoding</a:t>
            </a:r>
            <a:r>
              <a:rPr lang="it-IT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04527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BFAAF8-A8F5-07A0-2522-3D8CC4D0F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89858"/>
            <a:ext cx="9906000" cy="1382156"/>
          </a:xfrm>
        </p:spPr>
        <p:txBody>
          <a:bodyPr/>
          <a:lstStyle/>
          <a:p>
            <a:pPr algn="ctr"/>
            <a:r>
              <a:rPr lang="it-IT" b="1" dirty="0"/>
              <a:t>Rle (Run lenght encoding)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7CD385A7-007A-2898-9F0B-97C510C488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096948"/>
              </p:ext>
            </p:extLst>
          </p:nvPr>
        </p:nvGraphicFramePr>
        <p:xfrm>
          <a:off x="2031999" y="1872014"/>
          <a:ext cx="8128001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00852442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0442838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3217733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4609502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5909643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2107358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74344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317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379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062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500877"/>
                  </a:ext>
                </a:extLst>
              </a:tr>
            </a:tbl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123C0B9B-A8EB-0926-E3BF-D1BFF0F997C1}"/>
              </a:ext>
            </a:extLst>
          </p:cNvPr>
          <p:cNvSpPr txBox="1"/>
          <p:nvPr/>
        </p:nvSpPr>
        <p:spPr>
          <a:xfrm>
            <a:off x="446313" y="3970324"/>
            <a:ext cx="11299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b="1" dirty="0">
                <a:solidFill>
                  <a:srgbClr val="000000"/>
                </a:solidFill>
                <a:latin typeface="Univers Condensed Light" panose="020B0306020202040204" pitchFamily="34" charset="0"/>
              </a:rPr>
              <a:t>BB NNN BBB NNN BBBBBB NN BBBBBB NNNNN BBBBB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92990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BFAAF8-A8F5-07A0-2522-3D8CC4D0F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89858"/>
            <a:ext cx="9906000" cy="1382156"/>
          </a:xfrm>
        </p:spPr>
        <p:txBody>
          <a:bodyPr/>
          <a:lstStyle/>
          <a:p>
            <a:pPr algn="ctr"/>
            <a:r>
              <a:rPr lang="it-IT" b="1" dirty="0"/>
              <a:t>Rle (Run lenght encoding)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7CD385A7-007A-2898-9F0B-97C510C488EE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1872014"/>
          <a:ext cx="8128001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00852442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0442838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3217733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4609502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5909643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2107358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74344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317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379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062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500877"/>
                  </a:ext>
                </a:extLst>
              </a:tr>
            </a:tbl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123C0B9B-A8EB-0926-E3BF-D1BFF0F997C1}"/>
              </a:ext>
            </a:extLst>
          </p:cNvPr>
          <p:cNvSpPr txBox="1"/>
          <p:nvPr/>
        </p:nvSpPr>
        <p:spPr>
          <a:xfrm>
            <a:off x="446313" y="3970324"/>
            <a:ext cx="11299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it-IT" b="1" dirty="0">
                <a:solidFill>
                  <a:srgbClr val="000000"/>
                </a:solidFill>
                <a:latin typeface="Univers Condensed Light" panose="020B0306020202040204" pitchFamily="34" charset="0"/>
              </a:rPr>
              <a:t>BB NNN BBB NNN BBBBBB NN BBBBBB NNNNN BBBBB -&gt; 2B 3N 3B 3N 6B 2N 6B 5N 5B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91189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BFAAF8-A8F5-07A0-2522-3D8CC4D0F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89858"/>
            <a:ext cx="9906000" cy="1382156"/>
          </a:xfrm>
        </p:spPr>
        <p:txBody>
          <a:bodyPr/>
          <a:lstStyle/>
          <a:p>
            <a:pPr algn="ctr"/>
            <a:r>
              <a:rPr lang="it-IT" b="1" dirty="0"/>
              <a:t>Rle (Run lenght encoding)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7CD385A7-007A-2898-9F0B-97C510C488EE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1872014"/>
          <a:ext cx="8128001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00852442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0442838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3217733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64609502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5909643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12107358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74344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317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874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379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062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500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7023058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1495</Words>
  <Application>Microsoft Office PowerPoint</Application>
  <PresentationFormat>Widescreen</PresentationFormat>
  <Paragraphs>603</Paragraphs>
  <Slides>47</Slides>
  <Notes>0</Notes>
  <HiddenSlides>0</HiddenSlides>
  <MMClips>1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47</vt:i4>
      </vt:variant>
    </vt:vector>
  </HeadingPairs>
  <TitlesOfParts>
    <vt:vector size="51" baseType="lpstr">
      <vt:lpstr>Arial</vt:lpstr>
      <vt:lpstr>Univers Condensed Light</vt:lpstr>
      <vt:lpstr>Walbaum Display Light</vt:lpstr>
      <vt:lpstr>AngleLinesVTI</vt:lpstr>
      <vt:lpstr>FILE COMPREsSI</vt:lpstr>
      <vt:lpstr>Principali estensioni</vt:lpstr>
      <vt:lpstr>Tipologie di algoritmi per la compressione</vt:lpstr>
      <vt:lpstr>Presentazione standard di PowerPoint</vt:lpstr>
      <vt:lpstr>Presentazione standard di PowerPoint</vt:lpstr>
      <vt:lpstr>Presentazione standard di PowerPoint</vt:lpstr>
      <vt:lpstr>Rle (Run lenght encoding)</vt:lpstr>
      <vt:lpstr>Rle (Run lenght encoding)</vt:lpstr>
      <vt:lpstr>Rle (Run lenght encoding)</vt:lpstr>
      <vt:lpstr>Rle (Run lenght encoding)</vt:lpstr>
      <vt:lpstr>Rle (Run lenght encoding)</vt:lpstr>
      <vt:lpstr>Rle (Run lenght encoding)</vt:lpstr>
      <vt:lpstr>Rle (Run lenght encoding)</vt:lpstr>
      <vt:lpstr>Rle (Run lenght encoding)</vt:lpstr>
      <vt:lpstr>Rle (Run lenght encoding)</vt:lpstr>
      <vt:lpstr>Rle (Run lenght encoding)</vt:lpstr>
      <vt:lpstr>Rle (Run lenght encoding)</vt:lpstr>
      <vt:lpstr>Rle (Run lenght encoding)</vt:lpstr>
      <vt:lpstr>Presentazione standard di PowerPoint</vt:lpstr>
      <vt:lpstr>LZW (Lempel, ziv, weich)</vt:lpstr>
      <vt:lpstr>LZW (Lempel, ziv, weich)</vt:lpstr>
      <vt:lpstr>LZW (Lempel, ziv, weich)</vt:lpstr>
      <vt:lpstr>LZW (Lempel, ziv, weich)</vt:lpstr>
      <vt:lpstr>LZW (Lempel, ziv, weich)</vt:lpstr>
      <vt:lpstr>LZW (Lempel, ziv, weich)</vt:lpstr>
      <vt:lpstr>LZW (Lempel, ziv, weich)</vt:lpstr>
      <vt:lpstr>LZW (Lempel, ziv, weich)</vt:lpstr>
      <vt:lpstr>LZW (Lempel, ziv, weich)</vt:lpstr>
      <vt:lpstr>LZW (Lempel, ziv, weich)</vt:lpstr>
      <vt:lpstr>LZW (Lempel, ziv, weich)</vt:lpstr>
      <vt:lpstr>LZW (Lempel, ziv, weich)</vt:lpstr>
      <vt:lpstr>LZW (Lempel, ziv, weich)</vt:lpstr>
      <vt:lpstr>LZW (Lempel, ziv, weich)</vt:lpstr>
      <vt:lpstr>LZW (Lempel, ziv, weich)</vt:lpstr>
      <vt:lpstr>LZW (Lempel, ziv, weich)</vt:lpstr>
      <vt:lpstr>LZW (Lempel, ziv, weich)</vt:lpstr>
      <vt:lpstr>LZW (Lempel, ziv, weich)</vt:lpstr>
      <vt:lpstr>LZW (Lempel, ziv, weich)</vt:lpstr>
      <vt:lpstr>LZW (Lempel, ziv, weich)</vt:lpstr>
      <vt:lpstr>LZW (Lempel, ziv, weich)</vt:lpstr>
      <vt:lpstr>LZW (Lempel, ziv, weich)</vt:lpstr>
      <vt:lpstr>LZW (Lempel, ziv, weich)</vt:lpstr>
      <vt:lpstr>LZW (Lempel, ziv, weich)</vt:lpstr>
      <vt:lpstr>LZW (Lempel, ziv, weich)</vt:lpstr>
      <vt:lpstr>LZW (Lempel, ziv, weich)</vt:lpstr>
      <vt:lpstr>LZW (Lempel, ziv, weich)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COMPREsSI</dc:title>
  <dc:creator>Gabriele Alessandro Cazzaniga</dc:creator>
  <cp:lastModifiedBy>Gabriele Alessandro Cazzaniga</cp:lastModifiedBy>
  <cp:revision>5</cp:revision>
  <dcterms:created xsi:type="dcterms:W3CDTF">2023-11-23T17:30:53Z</dcterms:created>
  <dcterms:modified xsi:type="dcterms:W3CDTF">2023-11-23T20:23:37Z</dcterms:modified>
</cp:coreProperties>
</file>