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1" r:id="rId3"/>
    <p:sldId id="263" r:id="rId4"/>
    <p:sldId id="268" r:id="rId5"/>
    <p:sldId id="269" r:id="rId6"/>
    <p:sldId id="274" r:id="rId7"/>
    <p:sldId id="273" r:id="rId8"/>
    <p:sldId id="275" r:id="rId9"/>
    <p:sldId id="276" r:id="rId10"/>
    <p:sldId id="259" r:id="rId11"/>
    <p:sldId id="261" r:id="rId12"/>
    <p:sldId id="277" r:id="rId13"/>
    <p:sldId id="279" r:id="rId14"/>
    <p:sldId id="280" r:id="rId15"/>
    <p:sldId id="278" r:id="rId16"/>
    <p:sldId id="281" r:id="rId17"/>
    <p:sldId id="282" r:id="rId18"/>
    <p:sldId id="270" r:id="rId19"/>
    <p:sldId id="284" r:id="rId20"/>
    <p:sldId id="28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8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2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4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4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10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3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1771CC-8B78-7EC0-981D-BB863E2CE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it-IT" sz="4400" dirty="0"/>
              <a:t>ELIMINAZIONE DELLE GERARCHIE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8AA8F9-F0CE-592A-6FAC-7F471550A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DEGLI ATTRIBUTI COMPOSTI E OPZIONALI</a:t>
            </a: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87BF7698-B844-CF84-15EB-32815626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5" b="12978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00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D85DC-0D3F-5872-3A3B-CDE78012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COLLASSO VERSO L’ALTO</a:t>
            </a:r>
          </a:p>
        </p:txBody>
      </p:sp>
      <p:pic>
        <p:nvPicPr>
          <p:cNvPr id="8" name="Immagine 7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79A419B9-5A7D-3325-7061-3EDF5EB0B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12458"/>
            <a:ext cx="4530507" cy="39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2EA39-4006-3AC5-0FE2-B29552CE0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A817F-2F6E-0C8D-328A-8D641165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COLLASSO VERSO L’ALTO</a:t>
            </a:r>
          </a:p>
        </p:txBody>
      </p:sp>
      <p:pic>
        <p:nvPicPr>
          <p:cNvPr id="8" name="Immagine 7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E749218D-60E5-8A19-ABD5-7AC2B070E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12458"/>
            <a:ext cx="4530507" cy="3965762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7D7B764C-D8FB-D2E7-6524-C1E92FFD72E7}"/>
              </a:ext>
            </a:extLst>
          </p:cNvPr>
          <p:cNvSpPr/>
          <p:nvPr/>
        </p:nvSpPr>
        <p:spPr>
          <a:xfrm>
            <a:off x="5499847" y="3701963"/>
            <a:ext cx="1192306" cy="793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schermata, nero, bianco e nero&#10;&#10;Descrizione generata automaticamente">
            <a:extLst>
              <a:ext uri="{FF2B5EF4-FFF2-40B4-BE49-F238E27FC236}">
                <a16:creationId xmlns:a16="http://schemas.microsoft.com/office/drawing/2014/main" id="{82C8D331-E69E-1972-CFA4-B9C2BEF08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70" y="3322033"/>
            <a:ext cx="3673660" cy="23466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8C4313-20A5-E106-2836-EEEB353318C4}"/>
              </a:ext>
            </a:extLst>
          </p:cNvPr>
          <p:cNvSpPr txBox="1"/>
          <p:nvPr/>
        </p:nvSpPr>
        <p:spPr>
          <a:xfrm>
            <a:off x="6096000" y="5662629"/>
            <a:ext cx="5619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Specifica a quale sotto entità appartiene una istanza di E (non deve necessariamente chiamarsi SELETTORE)</a:t>
            </a:r>
            <a:endParaRPr lang="it-IT" dirty="0"/>
          </a:p>
        </p:txBody>
      </p: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2EB82D79-7228-04DC-2B27-90D98F96E0DC}"/>
              </a:ext>
            </a:extLst>
          </p:cNvPr>
          <p:cNvCxnSpPr/>
          <p:nvPr/>
        </p:nvCxnSpPr>
        <p:spPr>
          <a:xfrm>
            <a:off x="10555941" y="5405718"/>
            <a:ext cx="378289" cy="256911"/>
          </a:xfrm>
          <a:prstGeom prst="curvedConnector3">
            <a:avLst>
              <a:gd name="adj1" fmla="val 135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o di moltiplicazione 10">
            <a:extLst>
              <a:ext uri="{FF2B5EF4-FFF2-40B4-BE49-F238E27FC236}">
                <a16:creationId xmlns:a16="http://schemas.microsoft.com/office/drawing/2014/main" id="{5667408E-BC7E-3D54-1815-E83E2BF3CCD2}"/>
              </a:ext>
            </a:extLst>
          </p:cNvPr>
          <p:cNvSpPr/>
          <p:nvPr/>
        </p:nvSpPr>
        <p:spPr>
          <a:xfrm>
            <a:off x="217583" y="4495338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o di moltiplicazione 11">
            <a:extLst>
              <a:ext uri="{FF2B5EF4-FFF2-40B4-BE49-F238E27FC236}">
                <a16:creationId xmlns:a16="http://schemas.microsoft.com/office/drawing/2014/main" id="{CB8D8F98-59ED-9436-8FAA-A25894932B8A}"/>
              </a:ext>
            </a:extLst>
          </p:cNvPr>
          <p:cNvSpPr/>
          <p:nvPr/>
        </p:nvSpPr>
        <p:spPr>
          <a:xfrm>
            <a:off x="3222406" y="4495338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654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88CB-29A1-9F60-D1D2-177D892B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65E29-43D9-1B64-89EC-7C34B720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8824CF75-F833-28D7-F134-76F9BC14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3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85793-FB7C-29E8-21A1-1B9C83409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28E85-F9F1-2BFA-5078-C8728783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392C4BE1-DBD8-8FA0-4610-EE28CDD64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74656957-9036-C24B-5706-F9DE39721F18}"/>
              </a:ext>
            </a:extLst>
          </p:cNvPr>
          <p:cNvSpPr/>
          <p:nvPr/>
        </p:nvSpPr>
        <p:spPr>
          <a:xfrm>
            <a:off x="145011" y="4451795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06A4BE8F-EAC1-4010-7BAE-41A29D35A7DD}"/>
              </a:ext>
            </a:extLst>
          </p:cNvPr>
          <p:cNvSpPr/>
          <p:nvPr/>
        </p:nvSpPr>
        <p:spPr>
          <a:xfrm>
            <a:off x="3366247" y="4451794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08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3FDDB-39F6-3167-AFE0-91C1D2E7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47639-29D0-DE10-C0BD-E1BA87E6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46DBA4B3-67F8-8C9A-E950-4F7672E9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24E5F371-7DF5-0158-9566-B308D40D8E4D}"/>
              </a:ext>
            </a:extLst>
          </p:cNvPr>
          <p:cNvSpPr/>
          <p:nvPr/>
        </p:nvSpPr>
        <p:spPr>
          <a:xfrm>
            <a:off x="145011" y="4451795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7D0B4228-81C8-7904-7057-2A920B3FB27C}"/>
              </a:ext>
            </a:extLst>
          </p:cNvPr>
          <p:cNvSpPr/>
          <p:nvPr/>
        </p:nvSpPr>
        <p:spPr>
          <a:xfrm>
            <a:off x="3366247" y="4451794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79118E5-070C-20EA-D1AF-EA397C9A45E3}"/>
              </a:ext>
            </a:extLst>
          </p:cNvPr>
          <p:cNvSpPr/>
          <p:nvPr/>
        </p:nvSpPr>
        <p:spPr>
          <a:xfrm>
            <a:off x="699222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96BBA62-D3F2-610B-BAFD-E355832A38D2}"/>
              </a:ext>
            </a:extLst>
          </p:cNvPr>
          <p:cNvSpPr/>
          <p:nvPr/>
        </p:nvSpPr>
        <p:spPr>
          <a:xfrm>
            <a:off x="3366247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1B325313-9A37-B498-47A0-D3A00D817B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67389" y="3572814"/>
            <a:ext cx="3829962" cy="1496744"/>
          </a:xfrm>
          <a:prstGeom prst="curvedConnector3">
            <a:avLst>
              <a:gd name="adj1" fmla="val 110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2D2B2F5F-79FE-1699-24F8-A8D5B09DAE1B}"/>
              </a:ext>
            </a:extLst>
          </p:cNvPr>
          <p:cNvCxnSpPr>
            <a:stCxn id="6" idx="1"/>
          </p:cNvCxnSpPr>
          <p:nvPr/>
        </p:nvCxnSpPr>
        <p:spPr>
          <a:xfrm rot="16200000" flipV="1">
            <a:off x="1366907" y="3789972"/>
            <a:ext cx="3104097" cy="1445982"/>
          </a:xfrm>
          <a:prstGeom prst="curvedConnector3">
            <a:avLst>
              <a:gd name="adj1" fmla="val 1332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465AB49-0BCE-8E46-6A2A-C79F58C276AC}"/>
              </a:ext>
            </a:extLst>
          </p:cNvPr>
          <p:cNvSpPr txBox="1"/>
          <p:nvPr/>
        </p:nvSpPr>
        <p:spPr>
          <a:xfrm>
            <a:off x="269469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446C163-B502-D76E-10CD-CC0F3E991E61}"/>
              </a:ext>
            </a:extLst>
          </p:cNvPr>
          <p:cNvSpPr txBox="1"/>
          <p:nvPr/>
        </p:nvSpPr>
        <p:spPr>
          <a:xfrm>
            <a:off x="3483245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</p:spTree>
    <p:extLst>
      <p:ext uri="{BB962C8B-B14F-4D97-AF65-F5344CB8AC3E}">
        <p14:creationId xmlns:p14="http://schemas.microsoft.com/office/powerpoint/2010/main" val="764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91B67-99BA-7088-EE5F-F579CA4C9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AF9004-29D8-3B5B-B5B7-B17F81F3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A6406548-FADA-F564-DC2C-D67B70749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A198AFF7-19EB-7737-5578-97C3ABF0F128}"/>
              </a:ext>
            </a:extLst>
          </p:cNvPr>
          <p:cNvSpPr/>
          <p:nvPr/>
        </p:nvSpPr>
        <p:spPr>
          <a:xfrm>
            <a:off x="145011" y="4451795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3D3BA3DC-52E4-077A-5D8A-D0753EE91A8B}"/>
              </a:ext>
            </a:extLst>
          </p:cNvPr>
          <p:cNvSpPr/>
          <p:nvPr/>
        </p:nvSpPr>
        <p:spPr>
          <a:xfrm>
            <a:off x="3366247" y="4451794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6338EF0C-0239-A439-6940-C962C8DF03BB}"/>
              </a:ext>
            </a:extLst>
          </p:cNvPr>
          <p:cNvSpPr/>
          <p:nvPr/>
        </p:nvSpPr>
        <p:spPr>
          <a:xfrm>
            <a:off x="699222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451F366-F5F6-FA1B-A2FD-6343207C2A6E}"/>
              </a:ext>
            </a:extLst>
          </p:cNvPr>
          <p:cNvSpPr/>
          <p:nvPr/>
        </p:nvSpPr>
        <p:spPr>
          <a:xfrm>
            <a:off x="3366247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2E065473-8FB8-FB0B-E7BC-24832DDF87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67389" y="3572814"/>
            <a:ext cx="3829962" cy="1496744"/>
          </a:xfrm>
          <a:prstGeom prst="curvedConnector3">
            <a:avLst>
              <a:gd name="adj1" fmla="val 110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5195D4A5-5ED9-AEE5-2C2F-B9624D16E351}"/>
              </a:ext>
            </a:extLst>
          </p:cNvPr>
          <p:cNvCxnSpPr>
            <a:stCxn id="6" idx="1"/>
          </p:cNvCxnSpPr>
          <p:nvPr/>
        </p:nvCxnSpPr>
        <p:spPr>
          <a:xfrm rot="16200000" flipV="1">
            <a:off x="1366907" y="3789972"/>
            <a:ext cx="3104097" cy="1445982"/>
          </a:xfrm>
          <a:prstGeom prst="curvedConnector3">
            <a:avLst>
              <a:gd name="adj1" fmla="val 1332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1EFAE0-C5C0-1388-8FFE-0D9F862DC044}"/>
              </a:ext>
            </a:extLst>
          </p:cNvPr>
          <p:cNvSpPr txBox="1"/>
          <p:nvPr/>
        </p:nvSpPr>
        <p:spPr>
          <a:xfrm>
            <a:off x="269469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2E6FB4A-B455-1B00-9E03-A1A67A3F2871}"/>
              </a:ext>
            </a:extLst>
          </p:cNvPr>
          <p:cNvSpPr txBox="1"/>
          <p:nvPr/>
        </p:nvSpPr>
        <p:spPr>
          <a:xfrm>
            <a:off x="3483245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FD6307C-DE19-7867-AC76-1115AD82AA89}"/>
              </a:ext>
            </a:extLst>
          </p:cNvPr>
          <p:cNvCxnSpPr/>
          <p:nvPr/>
        </p:nvCxnSpPr>
        <p:spPr>
          <a:xfrm>
            <a:off x="3850360" y="2994251"/>
            <a:ext cx="1190062" cy="589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9DC36FEE-2028-A907-AA2B-0D9EC4A3620C}"/>
              </a:ext>
            </a:extLst>
          </p:cNvPr>
          <p:cNvSpPr/>
          <p:nvPr/>
        </p:nvSpPr>
        <p:spPr>
          <a:xfrm>
            <a:off x="5021993" y="3517539"/>
            <a:ext cx="233392" cy="2333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0FFE5F-FE9D-F080-CB81-0D44B8822094}"/>
              </a:ext>
            </a:extLst>
          </p:cNvPr>
          <p:cNvSpPr txBox="1"/>
          <p:nvPr/>
        </p:nvSpPr>
        <p:spPr>
          <a:xfrm>
            <a:off x="5228062" y="33508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tipologia</a:t>
            </a:r>
          </a:p>
        </p:txBody>
      </p:sp>
    </p:spTree>
    <p:extLst>
      <p:ext uri="{BB962C8B-B14F-4D97-AF65-F5344CB8AC3E}">
        <p14:creationId xmlns:p14="http://schemas.microsoft.com/office/powerpoint/2010/main" val="366391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C4E32-C801-0AF7-EAE9-1A9102A9A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D2AED4-20E7-18A9-ABA7-DED22EC6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E6D9B185-2A88-952F-186C-84D071A9C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EBE9C47D-A6EF-1314-9F15-16E936BAC040}"/>
              </a:ext>
            </a:extLst>
          </p:cNvPr>
          <p:cNvSpPr/>
          <p:nvPr/>
        </p:nvSpPr>
        <p:spPr>
          <a:xfrm>
            <a:off x="145011" y="4451795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AA486E08-14C9-D7BA-C82A-53AA5187BD18}"/>
              </a:ext>
            </a:extLst>
          </p:cNvPr>
          <p:cNvSpPr/>
          <p:nvPr/>
        </p:nvSpPr>
        <p:spPr>
          <a:xfrm>
            <a:off x="3366247" y="4451794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6840F4AE-5EC8-498E-F16D-A6CDEEED198F}"/>
              </a:ext>
            </a:extLst>
          </p:cNvPr>
          <p:cNvSpPr/>
          <p:nvPr/>
        </p:nvSpPr>
        <p:spPr>
          <a:xfrm>
            <a:off x="699222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61ABAE7-6F1D-58F4-3E52-6D16F6FE8EA6}"/>
              </a:ext>
            </a:extLst>
          </p:cNvPr>
          <p:cNvSpPr/>
          <p:nvPr/>
        </p:nvSpPr>
        <p:spPr>
          <a:xfrm>
            <a:off x="3366247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904167AB-E37E-F4C0-9085-C3FF98D339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67389" y="3572814"/>
            <a:ext cx="3829962" cy="1496744"/>
          </a:xfrm>
          <a:prstGeom prst="curvedConnector3">
            <a:avLst>
              <a:gd name="adj1" fmla="val 110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01893AB6-47EA-FE99-D78D-A03BD5C6E437}"/>
              </a:ext>
            </a:extLst>
          </p:cNvPr>
          <p:cNvCxnSpPr>
            <a:stCxn id="6" idx="1"/>
          </p:cNvCxnSpPr>
          <p:nvPr/>
        </p:nvCxnSpPr>
        <p:spPr>
          <a:xfrm rot="16200000" flipV="1">
            <a:off x="1366907" y="3789972"/>
            <a:ext cx="3104097" cy="1445982"/>
          </a:xfrm>
          <a:prstGeom prst="curvedConnector3">
            <a:avLst>
              <a:gd name="adj1" fmla="val 1332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2DED599-CB8F-5771-9A9D-7676D7D4FA2F}"/>
              </a:ext>
            </a:extLst>
          </p:cNvPr>
          <p:cNvSpPr txBox="1"/>
          <p:nvPr/>
        </p:nvSpPr>
        <p:spPr>
          <a:xfrm>
            <a:off x="269469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11FD271-E91D-78AD-3278-8D41C9A6C83B}"/>
              </a:ext>
            </a:extLst>
          </p:cNvPr>
          <p:cNvSpPr txBox="1"/>
          <p:nvPr/>
        </p:nvSpPr>
        <p:spPr>
          <a:xfrm>
            <a:off x="3483245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E6A1F4F-F4B6-7F68-6B8E-1DCE05311192}"/>
              </a:ext>
            </a:extLst>
          </p:cNvPr>
          <p:cNvCxnSpPr/>
          <p:nvPr/>
        </p:nvCxnSpPr>
        <p:spPr>
          <a:xfrm>
            <a:off x="3850360" y="2994251"/>
            <a:ext cx="1190062" cy="589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441A1108-203C-560F-A3AA-65EBD619789F}"/>
              </a:ext>
            </a:extLst>
          </p:cNvPr>
          <p:cNvSpPr/>
          <p:nvPr/>
        </p:nvSpPr>
        <p:spPr>
          <a:xfrm>
            <a:off x="5021993" y="3517539"/>
            <a:ext cx="233392" cy="2333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29C2EC-BE55-1839-0981-CDF466EEAFCE}"/>
              </a:ext>
            </a:extLst>
          </p:cNvPr>
          <p:cNvSpPr txBox="1"/>
          <p:nvPr/>
        </p:nvSpPr>
        <p:spPr>
          <a:xfrm>
            <a:off x="5228062" y="33508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tipologia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7464FF-6B38-D7C1-2EA9-11013FEF8DF1}"/>
              </a:ext>
            </a:extLst>
          </p:cNvPr>
          <p:cNvSpPr txBox="1"/>
          <p:nvPr/>
        </p:nvSpPr>
        <p:spPr>
          <a:xfrm>
            <a:off x="5939956" y="4864683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 la gerarchia di generalizzazione è</a:t>
            </a:r>
            <a:r>
              <a:rPr lang="it-I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SOVRAPPOSTA?</a:t>
            </a:r>
          </a:p>
        </p:txBody>
      </p:sp>
    </p:spTree>
    <p:extLst>
      <p:ext uri="{BB962C8B-B14F-4D97-AF65-F5344CB8AC3E}">
        <p14:creationId xmlns:p14="http://schemas.microsoft.com/office/powerpoint/2010/main" val="348968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D369-D457-922B-8309-AD2528DC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643519-D0A1-1812-D5C4-C6C13947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CCA52C17-C2B1-4BBA-0BF9-48224DA6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33BE1970-6975-52BE-1C02-76443E84F463}"/>
              </a:ext>
            </a:extLst>
          </p:cNvPr>
          <p:cNvSpPr/>
          <p:nvPr/>
        </p:nvSpPr>
        <p:spPr>
          <a:xfrm>
            <a:off x="145011" y="4451795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o di moltiplicazione 3">
            <a:extLst>
              <a:ext uri="{FF2B5EF4-FFF2-40B4-BE49-F238E27FC236}">
                <a16:creationId xmlns:a16="http://schemas.microsoft.com/office/drawing/2014/main" id="{0E3F7A52-A1CE-AF3C-D156-74764F006060}"/>
              </a:ext>
            </a:extLst>
          </p:cNvPr>
          <p:cNvSpPr/>
          <p:nvPr/>
        </p:nvSpPr>
        <p:spPr>
          <a:xfrm>
            <a:off x="3366247" y="4451794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BFC96EAE-DC34-7FA0-0C51-79695B2253DF}"/>
              </a:ext>
            </a:extLst>
          </p:cNvPr>
          <p:cNvSpPr/>
          <p:nvPr/>
        </p:nvSpPr>
        <p:spPr>
          <a:xfrm>
            <a:off x="699222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997CBEA-5CA8-B1D9-9812-52B2F6CD5BD9}"/>
              </a:ext>
            </a:extLst>
          </p:cNvPr>
          <p:cNvSpPr/>
          <p:nvPr/>
        </p:nvSpPr>
        <p:spPr>
          <a:xfrm>
            <a:off x="3366247" y="5994115"/>
            <a:ext cx="1882588" cy="48410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C9F92A33-AF19-9B18-A7E1-C6BC2DC2A30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67389" y="3572814"/>
            <a:ext cx="3829962" cy="1496744"/>
          </a:xfrm>
          <a:prstGeom prst="curvedConnector3">
            <a:avLst>
              <a:gd name="adj1" fmla="val 1102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1C19596A-CB3F-9900-AD5A-D2C5A10DA454}"/>
              </a:ext>
            </a:extLst>
          </p:cNvPr>
          <p:cNvCxnSpPr>
            <a:stCxn id="6" idx="1"/>
          </p:cNvCxnSpPr>
          <p:nvPr/>
        </p:nvCxnSpPr>
        <p:spPr>
          <a:xfrm rot="16200000" flipV="1">
            <a:off x="1366907" y="3789972"/>
            <a:ext cx="3104097" cy="1445982"/>
          </a:xfrm>
          <a:prstGeom prst="curvedConnector3">
            <a:avLst>
              <a:gd name="adj1" fmla="val 13323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0E6EB7C-18CB-205D-2F7C-31E5696F6BAD}"/>
              </a:ext>
            </a:extLst>
          </p:cNvPr>
          <p:cNvSpPr txBox="1"/>
          <p:nvPr/>
        </p:nvSpPr>
        <p:spPr>
          <a:xfrm>
            <a:off x="269469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4440429-4935-589C-6171-84B42090DB2C}"/>
              </a:ext>
            </a:extLst>
          </p:cNvPr>
          <p:cNvSpPr txBox="1"/>
          <p:nvPr/>
        </p:nvSpPr>
        <p:spPr>
          <a:xfrm>
            <a:off x="3483245" y="3350823"/>
            <a:ext cx="639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chemeClr val="accent1"/>
                </a:solidFill>
              </a:rPr>
              <a:t>(0,1)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E9545FB6-7EF0-6DFA-A002-9724E7A7254E}"/>
              </a:ext>
            </a:extLst>
          </p:cNvPr>
          <p:cNvCxnSpPr/>
          <p:nvPr/>
        </p:nvCxnSpPr>
        <p:spPr>
          <a:xfrm>
            <a:off x="3850360" y="2994251"/>
            <a:ext cx="1190062" cy="5899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e 31">
            <a:extLst>
              <a:ext uri="{FF2B5EF4-FFF2-40B4-BE49-F238E27FC236}">
                <a16:creationId xmlns:a16="http://schemas.microsoft.com/office/drawing/2014/main" id="{427BCC71-EBD6-380A-FBA4-848BE865B45D}"/>
              </a:ext>
            </a:extLst>
          </p:cNvPr>
          <p:cNvSpPr/>
          <p:nvPr/>
        </p:nvSpPr>
        <p:spPr>
          <a:xfrm>
            <a:off x="5021993" y="3517539"/>
            <a:ext cx="233392" cy="2333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E7624DD-55D6-A9D9-FC0E-6E71EB84ACBB}"/>
              </a:ext>
            </a:extLst>
          </p:cNvPr>
          <p:cNvSpPr txBox="1"/>
          <p:nvPr/>
        </p:nvSpPr>
        <p:spPr>
          <a:xfrm>
            <a:off x="5228062" y="3350823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1"/>
                </a:solidFill>
              </a:rPr>
              <a:t>tipologia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926CDF0-8C34-49D3-B060-7E6EE133917C}"/>
              </a:ext>
            </a:extLst>
          </p:cNvPr>
          <p:cNvSpPr txBox="1"/>
          <p:nvPr/>
        </p:nvSpPr>
        <p:spPr>
          <a:xfrm>
            <a:off x="5939956" y="4864683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 la gerarchia di generalizzazione è</a:t>
            </a:r>
            <a:r>
              <a:rPr lang="it-I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SOVRAPPOSTA?</a:t>
            </a:r>
          </a:p>
          <a:p>
            <a:endParaRPr lang="it-IT" b="1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Source Sans Pro" panose="020B0503030403020204" pitchFamily="34" charset="0"/>
              </a:rPr>
              <a:t>Una possibile soluzione è sostituire l’attributo TIPOLOGIA con un attributo booleano (FLAG) per ogni sotto entità eliminata.</a:t>
            </a:r>
          </a:p>
        </p:txBody>
      </p:sp>
    </p:spTree>
    <p:extLst>
      <p:ext uri="{BB962C8B-B14F-4D97-AF65-F5344CB8AC3E}">
        <p14:creationId xmlns:p14="http://schemas.microsoft.com/office/powerpoint/2010/main" val="103817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2C09A7-5513-3D57-495E-5E342567F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ELIMINAZIONE DEGLI ATTRIBUTI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BB4116-3325-8142-5A62-6C8A3B9C7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COMPOSTI E OPZIONALI</a:t>
            </a:r>
          </a:p>
        </p:txBody>
      </p:sp>
    </p:spTree>
    <p:extLst>
      <p:ext uri="{BB962C8B-B14F-4D97-AF65-F5344CB8AC3E}">
        <p14:creationId xmlns:p14="http://schemas.microsoft.com/office/powerpoint/2010/main" val="335880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3A10-87E1-F05D-8E26-2F64FBD1B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37A6DA-E0DE-774D-BB38-C544AD51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ELIMINAZIONE ATTRIBUTI COMPOSTI</a:t>
            </a:r>
          </a:p>
        </p:txBody>
      </p:sp>
      <p:pic>
        <p:nvPicPr>
          <p:cNvPr id="7" name="Immagine 6" descr="Immagine che contiene schermata, nero&#10;&#10;Descrizione generata automaticamente">
            <a:extLst>
              <a:ext uri="{FF2B5EF4-FFF2-40B4-BE49-F238E27FC236}">
                <a16:creationId xmlns:a16="http://schemas.microsoft.com/office/drawing/2014/main" id="{FE14FF0C-CA0F-302C-833E-B0F052D5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13" y="2642974"/>
            <a:ext cx="4315790" cy="1325564"/>
          </a:xfrm>
          <a:prstGeom prst="rect">
            <a:avLst/>
          </a:prstGeom>
        </p:spPr>
      </p:pic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33062615-A720-F197-91DD-173BAC73408F}"/>
              </a:ext>
            </a:extLst>
          </p:cNvPr>
          <p:cNvSpPr/>
          <p:nvPr/>
        </p:nvSpPr>
        <p:spPr>
          <a:xfrm>
            <a:off x="6102972" y="2909068"/>
            <a:ext cx="1192306" cy="793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schermata, nero&#10;&#10;Descrizione generata automaticamente">
            <a:extLst>
              <a:ext uri="{FF2B5EF4-FFF2-40B4-BE49-F238E27FC236}">
                <a16:creationId xmlns:a16="http://schemas.microsoft.com/office/drawing/2014/main" id="{01D851DD-446F-B98F-8C20-6A35F5C32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47" y="2642974"/>
            <a:ext cx="3194050" cy="1111655"/>
          </a:xfrm>
          <a:prstGeom prst="rect">
            <a:avLst/>
          </a:prstGeom>
        </p:spPr>
      </p:pic>
      <p:pic>
        <p:nvPicPr>
          <p:cNvPr id="4" name="Immagine 3" descr="Immagine che contiene nero, schermata&#10;&#10;Descrizione generata automaticamente">
            <a:extLst>
              <a:ext uri="{FF2B5EF4-FFF2-40B4-BE49-F238E27FC236}">
                <a16:creationId xmlns:a16="http://schemas.microsoft.com/office/drawing/2014/main" id="{C5AD56CF-A0FB-D4C5-4DBC-CFAA7C1EE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22" y="4692260"/>
            <a:ext cx="3115765" cy="1111655"/>
          </a:xfrm>
          <a:prstGeom prst="rect">
            <a:avLst/>
          </a:prstGeom>
        </p:spPr>
      </p:pic>
      <p:pic>
        <p:nvPicPr>
          <p:cNvPr id="5" name="Immagine 4" descr="Immagine che contiene schermata, nero&#10;&#10;Descrizione generata automaticamente">
            <a:extLst>
              <a:ext uri="{FF2B5EF4-FFF2-40B4-BE49-F238E27FC236}">
                <a16:creationId xmlns:a16="http://schemas.microsoft.com/office/drawing/2014/main" id="{144B8430-D26D-C40B-1628-AEF7D8FAD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13" y="4692261"/>
            <a:ext cx="4315790" cy="1325564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0E467DE-D667-727F-1DD8-62B4C4CE201B}"/>
              </a:ext>
            </a:extLst>
          </p:cNvPr>
          <p:cNvSpPr/>
          <p:nvPr/>
        </p:nvSpPr>
        <p:spPr>
          <a:xfrm>
            <a:off x="6102972" y="4958355"/>
            <a:ext cx="1192306" cy="793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597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2DFCC-94F2-C665-7CE2-20C0190A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69C71B-CEEF-1BB7-5091-F67EB64E9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ELIMINAZIONE DELLE GERARCHIE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4C8ED31-7E6E-D54A-0A43-25FE39B5E6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COLLASSO VERSO IL BASSO E COLLASSO VERSO L’ALTO.</a:t>
            </a:r>
          </a:p>
        </p:txBody>
      </p:sp>
    </p:spTree>
    <p:extLst>
      <p:ext uri="{BB962C8B-B14F-4D97-AF65-F5344CB8AC3E}">
        <p14:creationId xmlns:p14="http://schemas.microsoft.com/office/powerpoint/2010/main" val="1282855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ED703-9C3D-18A0-3607-899956CE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A0D0B-1F4E-8DF6-AF5C-57FAAD50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ATTRIBUTI OPZIONALI</a:t>
            </a:r>
          </a:p>
        </p:txBody>
      </p:sp>
      <p:pic>
        <p:nvPicPr>
          <p:cNvPr id="12" name="Immagine 11" descr="Immagine che contiene schermata, nero&#10;&#10;Descrizione generata automaticamente">
            <a:extLst>
              <a:ext uri="{FF2B5EF4-FFF2-40B4-BE49-F238E27FC236}">
                <a16:creationId xmlns:a16="http://schemas.microsoft.com/office/drawing/2014/main" id="{2B9C3D75-8C1C-01F3-EB4F-450AF4BF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37" y="2903502"/>
            <a:ext cx="4231412" cy="14726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33FB76-97B9-E83F-EE4F-09FD0CEB4B43}"/>
              </a:ext>
            </a:extLst>
          </p:cNvPr>
          <p:cNvSpPr txBox="1"/>
          <p:nvPr/>
        </p:nvSpPr>
        <p:spPr>
          <a:xfrm>
            <a:off x="6807201" y="3984567"/>
            <a:ext cx="729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1"/>
                </a:solidFill>
              </a:rPr>
              <a:t>(0,1)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D9D9F9-9895-A93E-B681-8DDEFB8B2F34}"/>
              </a:ext>
            </a:extLst>
          </p:cNvPr>
          <p:cNvSpPr txBox="1"/>
          <p:nvPr/>
        </p:nvSpPr>
        <p:spPr>
          <a:xfrm>
            <a:off x="3773714" y="4891373"/>
            <a:ext cx="3550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/>
              <a:t>E(</a:t>
            </a:r>
            <a:r>
              <a:rPr lang="it-IT" sz="4800" u="sng" dirty="0"/>
              <a:t>K</a:t>
            </a:r>
            <a:r>
              <a:rPr lang="it-IT" sz="4800" dirty="0"/>
              <a:t>, A1, A2</a:t>
            </a:r>
            <a:r>
              <a:rPr lang="it-IT" sz="4800" dirty="0">
                <a:solidFill>
                  <a:schemeClr val="accent1"/>
                </a:solidFill>
              </a:rPr>
              <a:t>*</a:t>
            </a:r>
            <a:r>
              <a:rPr lang="it-IT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948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96C74-4385-6B19-11E9-3FF3D248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3ECA6C-9286-5216-1EEA-AD474CCD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COLLASSO VERSO IL BASSO</a:t>
            </a:r>
          </a:p>
        </p:txBody>
      </p:sp>
      <p:pic>
        <p:nvPicPr>
          <p:cNvPr id="8" name="Immagine 7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988A7B6E-29B7-108C-D475-3C57E70D5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12458"/>
            <a:ext cx="4530507" cy="39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833C-E648-F3FF-C4C8-D5F713CED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9AD3C-EA48-7F19-7E8F-C2BEABE4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COLLASSO VERSO IL BASSO</a:t>
            </a:r>
          </a:p>
        </p:txBody>
      </p:sp>
      <p:pic>
        <p:nvPicPr>
          <p:cNvPr id="8" name="Immagine 7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4DEA556E-367B-4547-516A-F73F449DA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512458"/>
            <a:ext cx="4530507" cy="3965762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6F002C0A-1FF3-6E5A-1444-AD164CCED1C4}"/>
              </a:ext>
            </a:extLst>
          </p:cNvPr>
          <p:cNvSpPr/>
          <p:nvPr/>
        </p:nvSpPr>
        <p:spPr>
          <a:xfrm>
            <a:off x="5499847" y="3701963"/>
            <a:ext cx="1192306" cy="7933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schermata, bianco, quadrato, Rettangolo&#10;&#10;Descrizione generata automaticamente">
            <a:extLst>
              <a:ext uri="{FF2B5EF4-FFF2-40B4-BE49-F238E27FC236}">
                <a16:creationId xmlns:a16="http://schemas.microsoft.com/office/drawing/2014/main" id="{3A21702F-B8AA-E30D-9B8C-0F595E7CD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968" y="2904650"/>
            <a:ext cx="3226174" cy="238800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E0F323B-953C-0ED1-4015-087EFCC41104}"/>
              </a:ext>
            </a:extLst>
          </p:cNvPr>
          <p:cNvSpPr txBox="1"/>
          <p:nvPr/>
        </p:nvSpPr>
        <p:spPr>
          <a:xfrm>
            <a:off x="5647764" y="5647329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 la gerarchia di generalizzazione è</a:t>
            </a:r>
            <a:r>
              <a:rPr lang="it-I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PARZIALE</a:t>
            </a:r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essa non può essere eliminata mediante un collasso verso il basso.</a:t>
            </a:r>
            <a:endParaRPr lang="it-IT" dirty="0"/>
          </a:p>
        </p:txBody>
      </p:sp>
      <p:sp>
        <p:nvSpPr>
          <p:cNvPr id="5" name="Segno di moltiplicazione 4">
            <a:extLst>
              <a:ext uri="{FF2B5EF4-FFF2-40B4-BE49-F238E27FC236}">
                <a16:creationId xmlns:a16="http://schemas.microsoft.com/office/drawing/2014/main" id="{CC06E695-4CA5-B577-0FEF-169DC57BE8E5}"/>
              </a:ext>
            </a:extLst>
          </p:cNvPr>
          <p:cNvSpPr/>
          <p:nvPr/>
        </p:nvSpPr>
        <p:spPr>
          <a:xfrm>
            <a:off x="1740164" y="2241868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258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7E953-E1AC-30D5-0196-91D428A9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6BD89-D0FB-A4F6-7599-0BCC80F1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05DF3969-D4DB-1EBE-4612-B196FEE86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70DAA-BE1C-A194-A77A-ADF3E68D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3B61-ADCB-2ACA-FC36-E8346A9C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AD679D56-11DF-DE5F-EE91-BF008D343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170D4D58-336A-5C32-07BF-824742278913}"/>
              </a:ext>
            </a:extLst>
          </p:cNvPr>
          <p:cNvSpPr/>
          <p:nvPr/>
        </p:nvSpPr>
        <p:spPr>
          <a:xfrm>
            <a:off x="1699823" y="2103437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567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B0F6C-DA01-F9AC-0CFA-0DD39225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E4407-9381-598D-3143-BCD8B070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A31CC810-1E31-B858-CE9B-103BF61A8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3591EDBF-859F-1391-A5A7-CC18D3613642}"/>
              </a:ext>
            </a:extLst>
          </p:cNvPr>
          <p:cNvSpPr/>
          <p:nvPr/>
        </p:nvSpPr>
        <p:spPr>
          <a:xfrm>
            <a:off x="1699823" y="2103437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BE49208-718E-1F62-1DEB-E624D296B49E}"/>
              </a:ext>
            </a:extLst>
          </p:cNvPr>
          <p:cNvSpPr/>
          <p:nvPr/>
        </p:nvSpPr>
        <p:spPr>
          <a:xfrm>
            <a:off x="268941" y="2182445"/>
            <a:ext cx="1882588" cy="10582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0CA5A1A2-7D72-39DD-638C-96B5763267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12267" y="4054897"/>
            <a:ext cx="2487527" cy="416582"/>
          </a:xfrm>
          <a:prstGeom prst="curvedConnector3">
            <a:avLst>
              <a:gd name="adj1" fmla="val 126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FE498A94-64D4-2087-C7EB-13DD2B7254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9307" y="3205929"/>
            <a:ext cx="2321541" cy="2280508"/>
          </a:xfrm>
          <a:prstGeom prst="curvedConnector3">
            <a:avLst>
              <a:gd name="adj1" fmla="val 1334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600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BC487-F980-D93E-F6A0-4D09DBD89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5BB96-EA0F-6564-8235-55FD5821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67F20A95-C6B3-1D9B-2F5B-2300CA6F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E5C8B5AE-2A25-56B4-31B5-FCE60C27DCEB}"/>
              </a:ext>
            </a:extLst>
          </p:cNvPr>
          <p:cNvSpPr/>
          <p:nvPr/>
        </p:nvSpPr>
        <p:spPr>
          <a:xfrm>
            <a:off x="1699823" y="2103437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2BEB0A4-A85E-3D8F-90BE-77C87C112852}"/>
              </a:ext>
            </a:extLst>
          </p:cNvPr>
          <p:cNvSpPr/>
          <p:nvPr/>
        </p:nvSpPr>
        <p:spPr>
          <a:xfrm>
            <a:off x="268941" y="2182445"/>
            <a:ext cx="1882588" cy="10582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644D9B35-CB04-AB21-3DC1-70AD293286E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12267" y="4054897"/>
            <a:ext cx="2487527" cy="416582"/>
          </a:xfrm>
          <a:prstGeom prst="curvedConnector3">
            <a:avLst>
              <a:gd name="adj1" fmla="val 126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0B21A11E-5035-1D70-051D-8DAF830CB0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9307" y="3205929"/>
            <a:ext cx="2321541" cy="2280508"/>
          </a:xfrm>
          <a:prstGeom prst="curvedConnector3">
            <a:avLst>
              <a:gd name="adj1" fmla="val 1334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6C04065-CCA7-BFB1-A146-CF2BF1B0F4F8}"/>
              </a:ext>
            </a:extLst>
          </p:cNvPr>
          <p:cNvCxnSpPr>
            <a:cxnSpLocks/>
          </p:cNvCxnSpPr>
          <p:nvPr/>
        </p:nvCxnSpPr>
        <p:spPr>
          <a:xfrm flipH="1">
            <a:off x="2595282" y="2712720"/>
            <a:ext cx="3363558" cy="207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2C55A3A-437E-85E5-7250-FABD2F0E1A13}"/>
              </a:ext>
            </a:extLst>
          </p:cNvPr>
          <p:cNvCxnSpPr>
            <a:cxnSpLocks/>
          </p:cNvCxnSpPr>
          <p:nvPr/>
        </p:nvCxnSpPr>
        <p:spPr>
          <a:xfrm flipH="1">
            <a:off x="5500914" y="2712720"/>
            <a:ext cx="457926" cy="1960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7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BDD0-2B86-915A-9328-F879949A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4DF6C-CDA1-46BF-3B16-729997DE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pic>
        <p:nvPicPr>
          <p:cNvPr id="15" name="Immagine 14" descr="Immagine che contiene testo, schermata, Carattere, nero&#10;&#10;Descrizione generata automaticamente">
            <a:extLst>
              <a:ext uri="{FF2B5EF4-FFF2-40B4-BE49-F238E27FC236}">
                <a16:creationId xmlns:a16="http://schemas.microsoft.com/office/drawing/2014/main" id="{5B5EBBA1-57C3-B67A-C970-554B82636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5" y="2182445"/>
            <a:ext cx="11345590" cy="4295775"/>
          </a:xfrm>
          <a:prstGeom prst="rect">
            <a:avLst/>
          </a:prstGeom>
        </p:spPr>
      </p:pic>
      <p:sp>
        <p:nvSpPr>
          <p:cNvPr id="3" name="Segno di moltiplicazione 2">
            <a:extLst>
              <a:ext uri="{FF2B5EF4-FFF2-40B4-BE49-F238E27FC236}">
                <a16:creationId xmlns:a16="http://schemas.microsoft.com/office/drawing/2014/main" id="{16C5D8ED-3DBA-6130-E227-BCF6B0689B79}"/>
              </a:ext>
            </a:extLst>
          </p:cNvPr>
          <p:cNvSpPr/>
          <p:nvPr/>
        </p:nvSpPr>
        <p:spPr>
          <a:xfrm>
            <a:off x="1699823" y="2103437"/>
            <a:ext cx="2729753" cy="1325563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6B615D2-6457-CF47-6F57-C0D7128B7F0F}"/>
              </a:ext>
            </a:extLst>
          </p:cNvPr>
          <p:cNvSpPr/>
          <p:nvPr/>
        </p:nvSpPr>
        <p:spPr>
          <a:xfrm>
            <a:off x="268941" y="2182445"/>
            <a:ext cx="1882588" cy="10582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F5F6F52B-7893-D056-B2E2-AC5B55979D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12267" y="4054897"/>
            <a:ext cx="2487527" cy="416582"/>
          </a:xfrm>
          <a:prstGeom prst="curvedConnector3">
            <a:avLst>
              <a:gd name="adj1" fmla="val 1265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curvo 29">
            <a:extLst>
              <a:ext uri="{FF2B5EF4-FFF2-40B4-BE49-F238E27FC236}">
                <a16:creationId xmlns:a16="http://schemas.microsoft.com/office/drawing/2014/main" id="{0CEE21B4-ADED-6B6F-991B-9BFB9A2DD6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9307" y="3205929"/>
            <a:ext cx="2321541" cy="2280508"/>
          </a:xfrm>
          <a:prstGeom prst="curvedConnector3">
            <a:avLst>
              <a:gd name="adj1" fmla="val 13340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4927A1-20E8-C5E7-E556-F4910492A95E}"/>
              </a:ext>
            </a:extLst>
          </p:cNvPr>
          <p:cNvCxnSpPr>
            <a:cxnSpLocks/>
          </p:cNvCxnSpPr>
          <p:nvPr/>
        </p:nvCxnSpPr>
        <p:spPr>
          <a:xfrm flipH="1">
            <a:off x="2595282" y="2712720"/>
            <a:ext cx="3363558" cy="2074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76FFE9ED-40D2-BC32-6165-7C77ABA63712}"/>
              </a:ext>
            </a:extLst>
          </p:cNvPr>
          <p:cNvCxnSpPr>
            <a:cxnSpLocks/>
          </p:cNvCxnSpPr>
          <p:nvPr/>
        </p:nvCxnSpPr>
        <p:spPr>
          <a:xfrm flipH="1">
            <a:off x="5500914" y="2712720"/>
            <a:ext cx="457926" cy="1960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77D0F50-3640-4CB0-A710-E07B3BFA1D26}"/>
              </a:ext>
            </a:extLst>
          </p:cNvPr>
          <p:cNvSpPr txBox="1"/>
          <p:nvPr/>
        </p:nvSpPr>
        <p:spPr>
          <a:xfrm>
            <a:off x="4324039" y="3108385"/>
            <a:ext cx="41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A9396C-A0F2-B27D-18BB-6D65AFB415DA}"/>
              </a:ext>
            </a:extLst>
          </p:cNvPr>
          <p:cNvSpPr txBox="1"/>
          <p:nvPr/>
        </p:nvSpPr>
        <p:spPr>
          <a:xfrm>
            <a:off x="5737590" y="3678413"/>
            <a:ext cx="416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53B80F-15F4-5551-7AB2-434E1CCC137D}"/>
              </a:ext>
            </a:extLst>
          </p:cNvPr>
          <p:cNvSpPr txBox="1"/>
          <p:nvPr/>
        </p:nvSpPr>
        <p:spPr>
          <a:xfrm>
            <a:off x="5647764" y="5647329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 la gerarchia di generalizzazione è</a:t>
            </a:r>
            <a:r>
              <a:rPr lang="it-IT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PARZIALE</a:t>
            </a:r>
            <a:r>
              <a:rPr lang="it-IT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essa non può essere eliminata mediante un collasso verso il basso.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8812852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189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Felix Titling</vt:lpstr>
      <vt:lpstr>Goudy Old Style</vt:lpstr>
      <vt:lpstr>Source Sans Pro</vt:lpstr>
      <vt:lpstr>ArchwayVTI</vt:lpstr>
      <vt:lpstr>ELIMINAZIONE DELLE GERARCHIE</vt:lpstr>
      <vt:lpstr>ELIMINAZIONE DELLE GERARCHIE</vt:lpstr>
      <vt:lpstr>COLLASSO VERSO IL BASSO</vt:lpstr>
      <vt:lpstr>COLLASSO VERSO IL BASSO</vt:lpstr>
      <vt:lpstr>ESEMPIO</vt:lpstr>
      <vt:lpstr>ESEMPIO</vt:lpstr>
      <vt:lpstr>ESEMPIO</vt:lpstr>
      <vt:lpstr>ESEMPIO</vt:lpstr>
      <vt:lpstr>ESEMPIO</vt:lpstr>
      <vt:lpstr>COLLASSO VERSO L’ALTO</vt:lpstr>
      <vt:lpstr>COLLASSO VERSO L’ALTO</vt:lpstr>
      <vt:lpstr>ESEMPIO</vt:lpstr>
      <vt:lpstr>ESEMPIO</vt:lpstr>
      <vt:lpstr>ESEMPIO</vt:lpstr>
      <vt:lpstr>ESEMPIO</vt:lpstr>
      <vt:lpstr>ESEMPIO</vt:lpstr>
      <vt:lpstr>ESEMPIO</vt:lpstr>
      <vt:lpstr>ELIMINAZIONE DEGLI ATTRIBUTI</vt:lpstr>
      <vt:lpstr>ELIMINAZIONE ATTRIBUTI COMPOSTI</vt:lpstr>
      <vt:lpstr>ATTRIBUTI OPZIONALI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Alessandro Cazzaniga</dc:creator>
  <cp:lastModifiedBy>Gabriele Alessandro Cazzaniga</cp:lastModifiedBy>
  <cp:revision>6</cp:revision>
  <dcterms:created xsi:type="dcterms:W3CDTF">2024-11-19T08:41:53Z</dcterms:created>
  <dcterms:modified xsi:type="dcterms:W3CDTF">2024-11-20T04:31:10Z</dcterms:modified>
</cp:coreProperties>
</file>