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843BB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01813A8-1839-99F2-2FA5-F2773EBD8A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12" r="-2" b="20300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6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8E13C88-E027-1E33-E15F-990141CE5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GESTORE DELLA MEMORIA CENTRALE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436577-42D2-80B8-4B41-E9947F3E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2° LIVELLO DEL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263502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VIRTUALIZZAZIONE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Il Sistema Operativo ogni volta che il processo richiede di utilizzare segmenti nuovi per proseguire procedere allo </a:t>
            </a:r>
            <a:r>
              <a:rPr lang="it-IT" sz="2000" b="1" dirty="0"/>
              <a:t>SWAPPING</a:t>
            </a:r>
            <a:r>
              <a:rPr lang="it-IT" sz="2000" dirty="0"/>
              <a:t>, ovvero al caricamento/scaricamento della memoria centrale per consentire al processo di continuare la sua esecuzione senza che esso riesca a rendersi conto di non star sfruttando tutta la memoria ma solo parte di essa.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/>
              <a:t>La </a:t>
            </a:r>
            <a:r>
              <a:rPr lang="it-IT" sz="2000" b="1" dirty="0"/>
              <a:t>SEGMENTAZIONE</a:t>
            </a:r>
            <a:r>
              <a:rPr lang="it-IT" sz="2000" dirty="0"/>
              <a:t> è una tecnica che ha come danno collaterale il </a:t>
            </a:r>
            <a:r>
              <a:rPr lang="it-IT" sz="2000" b="1" dirty="0"/>
              <a:t>PROBLEMA DELLA FRAMMENTAZIONE.</a:t>
            </a:r>
          </a:p>
        </p:txBody>
      </p:sp>
    </p:spTree>
    <p:extLst>
      <p:ext uri="{BB962C8B-B14F-4D97-AF65-F5344CB8AC3E}">
        <p14:creationId xmlns:p14="http://schemas.microsoft.com/office/powerpoint/2010/main" val="34863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PROBLEMA DELLA FRAMMENTAZIONE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/>
              <a:t>ESEMPIO: </a:t>
            </a:r>
            <a:r>
              <a:rPr lang="it-IT" sz="2000" dirty="0"/>
              <a:t>Viene utilizzata una memoria centrale di 10 unità e su di essa avvengono le seguenti operazioni: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CARICAMENTO di un processo A nelle prime 5 unità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CARICAMENTO di un segmento B nelle successive 4 unità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CARICAMENTO di un segmento C nell’ultima unità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D6F1A8C-FCF2-80CB-8EB0-B86C2D6F4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27604"/>
              </p:ext>
            </p:extLst>
          </p:nvPr>
        </p:nvGraphicFramePr>
        <p:xfrm>
          <a:off x="2032000" y="45931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531856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93344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8286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270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2873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9724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3522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1334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35334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884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34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2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PROBLEMA DELLA FRAMMENTAZIONE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/>
              <a:t>ESEMPIO: </a:t>
            </a:r>
            <a:r>
              <a:rPr lang="it-IT" sz="2000" dirty="0"/>
              <a:t>Viene utilizzata una memoria centrale di 10 unità e su di essa avvengono le seguenti operazioni: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CARICAMENTO di un processo </a:t>
            </a:r>
            <a:r>
              <a:rPr lang="it-IT" sz="2000" b="1" dirty="0">
                <a:solidFill>
                  <a:srgbClr val="FF0000"/>
                </a:solidFill>
              </a:rPr>
              <a:t>A</a:t>
            </a:r>
            <a:r>
              <a:rPr lang="it-IT" sz="2000" dirty="0"/>
              <a:t> nelle prime </a:t>
            </a:r>
            <a:r>
              <a:rPr lang="it-IT" sz="2000" b="1" dirty="0"/>
              <a:t>5</a:t>
            </a:r>
            <a:r>
              <a:rPr lang="it-IT" sz="2000" dirty="0"/>
              <a:t> unità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CARICAMENTO di un segmento </a:t>
            </a:r>
            <a:r>
              <a:rPr lang="it-IT" sz="2000" b="1" dirty="0">
                <a:solidFill>
                  <a:schemeClr val="accent4"/>
                </a:solidFill>
              </a:rPr>
              <a:t>B</a:t>
            </a:r>
            <a:r>
              <a:rPr lang="it-IT" sz="2000" dirty="0"/>
              <a:t> nelle successive </a:t>
            </a:r>
            <a:r>
              <a:rPr lang="it-IT" sz="2000" b="1" dirty="0"/>
              <a:t>4</a:t>
            </a:r>
            <a:r>
              <a:rPr lang="it-IT" sz="2000" dirty="0"/>
              <a:t> unità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CARICAMENTO di un segmento </a:t>
            </a:r>
            <a:r>
              <a:rPr lang="it-IT" sz="2000" b="1" dirty="0">
                <a:solidFill>
                  <a:srgbClr val="00CC00"/>
                </a:solidFill>
              </a:rPr>
              <a:t>C</a:t>
            </a:r>
            <a:r>
              <a:rPr lang="it-IT" sz="2000" dirty="0"/>
              <a:t> nell’</a:t>
            </a:r>
            <a:r>
              <a:rPr lang="it-IT" sz="2000" b="1" dirty="0"/>
              <a:t>ultima </a:t>
            </a:r>
            <a:r>
              <a:rPr lang="it-IT" sz="2000" dirty="0"/>
              <a:t>unità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391EBE3-511D-F9FC-BC15-5E48A88A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34615"/>
              </p:ext>
            </p:extLst>
          </p:nvPr>
        </p:nvGraphicFramePr>
        <p:xfrm>
          <a:off x="2032000" y="45931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531856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93344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8286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270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2873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9724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3522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1334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35334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884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4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PROBLEMA DELLA FRAMMENTAZIONE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/>
              <a:t>ESEMPIO: </a:t>
            </a:r>
            <a:r>
              <a:rPr lang="it-IT" sz="2000" dirty="0"/>
              <a:t>Viene utilizzata una memoria centrale di 10 unità e su di essa avvengono le seguenti operazioni: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SCARICAMENTO del processo </a:t>
            </a:r>
            <a:r>
              <a:rPr lang="it-IT" sz="2000" b="1" dirty="0">
                <a:solidFill>
                  <a:srgbClr val="FF0000"/>
                </a:solidFill>
              </a:rPr>
              <a:t>A</a:t>
            </a:r>
            <a:r>
              <a:rPr lang="it-IT" sz="2000" dirty="0"/>
              <a:t> (libero </a:t>
            </a:r>
            <a:r>
              <a:rPr lang="it-IT" sz="2000" b="1" dirty="0"/>
              <a:t>5</a:t>
            </a:r>
            <a:r>
              <a:rPr lang="it-IT" sz="2000" dirty="0"/>
              <a:t> unità di memoria)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SCARICAMENTO del segmento </a:t>
            </a:r>
            <a:r>
              <a:rPr lang="it-IT" sz="2000" b="1" dirty="0">
                <a:solidFill>
                  <a:srgbClr val="00CC00"/>
                </a:solidFill>
              </a:rPr>
              <a:t>C</a:t>
            </a:r>
            <a:r>
              <a:rPr lang="it-IT" sz="2000" dirty="0"/>
              <a:t> (libero </a:t>
            </a:r>
            <a:r>
              <a:rPr lang="it-IT" sz="2000" b="1" dirty="0"/>
              <a:t>una</a:t>
            </a:r>
            <a:r>
              <a:rPr lang="it-IT" sz="2000" dirty="0"/>
              <a:t> unità di memoria)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391EBE3-511D-F9FC-BC15-5E48A88A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44240"/>
              </p:ext>
            </p:extLst>
          </p:nvPr>
        </p:nvGraphicFramePr>
        <p:xfrm>
          <a:off x="2032000" y="45931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531856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93344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8286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270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2873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9724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3522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1334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35334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884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34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12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PROBLEMA DELLA FRAMMENTAZIONE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/>
              <a:t>ESEMPIO: </a:t>
            </a:r>
            <a:r>
              <a:rPr lang="it-IT" sz="2000" dirty="0"/>
              <a:t>Viene utilizzata una memoria centrale di 10 unità e su di essa avvengono le seguenti operazioni: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SCARICAMENTO del processo </a:t>
            </a:r>
            <a:r>
              <a:rPr lang="it-IT" sz="2000" b="1" dirty="0">
                <a:solidFill>
                  <a:srgbClr val="FF0000"/>
                </a:solidFill>
              </a:rPr>
              <a:t>A</a:t>
            </a:r>
            <a:r>
              <a:rPr lang="it-IT" sz="2000" dirty="0"/>
              <a:t> (libero </a:t>
            </a:r>
            <a:r>
              <a:rPr lang="it-IT" sz="2000" b="1" dirty="0"/>
              <a:t>5</a:t>
            </a:r>
            <a:r>
              <a:rPr lang="it-IT" sz="2000" dirty="0"/>
              <a:t> unità di memoria)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SCARICAMENTO del segmento </a:t>
            </a:r>
            <a:r>
              <a:rPr lang="it-IT" sz="2000" b="1" dirty="0">
                <a:solidFill>
                  <a:srgbClr val="00CC00"/>
                </a:solidFill>
              </a:rPr>
              <a:t>C</a:t>
            </a:r>
            <a:r>
              <a:rPr lang="it-IT" sz="2000" dirty="0"/>
              <a:t> (libero </a:t>
            </a:r>
            <a:r>
              <a:rPr lang="it-IT" sz="2000" b="1" dirty="0"/>
              <a:t>una</a:t>
            </a:r>
            <a:r>
              <a:rPr lang="it-IT" sz="2000" dirty="0"/>
              <a:t> unità di memoria)</a:t>
            </a:r>
          </a:p>
          <a:p>
            <a:pPr marL="457200" indent="-457200" algn="just">
              <a:buAutoNum type="arabicParenR"/>
            </a:pPr>
            <a:r>
              <a:rPr lang="it-IT" sz="2000" b="1" dirty="0">
                <a:solidFill>
                  <a:srgbClr val="FF0000"/>
                </a:solidFill>
              </a:rPr>
              <a:t>CARICAMENTO del segmento D che richiede 6 unità di memoria!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391EBE3-511D-F9FC-BC15-5E48A88A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04362"/>
              </p:ext>
            </p:extLst>
          </p:nvPr>
        </p:nvGraphicFramePr>
        <p:xfrm>
          <a:off x="2032000" y="45931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531856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93344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8286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270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2873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9724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3522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1334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35334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884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34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6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PROBLEMA DELLA FRAMMENTAZIONE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/>
              <a:t>ESEMPIO: </a:t>
            </a:r>
            <a:r>
              <a:rPr lang="it-IT" sz="2000" dirty="0"/>
              <a:t>Viene utilizzata una memoria centrale di 10 unità e su di essa avvengono le seguenti operazioni: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SCARICAMENTO del processo </a:t>
            </a:r>
            <a:r>
              <a:rPr lang="it-IT" sz="2000" b="1" dirty="0">
                <a:solidFill>
                  <a:srgbClr val="FF0000"/>
                </a:solidFill>
              </a:rPr>
              <a:t>A</a:t>
            </a:r>
            <a:r>
              <a:rPr lang="it-IT" sz="2000" dirty="0"/>
              <a:t> (libero </a:t>
            </a:r>
            <a:r>
              <a:rPr lang="it-IT" sz="2000" b="1" dirty="0"/>
              <a:t>5</a:t>
            </a:r>
            <a:r>
              <a:rPr lang="it-IT" sz="2000" dirty="0"/>
              <a:t> unità di memoria)</a:t>
            </a:r>
          </a:p>
          <a:p>
            <a:pPr marL="457200" indent="-457200" algn="just">
              <a:buAutoNum type="arabicParenR"/>
            </a:pPr>
            <a:r>
              <a:rPr lang="it-IT" sz="2000" dirty="0"/>
              <a:t>SCARICAMENTO del segmento </a:t>
            </a:r>
            <a:r>
              <a:rPr lang="it-IT" sz="2000" b="1" dirty="0">
                <a:solidFill>
                  <a:srgbClr val="00CC00"/>
                </a:solidFill>
              </a:rPr>
              <a:t>C</a:t>
            </a:r>
            <a:r>
              <a:rPr lang="it-IT" sz="2000" dirty="0"/>
              <a:t> (libero </a:t>
            </a:r>
            <a:r>
              <a:rPr lang="it-IT" sz="2000" b="1" dirty="0"/>
              <a:t>una</a:t>
            </a:r>
            <a:r>
              <a:rPr lang="it-IT" sz="2000" dirty="0"/>
              <a:t> unità di memoria)</a:t>
            </a:r>
          </a:p>
          <a:p>
            <a:pPr marL="457200" indent="-457200" algn="just">
              <a:buAutoNum type="arabicParenR"/>
            </a:pPr>
            <a:r>
              <a:rPr lang="it-IT" sz="2000" b="1" dirty="0">
                <a:solidFill>
                  <a:srgbClr val="FF0000"/>
                </a:solidFill>
              </a:rPr>
              <a:t>CARICAMENTO del segmento D che richiede 6 unità di memoria!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391EBE3-511D-F9FC-BC15-5E48A88A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3858"/>
              </p:ext>
            </p:extLst>
          </p:nvPr>
        </p:nvGraphicFramePr>
        <p:xfrm>
          <a:off x="2032000" y="45931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531856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93344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8286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270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28737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69724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3522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13346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35334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884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3BB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340752"/>
                  </a:ext>
                </a:extLst>
              </a:tr>
            </a:tbl>
          </a:graphicData>
        </a:graphic>
      </p:graphicFrame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71ED87C5-85D6-01CF-6ABC-14797E6C4E5C}"/>
              </a:ext>
            </a:extLst>
          </p:cNvPr>
          <p:cNvSpPr/>
          <p:nvPr/>
        </p:nvSpPr>
        <p:spPr>
          <a:xfrm rot="16200000">
            <a:off x="5865917" y="1192317"/>
            <a:ext cx="460166" cy="812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99DB9D-D129-903D-E5A4-C978C4FD755B}"/>
              </a:ext>
            </a:extLst>
          </p:cNvPr>
          <p:cNvSpPr txBox="1"/>
          <p:nvPr/>
        </p:nvSpPr>
        <p:spPr>
          <a:xfrm>
            <a:off x="2031999" y="5438256"/>
            <a:ext cx="812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SPAZIO FRAMMENTATO (non contiguo) NON UTILIZZABILE DA D!</a:t>
            </a:r>
          </a:p>
        </p:txBody>
      </p:sp>
    </p:spTree>
    <p:extLst>
      <p:ext uri="{BB962C8B-B14F-4D97-AF65-F5344CB8AC3E}">
        <p14:creationId xmlns:p14="http://schemas.microsoft.com/office/powerpoint/2010/main" val="100824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PROBLEMA DELLA FRAMMENTAZIONE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Un modo per risolvere questo problema è utilizzare la </a:t>
            </a:r>
            <a:r>
              <a:rPr lang="it-IT" sz="2000" b="1" dirty="0"/>
              <a:t>DEFRAMMENTAZIONE</a:t>
            </a:r>
            <a:r>
              <a:rPr lang="it-IT" sz="2000" dirty="0"/>
              <a:t>, che sposta i segmenti in modo da lasciare lo spazio inutilizzato tutto all’inizio o alla fine della memoria. Purtroppo però è un’operazione molto costosa in termini di tempo e consumo delle risorse. </a:t>
            </a:r>
          </a:p>
          <a:p>
            <a:pPr marL="0" indent="0" algn="just">
              <a:buNone/>
            </a:pPr>
            <a:endParaRPr lang="it-IT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it-IT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Alla segmentazione si affianca quindi un’altra tecnica: la </a:t>
            </a:r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PAGINAZIONE</a:t>
            </a:r>
            <a:r>
              <a:rPr lang="it-IT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la quale suddivide la memoria logica e fisica in pagine di </a:t>
            </a:r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DIMENSIONE FISSA </a:t>
            </a:r>
            <a:r>
              <a:rPr lang="it-IT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(non più variabile). Così facendo la frammentazione diminuisce ottenendo prestazioni migliori.</a:t>
            </a:r>
          </a:p>
        </p:txBody>
      </p:sp>
    </p:spTree>
    <p:extLst>
      <p:ext uri="{BB962C8B-B14F-4D97-AF65-F5344CB8AC3E}">
        <p14:creationId xmlns:p14="http://schemas.microsoft.com/office/powerpoint/2010/main" val="30468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GESTORE DELLA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Per poter eseguire più processi contemporaneamente e indipendentemente dal numero di processori, </a:t>
            </a:r>
            <a:r>
              <a:rPr lang="it-IT" sz="2000" b="1" dirty="0"/>
              <a:t>NON BASTA LA SOLA VIRTUALIZZAZIONE DELLA CPU</a:t>
            </a:r>
            <a:r>
              <a:rPr lang="it-IT" sz="2000" dirty="0"/>
              <a:t>, è necessario che il sistema operativo si occupi anche della </a:t>
            </a:r>
            <a:r>
              <a:rPr lang="it-IT" sz="2000" b="1" dirty="0"/>
              <a:t>VIRTUALIZZAZIONE DELLA MEMORIA CENTRALE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r>
              <a:rPr lang="it-IT" sz="2000" dirty="0"/>
              <a:t>Ciò è necessario, poiché i processi che utilizzano processori virtuali per poter essere eseguiti </a:t>
            </a:r>
            <a:r>
              <a:rPr lang="it-IT" sz="2000" b="1" dirty="0"/>
              <a:t>DEVONO RISIEDERE IN MEMORIA CENTRALE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endParaRPr lang="it-IT" sz="2000" b="1" dirty="0"/>
          </a:p>
          <a:p>
            <a:pPr marL="0" indent="0" algn="just">
              <a:buNone/>
            </a:pPr>
            <a:r>
              <a:rPr lang="it-IT" sz="2000" b="1" dirty="0">
                <a:solidFill>
                  <a:schemeClr val="tx1"/>
                </a:solidFill>
              </a:rPr>
              <a:t>PROBLEMA:</a:t>
            </a:r>
            <a:r>
              <a:rPr lang="it-IT" sz="2000" b="1" dirty="0"/>
              <a:t> </a:t>
            </a:r>
            <a:r>
              <a:rPr lang="it-IT" sz="2000" dirty="0"/>
              <a:t>l’insieme di N processi generalmente occupa molto più spazio di quello disponibile nella memoria centrale.</a:t>
            </a:r>
          </a:p>
        </p:txBody>
      </p:sp>
    </p:spTree>
    <p:extLst>
      <p:ext uri="{BB962C8B-B14F-4D97-AF65-F5344CB8AC3E}">
        <p14:creationId xmlns:p14="http://schemas.microsoft.com/office/powerpoint/2010/main" val="230305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VIRTUALIZZAZIONE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chemeClr val="tx1"/>
                </a:solidFill>
              </a:rPr>
              <a:t>OBIETTIVO:</a:t>
            </a:r>
            <a:r>
              <a:rPr lang="it-IT" sz="2000" b="1" dirty="0"/>
              <a:t> </a:t>
            </a:r>
            <a:r>
              <a:rPr lang="it-IT" sz="2000" dirty="0"/>
              <a:t>Suddividere la memoria centrale tra gli N processi dando ad ogni processo l’impressione di poter disporre dell’intera memoria centrale fisica</a:t>
            </a:r>
            <a:r>
              <a:rPr lang="it-IT" sz="2000" b="1" dirty="0"/>
              <a:t> </a:t>
            </a:r>
            <a:r>
              <a:rPr lang="it-IT" sz="2000" dirty="0"/>
              <a:t>(</a:t>
            </a:r>
            <a:r>
              <a:rPr lang="it-IT" sz="2000" b="1" dirty="0">
                <a:solidFill>
                  <a:srgbClr val="FF0000"/>
                </a:solidFill>
              </a:rPr>
              <a:t>TRASPARENZA</a:t>
            </a:r>
            <a:r>
              <a:rPr lang="it-IT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8462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VIRTUALIZZAZIONE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chemeClr val="tx1"/>
                </a:solidFill>
              </a:rPr>
              <a:t>OBIETTIVO:</a:t>
            </a:r>
            <a:r>
              <a:rPr lang="it-IT" sz="2000" b="1" dirty="0"/>
              <a:t> </a:t>
            </a:r>
            <a:r>
              <a:rPr lang="it-IT" sz="2000" dirty="0"/>
              <a:t>Suddividere la memoria centrale tra gli N processi dando ad ogni processo l’impressione di poter disporre dell’intera memoria centrale fisica (</a:t>
            </a:r>
            <a:r>
              <a:rPr lang="it-IT" sz="2000" b="1" dirty="0">
                <a:solidFill>
                  <a:srgbClr val="FF0000"/>
                </a:solidFill>
              </a:rPr>
              <a:t>TRASPARENZA</a:t>
            </a:r>
            <a:r>
              <a:rPr lang="it-IT" sz="2000" dirty="0"/>
              <a:t>).</a:t>
            </a:r>
          </a:p>
          <a:p>
            <a:pPr marL="0" indent="0" algn="just">
              <a:buNone/>
            </a:pPr>
            <a:endParaRPr lang="it-IT" sz="2000" b="1" dirty="0"/>
          </a:p>
          <a:p>
            <a:pPr marL="0" indent="0" algn="just">
              <a:buNone/>
            </a:pPr>
            <a:endParaRPr lang="it-IT" sz="2000" b="1" dirty="0"/>
          </a:p>
          <a:p>
            <a:pPr marL="0" indent="0" algn="ctr">
              <a:buNone/>
            </a:pPr>
            <a:r>
              <a:rPr lang="it-IT" sz="4400" b="1" dirty="0">
                <a:solidFill>
                  <a:srgbClr val="FF0000"/>
                </a:solidFill>
              </a:rPr>
              <a:t>COME?!</a:t>
            </a:r>
          </a:p>
        </p:txBody>
      </p:sp>
    </p:spTree>
    <p:extLst>
      <p:ext uri="{BB962C8B-B14F-4D97-AF65-F5344CB8AC3E}">
        <p14:creationId xmlns:p14="http://schemas.microsoft.com/office/powerpoint/2010/main" val="392799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VIRTUALIZZAZIONE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chemeClr val="tx1"/>
                </a:solidFill>
              </a:rPr>
              <a:t>SEGMENTAZIONE:</a:t>
            </a:r>
            <a:r>
              <a:rPr lang="it-IT" sz="2000" b="1" dirty="0"/>
              <a:t> </a:t>
            </a:r>
            <a:r>
              <a:rPr lang="it-IT" sz="2000" dirty="0"/>
              <a:t>Ogni processo viene suddiviso e caricato in memoria centrale a </a:t>
            </a:r>
            <a:r>
              <a:rPr lang="it-IT" sz="2000" b="1" dirty="0"/>
              <a:t>SEGMENTI</a:t>
            </a:r>
            <a:r>
              <a:rPr lang="it-IT" sz="2000" dirty="0"/>
              <a:t>, ovvero viene caricata in una </a:t>
            </a:r>
            <a:r>
              <a:rPr lang="it-IT" sz="2000" b="1" dirty="0"/>
              <a:t>PORZIONE CONTINUA </a:t>
            </a:r>
            <a:r>
              <a:rPr lang="it-IT" sz="2000" dirty="0"/>
              <a:t>di spazio di memoria solo una porzione del programma di dimensione non necessariamente prefissata.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3237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VIRTUALIZZAZIONE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chemeClr val="tx1"/>
                </a:solidFill>
              </a:rPr>
              <a:t>SEGMENTAZIONE:</a:t>
            </a:r>
            <a:r>
              <a:rPr lang="it-IT" sz="2000" b="1" dirty="0"/>
              <a:t> </a:t>
            </a:r>
            <a:r>
              <a:rPr lang="it-IT" sz="2000" dirty="0"/>
              <a:t>Ogni processo viene suddiviso e caricato in memoria centrale a </a:t>
            </a:r>
            <a:r>
              <a:rPr lang="it-IT" sz="2000" b="1" dirty="0"/>
              <a:t>SEGMENTI</a:t>
            </a:r>
            <a:r>
              <a:rPr lang="it-IT" sz="2000" dirty="0"/>
              <a:t>, ovvero viene caricata in una </a:t>
            </a:r>
            <a:r>
              <a:rPr lang="it-IT" sz="2000" b="1" dirty="0"/>
              <a:t>PORZIONE CONTINUA </a:t>
            </a:r>
            <a:r>
              <a:rPr lang="it-IT" sz="2000" dirty="0"/>
              <a:t>di spazio di memoria solo una porzione del programma di dimensione non necessariamente prefissata.</a:t>
            </a:r>
            <a:endParaRPr lang="it-IT" sz="2000" b="1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EC46CE3-46FE-F7D4-28F1-5ED47A576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67464"/>
              </p:ext>
            </p:extLst>
          </p:nvPr>
        </p:nvGraphicFramePr>
        <p:xfrm>
          <a:off x="1681188" y="3866014"/>
          <a:ext cx="2629941" cy="221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9941">
                  <a:extLst>
                    <a:ext uri="{9D8B030D-6E8A-4147-A177-3AD203B41FA5}">
                      <a16:colId xmlns:a16="http://schemas.microsoft.com/office/drawing/2014/main" val="2448403722"/>
                    </a:ext>
                  </a:extLst>
                </a:gridCol>
              </a:tblGrid>
              <a:tr h="753256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INSTAGRAM</a:t>
                      </a:r>
                    </a:p>
                  </a:txBody>
                  <a:tcPr anchor="ctr">
                    <a:solidFill>
                      <a:srgbClr val="FF33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91366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SPOTIFY</a:t>
                      </a:r>
                    </a:p>
                  </a:txBody>
                  <a:tcPr anchor="ctr">
                    <a:solidFill>
                      <a:srgbClr val="00CC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68175"/>
                  </a:ext>
                </a:extLst>
              </a:tr>
              <a:tr h="96679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.</a:t>
                      </a:r>
                    </a:p>
                    <a:p>
                      <a:pPr algn="ctr"/>
                      <a:r>
                        <a:rPr lang="it-IT" dirty="0"/>
                        <a:t>.</a:t>
                      </a:r>
                    </a:p>
                    <a:p>
                      <a:pPr algn="ctr"/>
                      <a:r>
                        <a:rPr lang="it-IT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596963"/>
                  </a:ext>
                </a:extLst>
              </a:tr>
            </a:tbl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CFDEC7-4BE6-1E92-DD9F-508EAAE9BC38}"/>
              </a:ext>
            </a:extLst>
          </p:cNvPr>
          <p:cNvSpPr txBox="1">
            <a:spLocks/>
          </p:cNvSpPr>
          <p:nvPr/>
        </p:nvSpPr>
        <p:spPr>
          <a:xfrm>
            <a:off x="1681185" y="3426586"/>
            <a:ext cx="2629941" cy="433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MEMORIA DI MASSA</a:t>
            </a:r>
            <a:endParaRPr lang="it-IT" sz="2000" b="1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7F76EFB-1DE5-3B0D-4EDC-AA75F6046CF8}"/>
              </a:ext>
            </a:extLst>
          </p:cNvPr>
          <p:cNvSpPr txBox="1">
            <a:spLocks/>
          </p:cNvSpPr>
          <p:nvPr/>
        </p:nvSpPr>
        <p:spPr>
          <a:xfrm>
            <a:off x="879819" y="3996979"/>
            <a:ext cx="842988" cy="4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tx1"/>
                </a:solidFill>
              </a:rPr>
              <a:t>2 GB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FCF7226-D499-B6E3-1286-6BE365A6A149}"/>
              </a:ext>
            </a:extLst>
          </p:cNvPr>
          <p:cNvSpPr txBox="1">
            <a:spLocks/>
          </p:cNvSpPr>
          <p:nvPr/>
        </p:nvSpPr>
        <p:spPr>
          <a:xfrm>
            <a:off x="634896" y="4653255"/>
            <a:ext cx="1095531" cy="64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tx1"/>
                </a:solidFill>
              </a:rPr>
              <a:t>1,5 GB</a:t>
            </a:r>
          </a:p>
        </p:txBody>
      </p:sp>
    </p:spTree>
    <p:extLst>
      <p:ext uri="{BB962C8B-B14F-4D97-AF65-F5344CB8AC3E}">
        <p14:creationId xmlns:p14="http://schemas.microsoft.com/office/powerpoint/2010/main" val="56132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VIRTUALIZZAZIONE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chemeClr val="tx1"/>
                </a:solidFill>
              </a:rPr>
              <a:t>SEGMENTAZIONE:</a:t>
            </a:r>
            <a:r>
              <a:rPr lang="it-IT" sz="2000" b="1" dirty="0"/>
              <a:t> </a:t>
            </a:r>
            <a:r>
              <a:rPr lang="it-IT" sz="2000" dirty="0"/>
              <a:t>Ogni processo viene suddiviso e caricato in memoria centrale a </a:t>
            </a:r>
            <a:r>
              <a:rPr lang="it-IT" sz="2000" b="1" dirty="0"/>
              <a:t>SEGMENTI</a:t>
            </a:r>
            <a:r>
              <a:rPr lang="it-IT" sz="2000" dirty="0"/>
              <a:t>, ovvero viene caricata in una </a:t>
            </a:r>
            <a:r>
              <a:rPr lang="it-IT" sz="2000" b="1" dirty="0"/>
              <a:t>PORZIONE CONTINUA </a:t>
            </a:r>
            <a:r>
              <a:rPr lang="it-IT" sz="2000" dirty="0"/>
              <a:t>di spazio di memoria solo una porzione del programma di dimensione non necessariamente prefissata.</a:t>
            </a:r>
            <a:endParaRPr lang="it-IT" sz="2000" b="1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EC46CE3-46FE-F7D4-28F1-5ED47A576666}"/>
              </a:ext>
            </a:extLst>
          </p:cNvPr>
          <p:cNvGraphicFramePr>
            <a:graphicFrameLocks noGrp="1"/>
          </p:cNvGraphicFramePr>
          <p:nvPr/>
        </p:nvGraphicFramePr>
        <p:xfrm>
          <a:off x="1681188" y="3866014"/>
          <a:ext cx="2629941" cy="221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9941">
                  <a:extLst>
                    <a:ext uri="{9D8B030D-6E8A-4147-A177-3AD203B41FA5}">
                      <a16:colId xmlns:a16="http://schemas.microsoft.com/office/drawing/2014/main" val="2448403722"/>
                    </a:ext>
                  </a:extLst>
                </a:gridCol>
              </a:tblGrid>
              <a:tr h="753256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INSTAGRAM</a:t>
                      </a:r>
                    </a:p>
                  </a:txBody>
                  <a:tcPr anchor="ctr">
                    <a:solidFill>
                      <a:srgbClr val="FF33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91366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SPOTIFY</a:t>
                      </a:r>
                    </a:p>
                  </a:txBody>
                  <a:tcPr anchor="ctr">
                    <a:solidFill>
                      <a:srgbClr val="00CC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68175"/>
                  </a:ext>
                </a:extLst>
              </a:tr>
              <a:tr h="96679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.</a:t>
                      </a:r>
                    </a:p>
                    <a:p>
                      <a:pPr algn="ctr"/>
                      <a:r>
                        <a:rPr lang="it-IT" dirty="0"/>
                        <a:t>.</a:t>
                      </a:r>
                    </a:p>
                    <a:p>
                      <a:pPr algn="ctr"/>
                      <a:r>
                        <a:rPr lang="it-IT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596963"/>
                  </a:ext>
                </a:extLst>
              </a:tr>
            </a:tbl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CFDEC7-4BE6-1E92-DD9F-508EAAE9BC38}"/>
              </a:ext>
            </a:extLst>
          </p:cNvPr>
          <p:cNvSpPr txBox="1">
            <a:spLocks/>
          </p:cNvSpPr>
          <p:nvPr/>
        </p:nvSpPr>
        <p:spPr>
          <a:xfrm>
            <a:off x="1681185" y="3426586"/>
            <a:ext cx="2629941" cy="433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MEMORIA DI MASSA</a:t>
            </a:r>
            <a:endParaRPr lang="it-IT" sz="2000" b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F3384AF-C6EF-E14C-5A5B-B828396624D1}"/>
              </a:ext>
            </a:extLst>
          </p:cNvPr>
          <p:cNvSpPr txBox="1">
            <a:spLocks/>
          </p:cNvSpPr>
          <p:nvPr/>
        </p:nvSpPr>
        <p:spPr>
          <a:xfrm>
            <a:off x="7517359" y="3426586"/>
            <a:ext cx="2629941" cy="433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MEMORIA CENTRALE </a:t>
            </a:r>
            <a:endParaRPr lang="it-IT" sz="2000" b="1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66EC936-29A5-C907-150A-7302BC192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93249"/>
              </p:ext>
            </p:extLst>
          </p:nvPr>
        </p:nvGraphicFramePr>
        <p:xfrm>
          <a:off x="7517359" y="3860457"/>
          <a:ext cx="2629941" cy="1774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9941">
                  <a:extLst>
                    <a:ext uri="{9D8B030D-6E8A-4147-A177-3AD203B41FA5}">
                      <a16:colId xmlns:a16="http://schemas.microsoft.com/office/drawing/2014/main" val="2448403722"/>
                    </a:ext>
                  </a:extLst>
                </a:gridCol>
              </a:tblGrid>
              <a:tr h="1774276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191366"/>
                  </a:ext>
                </a:extLst>
              </a:tr>
            </a:tbl>
          </a:graphicData>
        </a:graphic>
      </p:graphicFrame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7F76EFB-1DE5-3B0D-4EDC-AA75F6046CF8}"/>
              </a:ext>
            </a:extLst>
          </p:cNvPr>
          <p:cNvSpPr txBox="1">
            <a:spLocks/>
          </p:cNvSpPr>
          <p:nvPr/>
        </p:nvSpPr>
        <p:spPr>
          <a:xfrm>
            <a:off x="879819" y="3996979"/>
            <a:ext cx="842988" cy="4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tx1"/>
                </a:solidFill>
              </a:rPr>
              <a:t>2 GB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FCF7226-D499-B6E3-1286-6BE365A6A149}"/>
              </a:ext>
            </a:extLst>
          </p:cNvPr>
          <p:cNvSpPr txBox="1">
            <a:spLocks/>
          </p:cNvSpPr>
          <p:nvPr/>
        </p:nvSpPr>
        <p:spPr>
          <a:xfrm>
            <a:off x="634896" y="4653255"/>
            <a:ext cx="1095531" cy="64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tx1"/>
                </a:solidFill>
              </a:rPr>
              <a:t>1,5 GB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3005F972-146B-799F-D513-601BDDB98CDB}"/>
              </a:ext>
            </a:extLst>
          </p:cNvPr>
          <p:cNvSpPr/>
          <p:nvPr/>
        </p:nvSpPr>
        <p:spPr>
          <a:xfrm>
            <a:off x="10363527" y="3860456"/>
            <a:ext cx="580571" cy="1774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F14A8874-62E7-3504-8E07-83695B019910}"/>
              </a:ext>
            </a:extLst>
          </p:cNvPr>
          <p:cNvSpPr txBox="1">
            <a:spLocks/>
          </p:cNvSpPr>
          <p:nvPr/>
        </p:nvSpPr>
        <p:spPr>
          <a:xfrm>
            <a:off x="10706974" y="4549437"/>
            <a:ext cx="1095531" cy="64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tx1"/>
                </a:solidFill>
              </a:rPr>
              <a:t>3 GB</a:t>
            </a:r>
          </a:p>
        </p:txBody>
      </p:sp>
    </p:spTree>
    <p:extLst>
      <p:ext uri="{BB962C8B-B14F-4D97-AF65-F5344CB8AC3E}">
        <p14:creationId xmlns:p14="http://schemas.microsoft.com/office/powerpoint/2010/main" val="2801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VIRTUALIZZAZIONE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chemeClr val="tx1"/>
                </a:solidFill>
              </a:rPr>
              <a:t>SEGMENTAZIONE:</a:t>
            </a:r>
            <a:r>
              <a:rPr lang="it-IT" sz="2000" b="1" dirty="0"/>
              <a:t> </a:t>
            </a:r>
            <a:r>
              <a:rPr lang="it-IT" sz="2000" dirty="0"/>
              <a:t>Ogni processo viene suddiviso e caricato in memoria centrale a </a:t>
            </a:r>
            <a:r>
              <a:rPr lang="it-IT" sz="2000" b="1" dirty="0"/>
              <a:t>SEGMENTI</a:t>
            </a:r>
            <a:r>
              <a:rPr lang="it-IT" sz="2000" dirty="0"/>
              <a:t>, ovvero viene caricata in una </a:t>
            </a:r>
            <a:r>
              <a:rPr lang="it-IT" sz="2000" b="1" dirty="0"/>
              <a:t>PORZIONE CONTINUA </a:t>
            </a:r>
            <a:r>
              <a:rPr lang="it-IT" sz="2000" dirty="0"/>
              <a:t>di spazio di memoria solo una porzione del programma di dimensione non necessariamente prefissata.</a:t>
            </a:r>
            <a:endParaRPr lang="it-IT" sz="2000" b="1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EC46CE3-46FE-F7D4-28F1-5ED47A576666}"/>
              </a:ext>
            </a:extLst>
          </p:cNvPr>
          <p:cNvGraphicFramePr>
            <a:graphicFrameLocks noGrp="1"/>
          </p:cNvGraphicFramePr>
          <p:nvPr/>
        </p:nvGraphicFramePr>
        <p:xfrm>
          <a:off x="1681188" y="3866014"/>
          <a:ext cx="2629941" cy="2214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9941">
                  <a:extLst>
                    <a:ext uri="{9D8B030D-6E8A-4147-A177-3AD203B41FA5}">
                      <a16:colId xmlns:a16="http://schemas.microsoft.com/office/drawing/2014/main" val="2448403722"/>
                    </a:ext>
                  </a:extLst>
                </a:gridCol>
              </a:tblGrid>
              <a:tr h="753256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INSTAGRAM</a:t>
                      </a:r>
                    </a:p>
                  </a:txBody>
                  <a:tcPr anchor="ctr">
                    <a:solidFill>
                      <a:srgbClr val="FF33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91366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SPOTIFY</a:t>
                      </a:r>
                    </a:p>
                  </a:txBody>
                  <a:tcPr anchor="ctr">
                    <a:solidFill>
                      <a:srgbClr val="00CC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68175"/>
                  </a:ext>
                </a:extLst>
              </a:tr>
              <a:tr h="96679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.</a:t>
                      </a:r>
                    </a:p>
                    <a:p>
                      <a:pPr algn="ctr"/>
                      <a:r>
                        <a:rPr lang="it-IT" dirty="0"/>
                        <a:t>.</a:t>
                      </a:r>
                    </a:p>
                    <a:p>
                      <a:pPr algn="ctr"/>
                      <a:r>
                        <a:rPr lang="it-IT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596963"/>
                  </a:ext>
                </a:extLst>
              </a:tr>
            </a:tbl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CFDEC7-4BE6-1E92-DD9F-508EAAE9BC38}"/>
              </a:ext>
            </a:extLst>
          </p:cNvPr>
          <p:cNvSpPr txBox="1">
            <a:spLocks/>
          </p:cNvSpPr>
          <p:nvPr/>
        </p:nvSpPr>
        <p:spPr>
          <a:xfrm>
            <a:off x="1681185" y="3426586"/>
            <a:ext cx="2629941" cy="433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MEMORIA DI MASSA</a:t>
            </a:r>
            <a:endParaRPr lang="it-IT" sz="2000" b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F3384AF-C6EF-E14C-5A5B-B828396624D1}"/>
              </a:ext>
            </a:extLst>
          </p:cNvPr>
          <p:cNvSpPr txBox="1">
            <a:spLocks/>
          </p:cNvSpPr>
          <p:nvPr/>
        </p:nvSpPr>
        <p:spPr>
          <a:xfrm>
            <a:off x="7517359" y="3426586"/>
            <a:ext cx="2629941" cy="433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MEMORIA CENTRALE </a:t>
            </a:r>
            <a:endParaRPr lang="it-IT" sz="2000" b="1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66EC936-29A5-C907-150A-7302BC192C07}"/>
              </a:ext>
            </a:extLst>
          </p:cNvPr>
          <p:cNvGraphicFramePr>
            <a:graphicFrameLocks noGrp="1"/>
          </p:cNvGraphicFramePr>
          <p:nvPr/>
        </p:nvGraphicFramePr>
        <p:xfrm>
          <a:off x="7517359" y="3860457"/>
          <a:ext cx="2629941" cy="1774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9941">
                  <a:extLst>
                    <a:ext uri="{9D8B030D-6E8A-4147-A177-3AD203B41FA5}">
                      <a16:colId xmlns:a16="http://schemas.microsoft.com/office/drawing/2014/main" val="2448403722"/>
                    </a:ext>
                  </a:extLst>
                </a:gridCol>
              </a:tblGrid>
              <a:tr h="441720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INSTAGRAM</a:t>
                      </a:r>
                    </a:p>
                  </a:txBody>
                  <a:tcPr anchor="ctr">
                    <a:solidFill>
                      <a:srgbClr val="FF33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91366"/>
                  </a:ext>
                </a:extLst>
              </a:tr>
              <a:tr h="28481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SPOTIFY</a:t>
                      </a:r>
                    </a:p>
                  </a:txBody>
                  <a:tcPr anchor="ctr">
                    <a:solidFill>
                      <a:srgbClr val="00CC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68175"/>
                  </a:ext>
                </a:extLst>
              </a:tr>
              <a:tr h="96679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.</a:t>
                      </a:r>
                    </a:p>
                    <a:p>
                      <a:pPr algn="ctr"/>
                      <a:r>
                        <a:rPr lang="it-IT" dirty="0"/>
                        <a:t>.</a:t>
                      </a:r>
                    </a:p>
                    <a:p>
                      <a:pPr algn="ctr"/>
                      <a:r>
                        <a:rPr lang="it-IT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596963"/>
                  </a:ext>
                </a:extLst>
              </a:tr>
            </a:tbl>
          </a:graphicData>
        </a:graphic>
      </p:graphicFrame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7F76EFB-1DE5-3B0D-4EDC-AA75F6046CF8}"/>
              </a:ext>
            </a:extLst>
          </p:cNvPr>
          <p:cNvSpPr txBox="1">
            <a:spLocks/>
          </p:cNvSpPr>
          <p:nvPr/>
        </p:nvSpPr>
        <p:spPr>
          <a:xfrm>
            <a:off x="879819" y="3996979"/>
            <a:ext cx="842988" cy="4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tx1"/>
                </a:solidFill>
              </a:rPr>
              <a:t>2 GB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FCF7226-D499-B6E3-1286-6BE365A6A149}"/>
              </a:ext>
            </a:extLst>
          </p:cNvPr>
          <p:cNvSpPr txBox="1">
            <a:spLocks/>
          </p:cNvSpPr>
          <p:nvPr/>
        </p:nvSpPr>
        <p:spPr>
          <a:xfrm>
            <a:off x="634896" y="4653255"/>
            <a:ext cx="1095531" cy="64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tx1"/>
                </a:solidFill>
              </a:rPr>
              <a:t>1,5 GB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3005F972-146B-799F-D513-601BDDB98CDB}"/>
              </a:ext>
            </a:extLst>
          </p:cNvPr>
          <p:cNvSpPr/>
          <p:nvPr/>
        </p:nvSpPr>
        <p:spPr>
          <a:xfrm>
            <a:off x="10363527" y="3860456"/>
            <a:ext cx="580571" cy="1774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F14A8874-62E7-3504-8E07-83695B019910}"/>
              </a:ext>
            </a:extLst>
          </p:cNvPr>
          <p:cNvSpPr txBox="1">
            <a:spLocks/>
          </p:cNvSpPr>
          <p:nvPr/>
        </p:nvSpPr>
        <p:spPr>
          <a:xfrm>
            <a:off x="10706974" y="4549437"/>
            <a:ext cx="1095531" cy="64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tx1"/>
                </a:solidFill>
              </a:rPr>
              <a:t>3 GB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4A16BC2-10C5-1C92-CF81-71E3CFF9CAC8}"/>
              </a:ext>
            </a:extLst>
          </p:cNvPr>
          <p:cNvSpPr/>
          <p:nvPr/>
        </p:nvSpPr>
        <p:spPr>
          <a:xfrm>
            <a:off x="1681187" y="3860456"/>
            <a:ext cx="2629941" cy="222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EF4817-9B12-831F-9B60-EBAAB51E6382}"/>
              </a:ext>
            </a:extLst>
          </p:cNvPr>
          <p:cNvSpPr/>
          <p:nvPr/>
        </p:nvSpPr>
        <p:spPr>
          <a:xfrm>
            <a:off x="1681186" y="4636391"/>
            <a:ext cx="2629941" cy="113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E09A58A-7079-AE6B-E161-98EA167275DD}"/>
              </a:ext>
            </a:extLst>
          </p:cNvPr>
          <p:cNvCxnSpPr>
            <a:cxnSpLocks/>
          </p:cNvCxnSpPr>
          <p:nvPr/>
        </p:nvCxnSpPr>
        <p:spPr>
          <a:xfrm>
            <a:off x="4483100" y="3969453"/>
            <a:ext cx="2844800" cy="1134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B77E79D-967C-C18B-FE80-2DACF2BF0890}"/>
              </a:ext>
            </a:extLst>
          </p:cNvPr>
          <p:cNvCxnSpPr>
            <a:cxnSpLocks/>
          </p:cNvCxnSpPr>
          <p:nvPr/>
        </p:nvCxnSpPr>
        <p:spPr>
          <a:xfrm flipV="1">
            <a:off x="4514431" y="4484638"/>
            <a:ext cx="2813469" cy="1957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3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108B8-5FA0-2B75-89DF-403A778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VIRTUALIZZAZIONE MEMORIA CENTRALE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F851E-8000-F6D4-6497-5232263E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Un processo durante la sua esecuzione generalmente non utilizza tutte le istruzioni e i dati presenti nel programma che sta eseguendo, ma solo </a:t>
            </a:r>
            <a:r>
              <a:rPr lang="it-IT" sz="2000" b="1" dirty="0"/>
              <a:t>UNA</a:t>
            </a:r>
            <a:r>
              <a:rPr lang="it-IT" sz="2000" dirty="0"/>
              <a:t> </a:t>
            </a:r>
            <a:r>
              <a:rPr lang="it-IT" sz="2000" b="1" dirty="0"/>
              <a:t>PORZIONE DI TALI DATI E ISTRUZIONI</a:t>
            </a:r>
            <a:r>
              <a:rPr lang="it-IT" sz="2000" dirty="0"/>
              <a:t>. Pertanto non è necessario caricare in memoria centrale l’intero programma per poter essere eseguito, ma solamente le parti necessarie all’esecuzione degli specifici compiti richiesti.</a:t>
            </a:r>
          </a:p>
          <a:p>
            <a:pPr marL="0" indent="0" algn="just">
              <a:buNone/>
            </a:pPr>
            <a:r>
              <a:rPr lang="it-IT" sz="2000" dirty="0"/>
              <a:t>I processi non sono consapevoli della propria segmentazione in memoria, essa viene infatti eseguita dal S.O. che </a:t>
            </a:r>
            <a:r>
              <a:rPr lang="it-IT" sz="2000" b="1" dirty="0"/>
              <a:t>VIRTUALIZZA LA MEMORIA CENTRALE </a:t>
            </a:r>
            <a:r>
              <a:rPr lang="it-IT" sz="2000" dirty="0"/>
              <a:t>dando l’impressione ai processi di poterla utilizzare completamente e liberamente.</a:t>
            </a:r>
          </a:p>
        </p:txBody>
      </p:sp>
    </p:spTree>
    <p:extLst>
      <p:ext uri="{BB962C8B-B14F-4D97-AF65-F5344CB8AC3E}">
        <p14:creationId xmlns:p14="http://schemas.microsoft.com/office/powerpoint/2010/main" val="811470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874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Footlight MT Light</vt:lpstr>
      <vt:lpstr>ArchVTI</vt:lpstr>
      <vt:lpstr>GESTORE DELLA MEMORIA CENTRALE</vt:lpstr>
      <vt:lpstr>GESTORE DELLA MEMORIA CENTRALE</vt:lpstr>
      <vt:lpstr>VIRTUALIZZAZIONE MEMORIA CENTRALE</vt:lpstr>
      <vt:lpstr>VIRTUALIZZAZIONE MEMORIA CENTRALE</vt:lpstr>
      <vt:lpstr>VIRTUALIZZAZIONE MEMORIA CENTRALE</vt:lpstr>
      <vt:lpstr>VIRTUALIZZAZIONE MEMORIA CENTRALE</vt:lpstr>
      <vt:lpstr>VIRTUALIZZAZIONE MEMORIA CENTRALE</vt:lpstr>
      <vt:lpstr>VIRTUALIZZAZIONE MEMORIA CENTRALE</vt:lpstr>
      <vt:lpstr>VIRTUALIZZAZIONE MEMORIA CENTRALE</vt:lpstr>
      <vt:lpstr>VIRTUALIZZAZIONE MEMORIA CENTRALE</vt:lpstr>
      <vt:lpstr>PROBLEMA DELLA FRAMMENTAZIONE</vt:lpstr>
      <vt:lpstr>PROBLEMA DELLA FRAMMENTAZIONE</vt:lpstr>
      <vt:lpstr>PROBLEMA DELLA FRAMMENTAZIONE</vt:lpstr>
      <vt:lpstr>PROBLEMA DELLA FRAMMENTAZIONE</vt:lpstr>
      <vt:lpstr>PROBLEMA DELLA FRAMMENTAZIONE</vt:lpstr>
      <vt:lpstr>PROBLEMA DELLA FRAMMENTAZIONE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Alessandro Cazzaniga</dc:creator>
  <cp:lastModifiedBy>Gabriele Alessandro Cazzaniga</cp:lastModifiedBy>
  <cp:revision>13</cp:revision>
  <dcterms:created xsi:type="dcterms:W3CDTF">2024-10-03T16:32:35Z</dcterms:created>
  <dcterms:modified xsi:type="dcterms:W3CDTF">2024-10-04T16:28:19Z</dcterms:modified>
</cp:coreProperties>
</file>