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71" r:id="rId5"/>
    <p:sldId id="270" r:id="rId6"/>
    <p:sldId id="272" r:id="rId7"/>
    <p:sldId id="274" r:id="rId8"/>
    <p:sldId id="276" r:id="rId9"/>
    <p:sldId id="277" r:id="rId10"/>
    <p:sldId id="278" r:id="rId11"/>
    <p:sldId id="262" r:id="rId12"/>
    <p:sldId id="279" r:id="rId13"/>
    <p:sldId id="261" r:id="rId14"/>
    <p:sldId id="284" r:id="rId15"/>
    <p:sldId id="285" r:id="rId16"/>
    <p:sldId id="286" r:id="rId17"/>
    <p:sldId id="269" r:id="rId18"/>
    <p:sldId id="281" r:id="rId19"/>
    <p:sldId id="287" r:id="rId20"/>
    <p:sldId id="293" r:id="rId21"/>
    <p:sldId id="295" r:id="rId22"/>
    <p:sldId id="291" r:id="rId23"/>
    <p:sldId id="288" r:id="rId24"/>
    <p:sldId id="292" r:id="rId25"/>
    <p:sldId id="265" r:id="rId26"/>
    <p:sldId id="266" r:id="rId27"/>
    <p:sldId id="267" r:id="rId28"/>
    <p:sldId id="268" r:id="rId2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T Sans Narrow" panose="020B050602020302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C91D6-0A62-4E6E-9AE3-0F439D63BB96}">
  <a:tblStyle styleId="{9CBC91D6-0A62-4E6E-9AE3-0F439D63B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23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9263f83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9263f83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1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7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199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879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931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263f83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9263f83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1796e86f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1796e86f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263f837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9263f837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9263f837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9263f837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9263f837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9263f837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61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8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44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4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55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4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web.it/fastweb-plus/digital-magazine/velocita-connessione-internet-c-e-un-nuovo-recor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surainternet.it/misura-speedtes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aturazione_di_IPv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it.wikipedia.org/wiki/Modello_OS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RETI INFORMATICHE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alle reti informatiche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TRASMISSIONE DATI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Wireless e Wired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8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MEZZI DI TRASMISSIONE DATI</a:t>
            </a:r>
            <a:endParaRPr dirty="0"/>
          </a:p>
        </p:txBody>
      </p:sp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3030465853"/>
              </p:ext>
            </p:extLst>
          </p:nvPr>
        </p:nvGraphicFramePr>
        <p:xfrm>
          <a:off x="311700" y="1157474"/>
          <a:ext cx="8520604" cy="3541001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213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2552841481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1165579361"/>
                    </a:ext>
                  </a:extLst>
                </a:gridCol>
              </a:tblGrid>
              <a:tr h="5229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WIRED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VELOCITÀ MEDIA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WIRELESS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VELOCITÀ MEDIA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ADSL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0,5 Mbps – 100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Bluetooth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720 Kbps – 2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52734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Cavo Ethernet (Cat5e – Cat6)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Mbps – 1 Gbps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Satellite (Starlink)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500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Cavo Ethernet (Cat6a, Cat7, Cat8)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Mbps – 40 Gbps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4G LTE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 Mbps – 1 Gbps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Fibra Ottica FTTC </a:t>
                      </a: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(Cabinet)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 Mbps – 300 Mbps</a:t>
                      </a:r>
                      <a:endParaRPr sz="1400" b="1" u="sng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5G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10 Gbps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66712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Fibra Ottica FTTH </a:t>
                      </a: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(Home)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Gbps – 10 Gbps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Wi-Fi (4,5,6)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9,6 Gbps 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8757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E1FD62-33F0-8D34-F11D-F28A4D730C41}"/>
              </a:ext>
            </a:extLst>
          </p:cNvPr>
          <p:cNvSpPr txBox="1"/>
          <p:nvPr/>
        </p:nvSpPr>
        <p:spPr>
          <a:xfrm>
            <a:off x="5451595" y="445023"/>
            <a:ext cx="1886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record speed</a:t>
            </a:r>
            <a:r>
              <a:rPr lang="it-IT" sz="3600" dirty="0">
                <a:hlinkClick r:id="rId3"/>
              </a:rPr>
              <a:t>🔝</a:t>
            </a:r>
            <a:endParaRPr lang="it-IT" sz="3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D21B10-A968-7A82-D7E4-28FB8EF8B13A}"/>
              </a:ext>
            </a:extLst>
          </p:cNvPr>
          <p:cNvSpPr txBox="1"/>
          <p:nvPr/>
        </p:nvSpPr>
        <p:spPr>
          <a:xfrm>
            <a:off x="7202311" y="445024"/>
            <a:ext cx="1629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speed test</a:t>
            </a:r>
            <a:r>
              <a:rPr lang="it-IT" sz="3600" dirty="0">
                <a:hlinkClick r:id="rId4"/>
              </a:rPr>
              <a:t>⚡</a:t>
            </a:r>
            <a:endParaRPr lang="it-IT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INTERNET PROTOCOL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Indirizzi IP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5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INDIRIZZO IP (Internet Protocol Address)</a:t>
            </a: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L’</a:t>
            </a:r>
            <a:r>
              <a:rPr lang="it-IT" b="1" dirty="0"/>
              <a:t>Internet </a:t>
            </a:r>
            <a:r>
              <a:rPr lang="it-IT" b="1" dirty="0" err="1"/>
              <a:t>Protocol</a:t>
            </a:r>
            <a:r>
              <a:rPr lang="it-IT" dirty="0"/>
              <a:t> è il protocollo di rete responsabile del trasporto di pacchetti di dati da una sorgente (identificata da un </a:t>
            </a:r>
            <a:r>
              <a:rPr lang="it-IT" b="1" dirty="0"/>
              <a:t>indirizzo IP</a:t>
            </a:r>
            <a:r>
              <a:rPr lang="it-IT" dirty="0"/>
              <a:t>) ad una destinazione (identificata da un altro </a:t>
            </a:r>
            <a:r>
              <a:rPr lang="it-IT" b="1" dirty="0"/>
              <a:t>indirizzo IP</a:t>
            </a:r>
            <a:r>
              <a:rPr lang="it-IT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Un </a:t>
            </a:r>
            <a:r>
              <a:rPr lang="it" b="1" dirty="0"/>
              <a:t>indirizzo IP</a:t>
            </a:r>
            <a:r>
              <a:rPr lang="it" dirty="0"/>
              <a:t> è un numero che identifica univocamente ogni dispositivo collegato a una rete informatica.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L’indirizzo </a:t>
            </a:r>
            <a:r>
              <a:rPr lang="it" b="1" dirty="0"/>
              <a:t>IPv4</a:t>
            </a:r>
            <a:r>
              <a:rPr lang="it" dirty="0"/>
              <a:t> è formato da 4 numeri decimali compresi tra 0 e 255 e separati da un punto, esempio: </a:t>
            </a:r>
            <a:r>
              <a:rPr lang="it" b="1" dirty="0"/>
              <a:t>192.168.0.1 </a:t>
            </a:r>
            <a:r>
              <a:rPr lang="it" dirty="0"/>
              <a:t>(</a:t>
            </a:r>
            <a:r>
              <a:rPr lang="it" dirty="0">
                <a:hlinkClick r:id="rId3"/>
              </a:rPr>
              <a:t>problema della saturazione di IPv4</a:t>
            </a:r>
            <a:r>
              <a:rPr lang="it" dirty="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L’indirizzo</a:t>
            </a:r>
            <a:r>
              <a:rPr lang="it" b="1" dirty="0"/>
              <a:t> IPv6 </a:t>
            </a:r>
            <a:r>
              <a:rPr lang="it-IT" dirty="0"/>
              <a:t>è formato da 8 numeri esadecimali compresi tra 0 e </a:t>
            </a:r>
            <a:r>
              <a:rPr lang="it-IT" dirty="0" err="1"/>
              <a:t>ffff</a:t>
            </a:r>
            <a:r>
              <a:rPr lang="it-IT" dirty="0"/>
              <a:t> e separati da due punti, esempio: </a:t>
            </a:r>
            <a:r>
              <a:rPr lang="it-IT" b="1" dirty="0"/>
              <a:t>2001:0db8:85a3:0000:1319:8a2e:0370:7344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767D1A-3AC4-8EC1-8AFF-A97D98BD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" dirty="0"/>
              <a:t>INDIRIZZI IP PUBBLICI vs PRIVATI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BA2E40-7053-6B06-358F-565ED39C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3643"/>
            <a:ext cx="3999900" cy="2914832"/>
          </a:xfrm>
        </p:spPr>
        <p:txBody>
          <a:bodyPr>
            <a:normAutofit fontScale="92500" lnSpcReduction="10000"/>
          </a:bodyPr>
          <a:lstStyle/>
          <a:p>
            <a:pPr marL="139700" indent="0" algn="just">
              <a:buNone/>
            </a:pPr>
            <a:r>
              <a:rPr lang="it-IT" b="1" dirty="0"/>
              <a:t>DEFINIZIONE</a:t>
            </a:r>
            <a:r>
              <a:rPr lang="it-IT" dirty="0"/>
              <a:t>: Accessibile a tutti tramite Internet. Viene assegnato dal tuo fornitore di servizi Internet (ISP).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SCOPO</a:t>
            </a:r>
            <a:r>
              <a:rPr lang="it-IT" dirty="0"/>
              <a:t>: Identifica un dispositivo o una rete sulla rete globale di Internet.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VISIBILITÀ</a:t>
            </a:r>
            <a:r>
              <a:rPr lang="it-IT" dirty="0"/>
              <a:t>: Accessibile da qualsiasi dispositivo connesso a Internet.</a:t>
            </a:r>
          </a:p>
          <a:p>
            <a:pPr marL="139700" indent="0" algn="just">
              <a:buNone/>
            </a:pPr>
            <a:endParaRPr lang="it-IT" dirty="0"/>
          </a:p>
          <a:p>
            <a:pPr marL="139700" indent="0" algn="just">
              <a:buNone/>
            </a:pPr>
            <a:r>
              <a:rPr lang="it-IT" b="1" dirty="0"/>
              <a:t>UTILIZZO</a:t>
            </a:r>
            <a:r>
              <a:rPr lang="it-IT" dirty="0"/>
              <a:t>: Server Web, router, servizi che devono essere accessibili pubblicamente (es. siti web, server FTP).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CF435B-8F9D-DF1D-E0EE-22445180F75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783643"/>
            <a:ext cx="3999900" cy="2914832"/>
          </a:xfrm>
        </p:spPr>
        <p:txBody>
          <a:bodyPr>
            <a:normAutofit fontScale="92500"/>
          </a:bodyPr>
          <a:lstStyle/>
          <a:p>
            <a:pPr marL="139700" indent="0" algn="just">
              <a:buNone/>
            </a:pPr>
            <a:r>
              <a:rPr lang="it-IT" b="1" dirty="0"/>
              <a:t>DEFINIZIONE</a:t>
            </a:r>
            <a:r>
              <a:rPr lang="it-IT" dirty="0"/>
              <a:t>: Utilizzato all'interno di reti locali (LAN) e non visibile all'esterno di tali reti.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SCOPO</a:t>
            </a:r>
            <a:r>
              <a:rPr lang="it-IT" dirty="0"/>
              <a:t>: Identifica dispositivi all'interno di una rete privata come quella domestica.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VISIBILITÀ</a:t>
            </a:r>
            <a:r>
              <a:rPr lang="it-IT" dirty="0"/>
              <a:t>: Non accessibile direttamente dall’esterno della rete locale.</a:t>
            </a:r>
          </a:p>
          <a:p>
            <a:pPr marL="139700" indent="0" algn="just">
              <a:buNone/>
            </a:pPr>
            <a:endParaRPr lang="it-IT" dirty="0"/>
          </a:p>
          <a:p>
            <a:pPr marL="139700" indent="0" algn="just">
              <a:buNone/>
            </a:pPr>
            <a:r>
              <a:rPr lang="it-IT" b="1" dirty="0"/>
              <a:t>UTILIZZO</a:t>
            </a:r>
            <a:r>
              <a:rPr lang="it-IT" dirty="0"/>
              <a:t>: Dispositivi domestici (computer, smartphone, stampanti), reti aziendali interne.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33232-D4DD-10F0-A925-AA23B7CC9E60}"/>
              </a:ext>
            </a:extLst>
          </p:cNvPr>
          <p:cNvSpPr txBox="1"/>
          <p:nvPr/>
        </p:nvSpPr>
        <p:spPr>
          <a:xfrm>
            <a:off x="311701" y="1241778"/>
            <a:ext cx="399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IP PUBBLICO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0D8DFF-B066-5A6E-AA85-904CDDCB954E}"/>
              </a:ext>
            </a:extLst>
          </p:cNvPr>
          <p:cNvSpPr txBox="1"/>
          <p:nvPr/>
        </p:nvSpPr>
        <p:spPr>
          <a:xfrm>
            <a:off x="4832399" y="1241778"/>
            <a:ext cx="399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IP PRIVATO</a:t>
            </a:r>
          </a:p>
        </p:txBody>
      </p:sp>
    </p:spTree>
    <p:extLst>
      <p:ext uri="{BB962C8B-B14F-4D97-AF65-F5344CB8AC3E}">
        <p14:creationId xmlns:p14="http://schemas.microsoft.com/office/powerpoint/2010/main" val="309798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767D1A-3AC4-8EC1-8AFF-A97D98BD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" dirty="0"/>
              <a:t>INDIRIZZI IP STATICI vs DINAMICI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BA2E40-7053-6B06-358F-565ED39C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3643"/>
            <a:ext cx="3999900" cy="2914832"/>
          </a:xfrm>
        </p:spPr>
        <p:txBody>
          <a:bodyPr>
            <a:normAutofit fontScale="92500" lnSpcReduction="10000"/>
          </a:bodyPr>
          <a:lstStyle/>
          <a:p>
            <a:pPr marL="139700" indent="0" algn="just">
              <a:buNone/>
            </a:pPr>
            <a:r>
              <a:rPr lang="it-IT" b="1" dirty="0"/>
              <a:t>DEFINIZIONE</a:t>
            </a:r>
            <a:r>
              <a:rPr lang="it-IT" dirty="0"/>
              <a:t>: Assegnato manualmente a un dispositivo che ne sarà associato fino a quando non verrà modificato manualmente.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CARATTERISITICHE</a:t>
            </a:r>
            <a:r>
              <a:rPr lang="it-IT" dirty="0"/>
              <a:t>: Non cambia mai, anche dopo il riavvio del dispositivo o della rete.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VANTAGGI</a:t>
            </a:r>
            <a:r>
              <a:rPr lang="it-IT" dirty="0"/>
              <a:t>: Connessioni stabili per servizi che richiedono raggiungibilità continua.</a:t>
            </a:r>
          </a:p>
          <a:p>
            <a:pPr marL="139700" indent="0" algn="just">
              <a:buNone/>
            </a:pPr>
            <a:endParaRPr lang="it-IT" dirty="0"/>
          </a:p>
          <a:p>
            <a:pPr marL="139700" indent="0" algn="just">
              <a:buNone/>
            </a:pPr>
            <a:r>
              <a:rPr lang="it-IT" b="1" dirty="0"/>
              <a:t>SVANTAGGI</a:t>
            </a:r>
            <a:r>
              <a:rPr lang="it-IT" dirty="0"/>
              <a:t>: Potrebbe esporre maggiormente a rischi di sicurezza.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CF435B-8F9D-DF1D-E0EE-22445180F75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783643"/>
            <a:ext cx="3999900" cy="2914832"/>
          </a:xfrm>
        </p:spPr>
        <p:txBody>
          <a:bodyPr>
            <a:normAutofit fontScale="92500" lnSpcReduction="10000"/>
          </a:bodyPr>
          <a:lstStyle/>
          <a:p>
            <a:pPr marL="139700" indent="0" algn="just">
              <a:buNone/>
            </a:pPr>
            <a:r>
              <a:rPr lang="it-IT" b="1" dirty="0"/>
              <a:t>DEFINIZIONE</a:t>
            </a:r>
            <a:r>
              <a:rPr lang="it-IT" dirty="0"/>
              <a:t>: Assegnato automaticamente a un dispositivo dalla rete utilizzando il protocollo </a:t>
            </a:r>
            <a:r>
              <a:rPr lang="it-IT" b="1" dirty="0">
                <a:solidFill>
                  <a:srgbClr val="FF0000"/>
                </a:solidFill>
              </a:rPr>
              <a:t>DHCP</a:t>
            </a:r>
            <a:r>
              <a:rPr lang="it-IT" dirty="0"/>
              <a:t> (Dynamic Host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).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CARATTERISITCHE: </a:t>
            </a:r>
            <a:r>
              <a:rPr lang="it-IT" dirty="0"/>
              <a:t>Cambia periodicamente o dopo il riavvio del dispositivo.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VANTAGGI</a:t>
            </a:r>
            <a:r>
              <a:rPr lang="it-IT" dirty="0"/>
              <a:t>: Non richiede configurazione manuale, gestito dal server DHCP. 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SVANTAGGI</a:t>
            </a:r>
            <a:r>
              <a:rPr lang="it-IT" dirty="0"/>
              <a:t>: Può cambiare nel tempo, quindi meno adatto a servizi che richiedono indirizzi fissi.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33232-D4DD-10F0-A925-AA23B7CC9E60}"/>
              </a:ext>
            </a:extLst>
          </p:cNvPr>
          <p:cNvSpPr txBox="1"/>
          <p:nvPr/>
        </p:nvSpPr>
        <p:spPr>
          <a:xfrm>
            <a:off x="311701" y="1241778"/>
            <a:ext cx="399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IP STATICO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0D8DFF-B066-5A6E-AA85-904CDDCB954E}"/>
              </a:ext>
            </a:extLst>
          </p:cNvPr>
          <p:cNvSpPr txBox="1"/>
          <p:nvPr/>
        </p:nvSpPr>
        <p:spPr>
          <a:xfrm>
            <a:off x="4832399" y="1241778"/>
            <a:ext cx="399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IP DINAMICO</a:t>
            </a:r>
          </a:p>
        </p:txBody>
      </p:sp>
    </p:spTree>
    <p:extLst>
      <p:ext uri="{BB962C8B-B14F-4D97-AF65-F5344CB8AC3E}">
        <p14:creationId xmlns:p14="http://schemas.microsoft.com/office/powerpoint/2010/main" val="162470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/>
              <a:t>DHCP (</a:t>
            </a:r>
            <a:r>
              <a:rPr lang="it-IT" sz="3200" dirty="0"/>
              <a:t>Dynamic Host </a:t>
            </a:r>
            <a:r>
              <a:rPr lang="it-IT" sz="3200" dirty="0" err="1"/>
              <a:t>Configuration</a:t>
            </a:r>
            <a:r>
              <a:rPr lang="it-IT" sz="3200" dirty="0"/>
              <a:t> </a:t>
            </a:r>
            <a:r>
              <a:rPr lang="it-IT" sz="3200" dirty="0" err="1"/>
              <a:t>Protocol</a:t>
            </a:r>
            <a:r>
              <a:rPr lang="it" sz="3200" dirty="0"/>
              <a:t>)</a:t>
            </a:r>
            <a:endParaRPr sz="3200"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</a:t>
            </a:r>
            <a:r>
              <a:rPr lang="it-IT" b="1" dirty="0"/>
              <a:t>DHCP</a:t>
            </a:r>
            <a:r>
              <a:rPr lang="it-IT" dirty="0"/>
              <a:t> è un protocollo di rete che automatizza l'assegnazione degli indirizzi IP a dispositivi su una rete.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-IT" dirty="0"/>
              <a:t>Un dispositivo (client) si connette alla rete e invia una richiesta DHCP.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-IT" dirty="0"/>
              <a:t>Il server DHCP risponde con un indirizzo IP dinamico disponibile, insieme ad altre informazioni (es. </a:t>
            </a:r>
            <a:r>
              <a:rPr lang="it-IT" b="1" dirty="0"/>
              <a:t>gateway</a:t>
            </a:r>
            <a:r>
              <a:rPr lang="it-IT" dirty="0"/>
              <a:t>, DNS).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-IT" dirty="0"/>
              <a:t>Il dispositivo utilizza l'indirizzo IP per un periodo limitato e lo rilascia quando non è più in uso.</a:t>
            </a:r>
          </a:p>
          <a:p>
            <a:pPr marL="0" indent="0" algn="just">
              <a:buNone/>
            </a:pPr>
            <a:r>
              <a:rPr lang="it-IT" dirty="0"/>
              <a:t>Il protocollo quindi automatizza la configurazione di rete, riducendo errori e semplificando la gestione di reti con molti dispositivi.</a:t>
            </a:r>
          </a:p>
        </p:txBody>
      </p:sp>
    </p:spTree>
    <p:extLst>
      <p:ext uri="{BB962C8B-B14F-4D97-AF65-F5344CB8AC3E}">
        <p14:creationId xmlns:p14="http://schemas.microsoft.com/office/powerpoint/2010/main" val="146753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DNS (Domain Name System)</a:t>
            </a: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None/>
            </a:pPr>
            <a:r>
              <a:rPr lang="it-IT" dirty="0"/>
              <a:t>Il </a:t>
            </a:r>
            <a:r>
              <a:rPr lang="it-IT" b="1" dirty="0"/>
              <a:t>Domain Name System </a:t>
            </a:r>
            <a:r>
              <a:rPr lang="it-IT" dirty="0"/>
              <a:t>è un protocollo di rete utilizzato per assegnare nomi testuali ai nodi della rete. L'operazione di conversione da nome a indirizzo IP è detta "</a:t>
            </a:r>
            <a:r>
              <a:rPr lang="it-IT" b="1" dirty="0"/>
              <a:t>risoluzione DNS</a:t>
            </a:r>
            <a:r>
              <a:rPr lang="it-IT" dirty="0"/>
              <a:t>"; la conversione da indirizzo IP a nome testuale è detta "</a:t>
            </a:r>
            <a:r>
              <a:rPr lang="it-IT" b="1" dirty="0"/>
              <a:t>risoluzione inversa</a:t>
            </a:r>
            <a:r>
              <a:rPr lang="it-IT" dirty="0"/>
              <a:t>". I nomi testuali sono utilizzabili al posto degli indirizzi IP originali per facilitare la navigazione in rete da parte dell’utente.</a:t>
            </a:r>
          </a:p>
          <a:p>
            <a:pPr marL="0" lvl="0" indent="0" algn="just">
              <a:buNone/>
            </a:pPr>
            <a:r>
              <a:rPr lang="it-IT" dirty="0"/>
              <a:t>ESERCIZIO:</a:t>
            </a:r>
          </a:p>
          <a:p>
            <a:pPr marL="342900" algn="just">
              <a:buAutoNum type="arabicParenR"/>
            </a:pPr>
            <a:r>
              <a:rPr lang="it-IT" dirty="0"/>
              <a:t>copia </a:t>
            </a:r>
            <a:r>
              <a:rPr lang="it-IT" b="1" dirty="0"/>
              <a:t>l’URL</a:t>
            </a:r>
            <a:r>
              <a:rPr lang="it-IT" dirty="0"/>
              <a:t> (</a:t>
            </a:r>
            <a:r>
              <a:rPr lang="it-IT" dirty="0" err="1"/>
              <a:t>Uniform</a:t>
            </a:r>
            <a:r>
              <a:rPr lang="it-IT" dirty="0"/>
              <a:t> Resource Locator) del sito della scuola</a:t>
            </a:r>
          </a:p>
          <a:p>
            <a:pPr marL="342900" algn="just">
              <a:buAutoNum type="arabicParenR"/>
            </a:pPr>
            <a:r>
              <a:rPr lang="it-IT" dirty="0"/>
              <a:t>Vai sul sito: </a:t>
            </a:r>
            <a:r>
              <a:rPr lang="it-IT" dirty="0">
                <a:hlinkClick r:id="rId3"/>
              </a:rPr>
              <a:t>https://www.whatismyip.com/</a:t>
            </a:r>
            <a:endParaRPr lang="it-IT" dirty="0"/>
          </a:p>
          <a:p>
            <a:pPr marL="342900" algn="just">
              <a:buAutoNum type="arabicParenR"/>
            </a:pPr>
            <a:r>
              <a:rPr lang="it-IT" dirty="0"/>
              <a:t>Trova l’</a:t>
            </a:r>
            <a:r>
              <a:rPr lang="it-IT" b="1" dirty="0"/>
              <a:t>IP</a:t>
            </a:r>
            <a:r>
              <a:rPr lang="it-IT" dirty="0"/>
              <a:t> del sito e analizza le informazioni che si possono ottenere</a:t>
            </a:r>
            <a:endParaRPr lang="it-IT" sz="2300" b="1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76A6A-8D93-42D6-9EAE-C003CF95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RECORD DNS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B05295-A20F-5352-7E78-B8090A722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nslookup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F643BE-423A-6B7C-17A3-CE4267BD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13956"/>
            <a:ext cx="4580064" cy="19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5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DISPOSITIVI DI RETE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Hub, Bridge, Switch, Router, Modem,  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DEFINIZIONE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Una </a:t>
            </a:r>
            <a:r>
              <a:rPr lang="it-IT" b="1" dirty="0"/>
              <a:t>rete informatica</a:t>
            </a:r>
            <a:r>
              <a:rPr lang="it-IT" dirty="0"/>
              <a:t> è un insieme di dispositivi (come computer, smartphone, tv, stampanti, ecc.) connessi tra loro per condividere risorse e informazioni. La comunicazione tra questi dispositivi avviene attraverso </a:t>
            </a:r>
            <a:r>
              <a:rPr lang="it-IT" b="1" dirty="0"/>
              <a:t>protocolli di rete</a:t>
            </a:r>
            <a:r>
              <a:rPr lang="it-IT" dirty="0"/>
              <a:t>, che stabiliscono le regole per il </a:t>
            </a:r>
            <a:r>
              <a:rPr lang="it-IT" b="1" dirty="0"/>
              <a:t>trasferimento dei dati</a:t>
            </a:r>
            <a:r>
              <a:rPr lang="it-IT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 una rete informatica i dispositivi che inviano, ricevono o instradano dati vengono definiti </a:t>
            </a:r>
            <a:r>
              <a:rPr lang="it" b="1" dirty="0"/>
              <a:t>nodi </a:t>
            </a:r>
            <a:r>
              <a:rPr lang="it" dirty="0"/>
              <a:t>della rete. </a:t>
            </a:r>
            <a:r>
              <a:rPr lang="it-IT" dirty="0"/>
              <a:t>Un nodo rappresenta quindi un'unità funzionale che partecipa attivamente alla comunicazione all'interno della rete.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nodi possono essere </a:t>
            </a:r>
            <a:r>
              <a:rPr lang="it-IT" b="1" dirty="0"/>
              <a:t>dispositivi terminali</a:t>
            </a:r>
            <a:r>
              <a:rPr lang="it-IT" dirty="0"/>
              <a:t> o </a:t>
            </a:r>
            <a:r>
              <a:rPr lang="it-IT" b="1" dirty="0"/>
              <a:t>dispositivi di rete</a:t>
            </a:r>
            <a:r>
              <a:rPr lang="it-IT" dirty="0"/>
              <a:t>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HUB</a:t>
            </a: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99254E17-941C-9159-BEBF-9CAABD61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20" y="1486455"/>
            <a:ext cx="3858827" cy="21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CD3670-AA52-07A6-58CA-A391E3A8E733}"/>
              </a:ext>
            </a:extLst>
          </p:cNvPr>
          <p:cNvSpPr txBox="1"/>
          <p:nvPr/>
        </p:nvSpPr>
        <p:spPr>
          <a:xfrm>
            <a:off x="265500" y="2715475"/>
            <a:ext cx="4045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trasmette i dati a tutti i dispositivi connessi, senza considerare l'indirizzo del destinatario.</a:t>
            </a:r>
          </a:p>
        </p:txBody>
      </p:sp>
    </p:spTree>
    <p:extLst>
      <p:ext uri="{BB962C8B-B14F-4D97-AF65-F5344CB8AC3E}">
        <p14:creationId xmlns:p14="http://schemas.microsoft.com/office/powerpoint/2010/main" val="148069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BRIDGE</a:t>
            </a:r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44CBBB0A-76A2-2AE9-351F-E5A55AF35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23" y="1404228"/>
            <a:ext cx="3856425" cy="233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2C3DE6-3DDB-8F93-7FDB-B4733DC731BB}"/>
              </a:ext>
            </a:extLst>
          </p:cNvPr>
          <p:cNvSpPr txBox="1"/>
          <p:nvPr/>
        </p:nvSpPr>
        <p:spPr>
          <a:xfrm>
            <a:off x="5318661" y="1039675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OSI</a:t>
            </a:r>
            <a:r>
              <a:rPr lang="it-IT" dirty="0"/>
              <a:t> (</a:t>
            </a:r>
            <a:r>
              <a:rPr lang="it-IT" b="0" i="1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/>
              </a:rPr>
              <a:t>Open Systems </a:t>
            </a:r>
            <a:r>
              <a:rPr lang="it-IT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/>
              </a:rPr>
              <a:t>Interconnection</a:t>
            </a:r>
            <a:r>
              <a:rPr lang="it-IT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EA9E61-6109-4C3E-53EC-8965B3FED2BB}"/>
              </a:ext>
            </a:extLst>
          </p:cNvPr>
          <p:cNvSpPr txBox="1"/>
          <p:nvPr/>
        </p:nvSpPr>
        <p:spPr>
          <a:xfrm>
            <a:off x="265500" y="2715475"/>
            <a:ext cx="4045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collega due segmenti di rete, permettendo loro di funzionare come un'unica rete. Filtra e riduce il traffico di rete migliorandone l’efficienza.</a:t>
            </a:r>
          </a:p>
        </p:txBody>
      </p:sp>
    </p:spTree>
    <p:extLst>
      <p:ext uri="{BB962C8B-B14F-4D97-AF65-F5344CB8AC3E}">
        <p14:creationId xmlns:p14="http://schemas.microsoft.com/office/powerpoint/2010/main" val="397709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0E81BA4-E2BF-A7E6-2FBA-5C1B4393E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21" y="1288690"/>
            <a:ext cx="3858827" cy="25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E55B11-1DAA-A1A2-6D6E-1D914052226D}"/>
              </a:ext>
            </a:extLst>
          </p:cNvPr>
          <p:cNvSpPr txBox="1"/>
          <p:nvPr/>
        </p:nvSpPr>
        <p:spPr>
          <a:xfrm>
            <a:off x="265500" y="2715475"/>
            <a:ext cx="4045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connette altri dispositivi all'interno della stessa rete locale permettendo lo scambio di dati tra di loro. Migliora l'efficienza della rete suddividendo il traffico.</a:t>
            </a:r>
          </a:p>
        </p:txBody>
      </p:sp>
    </p:spTree>
    <p:extLst>
      <p:ext uri="{BB962C8B-B14F-4D97-AF65-F5344CB8AC3E}">
        <p14:creationId xmlns:p14="http://schemas.microsoft.com/office/powerpoint/2010/main" val="186766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ROUTER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AD3E73-734C-69A7-01DE-F6B76896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21" y="977789"/>
            <a:ext cx="3856357" cy="318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D9181B-00F0-803E-CE66-2978F2AD31EE}"/>
              </a:ext>
            </a:extLst>
          </p:cNvPr>
          <p:cNvSpPr txBox="1"/>
          <p:nvPr/>
        </p:nvSpPr>
        <p:spPr>
          <a:xfrm>
            <a:off x="265500" y="2715475"/>
            <a:ext cx="40451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instrada il traffico tra diverse reti, come la rete locale (LAN) e Internet. Si occupa dell'instradamento dei pacchetti IP.</a:t>
            </a:r>
          </a:p>
        </p:txBody>
      </p:sp>
    </p:spTree>
    <p:extLst>
      <p:ext uri="{BB962C8B-B14F-4D97-AF65-F5344CB8AC3E}">
        <p14:creationId xmlns:p14="http://schemas.microsoft.com/office/powerpoint/2010/main" val="411685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MODEM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43EAAF6C-5A37-9402-34BF-9C4E5CD3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21" y="1286278"/>
            <a:ext cx="3858827" cy="25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A0D72B-8FDE-7CFE-B892-F5BDBA540A19}"/>
              </a:ext>
            </a:extLst>
          </p:cNvPr>
          <p:cNvSpPr txBox="1"/>
          <p:nvPr/>
        </p:nvSpPr>
        <p:spPr>
          <a:xfrm>
            <a:off x="265500" y="2715475"/>
            <a:ext cx="40451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converte i segnali digitali in analogici e viceversa, permettendo la connessione a Internet tramite linea telefonica o via cavo.</a:t>
            </a:r>
          </a:p>
        </p:txBody>
      </p:sp>
    </p:spTree>
    <p:extLst>
      <p:ext uri="{BB962C8B-B14F-4D97-AF65-F5344CB8AC3E}">
        <p14:creationId xmlns:p14="http://schemas.microsoft.com/office/powerpoint/2010/main" val="1976564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TOPOLOGIE DI RETE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ANELLO vs STELLA vs BUS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13" y="221450"/>
            <a:ext cx="2615047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75" y="1853688"/>
            <a:ext cx="3092305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825" y="3485927"/>
            <a:ext cx="2381425" cy="1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AD ANELLO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500"/>
              <a:t>La rete ad anello è un sistema dove i nodi sono disposti a cerchio, creando appunto un anello. Ciascun nodo esamina il messaggio che riceve per decidere se deve acquisirlo o passarlo a sua volta. Il segnale dei dati ricevuti e la trasmissione termina quando il messaggio fa un intero giro e ritorna al nodo trasmittente. Il percorso può avvenire in maniera:</a:t>
            </a:r>
            <a:endParaRPr sz="1500"/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Unidirezionale: in senso orario o antiorario</a:t>
            </a:r>
            <a:endParaRPr sz="1500"/>
          </a:p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Bidirezionale: ciascun nodo può inviare il messaggio sia al nodo precedente che a quello successivo.</a:t>
            </a:r>
            <a:endParaRPr sz="15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25" y="1274250"/>
            <a:ext cx="3826700" cy="2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STELLA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Nella topologia di rete a stella ci sono tanti nodi figli, tutti connessi a un nodo padre che si trova appunto al centro della stella e che può essere: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hub cioè un sistema hardware centrale che si limita a inviare lungo tutti i collegamenti un duplicato di ciascun pacchetto, in maniera indistinta.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uno switch, cioè un dispositivo che assicura la comunicazione tra i diversi nodi e conosce i collegamenti dei singoli computer.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pc o nodo stesso della rete che processa i vari messaggi e li indirizza al corretto destinatario.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200" y="1466750"/>
            <a:ext cx="4147500" cy="18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BUS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solidFill>
                  <a:srgbClr val="444444"/>
                </a:solidFill>
                <a:highlight>
                  <a:srgbClr val="FFFFFF"/>
                </a:highlight>
              </a:rPr>
              <a:t>Nella topologia a bus tutti i computer sono collegati ad un unico cavo, un canale trasmissivo comune detto dorsale o bus. Questo sistema fa sì che i dati che “viaggiano” sul bus siano leggibili da tutti i nodi anche se non ne sono i destinatari. Ciascun nodo “tocca” il bus per esaminare i pacchetti contenuti in esso. Se il nodo è destinatario di quel pacchetto lo acquisisce altrimenti lo ignora se destinato ad altri computer.</a:t>
            </a:r>
            <a:endParaRPr sz="14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0" y="1284755"/>
            <a:ext cx="3919150" cy="2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TIPOLOGIE DI RETE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PAN, LAN, WLAN, MAN, WAN, GAN.</a:t>
            </a:r>
            <a:endParaRPr dirty="0"/>
          </a:p>
        </p:txBody>
      </p:sp>
      <p:pic>
        <p:nvPicPr>
          <p:cNvPr id="2" name="Immagine 1" descr="Immagine che contiene oscurità, nero, bianco e nero, notte&#10;&#10;Descrizione generata automaticamente">
            <a:extLst>
              <a:ext uri="{FF2B5EF4-FFF2-40B4-BE49-F238E27FC236}">
                <a16:creationId xmlns:a16="http://schemas.microsoft.com/office/drawing/2014/main" id="{8CBB26B0-53E9-C770-E63C-2E626F6E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60" t="27499" r="36433" b="28503"/>
          <a:stretch/>
        </p:blipFill>
        <p:spPr>
          <a:xfrm>
            <a:off x="4729449" y="0"/>
            <a:ext cx="1623479" cy="1515760"/>
          </a:xfrm>
          <a:prstGeom prst="rect">
            <a:avLst/>
          </a:prstGeom>
        </p:spPr>
      </p:pic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F86F614-E097-82D4-C071-EC310C7B2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840" t="24011" r="32469" b="24008"/>
          <a:stretch/>
        </p:blipFill>
        <p:spPr>
          <a:xfrm>
            <a:off x="6981549" y="107818"/>
            <a:ext cx="1988300" cy="1675800"/>
          </a:xfrm>
          <a:prstGeom prst="rect">
            <a:avLst/>
          </a:prstGeom>
        </p:spPr>
      </p:pic>
      <p:pic>
        <p:nvPicPr>
          <p:cNvPr id="4" name="Immagine 3" descr="Immagine che contiene oscurità, nero, luna, notte&#10;&#10;Descrizione generata automaticamente">
            <a:extLst>
              <a:ext uri="{FF2B5EF4-FFF2-40B4-BE49-F238E27FC236}">
                <a16:creationId xmlns:a16="http://schemas.microsoft.com/office/drawing/2014/main" id="{0F96E047-1816-D038-2135-9FA6DA66E5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481" t="14047" r="31358" b="15062"/>
          <a:stretch/>
        </p:blipFill>
        <p:spPr>
          <a:xfrm>
            <a:off x="5906601" y="945718"/>
            <a:ext cx="1776114" cy="1905930"/>
          </a:xfrm>
          <a:prstGeom prst="rect">
            <a:avLst/>
          </a:prstGeom>
        </p:spPr>
      </p:pic>
      <p:pic>
        <p:nvPicPr>
          <p:cNvPr id="5" name="Immagine 4" descr="Immagine che contiene nero, schermata, design&#10;&#10;Descrizione generata automaticamente">
            <a:extLst>
              <a:ext uri="{FF2B5EF4-FFF2-40B4-BE49-F238E27FC236}">
                <a16:creationId xmlns:a16="http://schemas.microsoft.com/office/drawing/2014/main" id="{A113304A-C81D-081E-9753-4ABF2F7CA8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197" t="5926" r="23827" b="6282"/>
          <a:stretch/>
        </p:blipFill>
        <p:spPr>
          <a:xfrm>
            <a:off x="4973103" y="1662345"/>
            <a:ext cx="1029498" cy="978146"/>
          </a:xfrm>
          <a:prstGeom prst="rect">
            <a:avLst/>
          </a:prstGeom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AAB8717D-EE95-6F7A-8F02-A9CBD642309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5062" t="3951" r="24814" b="2991"/>
          <a:stretch/>
        </p:blipFill>
        <p:spPr>
          <a:xfrm>
            <a:off x="7826878" y="1500932"/>
            <a:ext cx="1317122" cy="1375517"/>
          </a:xfrm>
          <a:prstGeom prst="rect">
            <a:avLst/>
          </a:prstGeom>
        </p:spPr>
      </p:pic>
      <p:pic>
        <p:nvPicPr>
          <p:cNvPr id="7" name="Immagine 6" descr="Immagine che contiene schermata, nero, oscurità&#10;&#10;Descrizione generata automaticamente">
            <a:extLst>
              <a:ext uri="{FF2B5EF4-FFF2-40B4-BE49-F238E27FC236}">
                <a16:creationId xmlns:a16="http://schemas.microsoft.com/office/drawing/2014/main" id="{0607FB7F-40D1-ED4D-E8B6-E000C7DB3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0905" y="2708597"/>
            <a:ext cx="4093287" cy="2302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PAN </a:t>
            </a:r>
            <a:r>
              <a:rPr lang="it" sz="2400" dirty="0"/>
              <a:t>(Personal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personale che collega dispositivi entro una distanza molto limitata (circa 10 metri). Tali dispositivi possono scambiarsi informazioni in modo sincronizzato (esempio tramite </a:t>
            </a:r>
            <a:r>
              <a:rPr lang="it-IT" sz="1800" b="1" dirty="0"/>
              <a:t>Bluetooth</a:t>
            </a:r>
            <a:r>
              <a:rPr lang="it-IT" sz="1800" dirty="0"/>
              <a:t>) o condividere la connessione alla rete internet.</a:t>
            </a:r>
            <a:endParaRPr sz="1800" dirty="0"/>
          </a:p>
        </p:txBody>
      </p:sp>
      <p:pic>
        <p:nvPicPr>
          <p:cNvPr id="5" name="Immagine 4" descr="Immagine che contiene oscurità, nero, bianco e nero, notte&#10;&#10;Descrizione generata automaticamente">
            <a:extLst>
              <a:ext uri="{FF2B5EF4-FFF2-40B4-BE49-F238E27FC236}">
                <a16:creationId xmlns:a16="http://schemas.microsoft.com/office/drawing/2014/main" id="{4C00749F-FB53-52A2-CFE6-A5887F7D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60" t="27499" r="36433" b="28503"/>
          <a:stretch/>
        </p:blipFill>
        <p:spPr>
          <a:xfrm>
            <a:off x="4572000" y="227383"/>
            <a:ext cx="4572000" cy="42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8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LAN </a:t>
            </a:r>
            <a:r>
              <a:rPr lang="it" sz="2400" dirty="0"/>
              <a:t>(Local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che copre un'area ristretta, come una casa, un ufficio o un edificio (esempio una scuola). I nodi di rete sono connessi tra loro in vari modi che possono essere doppini telefonici, cavi a fibra ottica o cavi coassiali detti anche cavi LAN.</a:t>
            </a:r>
            <a:endParaRPr sz="1800" dirty="0"/>
          </a:p>
        </p:txBody>
      </p:sp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4F7383C-298D-78B9-4356-61EFB556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40" t="24011" r="32469" b="24008"/>
          <a:stretch/>
        </p:blipFill>
        <p:spPr>
          <a:xfrm>
            <a:off x="4572000" y="474132"/>
            <a:ext cx="4572000" cy="38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4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0" y="474133"/>
            <a:ext cx="45720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 dirty="0"/>
              <a:t>WLAN</a:t>
            </a:r>
            <a:r>
              <a:rPr lang="it" sz="3600" dirty="0"/>
              <a:t> </a:t>
            </a:r>
            <a:r>
              <a:rPr lang="it" sz="2700" dirty="0"/>
              <a:t>(Wireless Local Area Network)</a:t>
            </a:r>
            <a:endParaRPr sz="27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locale molto diffusa, spesso identificata come </a:t>
            </a:r>
            <a:r>
              <a:rPr lang="it-IT" sz="1800" b="1" dirty="0"/>
              <a:t>variante della LAN</a:t>
            </a:r>
            <a:r>
              <a:rPr lang="it-IT" sz="1800" dirty="0"/>
              <a:t>, caratterizzata dall’assenza di cavi di collegamento. Tra i nodi la connessione avviene infatti tramite canali </a:t>
            </a:r>
            <a:r>
              <a:rPr lang="it-IT" sz="1800" b="1" dirty="0"/>
              <a:t>wireless</a:t>
            </a:r>
            <a:r>
              <a:rPr lang="it-IT" sz="1800" dirty="0"/>
              <a:t> (come ad esempio </a:t>
            </a:r>
            <a:r>
              <a:rPr lang="it-IT" sz="1800" b="1" dirty="0"/>
              <a:t>Wi-Fi</a:t>
            </a:r>
            <a:r>
              <a:rPr lang="it-IT" sz="1800" dirty="0"/>
              <a:t>.)</a:t>
            </a:r>
            <a:endParaRPr sz="1800" dirty="0"/>
          </a:p>
        </p:txBody>
      </p:sp>
      <p:pic>
        <p:nvPicPr>
          <p:cNvPr id="4" name="Immagine 3" descr="Immagine che contiene oscurità, nero, luna, notte&#10;&#10;Descrizione generata automaticamente">
            <a:extLst>
              <a:ext uri="{FF2B5EF4-FFF2-40B4-BE49-F238E27FC236}">
                <a16:creationId xmlns:a16="http://schemas.microsoft.com/office/drawing/2014/main" id="{AAD39892-D676-1971-E2C5-5AF5BCC5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81" t="14047" r="31358" b="15062"/>
          <a:stretch/>
        </p:blipFill>
        <p:spPr>
          <a:xfrm>
            <a:off x="4835402" y="198477"/>
            <a:ext cx="4176890" cy="448217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675878-C2C8-1F7E-99F7-87E7A1BDAFE5}"/>
              </a:ext>
            </a:extLst>
          </p:cNvPr>
          <p:cNvSpPr txBox="1"/>
          <p:nvPr/>
        </p:nvSpPr>
        <p:spPr>
          <a:xfrm>
            <a:off x="7518399" y="108105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LAN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491F1C-35ED-85B3-70BB-ACBFA0F266A0}"/>
              </a:ext>
            </a:extLst>
          </p:cNvPr>
          <p:cNvSpPr txBox="1"/>
          <p:nvPr/>
        </p:nvSpPr>
        <p:spPr>
          <a:xfrm>
            <a:off x="6795124" y="30396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7465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0" y="474133"/>
            <a:ext cx="45720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dirty="0"/>
              <a:t>MAN</a:t>
            </a:r>
            <a:r>
              <a:rPr lang="it" sz="3600" dirty="0"/>
              <a:t> </a:t>
            </a:r>
            <a:r>
              <a:rPr lang="it" sz="2400" dirty="0"/>
              <a:t>(Metropolitan Local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geografica metropolitana che copre un’area urbana o una città. Ad esempio la rete che collega in un’università diversi uffici, facoltà e dipartimenti dislocati nella stessa città, ma in zone differenti.</a:t>
            </a:r>
            <a:endParaRPr sz="1800" dirty="0"/>
          </a:p>
        </p:txBody>
      </p:sp>
      <p:pic>
        <p:nvPicPr>
          <p:cNvPr id="3" name="Immagine 2" descr="Immagine che contiene nero, schermata, design&#10;&#10;Descrizione generata automaticamente">
            <a:extLst>
              <a:ext uri="{FF2B5EF4-FFF2-40B4-BE49-F238E27FC236}">
                <a16:creationId xmlns:a16="http://schemas.microsoft.com/office/drawing/2014/main" id="{F1EB9633-FC33-4F3A-9A86-4729CDE4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97" t="5926" r="23827" b="6282"/>
          <a:stretch/>
        </p:blipFill>
        <p:spPr>
          <a:xfrm>
            <a:off x="4492978" y="0"/>
            <a:ext cx="4752622" cy="45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WAN </a:t>
            </a:r>
            <a:r>
              <a:rPr lang="it" sz="2400" dirty="0"/>
              <a:t>(Wide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di estensione superiore alla rete MAN urbana, che solitamente è utilizzata per il collegamento di molteplici MAN differenti. In questo modo si rende possibile la comunicazione tra nodi di rete appartenenti a centri urbani differenti (esempio la rete di una intera regione o un interno paese).</a:t>
            </a:r>
            <a:endParaRPr sz="1800" dirty="0"/>
          </a:p>
        </p:txBody>
      </p:sp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6FDE001-672F-2A5C-85B5-5BF5B301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62" t="3951" r="24814" b="2991"/>
          <a:stretch/>
        </p:blipFill>
        <p:spPr>
          <a:xfrm>
            <a:off x="5034844" y="460727"/>
            <a:ext cx="3958644" cy="41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3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GAN </a:t>
            </a:r>
            <a:r>
              <a:rPr lang="it" sz="2400" dirty="0"/>
              <a:t>(Global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globale che collega diverse reti di dimensione minore, come WAN e MAN, e i cui nodi sono dislocati in tutti i continenti del pianeta. La trasmissione dei dati può avvenire con differenti modalità, sia </a:t>
            </a:r>
            <a:r>
              <a:rPr lang="it-IT" sz="1800" b="1" dirty="0"/>
              <a:t>wired</a:t>
            </a:r>
            <a:r>
              <a:rPr lang="it-IT" sz="1800" dirty="0"/>
              <a:t> che </a:t>
            </a:r>
            <a:r>
              <a:rPr lang="it-IT" sz="1800" b="1" dirty="0"/>
              <a:t>wireless</a:t>
            </a:r>
            <a:r>
              <a:rPr lang="it-IT" sz="1800" dirty="0"/>
              <a:t>. L’esempio più famoso di rete GAN è </a:t>
            </a:r>
            <a:r>
              <a:rPr lang="it-IT" sz="1800" b="1" dirty="0"/>
              <a:t>Internet</a:t>
            </a:r>
            <a:endParaRPr sz="1800" b="1" dirty="0"/>
          </a:p>
        </p:txBody>
      </p:sp>
      <p:pic>
        <p:nvPicPr>
          <p:cNvPr id="3" name="Immagine 2" descr="Immagine che contiene schermata, nero, oscurità&#10;&#10;Descrizione generata automaticamente">
            <a:extLst>
              <a:ext uri="{FF2B5EF4-FFF2-40B4-BE49-F238E27FC236}">
                <a16:creationId xmlns:a16="http://schemas.microsoft.com/office/drawing/2014/main" id="{021B21A1-D5F0-3EFB-7C10-12562E34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817" y="1254886"/>
            <a:ext cx="4813358" cy="27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446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1546</Words>
  <Application>Microsoft Office PowerPoint</Application>
  <PresentationFormat>Presentazione su schermo (16:9)</PresentationFormat>
  <Paragraphs>139</Paragraphs>
  <Slides>28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Open Sans</vt:lpstr>
      <vt:lpstr>PT Sans Narrow</vt:lpstr>
      <vt:lpstr>Tropic</vt:lpstr>
      <vt:lpstr>RETI INFORMATICHE</vt:lpstr>
      <vt:lpstr>DEFINIZIONE</vt:lpstr>
      <vt:lpstr>TIPOLOGIE DI RETE</vt:lpstr>
      <vt:lpstr>PAN (Personal Area Network)</vt:lpstr>
      <vt:lpstr>LAN (Local Area Network)</vt:lpstr>
      <vt:lpstr>WLAN (Wireless Local Area Network)</vt:lpstr>
      <vt:lpstr>MAN (Metropolitan Local Area Network)</vt:lpstr>
      <vt:lpstr>WAN (Wide Area Network)</vt:lpstr>
      <vt:lpstr>GAN (Global Area Network)</vt:lpstr>
      <vt:lpstr>TRASMISSIONE DATI</vt:lpstr>
      <vt:lpstr>MEZZI DI TRASMISSIONE DATI</vt:lpstr>
      <vt:lpstr>INTERNET PROTOCOL</vt:lpstr>
      <vt:lpstr>INDIRIZZO IP (Internet Protocol Address)</vt:lpstr>
      <vt:lpstr>INDIRIZZI IP PUBBLICI vs PRIVATI</vt:lpstr>
      <vt:lpstr>INDIRIZZI IP STATICI vs DINAMICI</vt:lpstr>
      <vt:lpstr>DHCP (Dynamic Host Configuration Protocol)</vt:lpstr>
      <vt:lpstr>DNS (Domain Name System)</vt:lpstr>
      <vt:lpstr>RECORD DNS</vt:lpstr>
      <vt:lpstr>DISPOSITIVI DI RETE</vt:lpstr>
      <vt:lpstr>HUB</vt:lpstr>
      <vt:lpstr>BRIDGE</vt:lpstr>
      <vt:lpstr>SWITCH</vt:lpstr>
      <vt:lpstr>ROUTER</vt:lpstr>
      <vt:lpstr>MODEM</vt:lpstr>
      <vt:lpstr>TOPOLOGIE DI RETE</vt:lpstr>
      <vt:lpstr>TOPOLOGIA AD ANELLO</vt:lpstr>
      <vt:lpstr>TOPOLOGIA A STELLA</vt:lpstr>
      <vt:lpstr>TOPOLOGIA A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INFORMATICHE</dc:title>
  <cp:lastModifiedBy>Gabriele Alessandro Cazzaniga</cp:lastModifiedBy>
  <cp:revision>4</cp:revision>
  <dcterms:modified xsi:type="dcterms:W3CDTF">2024-09-25T15:09:38Z</dcterms:modified>
</cp:coreProperties>
</file>