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747775"/>
          </p15:clr>
        </p15:guide>
        <p15:guide id="2" pos="384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621621-5CA9-4E55-A925-8C291CF00F0E}">
  <a:tblStyle styleId="{81621621-5CA9-4E55-A925-8C291CF00F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657c7614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657c7614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657c7614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657c7614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657c7614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657c7614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657c7614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657c7614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657c7614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657c7614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657c7614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657c7614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9d04ba7d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9d04ba7d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57c7614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657c7614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9d04ba7d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9d04ba7d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9d04ba7d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9d04ba7d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64bd74df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64bd74df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9d04ba7d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9d04ba7d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57c761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657c761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64bd74df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64bd74df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64bd74df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64bd74df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64bd74df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64bd74df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64bd74df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64bd74df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64bd74df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64bd74df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657c7614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657c7614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1177" y="9"/>
            <a:ext cx="4060833" cy="2707427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1177" y="9"/>
            <a:ext cx="4060833" cy="2707427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1177" y="9"/>
            <a:ext cx="4060833" cy="2707427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898"/>
            <a:ext cx="12192000" cy="165323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7" y="9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embed/quiz/6401b8e40be9b7001e48aae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990"/>
            </a:pPr>
            <a:r>
              <a:rPr lang="it" sz="4907"/>
              <a:t>ARCHITETTURA DEGLI ELABORATORI</a:t>
            </a:r>
            <a:endParaRPr sz="4907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 marL="0" indent="0"/>
            <a:r>
              <a:rPr lang="it"/>
              <a:t>Le principali caratteristiche degli elaboratori e il modello di Von Neumann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ctr"/>
            <a:r>
              <a:rPr lang="it"/>
              <a:t>ESEMPIO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VISUALIZZARE LA LETTERA </a:t>
            </a:r>
            <a:r>
              <a:rPr lang="it" b="1">
                <a:solidFill>
                  <a:schemeClr val="accent3"/>
                </a:solidFill>
              </a:rPr>
              <a:t>A</a:t>
            </a:r>
            <a:r>
              <a:rPr lang="it" b="1"/>
              <a:t> SULLO SCHERMO</a:t>
            </a:r>
            <a:endParaRPr b="1"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3461551" y="1988654"/>
          <a:ext cx="5268800" cy="2880668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65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153" name="Google Shape;153;p24"/>
          <p:cNvSpPr txBox="1"/>
          <p:nvPr/>
        </p:nvSpPr>
        <p:spPr>
          <a:xfrm>
            <a:off x="3461600" y="4869334"/>
            <a:ext cx="52688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1867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MEMORIA (capacità: 4 Byte)</a:t>
            </a:r>
            <a:endParaRPr sz="1867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3461551" y="1988654"/>
          <a:ext cx="5268800" cy="2880668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65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5" name="Google Shape;155;p24"/>
          <p:cNvSpPr txBox="1"/>
          <p:nvPr/>
        </p:nvSpPr>
        <p:spPr>
          <a:xfrm>
            <a:off x="2529200" y="2094700"/>
            <a:ext cx="932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867">
                <a:latin typeface="Roboto"/>
                <a:ea typeface="Roboto"/>
                <a:cs typeface="Roboto"/>
                <a:sym typeface="Roboto"/>
              </a:rPr>
              <a:t>1 Byte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529200" y="2785700"/>
            <a:ext cx="932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867">
                <a:latin typeface="Roboto"/>
                <a:ea typeface="Roboto"/>
                <a:cs typeface="Roboto"/>
                <a:sym typeface="Roboto"/>
              </a:rPr>
              <a:t>1 Byte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529200" y="3497300"/>
            <a:ext cx="932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867">
                <a:latin typeface="Roboto"/>
                <a:ea typeface="Roboto"/>
                <a:cs typeface="Roboto"/>
                <a:sym typeface="Roboto"/>
              </a:rPr>
              <a:t>1 Byte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529200" y="4208884"/>
            <a:ext cx="932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867">
                <a:latin typeface="Roboto"/>
                <a:ea typeface="Roboto"/>
                <a:cs typeface="Roboto"/>
                <a:sym typeface="Roboto"/>
              </a:rPr>
              <a:t>1 Byte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725600" y="2320801"/>
            <a:ext cx="80360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2800">
                <a:latin typeface="Roboto"/>
                <a:ea typeface="Roboto"/>
                <a:cs typeface="Roboto"/>
                <a:sym typeface="Roboto"/>
              </a:rPr>
              <a:t>{</a:t>
            </a:r>
            <a:endParaRPr sz="1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93200" y="3256834"/>
            <a:ext cx="932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867">
                <a:latin typeface="Roboto"/>
                <a:ea typeface="Roboto"/>
                <a:cs typeface="Roboto"/>
                <a:sym typeface="Roboto"/>
              </a:rPr>
              <a:t>4 Byte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1276900" y="5495000"/>
            <a:ext cx="8264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167" name="Google Shape;167;p25"/>
          <p:cNvSpPr txBox="1"/>
          <p:nvPr/>
        </p:nvSpPr>
        <p:spPr>
          <a:xfrm>
            <a:off x="415600" y="4485567"/>
            <a:ext cx="40836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1867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MEMORIA</a:t>
            </a:r>
            <a:endParaRPr sz="1867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415585" y="2372437"/>
          <a:ext cx="4083736" cy="213344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174" name="Google Shape;174;p26"/>
          <p:cNvSpPr txBox="1"/>
          <p:nvPr/>
        </p:nvSpPr>
        <p:spPr>
          <a:xfrm>
            <a:off x="415667" y="5002067"/>
            <a:ext cx="40836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1867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MEMORIA</a:t>
            </a:r>
            <a:endParaRPr sz="1867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415585" y="2372437"/>
          <a:ext cx="4083736" cy="266680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280"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istruzione per colorare i pixel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181" name="Google Shape;181;p27"/>
          <p:cNvSpPr txBox="1"/>
          <p:nvPr/>
        </p:nvSpPr>
        <p:spPr>
          <a:xfrm>
            <a:off x="415667" y="5002067"/>
            <a:ext cx="40836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1867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MEMORIA</a:t>
            </a:r>
            <a:endParaRPr sz="1867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2" name="Google Shape;182;p27"/>
          <p:cNvGraphicFramePr/>
          <p:nvPr/>
        </p:nvGraphicFramePr>
        <p:xfrm>
          <a:off x="415585" y="2372437"/>
          <a:ext cx="4083736" cy="266680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280"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istruzione per colorare i pixel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Google Shape;183;p27"/>
          <p:cNvSpPr/>
          <p:nvPr/>
        </p:nvSpPr>
        <p:spPr>
          <a:xfrm>
            <a:off x="6499400" y="3222167"/>
            <a:ext cx="2439200" cy="8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1867"/>
              <a:t>BUS</a:t>
            </a:r>
            <a:endParaRPr sz="1867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607" y="2381840"/>
            <a:ext cx="2875367" cy="255587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5236800" y="3041467"/>
            <a:ext cx="674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867">
                <a:latin typeface="Roboto"/>
                <a:ea typeface="Roboto"/>
                <a:cs typeface="Roboto"/>
                <a:sym typeface="Roboto"/>
              </a:rPr>
              <a:t>dati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5236800" y="4258567"/>
            <a:ext cx="129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867">
                <a:latin typeface="Roboto"/>
                <a:ea typeface="Roboto"/>
                <a:cs typeface="Roboto"/>
                <a:sym typeface="Roboto"/>
              </a:rPr>
              <a:t>istruzioni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" name="Google Shape;187;p27"/>
          <p:cNvCxnSpPr/>
          <p:nvPr/>
        </p:nvCxnSpPr>
        <p:spPr>
          <a:xfrm rot="10800000" flipH="1">
            <a:off x="4648600" y="3816567"/>
            <a:ext cx="1635600" cy="9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27"/>
          <p:cNvCxnSpPr/>
          <p:nvPr/>
        </p:nvCxnSpPr>
        <p:spPr>
          <a:xfrm>
            <a:off x="4964200" y="3414567"/>
            <a:ext cx="1276800" cy="18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VISUALIZZARE LA LETTERA A SULLO SCHERMO</a:t>
            </a:r>
            <a:endParaRPr b="1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673" y="2151074"/>
            <a:ext cx="2875367" cy="255587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4720267" y="2151068"/>
            <a:ext cx="64992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400">
                <a:latin typeface="Roboto"/>
                <a:ea typeface="Roboto"/>
                <a:cs typeface="Roboto"/>
                <a:sym typeface="Roboto"/>
              </a:rPr>
              <a:t>Il processore, forniti in </a:t>
            </a:r>
            <a:r>
              <a:rPr lang="it" sz="2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it" sz="2400">
                <a:latin typeface="Roboto"/>
                <a:ea typeface="Roboto"/>
                <a:cs typeface="Roboto"/>
                <a:sym typeface="Roboto"/>
              </a:rPr>
              <a:t>dati e istruzioni, </a:t>
            </a:r>
            <a:r>
              <a:rPr lang="it" sz="2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ELABORA LE INFORMAZIONI</a:t>
            </a:r>
            <a:r>
              <a:rPr lang="it" sz="2400">
                <a:latin typeface="Roboto"/>
                <a:ea typeface="Roboto"/>
                <a:cs typeface="Roboto"/>
                <a:sym typeface="Roboto"/>
              </a:rPr>
              <a:t> eseguendo i calcoli necessari, e fornisce in </a:t>
            </a:r>
            <a:r>
              <a:rPr lang="it" sz="2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OUTPUT </a:t>
            </a:r>
            <a:r>
              <a:rPr lang="it" sz="2400">
                <a:latin typeface="Roboto"/>
                <a:ea typeface="Roboto"/>
                <a:cs typeface="Roboto"/>
                <a:sym typeface="Roboto"/>
              </a:rPr>
              <a:t>il risultato ottenuto.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4">
            <a:alphaModFix/>
          </a:blip>
          <a:srcRect l="38579" t="31489" r="39224" b="31239"/>
          <a:stretch/>
        </p:blipFill>
        <p:spPr>
          <a:xfrm>
            <a:off x="6786300" y="3787667"/>
            <a:ext cx="2080333" cy="2107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202" name="Google Shape;202;p29"/>
          <p:cNvSpPr txBox="1"/>
          <p:nvPr/>
        </p:nvSpPr>
        <p:spPr>
          <a:xfrm>
            <a:off x="7618000" y="4485567"/>
            <a:ext cx="40836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1867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SCHERMO</a:t>
            </a:r>
            <a:endParaRPr sz="1867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3" name="Google Shape;203;p29"/>
          <p:cNvGraphicFramePr/>
          <p:nvPr/>
        </p:nvGraphicFramePr>
        <p:xfrm>
          <a:off x="7617919" y="2372437"/>
          <a:ext cx="4083736" cy="213344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p29"/>
          <p:cNvSpPr/>
          <p:nvPr/>
        </p:nvSpPr>
        <p:spPr>
          <a:xfrm>
            <a:off x="3744733" y="3222167"/>
            <a:ext cx="3586800" cy="8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1867"/>
              <a:t>ESEGUE LE ISTRUZIONI</a:t>
            </a:r>
            <a:endParaRPr sz="1867"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73" y="2381840"/>
            <a:ext cx="2875367" cy="2555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3195133" y="4097367"/>
            <a:ext cx="4686000" cy="110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867" b="1"/>
              <a:t>istruzioni per colorare i pixel:</a:t>
            </a:r>
            <a:endParaRPr sz="1867" b="1"/>
          </a:p>
          <a:p>
            <a:pPr marL="609585" indent="-423323">
              <a:buSzPts val="1400"/>
              <a:buChar char="●"/>
            </a:pPr>
            <a:r>
              <a:rPr lang="it" sz="1867" b="1"/>
              <a:t>colora di nero i pixel accesi</a:t>
            </a:r>
            <a:endParaRPr sz="1867" b="1"/>
          </a:p>
          <a:p>
            <a:pPr marL="609585" indent="-423323">
              <a:buSzPts val="1400"/>
              <a:buChar char="●"/>
            </a:pPr>
            <a:r>
              <a:rPr lang="it" sz="1867" b="1"/>
              <a:t>colora di bianco i pixel spenti</a:t>
            </a:r>
            <a:endParaRPr sz="1867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212" name="Google Shape;212;p30"/>
          <p:cNvSpPr txBox="1"/>
          <p:nvPr/>
        </p:nvSpPr>
        <p:spPr>
          <a:xfrm>
            <a:off x="7618000" y="4485567"/>
            <a:ext cx="40836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1867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SCHERMO</a:t>
            </a:r>
            <a:endParaRPr sz="1867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7617919" y="2372437"/>
          <a:ext cx="4083736" cy="213344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0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4" name="Google Shape;214;p30"/>
          <p:cNvSpPr/>
          <p:nvPr/>
        </p:nvSpPr>
        <p:spPr>
          <a:xfrm>
            <a:off x="3744733" y="3222167"/>
            <a:ext cx="3586800" cy="8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1867"/>
              <a:t>ESEGUE LE ISTRUZIONI</a:t>
            </a:r>
            <a:endParaRPr sz="1867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73" y="2381840"/>
            <a:ext cx="2875367" cy="255587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3195133" y="4097367"/>
            <a:ext cx="4686000" cy="110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867" b="1"/>
              <a:t>istruzioni per colorare i pixel:</a:t>
            </a:r>
            <a:endParaRPr sz="1867" b="1"/>
          </a:p>
          <a:p>
            <a:pPr marL="609585" indent="-423323">
              <a:buSzPts val="1400"/>
              <a:buChar char="●"/>
            </a:pPr>
            <a:r>
              <a:rPr lang="it" sz="1867" b="1"/>
              <a:t>colora di nero i pixel accesi</a:t>
            </a:r>
            <a:endParaRPr sz="1867" b="1"/>
          </a:p>
          <a:p>
            <a:pPr marL="609585" indent="-423323">
              <a:buSzPts val="1400"/>
              <a:buChar char="●"/>
            </a:pPr>
            <a:r>
              <a:rPr lang="it" sz="1867" b="1"/>
              <a:t>colora di bianco i pixel spenti</a:t>
            </a:r>
            <a:endParaRPr sz="1867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222" name="Google Shape;222;p31"/>
          <p:cNvSpPr txBox="1"/>
          <p:nvPr/>
        </p:nvSpPr>
        <p:spPr>
          <a:xfrm>
            <a:off x="7618000" y="4485567"/>
            <a:ext cx="40836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1867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SCHERMO</a:t>
            </a:r>
            <a:endParaRPr sz="1867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3" name="Google Shape;223;p31"/>
          <p:cNvGraphicFramePr/>
          <p:nvPr/>
        </p:nvGraphicFramePr>
        <p:xfrm>
          <a:off x="7617919" y="2372437"/>
          <a:ext cx="4083736" cy="213344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900" b="1"/>
                        <a:t>1</a:t>
                      </a:r>
                      <a:endParaRPr sz="1900" b="1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31"/>
          <p:cNvSpPr/>
          <p:nvPr/>
        </p:nvSpPr>
        <p:spPr>
          <a:xfrm>
            <a:off x="3744733" y="3222167"/>
            <a:ext cx="3586800" cy="8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1867"/>
              <a:t>ESEGUE LE ISTRUZIONI</a:t>
            </a:r>
            <a:endParaRPr sz="1867"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73" y="2381840"/>
            <a:ext cx="2875367" cy="255587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3195133" y="4097367"/>
            <a:ext cx="4686000" cy="110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867" b="1"/>
              <a:t>istruzioni per colorare i pixel:</a:t>
            </a:r>
            <a:endParaRPr sz="1867" b="1"/>
          </a:p>
          <a:p>
            <a:pPr marL="609585" indent="-423323">
              <a:buSzPts val="1400"/>
              <a:buChar char="●"/>
            </a:pPr>
            <a:r>
              <a:rPr lang="it" sz="1867" b="1"/>
              <a:t>colora di nero i pixel accesi</a:t>
            </a:r>
            <a:endParaRPr sz="1867" b="1"/>
          </a:p>
          <a:p>
            <a:pPr marL="609585" indent="-423323">
              <a:buSzPts val="1400"/>
              <a:buChar char="●"/>
            </a:pPr>
            <a:r>
              <a:rPr lang="it" sz="1867" b="1"/>
              <a:t>colora di bianco i pixel spenti</a:t>
            </a:r>
            <a:endParaRPr sz="1867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it"/>
              <a:t>PRINCIPALI CARATTERISTICHE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0" y="2869800"/>
            <a:ext cx="121920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ctr"/>
            <a:r>
              <a:rPr lang="it" dirty="0">
                <a:hlinkClick r:id="rId3"/>
              </a:rPr>
              <a:t>CLICCA PER FARE IL QUIZ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DATI E MEMORIE</a:t>
            </a:r>
            <a:endParaRPr b="1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it" u="sng"/>
              <a:t>La Memoria contiene i dati e i programmi</a:t>
            </a:r>
            <a:r>
              <a:rPr lang="it"/>
              <a:t> e la sua capacità è espressa in multipli del Byte. Il Byte è una sequenza di otto </a:t>
            </a:r>
            <a:r>
              <a:rPr lang="it" b="1"/>
              <a:t>bit </a:t>
            </a:r>
            <a:r>
              <a:rPr lang="it"/>
              <a:t>ovvero </a:t>
            </a:r>
            <a:r>
              <a:rPr lang="it" b="1"/>
              <a:t>0 (</a:t>
            </a:r>
            <a:r>
              <a:rPr lang="it" b="1">
                <a:solidFill>
                  <a:schemeClr val="accent3"/>
                </a:solidFill>
              </a:rPr>
              <a:t>SPENTO</a:t>
            </a:r>
            <a:r>
              <a:rPr lang="it" b="1"/>
              <a:t>) </a:t>
            </a:r>
            <a:r>
              <a:rPr lang="it"/>
              <a:t>o </a:t>
            </a:r>
            <a:r>
              <a:rPr lang="it" b="1"/>
              <a:t>1 (</a:t>
            </a:r>
            <a:r>
              <a:rPr lang="it" b="1">
                <a:solidFill>
                  <a:schemeClr val="accent3"/>
                </a:solidFill>
              </a:rPr>
              <a:t>ACCESO</a:t>
            </a:r>
            <a:r>
              <a:rPr lang="it" b="1"/>
              <a:t>).</a:t>
            </a:r>
            <a:endParaRPr b="1"/>
          </a:p>
          <a:p>
            <a:pPr marL="0" indent="0">
              <a:spcBef>
                <a:spcPts val="1600"/>
              </a:spcBef>
              <a:buNone/>
            </a:pPr>
            <a:r>
              <a:rPr lang="it" b="1"/>
              <a:t>8 bit = 1 Byte</a:t>
            </a:r>
            <a:endParaRPr b="1"/>
          </a:p>
          <a:p>
            <a:pPr marL="0" indent="0">
              <a:spcBef>
                <a:spcPts val="1600"/>
              </a:spcBef>
              <a:buNone/>
            </a:pPr>
            <a:r>
              <a:rPr lang="it" b="1"/>
              <a:t>1024 Bytes = 1 KiloByte</a:t>
            </a:r>
            <a:endParaRPr b="1"/>
          </a:p>
          <a:p>
            <a:pPr marL="0" indent="0">
              <a:spcBef>
                <a:spcPts val="1600"/>
              </a:spcBef>
              <a:buNone/>
            </a:pPr>
            <a:r>
              <a:rPr lang="it" b="1"/>
              <a:t>1024 KiloBytes = 1 MegaByte</a:t>
            </a:r>
            <a:endParaRPr b="1"/>
          </a:p>
          <a:p>
            <a:pPr marL="0" indent="0">
              <a:spcBef>
                <a:spcPts val="1600"/>
              </a:spcBef>
              <a:buNone/>
            </a:pPr>
            <a:r>
              <a:rPr lang="it" b="1"/>
              <a:t>1024 MegaBytes = 1 GigaByte</a:t>
            </a:r>
            <a:endParaRPr b="1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b="1"/>
              <a:t>1024 GigaBytes = 1 TeraByte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825323"/>
            <a:ext cx="21082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it"/>
              <a:t>IL MODELLO DI VON NEUMANN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459" y="7"/>
            <a:ext cx="916909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PERIFERICHE</a:t>
            </a:r>
            <a:endParaRPr b="1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INPUT</a:t>
            </a:r>
            <a:r>
              <a:rPr lang="it"/>
              <a:t>: mouse, tastiera, microfono, etc…</a:t>
            </a:r>
            <a:endParaRPr/>
          </a:p>
          <a:p>
            <a:pPr lvl="1"/>
            <a:r>
              <a:rPr lang="it"/>
              <a:t>Tutte quelle periferiche che immettono dati nella memoria centrale del computer lavorando in maniera unidirezionale (</a:t>
            </a:r>
            <a:r>
              <a:rPr lang="it" b="1">
                <a:solidFill>
                  <a:schemeClr val="accent3"/>
                </a:solidFill>
              </a:rPr>
              <a:t>INGRESSO</a:t>
            </a:r>
            <a:r>
              <a:rPr lang="it"/>
              <a:t>).</a:t>
            </a:r>
            <a:endParaRPr/>
          </a:p>
          <a:p>
            <a:r>
              <a:rPr lang="it" b="1"/>
              <a:t>OUTPUT</a:t>
            </a:r>
            <a:r>
              <a:rPr lang="it"/>
              <a:t>: casse, monitor, stampante, etc…</a:t>
            </a:r>
            <a:endParaRPr/>
          </a:p>
          <a:p>
            <a:pPr lvl="1"/>
            <a:r>
              <a:rPr lang="it"/>
              <a:t>Tutte quelle periferiche che ricevono dati dalla memoria centrale del computer lavorando in maniera unidirezionale (</a:t>
            </a:r>
            <a:r>
              <a:rPr lang="it" b="1">
                <a:solidFill>
                  <a:schemeClr val="accent3"/>
                </a:solidFill>
              </a:rPr>
              <a:t>USCITA</a:t>
            </a:r>
            <a:r>
              <a:rPr lang="it"/>
              <a:t>).</a:t>
            </a:r>
            <a:endParaRPr/>
          </a:p>
          <a:p>
            <a:r>
              <a:rPr lang="it" b="1"/>
              <a:t>INPUT/OUTPUT</a:t>
            </a:r>
            <a:r>
              <a:rPr lang="it"/>
              <a:t>: modem, scheda video, cuffie con microfono integrato, etc…</a:t>
            </a:r>
            <a:endParaRPr/>
          </a:p>
          <a:p>
            <a:pPr lvl="1"/>
            <a:r>
              <a:rPr lang="it"/>
              <a:t>Tutte quelle periferiche che immettono dati nella memoria centrale del computer e ricevono da essa dati lavorando in maniera bidirezionale.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it" b="1"/>
              <a:t>CPU</a:t>
            </a:r>
            <a:r>
              <a:rPr lang="it"/>
              <a:t> (Central Processing Unit): </a:t>
            </a:r>
            <a:r>
              <a:rPr lang="it" b="1"/>
              <a:t>PROCESSORE</a:t>
            </a:r>
            <a:endParaRPr b="1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it"/>
              <a:t>Il processore è il “</a:t>
            </a:r>
            <a:r>
              <a:rPr lang="it" b="1">
                <a:solidFill>
                  <a:schemeClr val="accent3"/>
                </a:solidFill>
              </a:rPr>
              <a:t>cervello</a:t>
            </a:r>
            <a:r>
              <a:rPr lang="it"/>
              <a:t>” dell’ architettura. ricevute delle informazioni in </a:t>
            </a:r>
            <a:r>
              <a:rPr lang="it" b="1"/>
              <a:t>ingresso</a:t>
            </a:r>
            <a:r>
              <a:rPr lang="it"/>
              <a:t>, le </a:t>
            </a:r>
            <a:r>
              <a:rPr lang="it" b="1"/>
              <a:t>elabora</a:t>
            </a:r>
            <a:r>
              <a:rPr lang="it"/>
              <a:t>, producendo un risultato in </a:t>
            </a:r>
            <a:r>
              <a:rPr lang="it" b="1"/>
              <a:t>uscita</a:t>
            </a:r>
            <a:r>
              <a:rPr lang="it"/>
              <a:t>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it"/>
              <a:t>E’ composto da tre elementi principali:</a:t>
            </a:r>
            <a:endParaRPr/>
          </a:p>
          <a:p>
            <a:pPr>
              <a:spcBef>
                <a:spcPts val="1600"/>
              </a:spcBef>
            </a:pPr>
            <a:r>
              <a:rPr lang="it" b="1"/>
              <a:t>ALU</a:t>
            </a:r>
            <a:r>
              <a:rPr lang="it"/>
              <a:t>: arithmetic-logic unit, componente che </a:t>
            </a:r>
            <a:r>
              <a:rPr lang="it" u="sng"/>
              <a:t>effettua i calcoli</a:t>
            </a:r>
            <a:endParaRPr u="sng"/>
          </a:p>
          <a:p>
            <a:r>
              <a:rPr lang="it" b="1"/>
              <a:t>UC</a:t>
            </a:r>
            <a:r>
              <a:rPr lang="it"/>
              <a:t>: unit control, componente che </a:t>
            </a:r>
            <a:r>
              <a:rPr lang="it" u="sng"/>
              <a:t>coordina l’esecuzione delle istruzioni</a:t>
            </a:r>
            <a:endParaRPr u="sng"/>
          </a:p>
          <a:p>
            <a:r>
              <a:rPr lang="it" b="1"/>
              <a:t>Registri e cache</a:t>
            </a:r>
            <a:r>
              <a:rPr lang="it"/>
              <a:t>: piccole </a:t>
            </a:r>
            <a:r>
              <a:rPr lang="it" u="sng"/>
              <a:t>memorie aggiuntive dedicate</a:t>
            </a:r>
            <a:r>
              <a:rPr lang="it"/>
              <a:t>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La </a:t>
            </a:r>
            <a:r>
              <a:rPr lang="it" b="1"/>
              <a:t>velocità di clock</a:t>
            </a:r>
            <a:r>
              <a:rPr lang="it"/>
              <a:t> o </a:t>
            </a:r>
            <a:r>
              <a:rPr lang="it" b="1"/>
              <a:t>frequenza</a:t>
            </a:r>
            <a:r>
              <a:rPr lang="it"/>
              <a:t>, misura il numero di operazioni eseguite dalla CPU ogni secondo, misurata in GHz (giga</a:t>
            </a:r>
            <a:r>
              <a:rPr lang="it" b="1">
                <a:solidFill>
                  <a:schemeClr val="accent3"/>
                </a:solidFill>
              </a:rPr>
              <a:t>hertz</a:t>
            </a:r>
            <a:r>
              <a:rPr lang="it"/>
              <a:t>).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l="5694" t="33450" r="8158" b="27056"/>
          <a:stretch/>
        </p:blipFill>
        <p:spPr>
          <a:xfrm>
            <a:off x="7888640" y="2166440"/>
            <a:ext cx="4303367" cy="126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ts val="990"/>
            </a:pPr>
            <a:r>
              <a:rPr lang="it" sz="3467" b="1"/>
              <a:t>RAM</a:t>
            </a:r>
            <a:r>
              <a:rPr lang="it" sz="3467"/>
              <a:t> (Random Access Memory): </a:t>
            </a:r>
            <a:r>
              <a:rPr lang="it" sz="3467" b="1"/>
              <a:t>MEMORIA CENTRALE</a:t>
            </a:r>
            <a:endParaRPr sz="3467" b="1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it" b="1"/>
              <a:t>PROPRIETA’</a:t>
            </a:r>
            <a:r>
              <a:rPr lang="it"/>
              <a:t>:</a:t>
            </a:r>
            <a:endParaRPr/>
          </a:p>
          <a:p>
            <a:pPr>
              <a:spcBef>
                <a:spcPts val="1600"/>
              </a:spcBef>
            </a:pPr>
            <a:r>
              <a:rPr lang="it"/>
              <a:t>Perde le informazioni in essa contenute se non alimentata da corrente: </a:t>
            </a:r>
            <a:r>
              <a:rPr lang="it" b="1">
                <a:solidFill>
                  <a:schemeClr val="accent3"/>
                </a:solidFill>
              </a:rPr>
              <a:t>MEMORIA VOLATILE</a:t>
            </a:r>
            <a:endParaRPr b="1">
              <a:solidFill>
                <a:schemeClr val="accent3"/>
              </a:solidFill>
            </a:endParaRPr>
          </a:p>
          <a:p>
            <a:r>
              <a:rPr lang="it"/>
              <a:t>Molto veloce e consuma poca energia.</a:t>
            </a:r>
            <a:endParaRPr/>
          </a:p>
          <a:p>
            <a:r>
              <a:rPr lang="it"/>
              <a:t>Molto costosa e con una scarsa capienza.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440" y="4100939"/>
            <a:ext cx="4333767" cy="22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ts val="990"/>
            </a:pPr>
            <a:r>
              <a:rPr lang="it" sz="3467" b="1"/>
              <a:t>MEMORIA DI MASSA</a:t>
            </a:r>
            <a:endParaRPr sz="3467" b="1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it" b="1"/>
              <a:t>PROPRIETA’</a:t>
            </a:r>
            <a:r>
              <a:rPr lang="it"/>
              <a:t>:</a:t>
            </a:r>
            <a:endParaRPr/>
          </a:p>
          <a:p>
            <a:pPr>
              <a:spcBef>
                <a:spcPts val="1600"/>
              </a:spcBef>
            </a:pPr>
            <a:r>
              <a:rPr lang="it"/>
              <a:t>Memorizza permanentemente i dati anche in assenza di corrente:    </a:t>
            </a:r>
            <a:r>
              <a:rPr lang="it" b="1">
                <a:solidFill>
                  <a:schemeClr val="accent3"/>
                </a:solidFill>
              </a:rPr>
              <a:t>MEMORIA NON VOLATILE</a:t>
            </a:r>
            <a:endParaRPr b="1">
              <a:solidFill>
                <a:schemeClr val="accent3"/>
              </a:solidFill>
            </a:endParaRPr>
          </a:p>
          <a:p>
            <a:r>
              <a:rPr lang="it"/>
              <a:t>Velocità inferiore rispetto alla memoria centrale</a:t>
            </a:r>
            <a:endParaRPr/>
          </a:p>
          <a:p>
            <a:r>
              <a:rPr lang="it"/>
              <a:t>Costo inferiore rispetto alla memoria centrale e capienza maggiore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974" y="4134441"/>
            <a:ext cx="2429433" cy="216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407" y="4760501"/>
            <a:ext cx="2429436" cy="1475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749</Words>
  <Application>Microsoft Office PowerPoint</Application>
  <PresentationFormat>Widescreen</PresentationFormat>
  <Paragraphs>293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Roboto</vt:lpstr>
      <vt:lpstr>Arial</vt:lpstr>
      <vt:lpstr>Geometric</vt:lpstr>
      <vt:lpstr>ARCHITETTURA DEGLI ELABORATORI</vt:lpstr>
      <vt:lpstr>PRINCIPALI CARATTERISTICHE</vt:lpstr>
      <vt:lpstr>DATI E MEMORIE</vt:lpstr>
      <vt:lpstr>IL MODELLO DI VON NEUMANN</vt:lpstr>
      <vt:lpstr>Presentazione standard di PowerPoint</vt:lpstr>
      <vt:lpstr>PERIFERICHE</vt:lpstr>
      <vt:lpstr>CPU (Central Processing Unit): PROCESSORE</vt:lpstr>
      <vt:lpstr>RAM (Random Access Memory): MEMORIA CENTRALE</vt:lpstr>
      <vt:lpstr>MEMORIA DI MASSA</vt:lpstr>
      <vt:lpstr>ESEMPIO</vt:lpstr>
      <vt:lpstr>VISUALIZZARE LA LETTERA A SULLO SCHERMO</vt:lpstr>
      <vt:lpstr>VISUALIZZARE LA LETTERA A SULLO SCHERMO</vt:lpstr>
      <vt:lpstr>VISUALIZZARE LA LETTERA A SULLO SCHERMO</vt:lpstr>
      <vt:lpstr>VISUALIZZARE LA LETTERA A SULLO SCHERMO</vt:lpstr>
      <vt:lpstr>VISUALIZZARE LA LETTERA A SULLO SCHERMO</vt:lpstr>
      <vt:lpstr>VISUALIZZARE LA LETTERA A SULLO SCHERMO</vt:lpstr>
      <vt:lpstr>VISUALIZZARE LA LETTERA A SULLO SCHERMO</vt:lpstr>
      <vt:lpstr>VISUALIZZARE LA LETTERA A SULLO SCHERMO</vt:lpstr>
      <vt:lpstr>VISUALIZZARE LA LETTERA A SULLO SCHERMO</vt:lpstr>
      <vt:lpstr>CLICCA PER FARE IL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Gabriele Alessandro Cazzaniga</cp:lastModifiedBy>
  <cp:revision>2</cp:revision>
  <dcterms:modified xsi:type="dcterms:W3CDTF">2024-11-20T10:42:35Z</dcterms:modified>
</cp:coreProperties>
</file>