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80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72" r:id="rId12"/>
    <p:sldId id="265" r:id="rId13"/>
    <p:sldId id="266" r:id="rId14"/>
    <p:sldId id="267" r:id="rId15"/>
    <p:sldId id="268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2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52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83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025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3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71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123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64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1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6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92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27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33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93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8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0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237E-B5E4-447A-B25F-EE61A636C141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35DA442-5FAE-4C81-BED2-B2D4DF40A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47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or.adobe.com/it/create/color-whee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ESADECIMALE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conversioni</a:t>
            </a:r>
          </a:p>
        </p:txBody>
      </p:sp>
    </p:spTree>
    <p:extLst>
      <p:ext uri="{BB962C8B-B14F-4D97-AF65-F5344CB8AC3E}">
        <p14:creationId xmlns:p14="http://schemas.microsoft.com/office/powerpoint/2010/main" val="241667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DECIMALE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1663233" y="3265724"/>
                <a:ext cx="7544308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12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12 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4096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2560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12288 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=14956</m:t>
                    </m:r>
                  </m:oMath>
                </a14:m>
                <a:r>
                  <a:rPr lang="it-IT" sz="2800" dirty="0"/>
                  <a:t> = </a:t>
                </a:r>
                <a:r>
                  <a:rPr lang="it-IT" sz="4800" dirty="0"/>
                  <a:t>(</a:t>
                </a:r>
                <a14:m>
                  <m:oMath xmlns:m="http://schemas.openxmlformats.org/officeDocument/2006/math">
                    <m:r>
                      <a:rPr lang="it-IT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14956</m:t>
                    </m:r>
                  </m:oMath>
                </a14:m>
                <a:r>
                  <a:rPr lang="it-IT" sz="4800" dirty="0"/>
                  <a:t>)</a:t>
                </a:r>
                <a:r>
                  <a:rPr lang="it-IT" sz="1400" dirty="0"/>
                  <a:t>10</a:t>
                </a:r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3" y="3265724"/>
                <a:ext cx="7544308" cy="2554545"/>
              </a:xfrm>
              <a:prstGeom prst="rect">
                <a:avLst/>
              </a:prstGeom>
              <a:blipFill rotWithShape="0">
                <a:blip r:embed="rId2"/>
                <a:stretch>
                  <a:fillRect b="-116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4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DECIMALE A ESADECIMALE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4800" dirty="0"/>
                  <a:t>(</a:t>
                </a:r>
                <a14:m>
                  <m:oMath xmlns:m="http://schemas.openxmlformats.org/officeDocument/2006/math">
                    <m:r>
                      <a:rPr lang="it-IT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14956</m:t>
                    </m:r>
                  </m:oMath>
                </a14:m>
                <a:r>
                  <a:rPr lang="it-IT" sz="4800" dirty="0"/>
                  <a:t>)</a:t>
                </a:r>
                <a:r>
                  <a:rPr lang="it-IT" sz="1400" dirty="0"/>
                  <a:t>10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0817" t="-16788" r="-2644" b="-37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9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DECIMALE A ESADECIMALE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4800" dirty="0"/>
                  <a:t>(</a:t>
                </a:r>
                <a14:m>
                  <m:oMath xmlns:m="http://schemas.openxmlformats.org/officeDocument/2006/math">
                    <m:r>
                      <a:rPr lang="it-IT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14956</m:t>
                    </m:r>
                  </m:oMath>
                </a14:m>
                <a:r>
                  <a:rPr lang="it-IT" sz="4800" dirty="0"/>
                  <a:t>)</a:t>
                </a:r>
                <a:r>
                  <a:rPr lang="it-IT" sz="1400" dirty="0"/>
                  <a:t>10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0817" t="-16788" r="-2644" b="-37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81657"/>
              </p:ext>
            </p:extLst>
          </p:nvPr>
        </p:nvGraphicFramePr>
        <p:xfrm>
          <a:off x="3011399" y="2434727"/>
          <a:ext cx="5317352" cy="32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DIVISORE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ESADECIMALE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14956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92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DECIMALE A ESADECIMALE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4800" dirty="0"/>
                  <a:t>(</a:t>
                </a:r>
                <a14:m>
                  <m:oMath xmlns:m="http://schemas.openxmlformats.org/officeDocument/2006/math">
                    <m:r>
                      <a:rPr lang="it-IT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14956</m:t>
                    </m:r>
                  </m:oMath>
                </a14:m>
                <a:r>
                  <a:rPr lang="it-IT" sz="4800" dirty="0"/>
                  <a:t>)</a:t>
                </a:r>
                <a:r>
                  <a:rPr lang="it-IT" sz="1400" dirty="0"/>
                  <a:t>10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0817" t="-16788" r="-2644" b="-37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45540"/>
              </p:ext>
            </p:extLst>
          </p:nvPr>
        </p:nvGraphicFramePr>
        <p:xfrm>
          <a:off x="3011399" y="2434727"/>
          <a:ext cx="5317352" cy="32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DIVISORE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ESADECIMALE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14956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44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DECIMALE A ESADECIMALE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4800" dirty="0"/>
                  <a:t>(</a:t>
                </a:r>
                <a14:m>
                  <m:oMath xmlns:m="http://schemas.openxmlformats.org/officeDocument/2006/math">
                    <m:r>
                      <a:rPr lang="it-IT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14956</m:t>
                    </m:r>
                  </m:oMath>
                </a14:m>
                <a:r>
                  <a:rPr lang="it-IT" sz="4800" dirty="0"/>
                  <a:t>)</a:t>
                </a:r>
                <a:r>
                  <a:rPr lang="it-IT" sz="1400" dirty="0"/>
                  <a:t>10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0817" t="-16788" r="-2644" b="-37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99543"/>
              </p:ext>
            </p:extLst>
          </p:nvPr>
        </p:nvGraphicFramePr>
        <p:xfrm>
          <a:off x="3011399" y="2434727"/>
          <a:ext cx="5317352" cy="32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DIVISORE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ESADECIMALE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14956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20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DECIMALE A ESADECIMALE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4800" dirty="0"/>
                  <a:t>(</a:t>
                </a:r>
                <a14:m>
                  <m:oMath xmlns:m="http://schemas.openxmlformats.org/officeDocument/2006/math">
                    <m:r>
                      <a:rPr lang="it-IT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14956</m:t>
                    </m:r>
                  </m:oMath>
                </a14:m>
                <a:r>
                  <a:rPr lang="it-IT" sz="4800" dirty="0"/>
                  <a:t>)</a:t>
                </a:r>
                <a:r>
                  <a:rPr lang="it-IT" sz="1400" dirty="0"/>
                  <a:t>10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0817" t="-16788" r="-2644" b="-37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92364"/>
              </p:ext>
            </p:extLst>
          </p:nvPr>
        </p:nvGraphicFramePr>
        <p:xfrm>
          <a:off x="3011399" y="2434727"/>
          <a:ext cx="5317352" cy="32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DIVISORE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ESADECIMALE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14956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5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DECIMALE A ESADECIMALE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4800" dirty="0"/>
                  <a:t>(</a:t>
                </a:r>
                <a14:m>
                  <m:oMath xmlns:m="http://schemas.openxmlformats.org/officeDocument/2006/math">
                    <m:r>
                      <a:rPr lang="it-IT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14956</m:t>
                    </m:r>
                  </m:oMath>
                </a14:m>
                <a:r>
                  <a:rPr lang="it-IT" sz="4800" dirty="0"/>
                  <a:t>)</a:t>
                </a:r>
                <a:r>
                  <a:rPr lang="it-IT" sz="1400" dirty="0"/>
                  <a:t>10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0817" t="-16788" r="-2644" b="-37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011399" y="2434727"/>
          <a:ext cx="5317352" cy="32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DIVISORE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ESADECIMALE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14956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14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DECIMALE A ESADECIMALE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4800" dirty="0"/>
                  <a:t>(</a:t>
                </a:r>
                <a14:m>
                  <m:oMath xmlns:m="http://schemas.openxmlformats.org/officeDocument/2006/math">
                    <m:r>
                      <a:rPr lang="it-IT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14956</m:t>
                    </m:r>
                  </m:oMath>
                </a14:m>
                <a:r>
                  <a:rPr lang="it-IT" sz="4800" dirty="0"/>
                  <a:t>)</a:t>
                </a:r>
                <a:r>
                  <a:rPr lang="it-IT" sz="1400" dirty="0"/>
                  <a:t>10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25" y="2434727"/>
                <a:ext cx="2533066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0817" t="-16788" r="-2644" b="-37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011399" y="2434727"/>
          <a:ext cx="5317352" cy="32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DIVISORE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ESADECIMALE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14956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Connettore 2 6"/>
          <p:cNvCxnSpPr/>
          <p:nvPr/>
        </p:nvCxnSpPr>
        <p:spPr>
          <a:xfrm flipH="1" flipV="1">
            <a:off x="8571123" y="2434727"/>
            <a:ext cx="21336" cy="322008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568651" y="565480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(3A6C)</a:t>
            </a:r>
            <a:r>
              <a:rPr lang="it-IT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7111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BINARIO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0444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BINARIO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97111"/>
              </p:ext>
            </p:extLst>
          </p:nvPr>
        </p:nvGraphicFramePr>
        <p:xfrm>
          <a:off x="2741141" y="2434726"/>
          <a:ext cx="4469054" cy="32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7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 gridSpan="4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5874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SIMBOLI DEL SISTEMA NUMERICO POSIZONALE IN BASE 16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77334" y="2423711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0 1 2 3 4 5 6 7 8 9 A B C D E F</a:t>
            </a:r>
          </a:p>
        </p:txBody>
      </p:sp>
    </p:spTree>
    <p:extLst>
      <p:ext uri="{BB962C8B-B14F-4D97-AF65-F5344CB8AC3E}">
        <p14:creationId xmlns:p14="http://schemas.microsoft.com/office/powerpoint/2010/main" val="342302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BINARIO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94065"/>
              </p:ext>
            </p:extLst>
          </p:nvPr>
        </p:nvGraphicFramePr>
        <p:xfrm>
          <a:off x="2741141" y="2434726"/>
          <a:ext cx="4469054" cy="32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7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 gridSpan="4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  <p:sp>
        <p:nvSpPr>
          <p:cNvPr id="10" name="Freccia circolare a sinistra 9"/>
          <p:cNvSpPr/>
          <p:nvPr/>
        </p:nvSpPr>
        <p:spPr>
          <a:xfrm>
            <a:off x="7297001" y="3265724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855156" y="3420286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DECIMALE</a:t>
            </a:r>
          </a:p>
        </p:txBody>
      </p:sp>
    </p:spTree>
    <p:extLst>
      <p:ext uri="{BB962C8B-B14F-4D97-AF65-F5344CB8AC3E}">
        <p14:creationId xmlns:p14="http://schemas.microsoft.com/office/powerpoint/2010/main" val="28170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BINARIO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20867"/>
              </p:ext>
            </p:extLst>
          </p:nvPr>
        </p:nvGraphicFramePr>
        <p:xfrm>
          <a:off x="2741141" y="2434726"/>
          <a:ext cx="4469054" cy="32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7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 gridSpan="4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  <p:sp>
        <p:nvSpPr>
          <p:cNvPr id="10" name="Freccia circolare a sinistra 9"/>
          <p:cNvSpPr/>
          <p:nvPr/>
        </p:nvSpPr>
        <p:spPr>
          <a:xfrm>
            <a:off x="7297001" y="3265724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ircolare a sinistra 13"/>
          <p:cNvSpPr/>
          <p:nvPr/>
        </p:nvSpPr>
        <p:spPr>
          <a:xfrm>
            <a:off x="7295813" y="3789618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855156" y="3420286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DECIMALE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7855156" y="3977089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BINARIO</a:t>
            </a:r>
          </a:p>
        </p:txBody>
      </p:sp>
    </p:spTree>
    <p:extLst>
      <p:ext uri="{BB962C8B-B14F-4D97-AF65-F5344CB8AC3E}">
        <p14:creationId xmlns:p14="http://schemas.microsoft.com/office/powerpoint/2010/main" val="3047617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BINARIO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68265"/>
              </p:ext>
            </p:extLst>
          </p:nvPr>
        </p:nvGraphicFramePr>
        <p:xfrm>
          <a:off x="2741141" y="2434726"/>
          <a:ext cx="4469054" cy="32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7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 gridSpan="4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  <p:sp>
        <p:nvSpPr>
          <p:cNvPr id="10" name="Freccia circolare a sinistra 9"/>
          <p:cNvSpPr/>
          <p:nvPr/>
        </p:nvSpPr>
        <p:spPr>
          <a:xfrm>
            <a:off x="7297001" y="3265724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ircolare a sinistra 13"/>
          <p:cNvSpPr/>
          <p:nvPr/>
        </p:nvSpPr>
        <p:spPr>
          <a:xfrm>
            <a:off x="7295813" y="3789618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reccia circolare a sinistra 12"/>
          <p:cNvSpPr/>
          <p:nvPr/>
        </p:nvSpPr>
        <p:spPr>
          <a:xfrm>
            <a:off x="7294625" y="4324191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855156" y="3420286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DECIMALE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7855156" y="3977089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BINARIO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852780" y="4489432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 BIT</a:t>
            </a:r>
          </a:p>
        </p:txBody>
      </p:sp>
    </p:spTree>
    <p:extLst>
      <p:ext uri="{BB962C8B-B14F-4D97-AF65-F5344CB8AC3E}">
        <p14:creationId xmlns:p14="http://schemas.microsoft.com/office/powerpoint/2010/main" val="127854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BINARIO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5234"/>
              </p:ext>
            </p:extLst>
          </p:nvPr>
        </p:nvGraphicFramePr>
        <p:xfrm>
          <a:off x="2741141" y="2434726"/>
          <a:ext cx="4469054" cy="332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7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80">
                <a:tc gridSpan="4"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(0011101001101100)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  <p:sp>
        <p:nvSpPr>
          <p:cNvPr id="10" name="Freccia circolare a sinistra 9"/>
          <p:cNvSpPr/>
          <p:nvPr/>
        </p:nvSpPr>
        <p:spPr>
          <a:xfrm>
            <a:off x="7297001" y="3265724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ircolare a sinistra 13"/>
          <p:cNvSpPr/>
          <p:nvPr/>
        </p:nvSpPr>
        <p:spPr>
          <a:xfrm>
            <a:off x="7295813" y="3789618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reccia circolare a sinistra 12"/>
          <p:cNvSpPr/>
          <p:nvPr/>
        </p:nvSpPr>
        <p:spPr>
          <a:xfrm>
            <a:off x="7294625" y="4324191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Freccia circolare a sinistra 11"/>
          <p:cNvSpPr/>
          <p:nvPr/>
        </p:nvSpPr>
        <p:spPr>
          <a:xfrm>
            <a:off x="7294625" y="4858764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855156" y="3420286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DECIMALE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7855156" y="3977089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BINARIO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852780" y="4489432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 BIT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852780" y="5001775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UNIONE</a:t>
            </a:r>
          </a:p>
        </p:txBody>
      </p:sp>
    </p:spTree>
    <p:extLst>
      <p:ext uri="{BB962C8B-B14F-4D97-AF65-F5344CB8AC3E}">
        <p14:creationId xmlns:p14="http://schemas.microsoft.com/office/powerpoint/2010/main" val="29867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BINARIO A ESADECIMALE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50083" y="2345742"/>
            <a:ext cx="5953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dirty="0"/>
              <a:t>(0011101001101100)</a:t>
            </a:r>
            <a:r>
              <a:rPr lang="it-IT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3069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BINARIO A ESADECIMALE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5120"/>
              </p:ext>
            </p:extLst>
          </p:nvPr>
        </p:nvGraphicFramePr>
        <p:xfrm>
          <a:off x="1392493" y="3319206"/>
          <a:ext cx="4469054" cy="268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7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 gridSpan="4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50083" y="2345742"/>
            <a:ext cx="5953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0011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1010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0110</a:t>
            </a:r>
            <a:r>
              <a:rPr lang="it-IT" sz="4800" dirty="0">
                <a:solidFill>
                  <a:schemeClr val="accent1">
                    <a:lumMod val="75000"/>
                  </a:schemeClr>
                </a:solidFill>
              </a:rPr>
              <a:t>1100</a:t>
            </a:r>
            <a:r>
              <a:rPr lang="it-IT" sz="4800" dirty="0"/>
              <a:t>)</a:t>
            </a:r>
            <a:r>
              <a:rPr lang="it-IT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5060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BINARIO A ESADECIMALE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9710"/>
              </p:ext>
            </p:extLst>
          </p:nvPr>
        </p:nvGraphicFramePr>
        <p:xfrm>
          <a:off x="1392493" y="3319206"/>
          <a:ext cx="4469054" cy="268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7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 gridSpan="4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50083" y="2345742"/>
            <a:ext cx="5953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0011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1010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0110</a:t>
            </a:r>
            <a:r>
              <a:rPr lang="it-IT" sz="4800" dirty="0">
                <a:solidFill>
                  <a:schemeClr val="accent1">
                    <a:lumMod val="75000"/>
                  </a:schemeClr>
                </a:solidFill>
              </a:rPr>
              <a:t>1100</a:t>
            </a:r>
            <a:r>
              <a:rPr lang="it-IT" sz="4800" dirty="0"/>
              <a:t>)</a:t>
            </a:r>
            <a:r>
              <a:rPr lang="it-IT" sz="2400" dirty="0"/>
              <a:t>2</a:t>
            </a:r>
          </a:p>
        </p:txBody>
      </p:sp>
      <p:sp>
        <p:nvSpPr>
          <p:cNvPr id="10" name="Freccia circolare a sinistra 9"/>
          <p:cNvSpPr/>
          <p:nvPr/>
        </p:nvSpPr>
        <p:spPr>
          <a:xfrm>
            <a:off x="5863923" y="4059121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422078" y="4213683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DECIMALE</a:t>
            </a:r>
          </a:p>
        </p:txBody>
      </p:sp>
    </p:spTree>
    <p:extLst>
      <p:ext uri="{BB962C8B-B14F-4D97-AF65-F5344CB8AC3E}">
        <p14:creationId xmlns:p14="http://schemas.microsoft.com/office/powerpoint/2010/main" val="1573313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BINARIO A ESADECIMALE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26592"/>
              </p:ext>
            </p:extLst>
          </p:nvPr>
        </p:nvGraphicFramePr>
        <p:xfrm>
          <a:off x="1392493" y="3319206"/>
          <a:ext cx="4469054" cy="268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7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 gridSpan="4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50083" y="2345742"/>
            <a:ext cx="5953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0011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1010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0110</a:t>
            </a:r>
            <a:r>
              <a:rPr lang="it-IT" sz="4800" dirty="0">
                <a:solidFill>
                  <a:schemeClr val="accent1">
                    <a:lumMod val="75000"/>
                  </a:schemeClr>
                </a:solidFill>
              </a:rPr>
              <a:t>1100</a:t>
            </a:r>
            <a:r>
              <a:rPr lang="it-IT" sz="4800" dirty="0"/>
              <a:t>)</a:t>
            </a:r>
            <a:r>
              <a:rPr lang="it-IT" sz="2400" dirty="0"/>
              <a:t>2</a:t>
            </a:r>
          </a:p>
        </p:txBody>
      </p:sp>
      <p:sp>
        <p:nvSpPr>
          <p:cNvPr id="10" name="Freccia circolare a sinistra 9"/>
          <p:cNvSpPr/>
          <p:nvPr/>
        </p:nvSpPr>
        <p:spPr>
          <a:xfrm>
            <a:off x="5863923" y="4059121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ircolare a sinistra 13"/>
          <p:cNvSpPr/>
          <p:nvPr/>
        </p:nvSpPr>
        <p:spPr>
          <a:xfrm>
            <a:off x="5862735" y="4583015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422078" y="4213683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DECIMALE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6422078" y="4770486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ESADECIMALE</a:t>
            </a:r>
          </a:p>
        </p:txBody>
      </p:sp>
    </p:spTree>
    <p:extLst>
      <p:ext uri="{BB962C8B-B14F-4D97-AF65-F5344CB8AC3E}">
        <p14:creationId xmlns:p14="http://schemas.microsoft.com/office/powerpoint/2010/main" val="2663980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BINARIO A ESADECIMALE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35116"/>
              </p:ext>
            </p:extLst>
          </p:nvPr>
        </p:nvGraphicFramePr>
        <p:xfrm>
          <a:off x="1392493" y="3319206"/>
          <a:ext cx="4469054" cy="278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7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680">
                <a:tc gridSpan="4"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(3A6C)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50083" y="2345742"/>
            <a:ext cx="5953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0011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1010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0110</a:t>
            </a:r>
            <a:r>
              <a:rPr lang="it-IT" sz="4800" dirty="0">
                <a:solidFill>
                  <a:schemeClr val="accent1">
                    <a:lumMod val="75000"/>
                  </a:schemeClr>
                </a:solidFill>
              </a:rPr>
              <a:t>1100</a:t>
            </a:r>
            <a:r>
              <a:rPr lang="it-IT" sz="4800" dirty="0"/>
              <a:t>)</a:t>
            </a:r>
            <a:r>
              <a:rPr lang="it-IT" sz="2400" dirty="0"/>
              <a:t>2</a:t>
            </a:r>
          </a:p>
        </p:txBody>
      </p:sp>
      <p:sp>
        <p:nvSpPr>
          <p:cNvPr id="10" name="Freccia circolare a sinistra 9"/>
          <p:cNvSpPr/>
          <p:nvPr/>
        </p:nvSpPr>
        <p:spPr>
          <a:xfrm>
            <a:off x="5863923" y="4059121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ircolare a sinistra 13"/>
          <p:cNvSpPr/>
          <p:nvPr/>
        </p:nvSpPr>
        <p:spPr>
          <a:xfrm>
            <a:off x="5862735" y="4583015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reccia circolare a sinistra 12"/>
          <p:cNvSpPr/>
          <p:nvPr/>
        </p:nvSpPr>
        <p:spPr>
          <a:xfrm>
            <a:off x="5861547" y="5117588"/>
            <a:ext cx="473725" cy="71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422078" y="4213683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DECIMALE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6422078" y="4770486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ESADECIMALE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419702" y="5282829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UNIONE</a:t>
            </a:r>
          </a:p>
        </p:txBody>
      </p:sp>
    </p:spTree>
    <p:extLst>
      <p:ext uri="{BB962C8B-B14F-4D97-AF65-F5344CB8AC3E}">
        <p14:creationId xmlns:p14="http://schemas.microsoft.com/office/powerpoint/2010/main" val="366860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ESERCIZIO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88" y="2994792"/>
            <a:ext cx="6474360" cy="3865617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52341" y="1414969"/>
            <a:ext cx="8846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/>
              <a:t>TRASFORMA LA SIGLA DEL TUO INDIRIZZO DI SCUOLA IN ESADECIMALE,</a:t>
            </a:r>
          </a:p>
          <a:p>
            <a:pPr algn="ctr"/>
            <a:r>
              <a:rPr lang="it-IT" sz="2000" dirty="0"/>
              <a:t>DOPODICHE’ OTTIENI DALL’ESADECIMALE IL BINARIO. UNA VOLTA OTTENUTO</a:t>
            </a:r>
          </a:p>
          <a:p>
            <a:pPr algn="ctr"/>
            <a:r>
              <a:rPr lang="it-IT" sz="2000" dirty="0"/>
              <a:t>IL BINARIO, RIPORTALO IN ESADECIMALE E SUCCESSIVAMENTE IN DECIMALE,</a:t>
            </a:r>
          </a:p>
          <a:p>
            <a:pPr algn="ctr"/>
            <a:r>
              <a:rPr lang="it-IT" sz="2000" dirty="0"/>
              <a:t>CONTROLLANDO INFINE DI RIOTTERE LE LETTERE DI PARTENZA.</a:t>
            </a:r>
          </a:p>
        </p:txBody>
      </p:sp>
    </p:spTree>
    <p:extLst>
      <p:ext uri="{BB962C8B-B14F-4D97-AF65-F5344CB8AC3E}">
        <p14:creationId xmlns:p14="http://schemas.microsoft.com/office/powerpoint/2010/main" val="373819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SIMBOLI DEL SISTEMA NUMERICO POSIZONALE IN BASE 16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77334" y="2423711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0 1 2 3 4 5 6 7 8 9 A B C D E F</a:t>
            </a:r>
          </a:p>
        </p:txBody>
      </p:sp>
      <p:sp>
        <p:nvSpPr>
          <p:cNvPr id="4" name="Rettangolo 3"/>
          <p:cNvSpPr/>
          <p:nvPr/>
        </p:nvSpPr>
        <p:spPr>
          <a:xfrm>
            <a:off x="5878750" y="5459041"/>
            <a:ext cx="209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2"/>
              </a:rPr>
              <a:t>RUOTA DEI COLORI</a:t>
            </a:r>
            <a:endParaRPr lang="it-IT" dirty="0"/>
          </a:p>
        </p:txBody>
      </p:sp>
      <p:pic>
        <p:nvPicPr>
          <p:cNvPr id="1026" name="Picture 2" descr="RGB - Wiktionary, the free diction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76" y="3228729"/>
            <a:ext cx="2952520" cy="295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51699"/>
              </p:ext>
            </p:extLst>
          </p:nvPr>
        </p:nvGraphicFramePr>
        <p:xfrm>
          <a:off x="4439797" y="3339981"/>
          <a:ext cx="496860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ESADECIMALE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DECIMALE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</a:t>
                      </a:r>
                      <a:r>
                        <a:rPr lang="it-IT" dirty="0">
                          <a:solidFill>
                            <a:schemeClr val="accent2"/>
                          </a:solidFill>
                        </a:rPr>
                        <a:t>FF</a:t>
                      </a:r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00</a:t>
                      </a:r>
                      <a:r>
                        <a:rPr lang="it-IT" dirty="0">
                          <a:solidFill>
                            <a:schemeClr val="accent4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2"/>
                          </a:solidFill>
                        </a:rPr>
                        <a:t>255</a:t>
                      </a:r>
                      <a:r>
                        <a:rPr lang="it-IT" dirty="0"/>
                        <a:t>, </a:t>
                      </a:r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r>
                        <a:rPr lang="it-IT" dirty="0"/>
                        <a:t>, </a:t>
                      </a:r>
                      <a:r>
                        <a:rPr lang="it-IT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</a:t>
                      </a:r>
                      <a:r>
                        <a:rPr lang="it-IT" dirty="0">
                          <a:solidFill>
                            <a:schemeClr val="accent2"/>
                          </a:solidFill>
                        </a:rPr>
                        <a:t>00</a:t>
                      </a:r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FF</a:t>
                      </a:r>
                      <a:r>
                        <a:rPr lang="it-IT" dirty="0">
                          <a:solidFill>
                            <a:schemeClr val="accent4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it-IT" dirty="0"/>
                        <a:t>, </a:t>
                      </a:r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255</a:t>
                      </a:r>
                      <a:r>
                        <a:rPr lang="it-IT" dirty="0"/>
                        <a:t>, </a:t>
                      </a:r>
                      <a:r>
                        <a:rPr lang="it-IT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2060"/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</a:t>
                      </a:r>
                      <a:r>
                        <a:rPr lang="it-IT" dirty="0">
                          <a:solidFill>
                            <a:schemeClr val="accent2"/>
                          </a:solidFill>
                        </a:rPr>
                        <a:t>00</a:t>
                      </a:r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00</a:t>
                      </a:r>
                      <a:r>
                        <a:rPr lang="it-IT" dirty="0">
                          <a:solidFill>
                            <a:schemeClr val="accent4"/>
                          </a:solidFill>
                        </a:rPr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it-IT" dirty="0"/>
                        <a:t>, </a:t>
                      </a:r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r>
                        <a:rPr lang="it-IT" dirty="0"/>
                        <a:t>, </a:t>
                      </a:r>
                      <a:r>
                        <a:rPr lang="it-IT" dirty="0">
                          <a:solidFill>
                            <a:schemeClr val="accent4"/>
                          </a:solidFill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GIALLO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</a:t>
                      </a:r>
                      <a:r>
                        <a:rPr lang="it-IT" dirty="0">
                          <a:solidFill>
                            <a:schemeClr val="accent2"/>
                          </a:solidFill>
                        </a:rPr>
                        <a:t>FF</a:t>
                      </a:r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FF</a:t>
                      </a:r>
                      <a:r>
                        <a:rPr lang="it-IT" dirty="0">
                          <a:solidFill>
                            <a:schemeClr val="accent4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2"/>
                          </a:solidFill>
                        </a:rPr>
                        <a:t>255</a:t>
                      </a:r>
                      <a:r>
                        <a:rPr lang="it-IT" dirty="0"/>
                        <a:t>, </a:t>
                      </a:r>
                      <a:r>
                        <a:rPr lang="it-IT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255</a:t>
                      </a:r>
                      <a:r>
                        <a:rPr lang="it-IT" dirty="0"/>
                        <a:t>, </a:t>
                      </a:r>
                      <a:r>
                        <a:rPr lang="it-IT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7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DECIMALE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9427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DECIMALE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2023042" y="3265724"/>
                <a:ext cx="68246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042" y="3265724"/>
                <a:ext cx="682468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DECIMALE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1663233" y="3265724"/>
                <a:ext cx="754430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12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3" y="3265724"/>
                <a:ext cx="7544308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16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DECIMALE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1663233" y="3265724"/>
                <a:ext cx="754430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12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12 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4096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3" y="3265724"/>
                <a:ext cx="7544308" cy="13849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5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DECIMALE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1663233" y="3265724"/>
                <a:ext cx="7544308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12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12 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4096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2560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12288 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3" y="3265724"/>
                <a:ext cx="7544308" cy="18158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32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CONVERSIONE:</a:t>
            </a:r>
            <a:br>
              <a:rPr lang="it-IT" dirty="0"/>
            </a:br>
            <a:r>
              <a:rPr lang="it-IT" dirty="0"/>
              <a:t>DA ESADECIMALE A DECIMALE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4625" y="2434727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(</a:t>
            </a:r>
            <a:r>
              <a:rPr lang="it-IT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it-IT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it-IT" sz="4800" dirty="0"/>
              <a:t>)</a:t>
            </a:r>
            <a:r>
              <a:rPr lang="it-IT" sz="1400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1663233" y="3265724"/>
                <a:ext cx="7544308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12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∗ 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12 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4096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2560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12288 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=14956</m:t>
                      </m:r>
                    </m:oMath>
                  </m:oMathPara>
                </a14:m>
                <a:endParaRPr lang="it-IT" sz="900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3" y="3265724"/>
                <a:ext cx="7544308" cy="22467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6427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846</Words>
  <Application>Microsoft Office PowerPoint</Application>
  <PresentationFormat>Widescreen</PresentationFormat>
  <Paragraphs>331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Trebuchet MS</vt:lpstr>
      <vt:lpstr>Wingdings 3</vt:lpstr>
      <vt:lpstr>Sfaccettatura</vt:lpstr>
      <vt:lpstr>ESADECIMALE</vt:lpstr>
      <vt:lpstr>SIMBOLI DEL SISTEMA NUMERICO POSIZONALE IN BASE 16</vt:lpstr>
      <vt:lpstr>SIMBOLI DEL SISTEMA NUMERICO POSIZONALE IN BASE 16</vt:lpstr>
      <vt:lpstr>CONVERSIONE: DA ESADECIMALE A DECIMALE</vt:lpstr>
      <vt:lpstr>CONVERSIONE: DA ESADECIMALE A DECIMALE</vt:lpstr>
      <vt:lpstr>CONVERSIONE: DA ESADECIMALE A DECIMALE</vt:lpstr>
      <vt:lpstr>CONVERSIONE: DA ESADECIMALE A DECIMALE</vt:lpstr>
      <vt:lpstr>CONVERSIONE: DA ESADECIMALE A DECIMALE</vt:lpstr>
      <vt:lpstr>CONVERSIONE: DA ESADECIMALE A DECIMALE</vt:lpstr>
      <vt:lpstr>CONVERSIONE: DA ESADECIMALE A DECIMALE</vt:lpstr>
      <vt:lpstr>CONVERSIONE: DA DECIMALE A ESADECIMALE</vt:lpstr>
      <vt:lpstr>CONVERSIONE: DA DECIMALE A ESADECIMALE</vt:lpstr>
      <vt:lpstr>CONVERSIONE: DA DECIMALE A ESADECIMALE</vt:lpstr>
      <vt:lpstr>CONVERSIONE: DA DECIMALE A ESADECIMALE</vt:lpstr>
      <vt:lpstr>CONVERSIONE: DA DECIMALE A ESADECIMALE</vt:lpstr>
      <vt:lpstr>CONVERSIONE: DA DECIMALE A ESADECIMALE</vt:lpstr>
      <vt:lpstr>CONVERSIONE: DA DECIMALE A ESADECIMALE</vt:lpstr>
      <vt:lpstr>CONVERSIONE: DA ESADECIMALE A BINARIO</vt:lpstr>
      <vt:lpstr>CONVERSIONE: DA ESADECIMALE A BINARIO</vt:lpstr>
      <vt:lpstr>CONVERSIONE: DA ESADECIMALE A BINARIO</vt:lpstr>
      <vt:lpstr>CONVERSIONE: DA ESADECIMALE A BINARIO</vt:lpstr>
      <vt:lpstr>CONVERSIONE: DA ESADECIMALE A BINARIO</vt:lpstr>
      <vt:lpstr>CONVERSIONE: DA ESADECIMALE A BINARIO</vt:lpstr>
      <vt:lpstr>CONVERSIONE: DA BINARIO A ESADECIMALE</vt:lpstr>
      <vt:lpstr>CONVERSIONE: DA BINARIO A ESADECIMALE</vt:lpstr>
      <vt:lpstr>CONVERSIONE: DA BINARIO A ESADECIMALE</vt:lpstr>
      <vt:lpstr>CONVERSIONE: DA BINARIO A ESADECIMALE</vt:lpstr>
      <vt:lpstr>CONVERSIONE: DA BINARIO A ESADECIMALE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ESADECIMALE</dc:title>
  <dc:creator>Gabriele Cazzaniga</dc:creator>
  <cp:lastModifiedBy>Gabriele Alessandro Cazzaniga</cp:lastModifiedBy>
  <cp:revision>15</cp:revision>
  <dcterms:created xsi:type="dcterms:W3CDTF">2023-10-02T07:20:08Z</dcterms:created>
  <dcterms:modified xsi:type="dcterms:W3CDTF">2023-10-02T13:15:12Z</dcterms:modified>
</cp:coreProperties>
</file>