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3" r:id="rId6"/>
    <p:sldId id="274" r:id="rId7"/>
    <p:sldId id="275" r:id="rId8"/>
    <p:sldId id="267" r:id="rId9"/>
    <p:sldId id="279" r:id="rId10"/>
    <p:sldId id="277" r:id="rId11"/>
    <p:sldId id="278" r:id="rId12"/>
    <p:sldId id="281" r:id="rId13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469" autoAdjust="0"/>
  </p:normalViewPr>
  <p:slideViewPr>
    <p:cSldViewPr>
      <p:cViewPr varScale="1">
        <p:scale>
          <a:sx n="64" d="100"/>
          <a:sy n="64" d="100"/>
        </p:scale>
        <p:origin x="97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Windows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PC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macOS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PC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Linux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PC</c:v>
                </c:pt>
              </c:strCache>
            </c: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Android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TELEFONI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FC-4368-903E-E61EEBAA84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iOS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TELEFONI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FC-4368-903E-E61EEBAA84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18/09/2024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18/09/2024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1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867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056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18/09/2024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18/09/2024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18/09/2024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18/09/2024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18/09/2024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18/09/2024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18/09/2024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18/09/2024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18/09/2024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18/09/2024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18/09/2024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18/09/2024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ails.net/index.it.html" TargetMode="Externa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SISTEMI OPERATIVI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BCF6C-D51D-0FA5-3B75-F70B6C3E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SISTEMI OPERATIVI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EE597-41A7-541B-CDB3-2A16DF13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/>
              <a:t>Un sistema operativo (SO) è un </a:t>
            </a:r>
            <a:r>
              <a:rPr lang="it-IT" dirty="0">
                <a:solidFill>
                  <a:srgbClr val="FF0000"/>
                </a:solidFill>
              </a:rPr>
              <a:t>SOFTWARE</a:t>
            </a:r>
            <a:r>
              <a:rPr lang="it-IT" dirty="0"/>
              <a:t> fondamentale che </a:t>
            </a:r>
            <a:r>
              <a:rPr lang="it-IT" dirty="0">
                <a:solidFill>
                  <a:srgbClr val="FF0000"/>
                </a:solidFill>
              </a:rPr>
              <a:t>GESTISCE L’HARDWARE</a:t>
            </a:r>
            <a:r>
              <a:rPr lang="it-IT" dirty="0"/>
              <a:t> di un computer e fornisce servizi essenziali alle applicazioni software. In sostanza, funge da </a:t>
            </a:r>
            <a:r>
              <a:rPr lang="it-IT" dirty="0">
                <a:solidFill>
                  <a:srgbClr val="FF0000"/>
                </a:solidFill>
              </a:rPr>
              <a:t>INTERMEDIARIO</a:t>
            </a:r>
            <a:r>
              <a:rPr lang="it-IT" dirty="0"/>
              <a:t> tra l'utente, il software applicativo e le risorse hardware del sistema, garantendo che tutte le operazioni vengano eseguite in modo efficiente e sicuro.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F4F653A-CB4F-7A9B-DB96-43ECE501F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18" y="5074941"/>
            <a:ext cx="745990" cy="92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6E249D-5CB8-FC5E-F821-C09E6728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425" y="4334138"/>
            <a:ext cx="892480" cy="8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3FAE7B2-23E0-47DE-3E3D-743256641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361" y="4269581"/>
            <a:ext cx="1406199" cy="167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306CD26-934A-45E9-1E43-B41782307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10" y="4511474"/>
            <a:ext cx="1430288" cy="14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CF28E1FB-FF9B-92E9-7118-FC7F8E3D2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95"/>
          <a:stretch/>
        </p:blipFill>
        <p:spPr bwMode="auto">
          <a:xfrm>
            <a:off x="9498742" y="4725350"/>
            <a:ext cx="2080642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ux the penguin">
            <a:extLst>
              <a:ext uri="{FF2B5EF4-FFF2-40B4-BE49-F238E27FC236}">
                <a16:creationId xmlns:a16="http://schemas.microsoft.com/office/drawing/2014/main" id="{2C131B3B-5D71-C179-9F9A-D2CD96ECE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586" y="4249642"/>
            <a:ext cx="1491561" cy="176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30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8BBBD42-41BB-6914-FD45-B9C6463B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ARCHITETTURA DI VON NEUMANN</a:t>
            </a:r>
          </a:p>
        </p:txBody>
      </p:sp>
      <p:pic>
        <p:nvPicPr>
          <p:cNvPr id="12" name="Immagine 11" descr="Immagine che contiene nero, oscurità, bianco e nero, testo&#10;&#10;Descrizione generata automaticamente">
            <a:extLst>
              <a:ext uri="{FF2B5EF4-FFF2-40B4-BE49-F238E27FC236}">
                <a16:creationId xmlns:a16="http://schemas.microsoft.com/office/drawing/2014/main" id="{B0655006-78B8-5CD9-A6E5-B286924E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5" t="24579" r="32484" b="22486"/>
          <a:stretch/>
        </p:blipFill>
        <p:spPr>
          <a:xfrm>
            <a:off x="3070076" y="1376282"/>
            <a:ext cx="5976664" cy="5212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602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8BBBD42-41BB-6914-FD45-B9C6463B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ARCHITETTURA DI VON NEUMANN</a:t>
            </a:r>
          </a:p>
        </p:txBody>
      </p:sp>
      <p:pic>
        <p:nvPicPr>
          <p:cNvPr id="12" name="Immagine 11" descr="Immagine che contiene nero, oscurità, bianco e nero, testo&#10;&#10;Descrizione generata automaticamente">
            <a:extLst>
              <a:ext uri="{FF2B5EF4-FFF2-40B4-BE49-F238E27FC236}">
                <a16:creationId xmlns:a16="http://schemas.microsoft.com/office/drawing/2014/main" id="{B0655006-78B8-5CD9-A6E5-B286924E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5" t="24579" r="32484" b="22486"/>
          <a:stretch/>
        </p:blipFill>
        <p:spPr>
          <a:xfrm>
            <a:off x="1218883" y="1584793"/>
            <a:ext cx="5976664" cy="5212438"/>
          </a:xfrm>
          <a:prstGeom prst="rect">
            <a:avLst/>
          </a:prstGeom>
          <a:noFill/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9252030B-F852-B5D5-C679-B63E444FFDC2}"/>
              </a:ext>
            </a:extLst>
          </p:cNvPr>
          <p:cNvSpPr/>
          <p:nvPr/>
        </p:nvSpPr>
        <p:spPr>
          <a:xfrm>
            <a:off x="1038863" y="1584793"/>
            <a:ext cx="6336704" cy="50847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92A16F-92DB-DCF7-6292-56C8AAF0E838}"/>
              </a:ext>
            </a:extLst>
          </p:cNvPr>
          <p:cNvSpPr txBox="1"/>
          <p:nvPr/>
        </p:nvSpPr>
        <p:spPr>
          <a:xfrm>
            <a:off x="8355425" y="1584793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</a:rPr>
              <a:t>SISTEMA OPERATIVO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969729-9B74-01FC-87D5-302A7E72390B}"/>
              </a:ext>
            </a:extLst>
          </p:cNvPr>
          <p:cNvSpPr txBox="1"/>
          <p:nvPr/>
        </p:nvSpPr>
        <p:spPr>
          <a:xfrm>
            <a:off x="7650784" y="2108013"/>
            <a:ext cx="46332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it-IT" sz="2800" dirty="0"/>
              <a:t>GESTISCE LE MEMORIE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GESTISCE LE PERIFERICHE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GESTISCE I PROCESSORI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GESTISCE L’EFFICIENZA</a:t>
            </a:r>
          </a:p>
          <a:p>
            <a:pPr marL="457200" indent="-457200">
              <a:buFontTx/>
              <a:buChar char="-"/>
            </a:pPr>
            <a:r>
              <a:rPr lang="it-IT" sz="2800" dirty="0"/>
              <a:t>GESTISCE L’USABILITA’</a:t>
            </a:r>
          </a:p>
        </p:txBody>
      </p:sp>
    </p:spTree>
    <p:extLst>
      <p:ext uri="{BB962C8B-B14F-4D97-AF65-F5344CB8AC3E}">
        <p14:creationId xmlns:p14="http://schemas.microsoft.com/office/powerpoint/2010/main" val="5593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SISTEMI OPERATIVI PIÙ UTILIZZATI</a:t>
            </a:r>
          </a:p>
        </p:txBody>
      </p:sp>
      <p:graphicFrame>
        <p:nvGraphicFramePr>
          <p:cNvPr id="9" name="Segnaposto contenuto 8" descr="Istogramma che mostra i valori di 3 serie per 4 categori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934808"/>
              </p:ext>
            </p:extLst>
          </p:nvPr>
        </p:nvGraphicFramePr>
        <p:xfrm>
          <a:off x="1053852" y="1586154"/>
          <a:ext cx="5184322" cy="4355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Segnaposto contenuto 8" descr="Istogramma che mostra i valori di 3 serie per 4 categorie">
            <a:extLst>
              <a:ext uri="{FF2B5EF4-FFF2-40B4-BE49-F238E27FC236}">
                <a16:creationId xmlns:a16="http://schemas.microsoft.com/office/drawing/2014/main" id="{D4C3D661-1DEA-7E16-216C-B49A9FF72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323038"/>
              </p:ext>
            </p:extLst>
          </p:nvPr>
        </p:nvGraphicFramePr>
        <p:xfrm>
          <a:off x="6399133" y="1523687"/>
          <a:ext cx="6387380" cy="4463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SISTEMI OPERATIVI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ACCENSIONE DEL DISPOSITIVO</a:t>
            </a:r>
          </a:p>
        </p:txBody>
      </p:sp>
    </p:spTree>
    <p:extLst>
      <p:ext uri="{BB962C8B-B14F-4D97-AF65-F5344CB8AC3E}">
        <p14:creationId xmlns:p14="http://schemas.microsoft.com/office/powerpoint/2010/main" val="282285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BCF6C-D51D-0FA5-3B75-F70B6C3E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BOOTSTRAP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EE597-41A7-541B-CDB3-2A16DF13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/>
              <a:t>Il bootstrap del sistema operativo è il processo di avvio di un computer, che inizia quando si preme il pulsante di accensione. Durante questa fase, il sistema </a:t>
            </a:r>
            <a:r>
              <a:rPr lang="it-IT" dirty="0">
                <a:solidFill>
                  <a:srgbClr val="FF0000"/>
                </a:solidFill>
              </a:rPr>
              <a:t>CARICA IL KERNEL </a:t>
            </a:r>
            <a:r>
              <a:rPr lang="it-IT" dirty="0"/>
              <a:t>del sistema operativo nella memoria centrale (</a:t>
            </a:r>
            <a:r>
              <a:rPr lang="it-IT" dirty="0">
                <a:solidFill>
                  <a:srgbClr val="FF0000"/>
                </a:solidFill>
              </a:rPr>
              <a:t>RAM</a:t>
            </a:r>
            <a:r>
              <a:rPr lang="it-IT" dirty="0"/>
              <a:t>) a partire dalla memoria secondaria (come un disco rigido o un </a:t>
            </a:r>
            <a:r>
              <a:rPr lang="it-IT" dirty="0">
                <a:solidFill>
                  <a:srgbClr val="FF0000"/>
                </a:solidFill>
              </a:rPr>
              <a:t>SSD</a:t>
            </a:r>
            <a:r>
              <a:rPr lang="it-IT" dirty="0"/>
              <a:t>) e avvia il sistema operativo.</a:t>
            </a:r>
          </a:p>
        </p:txBody>
      </p:sp>
    </p:spTree>
    <p:extLst>
      <p:ext uri="{BB962C8B-B14F-4D97-AF65-F5344CB8AC3E}">
        <p14:creationId xmlns:p14="http://schemas.microsoft.com/office/powerpoint/2010/main" val="76502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BCF6C-D51D-0FA5-3B75-F70B6C3E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BOOTSTRAP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1EE597-41A7-541B-CDB3-2A16DF13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it-IT" dirty="0"/>
              <a:t>Accensione del computer: Il processore esegue il </a:t>
            </a:r>
            <a:r>
              <a:rPr lang="it-IT" dirty="0">
                <a:solidFill>
                  <a:srgbClr val="FF0000"/>
                </a:solidFill>
              </a:rPr>
              <a:t>FIRMWARE</a:t>
            </a:r>
            <a:r>
              <a:rPr lang="it-IT" dirty="0"/>
              <a:t> del </a:t>
            </a:r>
            <a:r>
              <a:rPr lang="it-IT" dirty="0">
                <a:solidFill>
                  <a:srgbClr val="FF0000"/>
                </a:solidFill>
              </a:rPr>
              <a:t>BIOS</a:t>
            </a:r>
            <a:r>
              <a:rPr lang="it-IT" dirty="0"/>
              <a:t> (Basic Input/Output System) o </a:t>
            </a:r>
            <a:r>
              <a:rPr lang="it-IT" dirty="0">
                <a:solidFill>
                  <a:srgbClr val="FF0000"/>
                </a:solidFill>
              </a:rPr>
              <a:t>UEFI</a:t>
            </a:r>
            <a:r>
              <a:rPr lang="it-IT" dirty="0"/>
              <a:t> (</a:t>
            </a:r>
            <a:r>
              <a:rPr lang="it-IT" dirty="0" err="1"/>
              <a:t>Unified</a:t>
            </a:r>
            <a:r>
              <a:rPr lang="it-IT" dirty="0"/>
              <a:t> </a:t>
            </a:r>
            <a:r>
              <a:rPr lang="it-IT" dirty="0" err="1"/>
              <a:t>Extensible</a:t>
            </a:r>
            <a:r>
              <a:rPr lang="it-IT" dirty="0"/>
              <a:t> Firmware Interface) presente nella </a:t>
            </a:r>
            <a:r>
              <a:rPr lang="it-IT" dirty="0">
                <a:solidFill>
                  <a:srgbClr val="FF0000"/>
                </a:solidFill>
              </a:rPr>
              <a:t>ROM</a:t>
            </a:r>
            <a:r>
              <a:rPr lang="it-IT" dirty="0"/>
              <a:t> (Read-</a:t>
            </a:r>
            <a:r>
              <a:rPr lang="it-IT" dirty="0" err="1"/>
              <a:t>Only</a:t>
            </a:r>
            <a:r>
              <a:rPr lang="it-IT" dirty="0"/>
              <a:t> Memory);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/>
              <a:t>Caricamento del </a:t>
            </a:r>
            <a:r>
              <a:rPr lang="it-IT" dirty="0">
                <a:solidFill>
                  <a:srgbClr val="FF0000"/>
                </a:solidFill>
              </a:rPr>
              <a:t>BOOTLOADER</a:t>
            </a:r>
            <a:r>
              <a:rPr lang="it-IT" dirty="0"/>
              <a:t>: Il BIOS/UEFI cerca un </a:t>
            </a:r>
            <a:r>
              <a:rPr lang="it-IT" dirty="0" err="1"/>
              <a:t>bootloader</a:t>
            </a:r>
            <a:r>
              <a:rPr lang="it-IT" dirty="0"/>
              <a:t> nel dispositivo di avvio configurato e lo </a:t>
            </a:r>
            <a:r>
              <a:rPr lang="it-IT" dirty="0">
                <a:solidFill>
                  <a:srgbClr val="FF0000"/>
                </a:solidFill>
              </a:rPr>
              <a:t>ESEGUE</a:t>
            </a:r>
            <a:r>
              <a:rPr lang="it-IT" dirty="0"/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/>
              <a:t>Caricamento del kernel: Il </a:t>
            </a:r>
            <a:r>
              <a:rPr lang="it-IT" dirty="0" err="1"/>
              <a:t>bootloader</a:t>
            </a:r>
            <a:r>
              <a:rPr lang="it-IT" dirty="0"/>
              <a:t> carica il </a:t>
            </a:r>
            <a:r>
              <a:rPr lang="it-IT" dirty="0">
                <a:solidFill>
                  <a:srgbClr val="FF0000"/>
                </a:solidFill>
              </a:rPr>
              <a:t>KERNEL</a:t>
            </a:r>
            <a:r>
              <a:rPr lang="it-IT" dirty="0"/>
              <a:t> del sistema operativo nella </a:t>
            </a:r>
            <a:r>
              <a:rPr lang="it-IT" dirty="0">
                <a:solidFill>
                  <a:srgbClr val="FF0000"/>
                </a:solidFill>
              </a:rPr>
              <a:t>RAM</a:t>
            </a:r>
            <a:r>
              <a:rPr lang="it-IT" dirty="0"/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/>
              <a:t>Inizializzazione del sistema operativo: Il kernel </a:t>
            </a:r>
            <a:r>
              <a:rPr lang="it-IT" dirty="0">
                <a:solidFill>
                  <a:srgbClr val="FF0000"/>
                </a:solidFill>
              </a:rPr>
              <a:t>AVVIA</a:t>
            </a:r>
            <a:r>
              <a:rPr lang="it-IT" dirty="0"/>
              <a:t> i processi necessari e trasferisce il controllo al </a:t>
            </a:r>
            <a:r>
              <a:rPr lang="it-IT" dirty="0">
                <a:solidFill>
                  <a:srgbClr val="FF0000"/>
                </a:solidFill>
              </a:rPr>
              <a:t>SISTEMA OPERATIVO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99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ESEMPIO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TAILS</a:t>
            </a: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EA722DC-4F06-8F79-7F40-BFD9C7BD2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0356" y="2701575"/>
            <a:ext cx="4270995" cy="15818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61C120-6034-96F1-44EC-3302C4A1609E}"/>
              </a:ext>
            </a:extLst>
          </p:cNvPr>
          <p:cNvSpPr txBox="1"/>
          <p:nvPr/>
        </p:nvSpPr>
        <p:spPr>
          <a:xfrm>
            <a:off x="5992838" y="4283425"/>
            <a:ext cx="3960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5"/>
              </a:rPr>
              <a:t>https://tails.net/index.it.html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201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96</TotalTime>
  <Words>262</Words>
  <Application>Microsoft Office PowerPoint</Application>
  <PresentationFormat>Personalizzato</PresentationFormat>
  <Paragraphs>29</Paragraphs>
  <Slides>9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Tecnologia 16x9</vt:lpstr>
      <vt:lpstr>SISTEMI OPERATIVI</vt:lpstr>
      <vt:lpstr>SISTEMI OPERATIVI</vt:lpstr>
      <vt:lpstr>ARCHITETTURA DI VON NEUMANN</vt:lpstr>
      <vt:lpstr>ARCHITETTURA DI VON NEUMANN</vt:lpstr>
      <vt:lpstr>SISTEMI OPERATIVI PIÙ UTILIZZATI</vt:lpstr>
      <vt:lpstr>SISTEMI OPERATIVI</vt:lpstr>
      <vt:lpstr>BOOTSTRAP</vt:lpstr>
      <vt:lpstr>BOOTSTRAP</vt:lpstr>
      <vt:lpstr>ESEMPIO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Alessandro Cazzaniga</dc:creator>
  <cp:lastModifiedBy>Gabriele Alessandro Cazzaniga</cp:lastModifiedBy>
  <cp:revision>1</cp:revision>
  <dcterms:created xsi:type="dcterms:W3CDTF">2024-09-18T12:43:30Z</dcterms:created>
  <dcterms:modified xsi:type="dcterms:W3CDTF">2024-09-18T14:19:37Z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