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4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72A68-63C0-4C1B-BF41-9FE85F9A1DF7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4B658-19DF-43DE-BEA0-D1C35FBD8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50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93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78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560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6131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596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27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8142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623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68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61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17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32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486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0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13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80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61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A256D42-0469-4695-82BB-DF04A2DD2B7D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289D54-4F54-4940-A9DF-987A5B9C9C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660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65BB0-48E4-E1CE-CCE5-B66CB5D77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Master’s</a:t>
            </a:r>
            <a:r>
              <a:rPr lang="it-IT" sz="2000" dirty="0"/>
              <a:t> Degree Course in Electronic Engineering for Industry</a:t>
            </a:r>
            <a:br>
              <a:rPr lang="it-IT" sz="2000" dirty="0"/>
            </a:br>
            <a:r>
              <a:rPr lang="it-IT" sz="2000" dirty="0"/>
              <a:t>Industrial Automation</a:t>
            </a: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r>
              <a:rPr lang="it-IT" sz="2800" dirty="0"/>
              <a:t>Speech </a:t>
            </a:r>
            <a:r>
              <a:rPr lang="it-IT" sz="2800" dirty="0" err="1"/>
              <a:t>Recognition</a:t>
            </a:r>
            <a:r>
              <a:rPr lang="it-IT" sz="2800" dirty="0"/>
              <a:t> System to control a </a:t>
            </a:r>
            <a:r>
              <a:rPr lang="it-IT" sz="2800" dirty="0" err="1"/>
              <a:t>Robotic</a:t>
            </a:r>
            <a:r>
              <a:rPr lang="it-IT" sz="2800" dirty="0"/>
              <a:t> Arm</a:t>
            </a:r>
            <a:endParaRPr lang="it-IT" sz="2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52D5BD-53B9-FBBB-CC42-62657466D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4" y="5547789"/>
            <a:ext cx="1696357" cy="1049867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Written</a:t>
            </a:r>
            <a:r>
              <a:rPr lang="it-IT" dirty="0"/>
              <a:t> by:</a:t>
            </a:r>
          </a:p>
          <a:p>
            <a:r>
              <a:rPr lang="it-IT" dirty="0"/>
              <a:t>Alessandro Ficarra</a:t>
            </a:r>
            <a:br>
              <a:rPr lang="it-IT" dirty="0"/>
            </a:br>
            <a:r>
              <a:rPr lang="it-IT" dirty="0"/>
              <a:t>Roberto Cardillo</a:t>
            </a:r>
            <a:br>
              <a:rPr lang="it-IT" dirty="0"/>
            </a:br>
            <a:r>
              <a:rPr lang="it-IT" dirty="0"/>
              <a:t>Gabriele Ielo</a:t>
            </a:r>
            <a:br>
              <a:rPr lang="it-IT" dirty="0"/>
            </a:br>
            <a:r>
              <a:rPr lang="it-IT" dirty="0"/>
              <a:t>Gabriele Ruggeri</a:t>
            </a:r>
          </a:p>
        </p:txBody>
      </p:sp>
      <p:pic>
        <p:nvPicPr>
          <p:cNvPr id="9" name="Immagine 8" descr="Immagine che contiene testo, Carattere, logo, Marchio&#10;&#10;Descrizione generata automaticamente">
            <a:extLst>
              <a:ext uri="{FF2B5EF4-FFF2-40B4-BE49-F238E27FC236}">
                <a16:creationId xmlns:a16="http://schemas.microsoft.com/office/drawing/2014/main" id="{79368BE3-62E2-EAC6-0AF4-830501D0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15" y="0"/>
            <a:ext cx="2538989" cy="172822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231AE25-88B2-C3BF-DC31-0C46EA3A1855}"/>
              </a:ext>
            </a:extLst>
          </p:cNvPr>
          <p:cNvSpPr txBox="1"/>
          <p:nvPr/>
        </p:nvSpPr>
        <p:spPr>
          <a:xfrm>
            <a:off x="9977037" y="5749556"/>
            <a:ext cx="166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Professor:</a:t>
            </a:r>
            <a:br>
              <a:rPr lang="it-IT" dirty="0"/>
            </a:br>
            <a:r>
              <a:rPr lang="it-IT" dirty="0"/>
              <a:t>Prof. L. Patanè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AD816F-2750-575E-2116-3AC6EEC58F8E}"/>
              </a:ext>
            </a:extLst>
          </p:cNvPr>
          <p:cNvSpPr txBox="1"/>
          <p:nvPr/>
        </p:nvSpPr>
        <p:spPr>
          <a:xfrm>
            <a:off x="4735338" y="6211221"/>
            <a:ext cx="271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Academic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 2022-2023</a:t>
            </a:r>
          </a:p>
        </p:txBody>
      </p:sp>
    </p:spTree>
    <p:extLst>
      <p:ext uri="{BB962C8B-B14F-4D97-AF65-F5344CB8AC3E}">
        <p14:creationId xmlns:p14="http://schemas.microsoft.com/office/powerpoint/2010/main" val="19619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6AACA-DB89-0D2E-5122-3D0BFAC0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 Speech </a:t>
            </a:r>
            <a:r>
              <a:rPr lang="it-IT" dirty="0" err="1"/>
              <a:t>Recognition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1A80BCA-19FA-C0D8-85F6-716110A0A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495" y="1580050"/>
            <a:ext cx="3245455" cy="2237064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2641E94-923C-712D-569D-355EFDAA9722}"/>
              </a:ext>
            </a:extLst>
          </p:cNvPr>
          <p:cNvSpPr txBox="1"/>
          <p:nvPr/>
        </p:nvSpPr>
        <p:spPr>
          <a:xfrm>
            <a:off x="5226050" y="1580050"/>
            <a:ext cx="6041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initial</a:t>
            </a:r>
            <a:r>
              <a:rPr lang="it-IT" dirty="0"/>
              <a:t> part of the software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to act </a:t>
            </a:r>
            <a:r>
              <a:rPr lang="it-IT" dirty="0" err="1"/>
              <a:t>as</a:t>
            </a:r>
            <a:r>
              <a:rPr lang="it-IT" dirty="0"/>
              <a:t> the control center for the </a:t>
            </a:r>
            <a:r>
              <a:rPr lang="it-IT" dirty="0" err="1"/>
              <a:t>robotic</a:t>
            </a:r>
            <a:r>
              <a:rPr lang="it-IT" dirty="0"/>
              <a:t> arm.</a:t>
            </a:r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declare</a:t>
            </a:r>
            <a:r>
              <a:rPr lang="it-IT" dirty="0"/>
              <a:t> the global </a:t>
            </a:r>
            <a:r>
              <a:rPr lang="it-IT" dirty="0" err="1"/>
              <a:t>variables</a:t>
            </a:r>
            <a:r>
              <a:rPr lang="it-IT" dirty="0"/>
              <a:t> for Matlab and the command </a:t>
            </a:r>
            <a:r>
              <a:rPr lang="it-IT" dirty="0" err="1"/>
              <a:t>dictionary</a:t>
            </a:r>
            <a:r>
              <a:rPr lang="it-IT" dirty="0"/>
              <a:t> to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reference</a:t>
            </a:r>
            <a:r>
              <a:rPr lang="it-IT" dirty="0"/>
              <a:t> in </a:t>
            </a:r>
            <a:r>
              <a:rPr lang="it-IT" dirty="0" err="1"/>
              <a:t>deciding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command to </a:t>
            </a:r>
            <a:r>
              <a:rPr lang="it-IT" dirty="0" err="1"/>
              <a:t>send</a:t>
            </a:r>
            <a:r>
              <a:rPr lang="it-IT" dirty="0"/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4BBDD6F-FD04-39DD-2A0D-D240F137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821" y="3334376"/>
            <a:ext cx="2715455" cy="337090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0EB6F97-11BD-8756-DF7F-C8C5F3D1030F}"/>
              </a:ext>
            </a:extLst>
          </p:cNvPr>
          <p:cNvSpPr txBox="1"/>
          <p:nvPr/>
        </p:nvSpPr>
        <p:spPr>
          <a:xfrm>
            <a:off x="1180494" y="3981450"/>
            <a:ext cx="6599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for recording the </a:t>
            </a:r>
            <a:r>
              <a:rPr lang="it-IT" dirty="0" err="1"/>
              <a:t>user’s</a:t>
            </a:r>
            <a:r>
              <a:rPr lang="it-IT" dirty="0"/>
              <a:t> voice,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going</a:t>
            </a:r>
            <a:r>
              <a:rPr lang="it-IT" dirty="0"/>
              <a:t> to be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everytime</a:t>
            </a:r>
            <a:r>
              <a:rPr lang="it-IT" dirty="0"/>
              <a:t> a command </a:t>
            </a:r>
            <a:r>
              <a:rPr lang="it-IT" dirty="0" err="1"/>
              <a:t>needs</a:t>
            </a:r>
            <a:r>
              <a:rPr lang="it-IT" dirty="0"/>
              <a:t> to be </a:t>
            </a:r>
            <a:r>
              <a:rPr lang="it-IT" dirty="0" err="1"/>
              <a:t>sent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First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adjusts</a:t>
            </a:r>
            <a:r>
              <a:rPr lang="it-IT" dirty="0"/>
              <a:t> for ambient </a:t>
            </a:r>
            <a:r>
              <a:rPr lang="it-IT" dirty="0" err="1"/>
              <a:t>noise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recognizes</a:t>
            </a:r>
            <a:r>
              <a:rPr lang="it-IT" dirty="0"/>
              <a:t> the </a:t>
            </a:r>
            <a:r>
              <a:rPr lang="it-IT" dirty="0" err="1"/>
              <a:t>user’s</a:t>
            </a:r>
            <a:r>
              <a:rPr lang="it-IT" dirty="0"/>
              <a:t> voice by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Google’s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compares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said</a:t>
            </a:r>
            <a:r>
              <a:rPr lang="it-IT" dirty="0"/>
              <a:t> to the </a:t>
            </a:r>
            <a:r>
              <a:rPr lang="it-IT" dirty="0" err="1"/>
              <a:t>commands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in the </a:t>
            </a:r>
            <a:r>
              <a:rPr lang="it-IT" dirty="0" err="1"/>
              <a:t>dictionary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2 </a:t>
            </a:r>
            <a:r>
              <a:rPr lang="it-IT" dirty="0" err="1"/>
              <a:t>exceptions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in case of </a:t>
            </a:r>
            <a:r>
              <a:rPr lang="it-IT" dirty="0" err="1"/>
              <a:t>error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83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AFAA2-1752-3388-EA29-74EFCE25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 Speech </a:t>
            </a:r>
            <a:r>
              <a:rPr lang="it-IT" dirty="0" err="1"/>
              <a:t>Recognition</a:t>
            </a:r>
            <a:r>
              <a:rPr lang="it-IT" dirty="0"/>
              <a:t> 2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B7F4C04-0FD9-BF1B-3E5C-FFD8397D8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900" y="1490466"/>
            <a:ext cx="2569884" cy="257982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75B941-3CB2-721E-AA3A-882EF095E2DD}"/>
              </a:ext>
            </a:extLst>
          </p:cNvPr>
          <p:cNvSpPr txBox="1"/>
          <p:nvPr/>
        </p:nvSpPr>
        <p:spPr>
          <a:xfrm>
            <a:off x="821430" y="1580050"/>
            <a:ext cx="752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works the </a:t>
            </a:r>
            <a:r>
              <a:rPr lang="it-IT" dirty="0" err="1"/>
              <a:t>same</a:t>
            </a:r>
            <a:r>
              <a:rPr lang="it-IT" dirty="0"/>
              <a:t> way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previous</a:t>
            </a:r>
            <a:r>
              <a:rPr lang="it-IT" dirty="0"/>
              <a:t> one, </a:t>
            </a:r>
            <a:r>
              <a:rPr lang="it-IT" dirty="0" err="1"/>
              <a:t>except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scanning the </a:t>
            </a:r>
            <a:r>
              <a:rPr lang="it-IT" dirty="0" err="1"/>
              <a:t>user’s</a:t>
            </a:r>
            <a:r>
              <a:rPr lang="it-IT" dirty="0"/>
              <a:t> voice for a text command,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scans</a:t>
            </a:r>
            <a:r>
              <a:rPr lang="it-IT" dirty="0"/>
              <a:t> for a </a:t>
            </a:r>
            <a:r>
              <a:rPr lang="it-IT" dirty="0" err="1"/>
              <a:t>number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eventually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a list of </a:t>
            </a:r>
            <a:r>
              <a:rPr lang="it-IT" dirty="0" err="1"/>
              <a:t>natural</a:t>
            </a:r>
            <a:r>
              <a:rPr lang="it-IT" dirty="0"/>
              <a:t> 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dictate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the software </a:t>
            </a:r>
            <a:r>
              <a:rPr lang="it-IT" dirty="0" err="1"/>
              <a:t>needs</a:t>
            </a:r>
            <a:r>
              <a:rPr lang="it-IT" dirty="0"/>
              <a:t> to </a:t>
            </a:r>
            <a:r>
              <a:rPr lang="it-IT" dirty="0" err="1"/>
              <a:t>send</a:t>
            </a:r>
            <a:r>
              <a:rPr lang="it-IT" dirty="0"/>
              <a:t> the command to be </a:t>
            </a:r>
            <a:r>
              <a:rPr lang="it-IT" dirty="0" err="1"/>
              <a:t>performed</a:t>
            </a:r>
            <a:r>
              <a:rPr lang="it-IT" dirty="0"/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FD13C08-E576-D6FB-067B-9F8742D71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30" y="3381405"/>
            <a:ext cx="3185420" cy="291070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4CDF97-38F3-042B-4FFB-0EB7DB68C260}"/>
              </a:ext>
            </a:extLst>
          </p:cNvPr>
          <p:cNvSpPr txBox="1"/>
          <p:nvPr/>
        </p:nvSpPr>
        <p:spPr>
          <a:xfrm>
            <a:off x="4159250" y="4159876"/>
            <a:ext cx="683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last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loop,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consists</a:t>
            </a:r>
            <a:r>
              <a:rPr lang="it-IT" dirty="0"/>
              <a:t> of a </a:t>
            </a:r>
            <a:r>
              <a:rPr lang="it-IT" dirty="0" err="1"/>
              <a:t>series</a:t>
            </a:r>
            <a:r>
              <a:rPr lang="it-IT" dirty="0"/>
              <a:t> of </a:t>
            </a:r>
            <a:r>
              <a:rPr lang="it-IT" dirty="0" err="1"/>
              <a:t>ifs</a:t>
            </a:r>
            <a:r>
              <a:rPr lang="it-IT" dirty="0"/>
              <a:t> and else </a:t>
            </a:r>
            <a:r>
              <a:rPr lang="it-IT" dirty="0" err="1"/>
              <a:t>ifs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make the software flow through the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declared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</a:t>
            </a:r>
            <a:r>
              <a:rPr lang="it-IT" dirty="0" err="1"/>
              <a:t>sending</a:t>
            </a:r>
            <a:r>
              <a:rPr lang="it-IT" dirty="0"/>
              <a:t> the </a:t>
            </a:r>
            <a:r>
              <a:rPr lang="it-IT" dirty="0" err="1"/>
              <a:t>chosen</a:t>
            </a:r>
            <a:r>
              <a:rPr lang="it-IT" dirty="0"/>
              <a:t> command for the </a:t>
            </a:r>
            <a:r>
              <a:rPr lang="it-IT" dirty="0" err="1"/>
              <a:t>declared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times, </a:t>
            </a:r>
            <a:r>
              <a:rPr lang="it-IT" dirty="0" err="1"/>
              <a:t>all</a:t>
            </a:r>
            <a:r>
              <a:rPr lang="it-IT" dirty="0"/>
              <a:t> thanks to a </a:t>
            </a:r>
            <a:r>
              <a:rPr lang="it-IT" dirty="0" err="1"/>
              <a:t>while</a:t>
            </a:r>
            <a:r>
              <a:rPr lang="it-IT" dirty="0"/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157323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348041-8419-5C9C-268B-05C9D30F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Hardware Components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563953-2EA0-B3E8-9F7C-9B147AC1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2952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it-IT" dirty="0"/>
              <a:t>Siemens SIMATIC S7-1200 1215C AC/DC/RLY PLC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8A769B-D8DE-E408-AA90-018894907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400599" y="2224061"/>
            <a:ext cx="3165004" cy="28115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C642F4-354F-59FC-C3A4-EF0E95D68EB6}"/>
              </a:ext>
            </a:extLst>
          </p:cNvPr>
          <p:cNvSpPr txBox="1"/>
          <p:nvPr/>
        </p:nvSpPr>
        <p:spPr>
          <a:xfrm>
            <a:off x="913795" y="2324607"/>
            <a:ext cx="5784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PLC SIMATIC S7-1200 with CPU 1215C AC/DC/RLY is a PLC produced by Siemens. It is used in the project to realize the sequence control of the robotic arm.</a:t>
            </a:r>
          </a:p>
          <a:p>
            <a:pPr algn="l"/>
            <a:r>
              <a:rPr lang="it-IT" sz="1800" b="0" i="0" u="none" strike="noStrike" baseline="0" dirty="0" err="1">
                <a:latin typeface="URWPalladioL-Roma"/>
              </a:rPr>
              <a:t>It</a:t>
            </a:r>
            <a:r>
              <a:rPr lang="it-IT" sz="1800" b="0" i="0" u="none" strike="noStrike" baseline="0" dirty="0">
                <a:latin typeface="URWPalladioL-Roma"/>
              </a:rPr>
              <a:t> </a:t>
            </a:r>
            <a:r>
              <a:rPr lang="it-IT" sz="1800" b="0" i="0" u="none" strike="noStrike" baseline="0" dirty="0" err="1">
                <a:latin typeface="URWPalladioL-Roma"/>
              </a:rPr>
              <a:t>is</a:t>
            </a:r>
            <a:r>
              <a:rPr lang="it-IT" sz="1800" b="0" i="0" u="none" strike="noStrike" baseline="0" dirty="0">
                <a:latin typeface="URWPalladioL-Roma"/>
              </a:rPr>
              <a:t> </a:t>
            </a:r>
            <a:r>
              <a:rPr lang="it-IT" sz="1800" b="0" i="0" u="none" strike="noStrike" baseline="0" dirty="0" err="1">
                <a:latin typeface="URWPalladioL-Roma"/>
              </a:rPr>
              <a:t>characterized</a:t>
            </a:r>
            <a:r>
              <a:rPr lang="it-IT" sz="1800" b="0" i="0" u="none" strike="noStrike" baseline="0" dirty="0">
                <a:latin typeface="URWPalladioL-Roma"/>
              </a:rPr>
              <a:t> by:</a:t>
            </a:r>
          </a:p>
          <a:p>
            <a:pPr algn="l"/>
            <a:r>
              <a:rPr lang="it-IT" sz="1800" b="0" i="0" u="none" strike="noStrike" baseline="0" dirty="0">
                <a:latin typeface="URWPalladioL-Roma"/>
              </a:rPr>
              <a:t>• 14 24V </a:t>
            </a:r>
            <a:r>
              <a:rPr lang="it-IT" sz="1800" b="0" i="0" u="none" strike="noStrike" baseline="0" dirty="0" err="1">
                <a:latin typeface="URWPalladioL-Roma"/>
              </a:rPr>
              <a:t>digital</a:t>
            </a:r>
            <a:r>
              <a:rPr lang="it-IT" sz="1800" b="0" i="0" u="none" strike="noStrike" baseline="0" dirty="0">
                <a:latin typeface="URWPalladioL-Roma"/>
              </a:rPr>
              <a:t> inputs;</a:t>
            </a:r>
          </a:p>
          <a:p>
            <a:pPr algn="l"/>
            <a:r>
              <a:rPr lang="it-IT" sz="1800" b="0" i="0" u="none" strike="noStrike" baseline="0" dirty="0">
                <a:latin typeface="URWPalladioL-Roma"/>
              </a:rPr>
              <a:t>• 10 relay outputs;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• 2 analog inputs and 2 analog outputs.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892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246CE7-16B6-6788-ADB0-76FE478D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Fischertechnik</a:t>
            </a:r>
            <a:r>
              <a:rPr lang="it-IT" dirty="0"/>
              <a:t> 3D-Robot 24V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0F1FF8-3453-E28C-3C62-4576AE7AB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l">
              <a:buNone/>
            </a:pPr>
            <a:r>
              <a:rPr lang="en-US" sz="1800" b="0" i="0" u="none" strike="noStrike" baseline="0" dirty="0">
                <a:latin typeface="URWPalladioL-Roma"/>
              </a:rPr>
              <a:t>The 3D-Robot 24V is a robotic arm produced by </a:t>
            </a:r>
            <a:r>
              <a:rPr lang="en-US" sz="1800" b="0" i="0" u="none" strike="noStrike" baseline="0" dirty="0" err="1">
                <a:latin typeface="URWPalladioL-Roma"/>
              </a:rPr>
              <a:t>Fischertechnik</a:t>
            </a:r>
            <a:r>
              <a:rPr lang="en-US" sz="1800" b="0" i="0" u="none" strike="noStrike" baseline="0" dirty="0">
                <a:latin typeface="URWPalladioL-Roma"/>
              </a:rPr>
              <a:t>. It is a 3-DOF (3 degrees of freedom) robot and it is composed by:</a:t>
            </a:r>
          </a:p>
          <a:p>
            <a:pPr marL="36900" indent="0" algn="l">
              <a:buNone/>
            </a:pPr>
            <a:r>
              <a:rPr lang="it-IT" sz="1800" b="0" i="0" u="none" strike="noStrike" baseline="0" dirty="0">
                <a:latin typeface="URWPalladioL-Roma"/>
              </a:rPr>
              <a:t>	• 1 revolute joint;</a:t>
            </a:r>
          </a:p>
          <a:p>
            <a:pPr marL="36900" indent="0" algn="l">
              <a:buNone/>
            </a:pPr>
            <a:r>
              <a:rPr lang="en-US" sz="1800" b="0" i="0" u="none" strike="noStrike" baseline="0" dirty="0">
                <a:latin typeface="URWPalladioL-Roma"/>
              </a:rPr>
              <a:t>	• 2 prismatic joints (up/down and forward/backward);</a:t>
            </a:r>
          </a:p>
          <a:p>
            <a:pPr marL="36900" indent="0" algn="l">
              <a:buNone/>
            </a:pPr>
            <a:r>
              <a:rPr lang="it-IT" sz="1800" b="0" i="0" u="none" strike="noStrike" baseline="0" dirty="0">
                <a:latin typeface="URWPalladioL-Roma"/>
              </a:rPr>
              <a:t>	• 1 </a:t>
            </a:r>
            <a:r>
              <a:rPr lang="it-IT" sz="1800" b="0" i="0" u="none" strike="noStrike" baseline="0" dirty="0" err="1">
                <a:latin typeface="URWPalladioL-Roma"/>
              </a:rPr>
              <a:t>gripper</a:t>
            </a:r>
            <a:r>
              <a:rPr lang="it-IT" sz="1800" b="0" i="0" u="none" strike="noStrike" baseline="0" dirty="0">
                <a:latin typeface="URWPalladioL-Roma"/>
              </a:rPr>
              <a:t> </a:t>
            </a:r>
            <a:r>
              <a:rPr lang="it-IT" sz="1800" b="0" i="0" u="none" strike="noStrike" baseline="0" dirty="0" err="1">
                <a:latin typeface="URWPalladioL-Roma"/>
              </a:rPr>
              <a:t>as</a:t>
            </a:r>
            <a:r>
              <a:rPr lang="it-IT" sz="1800" b="0" i="0" u="none" strike="noStrike" baseline="0" dirty="0">
                <a:latin typeface="URWPalladioL-Roma"/>
              </a:rPr>
              <a:t> end-</a:t>
            </a:r>
            <a:r>
              <a:rPr lang="it-IT" sz="1800" b="0" i="0" u="none" strike="noStrike" baseline="0" dirty="0" err="1">
                <a:latin typeface="URWPalladioL-Roma"/>
              </a:rPr>
              <a:t>effector</a:t>
            </a:r>
            <a:endParaRPr lang="it-IT" sz="1800" b="0" i="0" u="none" strike="noStrike" baseline="0" dirty="0">
              <a:latin typeface="URWPalladioL-Roma"/>
            </a:endParaRPr>
          </a:p>
        </p:txBody>
      </p:sp>
      <p:pic>
        <p:nvPicPr>
          <p:cNvPr id="7" name="Immagine 6" descr="Immagine che contiene macchina, giocattolo&#10;&#10;Descrizione generata automaticamente">
            <a:extLst>
              <a:ext uri="{FF2B5EF4-FFF2-40B4-BE49-F238E27FC236}">
                <a16:creationId xmlns:a16="http://schemas.microsoft.com/office/drawing/2014/main" id="{52209BB4-8A12-6C7B-B5EB-F2B873F23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57" y="3024375"/>
            <a:ext cx="5270143" cy="27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9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DAB845-ACDC-E256-63BC-BE4AFA2E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End of </a:t>
            </a:r>
            <a:r>
              <a:rPr lang="it-IT" dirty="0" err="1"/>
              <a:t>Run</a:t>
            </a:r>
            <a:r>
              <a:rPr lang="it-IT" dirty="0"/>
              <a:t> switches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92C666-D0F9-26DF-8A08-12257257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l">
              <a:buNone/>
            </a:pPr>
            <a:r>
              <a:rPr lang="en-US" sz="1800" b="0" i="0" u="none" strike="noStrike" baseline="0" dirty="0">
                <a:latin typeface="URWPalladioL-Roma"/>
              </a:rPr>
              <a:t>The robotic arm as four mini switches that are pressed respectively in four different </a:t>
            </a:r>
            <a:r>
              <a:rPr lang="it-IT" sz="1800" b="0" i="0" u="none" strike="noStrike" baseline="0" dirty="0" err="1">
                <a:latin typeface="URWPalladioL-Roma"/>
              </a:rPr>
              <a:t>conditions</a:t>
            </a:r>
            <a:r>
              <a:rPr lang="it-IT" sz="1800" b="0" i="0" u="none" strike="noStrike" baseline="0" dirty="0">
                <a:latin typeface="URWPalladioL-Roma"/>
              </a:rPr>
              <a:t>:</a:t>
            </a:r>
          </a:p>
          <a:p>
            <a:pPr marL="36900" indent="0" algn="l">
              <a:buNone/>
            </a:pPr>
            <a:r>
              <a:rPr lang="en-US" sz="1800" dirty="0">
                <a:latin typeface="URWPalladioL-Roma"/>
              </a:rPr>
              <a:t>	</a:t>
            </a:r>
            <a:r>
              <a:rPr lang="en-US" sz="1800" b="0" i="0" u="none" strike="noStrike" baseline="0" dirty="0">
                <a:latin typeface="URWPalladioL-Roma"/>
              </a:rPr>
              <a:t>• the gripper is fully open;</a:t>
            </a:r>
          </a:p>
          <a:p>
            <a:pPr marL="36900" indent="0" algn="l">
              <a:buNone/>
            </a:pPr>
            <a:r>
              <a:rPr lang="en-US" sz="1800" b="0" i="0" u="none" strike="noStrike" baseline="0" dirty="0">
                <a:latin typeface="URWPalladioL-Roma"/>
              </a:rPr>
              <a:t>	• the end-effector is completely brought back;</a:t>
            </a:r>
          </a:p>
          <a:p>
            <a:pPr marL="36900" indent="0" algn="l">
              <a:buNone/>
            </a:pPr>
            <a:r>
              <a:rPr lang="en-US" sz="1800" b="0" i="0" u="none" strike="noStrike" baseline="0" dirty="0">
                <a:latin typeface="URWPalladioL-Roma"/>
              </a:rPr>
              <a:t>	• the horizontal arm is completely brought up;</a:t>
            </a:r>
          </a:p>
          <a:p>
            <a:pPr marL="36900" indent="0" algn="l">
              <a:buNone/>
            </a:pPr>
            <a:r>
              <a:rPr lang="en-US" sz="1800" b="0" i="0" u="none" strike="noStrike" baseline="0" dirty="0">
                <a:latin typeface="URWPalladioL-Roma"/>
              </a:rPr>
              <a:t>	• the robot is completely rotated clockwise.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41FF54-E029-879C-C156-213B8AE95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033" y="2535767"/>
            <a:ext cx="2099733" cy="12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4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078B5C-B9F8-D033-D6BD-1364EBA8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Pulse</a:t>
            </a:r>
            <a:r>
              <a:rPr lang="it-IT" dirty="0"/>
              <a:t> counters and Motor encoders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E0D94A-168C-5DE2-D143-A0000640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08" y="1580050"/>
            <a:ext cx="7150705" cy="4058751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The robot has two pulse counters, that can be used to understand respectively:</a:t>
            </a:r>
          </a:p>
          <a:p>
            <a:pPr marL="369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	• how much the gripper is open;</a:t>
            </a:r>
          </a:p>
          <a:p>
            <a:pPr marL="369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	• how much the horizontal arm is moved frontward.</a:t>
            </a:r>
          </a:p>
          <a:p>
            <a:pPr marL="369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In fact, the pulse counters are switches that are automatically pressed each time a gear</a:t>
            </a:r>
          </a:p>
          <a:p>
            <a:pPr marL="369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involved in the corresponding movement rotate of a certain angle, producing a certain</a:t>
            </a:r>
          </a:p>
          <a:p>
            <a:pPr marL="36900" indent="0">
              <a:buNone/>
            </a:pPr>
            <a:r>
              <a:rPr lang="it-IT" sz="1800" b="0" i="0" u="none" strike="noStrike" baseline="0" dirty="0" err="1">
                <a:latin typeface="URWPalladioL-Roma"/>
              </a:rPr>
              <a:t>quantity</a:t>
            </a:r>
            <a:r>
              <a:rPr lang="it-IT" sz="1800" b="0" i="0" u="none" strike="noStrike" baseline="0" dirty="0">
                <a:latin typeface="URWPalladioL-Roma"/>
              </a:rPr>
              <a:t> of </a:t>
            </a:r>
            <a:r>
              <a:rPr lang="it-IT" sz="1800" b="0" i="0" u="none" strike="noStrike" baseline="0" dirty="0" err="1">
                <a:latin typeface="URWPalladioL-Roma"/>
              </a:rPr>
              <a:t>movement</a:t>
            </a:r>
            <a:r>
              <a:rPr lang="it-IT" sz="1800" b="0" i="0" u="none" strike="noStrike" baseline="0" dirty="0">
                <a:latin typeface="URWPalladioL-Roma"/>
              </a:rPr>
              <a:t>.</a:t>
            </a:r>
          </a:p>
          <a:p>
            <a:pPr marL="36900" indent="0">
              <a:buNone/>
            </a:pPr>
            <a:endParaRPr lang="en-US" sz="1800" dirty="0">
              <a:latin typeface="URWPalladioL-Roma"/>
            </a:endParaRPr>
          </a:p>
          <a:p>
            <a:pPr marL="369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The robot has two motor encoders with a maximum frequency of 1 </a:t>
            </a:r>
            <a:r>
              <a:rPr lang="en-US" sz="1800" b="0" i="0" u="none" strike="noStrike" baseline="0" dirty="0" err="1">
                <a:latin typeface="URWPalladioL-Roma"/>
              </a:rPr>
              <a:t>KHz</a:t>
            </a:r>
            <a:r>
              <a:rPr lang="en-US" sz="1800" b="0" i="0" u="none" strike="noStrike" baseline="0" dirty="0">
                <a:latin typeface="URWPalladioL-Roma"/>
              </a:rPr>
              <a:t>, that can be used to understand respectively:</a:t>
            </a:r>
          </a:p>
          <a:p>
            <a:pPr marL="369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	• how much th</a:t>
            </a:r>
            <a:r>
              <a:rPr lang="en-US" sz="1800" dirty="0">
                <a:latin typeface="URWPalladioL-Roma"/>
              </a:rPr>
              <a:t>e </a:t>
            </a:r>
            <a:r>
              <a:rPr lang="en-US" sz="1800" b="0" i="0" u="none" strike="noStrike" baseline="0" dirty="0">
                <a:latin typeface="URWPalladioL-Roma"/>
              </a:rPr>
              <a:t>horizontal arm is moved down;</a:t>
            </a:r>
          </a:p>
          <a:p>
            <a:pPr marL="369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	• how much the robot is rotated.</a:t>
            </a:r>
          </a:p>
          <a:p>
            <a:pPr marL="36900" indent="0">
              <a:buNone/>
            </a:pPr>
            <a:endParaRPr lang="en-US" sz="1800" b="0" i="0" u="none" strike="noStrike" baseline="0" dirty="0">
              <a:latin typeface="URWPalladioL-Roma"/>
            </a:endParaRPr>
          </a:p>
          <a:p>
            <a:pPr marL="369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The direction of the movement/rotation can be understood by the time order of the two</a:t>
            </a:r>
          </a:p>
          <a:p>
            <a:pPr marL="36900" indent="0">
              <a:buNone/>
            </a:pPr>
            <a:r>
              <a:rPr lang="en-US" sz="1800" b="0" i="0" u="none" strike="noStrike" baseline="0" dirty="0">
                <a:latin typeface="URWPalladioL-Roma"/>
              </a:rPr>
              <a:t>signals generated by the encoder.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CE4476-BD71-9354-9EA2-EC9AD9FE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340" y="3429000"/>
            <a:ext cx="3071435" cy="21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6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49516-3422-F003-3002-69521F65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/>
          <a:lstStyle/>
          <a:p>
            <a:r>
              <a:rPr lang="it-IT" dirty="0"/>
              <a:t>Connection with the </a:t>
            </a:r>
            <a:r>
              <a:rPr lang="it-IT" dirty="0" err="1"/>
              <a:t>robotic</a:t>
            </a:r>
            <a:r>
              <a:rPr lang="it-IT" dirty="0"/>
              <a:t> arm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044488-0017-38D2-A25A-CD83D406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34" y="1552025"/>
            <a:ext cx="6423935" cy="4058751"/>
          </a:xfrm>
        </p:spPr>
        <p:txBody>
          <a:bodyPr/>
          <a:lstStyle/>
          <a:p>
            <a:pPr marL="36900" indent="0" algn="just">
              <a:buNone/>
            </a:pPr>
            <a:r>
              <a:rPr lang="en-US" sz="1800" b="0" i="0" u="none" strike="noStrike" baseline="0" dirty="0">
                <a:latin typeface="URWPalladioL-Roma"/>
              </a:rPr>
              <a:t>In this section it is presented the part related to the connection between the user computer and the PLC that controls the robotic arm. </a:t>
            </a:r>
            <a:endParaRPr lang="en-US" sz="1800" dirty="0">
              <a:latin typeface="URWPalladioL-Roma"/>
            </a:endParaRPr>
          </a:p>
          <a:p>
            <a:pPr marL="36900" indent="0" algn="just">
              <a:buNone/>
            </a:pPr>
            <a:r>
              <a:rPr lang="en-US" sz="1800" dirty="0">
                <a:latin typeface="URWPalladioL-Roma"/>
              </a:rPr>
              <a:t>Here’s a graphical scheme of how the connection is set up (on the right) </a:t>
            </a:r>
            <a:r>
              <a:rPr lang="en-US" sz="1800">
                <a:latin typeface="URWPalladioL-Roma"/>
              </a:rPr>
              <a:t>and its KiCad</a:t>
            </a:r>
            <a:r>
              <a:rPr lang="en-US" sz="1800" dirty="0">
                <a:latin typeface="URWPalladioL-Roma"/>
              </a:rPr>
              <a:t> schematic (below):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3CF4AA5-F164-5FBF-FB2D-1D8F45CD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905" y="1630683"/>
            <a:ext cx="3448816" cy="502568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340" y="3196758"/>
            <a:ext cx="3454931" cy="34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6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2E2D16-5D16-388C-0956-A92726E7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TIA Portal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ACF66DE-211D-9DC0-ECB0-AF680D594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81" y="4284470"/>
            <a:ext cx="5512754" cy="2148126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81266C4-5D8F-9C9D-961E-2416BFE4F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56" y="1580050"/>
            <a:ext cx="5407204" cy="219667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214D188-CC60-2CF6-F935-DBF62B224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055" y="1580050"/>
            <a:ext cx="5367988" cy="219667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E608CFA-F31C-E422-8D64-FFA5A730E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055" y="3888738"/>
            <a:ext cx="5357064" cy="25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1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B8220-3702-421A-1B07-0A4DB2E9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0D038-A592-28BC-DE61-0999FACA4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Connection to PLC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Connection to Python Server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905AD27-4336-550A-CB6E-FA5535C2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84610"/>
            <a:ext cx="5696745" cy="18862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1DCF852-4497-6606-E8DA-545185305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1"/>
          <a:stretch/>
        </p:blipFill>
        <p:spPr>
          <a:xfrm>
            <a:off x="913794" y="4587683"/>
            <a:ext cx="5886819" cy="13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8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97EA14-428C-4E33-306F-BE55B1E9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E82568-2F63-86FC-9F20-3FC213E5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a </a:t>
            </a:r>
            <a:r>
              <a:rPr lang="it-IT" dirty="0" err="1"/>
              <a:t>third</a:t>
            </a:r>
            <a:r>
              <a:rPr lang="it-IT" dirty="0"/>
              <a:t> Matlab software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ConnectionFcn</a:t>
            </a:r>
            <a:r>
              <a:rPr lang="it-IT" dirty="0"/>
              <a:t>,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sync</a:t>
            </a:r>
            <a:r>
              <a:rPr lang="it-IT" dirty="0"/>
              <a:t> up to the PLC position </a:t>
            </a:r>
            <a:r>
              <a:rPr lang="it-IT" dirty="0" err="1"/>
              <a:t>pulled</a:t>
            </a:r>
            <a:r>
              <a:rPr lang="it-IT" dirty="0"/>
              <a:t> from the first connection software.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 err="1"/>
              <a:t>This</a:t>
            </a:r>
            <a:r>
              <a:rPr lang="it-IT" dirty="0"/>
              <a:t> code, </a:t>
            </a:r>
            <a:r>
              <a:rPr lang="it-IT" dirty="0" err="1"/>
              <a:t>too</a:t>
            </a:r>
            <a:r>
              <a:rPr lang="it-IT" dirty="0"/>
              <a:t> long to be </a:t>
            </a:r>
            <a:r>
              <a:rPr lang="it-IT" dirty="0" err="1"/>
              <a:t>included</a:t>
            </a:r>
            <a:r>
              <a:rPr lang="it-IT" dirty="0"/>
              <a:t> in a slide, </a:t>
            </a:r>
            <a:r>
              <a:rPr lang="it-IT" dirty="0" err="1"/>
              <a:t>serves</a:t>
            </a:r>
            <a:r>
              <a:rPr lang="it-IT" dirty="0"/>
              <a:t> the </a:t>
            </a:r>
            <a:r>
              <a:rPr lang="it-IT" dirty="0" err="1"/>
              <a:t>purpose</a:t>
            </a:r>
            <a:r>
              <a:rPr lang="it-IT" dirty="0"/>
              <a:t> of </a:t>
            </a:r>
            <a:r>
              <a:rPr lang="it-IT" dirty="0" err="1"/>
              <a:t>sending</a:t>
            </a:r>
            <a:r>
              <a:rPr lang="it-IT" dirty="0"/>
              <a:t> the </a:t>
            </a:r>
            <a:r>
              <a:rPr lang="it-IT" dirty="0" err="1"/>
              <a:t>right</a:t>
            </a:r>
            <a:r>
              <a:rPr lang="it-IT" dirty="0"/>
              <a:t> command </a:t>
            </a:r>
            <a:r>
              <a:rPr lang="it-IT" dirty="0" err="1"/>
              <a:t>movement</a:t>
            </a:r>
            <a:r>
              <a:rPr lang="it-IT" dirty="0"/>
              <a:t> to the PLC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whichever</a:t>
            </a:r>
            <a:r>
              <a:rPr lang="it-IT" dirty="0"/>
              <a:t> control system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to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 err="1"/>
              <a:t>As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project, the control system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Speech </a:t>
            </a:r>
            <a:r>
              <a:rPr lang="it-IT" dirty="0" err="1"/>
              <a:t>Recognition</a:t>
            </a:r>
            <a:r>
              <a:rPr lang="it-IT" dirty="0"/>
              <a:t> software and </a:t>
            </a:r>
            <a:r>
              <a:rPr lang="it-IT" dirty="0" err="1"/>
              <a:t>therefore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Matlab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going</a:t>
            </a:r>
            <a:r>
              <a:rPr lang="it-IT" dirty="0"/>
              <a:t> to use </a:t>
            </a:r>
            <a:r>
              <a:rPr lang="it-IT" dirty="0" err="1"/>
              <a:t>as</a:t>
            </a:r>
            <a:r>
              <a:rPr lang="it-IT" dirty="0"/>
              <a:t> input.</a:t>
            </a:r>
          </a:p>
        </p:txBody>
      </p:sp>
    </p:spTree>
    <p:extLst>
      <p:ext uri="{BB962C8B-B14F-4D97-AF65-F5344CB8AC3E}">
        <p14:creationId xmlns:p14="http://schemas.microsoft.com/office/powerpoint/2010/main" val="1937130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0</TotalTime>
  <Words>754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Calibri</vt:lpstr>
      <vt:lpstr>Calisto MT</vt:lpstr>
      <vt:lpstr>URWPalladioL-Roma</vt:lpstr>
      <vt:lpstr>Wingdings 2</vt:lpstr>
      <vt:lpstr>Ardesia</vt:lpstr>
      <vt:lpstr>Master’s Degree Course in Electronic Engineering for Industry Industrial Automation   Speech Recognition System to control a Robotic Arm</vt:lpstr>
      <vt:lpstr>Hardware Components</vt:lpstr>
      <vt:lpstr>Fischertechnik 3D-Robot 24V</vt:lpstr>
      <vt:lpstr>End of Run switches</vt:lpstr>
      <vt:lpstr>Pulse counters and Motor encoders</vt:lpstr>
      <vt:lpstr>Connection with the robotic arm</vt:lpstr>
      <vt:lpstr>TIA Portal</vt:lpstr>
      <vt:lpstr>Matlab</vt:lpstr>
      <vt:lpstr>Matlab 2</vt:lpstr>
      <vt:lpstr>Python Speech Recognition</vt:lpstr>
      <vt:lpstr>Python Speech Recognition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Master’s Degree Course in Electronic Engineering for Industry Industrial Automation   Speech Recognition System to control a Robotic Arm</dc:title>
  <dc:creator>Lele Ruggeri</dc:creator>
  <cp:lastModifiedBy>ALESSANDRO FICARRA (550312)</cp:lastModifiedBy>
  <cp:revision>8</cp:revision>
  <dcterms:created xsi:type="dcterms:W3CDTF">2023-06-08T08:18:26Z</dcterms:created>
  <dcterms:modified xsi:type="dcterms:W3CDTF">2023-06-21T08:51:27Z</dcterms:modified>
</cp:coreProperties>
</file>