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61" r:id="rId6"/>
    <p:sldId id="418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270" r:id="rId2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Titillium Web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3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10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10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07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105" Type="http://customschemas.google.com/relationships/presentationmetadata" Target="meta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5885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7791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8651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4199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872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9391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83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5052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6054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263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0158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142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23/09/2024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pandas.pydata.org/pandas-docs/stable/reference/api/pandas.DataFrame.html#pandas.DataFrame" TargetMode="External"/><Relationship Id="rId4" Type="http://schemas.openxmlformats.org/officeDocument/2006/relationships/hyperlink" Target="https://pandas.pydata.org/pandas-docs/stable/reference/api/pandas.Series.html#pandas.Seri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hyperlink" Target="https://pandas.pydata.org/pandas-docs/stable/getting_started/comparison/index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Robótica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6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600" dirty="0" err="1">
                <a:solidFill>
                  <a:srgbClr val="FF0000"/>
                </a:solidFill>
                <a:latin typeface="Century Gothic" pitchFamily="34" charset="0"/>
              </a:rPr>
              <a:t>Biblioteca</a:t>
            </a:r>
            <a:r>
              <a:rPr lang="en-US" sz="4600" dirty="0">
                <a:solidFill>
                  <a:srgbClr val="FF0000"/>
                </a:solidFill>
                <a:latin typeface="Century Gothic" pitchFamily="34" charset="0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600" b="1" dirty="0">
                <a:solidFill>
                  <a:srgbClr val="FF0000"/>
                </a:solidFill>
                <a:latin typeface="Century Gothic" pitchFamily="34" charset="0"/>
              </a:rPr>
              <a:t>Pandas</a:t>
            </a:r>
            <a:endParaRPr sz="4600" b="1" i="1" u="none" strike="noStrike" cap="none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Pandas DataFrame 에서 불필요한 문자 쉽게 지우기 – gomPress USA">
            <a:extLst>
              <a:ext uri="{FF2B5EF4-FFF2-40B4-BE49-F238E27FC236}">
                <a16:creationId xmlns:a16="http://schemas.microsoft.com/office/drawing/2014/main" id="{6F8328DC-449E-B74E-4299-EE97BC648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2" y="951571"/>
            <a:ext cx="2678521" cy="262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Logo transparent PNG - StickPNG">
            <a:extLst>
              <a:ext uri="{FF2B5EF4-FFF2-40B4-BE49-F238E27FC236}">
                <a16:creationId xmlns:a16="http://schemas.microsoft.com/office/drawing/2014/main" id="{FD2EF611-9120-C9CA-FFFA-49AD7E598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737" y="728548"/>
            <a:ext cx="1238888" cy="123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df.info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D4860C9-3200-98F2-A3D5-044EF8F7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pt-BR" b="0" i="0" dirty="0">
              <a:solidFill>
                <a:srgbClr val="303030"/>
              </a:solidFill>
              <a:effectLst/>
              <a:latin typeface="Titillium Web" panose="00000500000000000000" pitchFamily="2" charset="0"/>
            </a:endParaRPr>
          </a:p>
          <a:p>
            <a:pPr marL="114300" indent="0">
              <a:buNone/>
            </a:pP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Já para saber que formato se encontram os dados em cada coluna, além da quantidade de memória para ler esse conjunto de dados, podemos utilizar o comando </a:t>
            </a:r>
            <a:r>
              <a:rPr lang="pt-BR" b="0" i="1" dirty="0" err="1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info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: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4036311-6668-447A-1192-B57616D35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10" y="1027347"/>
            <a:ext cx="9016274" cy="53235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90D85CA-7764-FB0A-89D5-05B8DEA00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722" y="2571750"/>
            <a:ext cx="3185649" cy="237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1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Alterações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D4860C9-3200-98F2-A3D5-044EF8F7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Na sequência, podemos visualizar quais são nossas colunas existentes e até mesmo alterar esses nomes, basta passar o novo conjunto de nomes desejados com a mesma quantidade de colunas existente no conjunto original: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F671EE5-50DF-5CA7-CEAF-11BE6B94E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58297"/>
            <a:ext cx="9201419" cy="102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Verificação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D4860C9-3200-98F2-A3D5-044EF8F7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Para verificar quantos dados faltantes existem em nosso conjunto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3462016-3909-4696-4CF5-D56DB91CA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43" y="1710025"/>
            <a:ext cx="7834103" cy="22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53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Valores únicos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D4860C9-3200-98F2-A3D5-044EF8F7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l" fontAlgn="base">
              <a:buNone/>
            </a:pP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No nosso objeto Serie podemos verificar quais os valores únicos existem naquela coluna, com o método </a:t>
            </a:r>
            <a:r>
              <a:rPr lang="pt-BR" b="0" i="1" dirty="0" err="1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unique</a:t>
            </a:r>
            <a:r>
              <a:rPr lang="pt-BR" dirty="0">
                <a:solidFill>
                  <a:srgbClr val="303030"/>
                </a:solidFill>
                <a:latin typeface="Titillium Web" panose="00000500000000000000" pitchFamily="2" charset="0"/>
              </a:rPr>
              <a:t>: </a:t>
            </a:r>
            <a:br>
              <a:rPr lang="pt-BR" dirty="0"/>
            </a:b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4F4345-4D35-241F-D030-E148AD912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20835"/>
            <a:ext cx="8281639" cy="150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0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Agrupamentos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D4860C9-3200-98F2-A3D5-044EF8F7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l" fontAlgn="base">
              <a:buNone/>
            </a:pP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Ainda a partir desse método podemos gerar uma visualização simples e rápida com o resultado. Como? Com o método </a:t>
            </a:r>
            <a:r>
              <a:rPr lang="pt-BR" b="0" i="1" dirty="0" err="1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plot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.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948F32D-CF21-204D-3592-E736F0582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886186"/>
            <a:ext cx="6643183" cy="32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78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Dados estatísticos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D4860C9-3200-98F2-A3D5-044EF8F7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l" fontAlgn="base">
              <a:buNone/>
            </a:pP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o Pandas colabora na exibição de algumas informações estatísticas a respeito do nosso conjunto de dados e permite que possamos realizar facilmente uma análise com o nosso objeto </a:t>
            </a:r>
            <a:r>
              <a:rPr lang="pt-BR" b="0" i="0" dirty="0" err="1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DataFrame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25CFA03-FCA3-8B03-CB1A-32C1AA630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6" y="2203100"/>
            <a:ext cx="7023923" cy="29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79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9" name="Picture 2" descr="Treinamento Programação em Python para analistas de redes">
            <a:extLst>
              <a:ext uri="{FF2B5EF4-FFF2-40B4-BE49-F238E27FC236}">
                <a16:creationId xmlns:a16="http://schemas.microsoft.com/office/drawing/2014/main" id="{D3385D32-C2EF-1C35-D782-9ADD38813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58488" y="1010835"/>
            <a:ext cx="1085594" cy="1085594"/>
          </a:xfrm>
          <a:prstGeom prst="rect">
            <a:avLst/>
          </a:prstGeom>
          <a:noFill/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D699541-63C2-D202-9E2C-E2E38F226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93" y="1604200"/>
            <a:ext cx="1935300" cy="19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716027" y="1505866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6000" dirty="0" err="1">
                <a:solidFill>
                  <a:srgbClr val="FF0000"/>
                </a:solidFill>
                <a:latin typeface="Century Gothic" pitchFamily="34" charset="0"/>
              </a:rPr>
              <a:t>Biblioteca</a:t>
            </a:r>
            <a:r>
              <a:rPr lang="en-US" sz="6000" dirty="0">
                <a:solidFill>
                  <a:srgbClr val="FF0000"/>
                </a:solidFill>
                <a:latin typeface="Century Gothic" pitchFamily="34" charset="0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6000" b="1" dirty="0">
                <a:solidFill>
                  <a:srgbClr val="FF0000"/>
                </a:solidFill>
                <a:latin typeface="Century Gothic" pitchFamily="34" charset="0"/>
              </a:rPr>
              <a:t>Pandas</a:t>
            </a:r>
            <a:endParaRPr lang="en-US" sz="6000" b="1" i="1" u="none" strike="noStrike" cap="none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55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48461" y="3114125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1" name="Picture 2" descr="Pandas DataFrame 에서 불필요한 문자 쉽게 지우기 – gomPress USA">
            <a:extLst>
              <a:ext uri="{FF2B5EF4-FFF2-40B4-BE49-F238E27FC236}">
                <a16:creationId xmlns:a16="http://schemas.microsoft.com/office/drawing/2014/main" id="{705E6593-C0D4-8DC1-31E1-1ADDE1991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2" y="951571"/>
            <a:ext cx="2678521" cy="262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Python Logo transparent PNG - StickPNG">
            <a:extLst>
              <a:ext uri="{FF2B5EF4-FFF2-40B4-BE49-F238E27FC236}">
                <a16:creationId xmlns:a16="http://schemas.microsoft.com/office/drawing/2014/main" id="{86840495-60DC-62AF-F86E-11D433180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737" y="728548"/>
            <a:ext cx="1238888" cy="123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 fontAlgn="base"/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  <a:t>O pandas permite trabalhar com diferentes tipos de dados, por exemplo:</a:t>
            </a:r>
            <a:b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</a:br>
            <a:b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</a:br>
            <a: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  <a:sym typeface="Wingdings" panose="05000000000000000000" pitchFamily="2" charset="2"/>
              </a:rPr>
              <a:t> </a:t>
            </a:r>
            <a: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  <a:t>Dados tabulares, como uma planilha Excel ou uma tabela SQL;</a:t>
            </a:r>
            <a:b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</a:br>
            <a: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  <a:sym typeface="Wingdings" panose="05000000000000000000" pitchFamily="2" charset="2"/>
              </a:rPr>
              <a:t> </a:t>
            </a:r>
            <a: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  <a:t>Dados ordenados de modo temporal ou não;</a:t>
            </a:r>
            <a:b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</a:br>
            <a: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  <a:t>Matrizes;</a:t>
            </a:r>
            <a:b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</a:br>
            <a: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  <a:sym typeface="Wingdings" panose="05000000000000000000" pitchFamily="2" charset="2"/>
              </a:rPr>
              <a:t> </a:t>
            </a:r>
            <a: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  <a:t>Qualquer outro conjunto de dados, </a:t>
            </a:r>
            <a:b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</a:br>
            <a:r>
              <a:rPr lang="pt-BR" sz="18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  <a:t>que não necessariamente precisem estar rotulados;</a:t>
            </a:r>
            <a:br>
              <a:rPr lang="pt-BR" sz="1600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Utilizando a biblioteca 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Picture 2" descr="Treinamento Programação em Python para analistas de red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5700" y="1950721"/>
            <a:ext cx="1386839" cy="1386839"/>
          </a:xfrm>
          <a:prstGeom prst="rect">
            <a:avLst/>
          </a:prstGeom>
          <a:noFill/>
        </p:spPr>
      </p:pic>
      <p:pic>
        <p:nvPicPr>
          <p:cNvPr id="47106" name="Picture 2" descr="Vitor Meria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56649" y="2897326"/>
            <a:ext cx="2548268" cy="19489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Bibliotecas de exemplo: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5122" name="Picture 2" descr="Melhores bibliotecas Python para Processamento de Imagens">
            <a:extLst>
              <a:ext uri="{FF2B5EF4-FFF2-40B4-BE49-F238E27FC236}">
                <a16:creationId xmlns:a16="http://schemas.microsoft.com/office/drawing/2014/main" id="{28464350-CEDA-2F20-7716-71BA4C110A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84" y="1182262"/>
            <a:ext cx="7019136" cy="294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95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Estruturas de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F55232-052E-33FA-5DB7-FBE3C89F2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Os dois principais objetos da biblioteca Pandas são as </a:t>
            </a:r>
            <a:r>
              <a:rPr lang="pt-BR" b="1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Series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 e os </a:t>
            </a:r>
            <a:r>
              <a:rPr lang="pt-BR" b="1" i="0" dirty="0" err="1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DataFrames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:</a:t>
            </a:r>
          </a:p>
          <a:p>
            <a:endParaRPr lang="pt-BR" dirty="0">
              <a:solidFill>
                <a:srgbClr val="303030"/>
              </a:solidFill>
              <a:latin typeface="Titillium Web" panose="00000500000000000000" pitchFamily="2" charset="0"/>
            </a:endParaRPr>
          </a:p>
          <a:p>
            <a:r>
              <a:rPr lang="pt-BR" dirty="0">
                <a:solidFill>
                  <a:srgbClr val="303030"/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 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Uma </a:t>
            </a:r>
            <a:r>
              <a:rPr lang="pt-BR" b="0" i="0" u="none" strike="noStrike" dirty="0">
                <a:solidFill>
                  <a:srgbClr val="FF3421"/>
                </a:solidFill>
                <a:effectLst/>
                <a:latin typeface="Titillium Web" panose="00000500000000000000" pitchFamily="2" charset="0"/>
                <a:hlinkClick r:id="rId4"/>
              </a:rPr>
              <a:t>Serie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é uma matriz unidimensional que contém uma sequência de valores que apresentam uma indexação (que podem ser numéricos inteiros ou rótulos), muito parecida com uma única coluna no Excel.</a:t>
            </a:r>
          </a:p>
          <a:p>
            <a:endParaRPr lang="pt-BR" dirty="0">
              <a:solidFill>
                <a:srgbClr val="303030"/>
              </a:solidFill>
              <a:latin typeface="Titillium Web" panose="00000500000000000000" pitchFamily="2" charset="0"/>
            </a:endParaRPr>
          </a:p>
          <a:p>
            <a:r>
              <a:rPr lang="pt-BR" dirty="0">
                <a:solidFill>
                  <a:srgbClr val="303030"/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 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Já o </a:t>
            </a:r>
            <a:r>
              <a:rPr lang="pt-BR" b="0" i="0" u="none" strike="noStrike" dirty="0" err="1">
                <a:solidFill>
                  <a:srgbClr val="FF3421"/>
                </a:solidFill>
                <a:effectLst/>
                <a:latin typeface="Titillium Web" panose="00000500000000000000" pitchFamily="2" charset="0"/>
                <a:hlinkClick r:id="rId5"/>
              </a:rPr>
              <a:t>DataFrame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 é uma estrutura de dados tabular, semelhante a planilha de dados do Excel, em que tanto as linhas quanto as colunas apresentam rótulos.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639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Estruturas de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F55232-052E-33FA-5DB7-FBE3C89F2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Os dois principais objetos da biblioteca Pandas são as </a:t>
            </a:r>
            <a:r>
              <a:rPr lang="pt-BR" b="1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Series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 e os </a:t>
            </a:r>
            <a:r>
              <a:rPr lang="pt-BR" b="1" i="0" dirty="0" err="1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DataFrames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:</a:t>
            </a:r>
          </a:p>
          <a:p>
            <a:endParaRPr lang="pt-BR" dirty="0">
              <a:solidFill>
                <a:srgbClr val="303030"/>
              </a:solidFill>
              <a:latin typeface="Titillium Web" panose="00000500000000000000" pitchFamily="2" charset="0"/>
            </a:endParaRPr>
          </a:p>
          <a:p>
            <a:endParaRPr lang="pt-BR" b="0" i="0" dirty="0">
              <a:solidFill>
                <a:srgbClr val="303030"/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5C9A55D-8C1C-C9E0-5439-6FEDD1D12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55331"/>
            <a:ext cx="7217210" cy="291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7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Quais as vantagens?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F55232-052E-33FA-5DB7-FBE3C89F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52475"/>
            <a:ext cx="8460593" cy="3416400"/>
          </a:xfrm>
        </p:spPr>
        <p:txBody>
          <a:bodyPr/>
          <a:lstStyle/>
          <a:p>
            <a:r>
              <a:rPr lang="pt-BR" dirty="0">
                <a:solidFill>
                  <a:srgbClr val="FF3421"/>
                </a:solidFill>
                <a:latin typeface="Titillium Web" panose="00000500000000000000" pitchFamily="2" charset="0"/>
                <a:hlinkClick r:id="rId4"/>
              </a:rPr>
              <a:t>C</a:t>
            </a:r>
            <a:r>
              <a:rPr lang="pt-BR" b="0" i="0" u="none" strike="noStrike" dirty="0">
                <a:solidFill>
                  <a:srgbClr val="FF3421"/>
                </a:solidFill>
                <a:effectLst/>
                <a:latin typeface="Titillium Web" panose="00000500000000000000" pitchFamily="2" charset="0"/>
                <a:hlinkClick r:id="rId4"/>
              </a:rPr>
              <a:t>omandos equivalentes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, com a mesma funcionalidade no Pandas;</a:t>
            </a:r>
            <a:endParaRPr lang="pt-BR" dirty="0">
              <a:solidFill>
                <a:srgbClr val="303030"/>
              </a:solidFill>
              <a:latin typeface="Titillium Web" panose="00000500000000000000" pitchFamily="2" charset="0"/>
            </a:endParaRPr>
          </a:p>
          <a:p>
            <a:endParaRPr lang="pt-BR" b="0" i="0" dirty="0">
              <a:solidFill>
                <a:srgbClr val="303030"/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16C580C-01F4-A297-C664-7927B4483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150" y="1768471"/>
            <a:ext cx="6294024" cy="298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5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DataFrame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F55232-052E-33FA-5DB7-FBE3C89F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52475"/>
            <a:ext cx="8460593" cy="3416400"/>
          </a:xfrm>
        </p:spPr>
        <p:txBody>
          <a:bodyPr/>
          <a:lstStyle/>
          <a:p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Agora se visualizarmos novamente os primeiros 4 dados do nosso conjunto, veremos que todos os valores passados para </a:t>
            </a:r>
            <a:r>
              <a:rPr lang="pt-BR" b="1" i="1" dirty="0" err="1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na_values</a:t>
            </a:r>
            <a:r>
              <a:rPr lang="pt-BR" b="0" i="1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, 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além dos próprios dados ausentes, foram substituídos por </a:t>
            </a:r>
            <a:r>
              <a:rPr lang="pt-BR" b="0" i="0" dirty="0" err="1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NaN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05C66FF-D2FB-882C-BD6C-4D1ABC495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21484"/>
            <a:ext cx="7669020" cy="26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E318-639B-2709-0743-A7769F3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df.shape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58559E-E2C5-8182-BAD0-A9AC0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5124" name="Picture 4" descr="Introdução ao Pandas. O Pandas é uma biblioteca Python que… | by Daniel  Fernandes Silva | bawilabs">
            <a:extLst>
              <a:ext uri="{FF2B5EF4-FFF2-40B4-BE49-F238E27FC236}">
                <a16:creationId xmlns:a16="http://schemas.microsoft.com/office/drawing/2014/main" id="{60F73CDB-3747-43E5-3437-D8FD859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18" y="43666"/>
            <a:ext cx="2026502" cy="10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9C92E85-B160-A305-BB6D-A297D553D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1700" y="1507042"/>
            <a:ext cx="8461375" cy="819869"/>
          </a:xfrm>
        </p:spPr>
      </p:pic>
    </p:spTree>
    <p:extLst>
      <p:ext uri="{BB962C8B-B14F-4D97-AF65-F5344CB8AC3E}">
        <p14:creationId xmlns:p14="http://schemas.microsoft.com/office/powerpoint/2010/main" val="39520484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FF734A-AA2C-41F6-B7C3-23F6C00C92E6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87C7A4EB-DBD3-45E5-AA45-2A7BCB0FCC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29F5F1-7223-436E-B2D8-9BA22AA711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454</Words>
  <Application>Microsoft Office PowerPoint</Application>
  <PresentationFormat>Apresentação na tela (16:9)</PresentationFormat>
  <Paragraphs>57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Simple Light</vt:lpstr>
      <vt:lpstr>Apresentação do PowerPoint</vt:lpstr>
      <vt:lpstr>Apresentação do PowerPoint</vt:lpstr>
      <vt:lpstr>   O pandas permite trabalhar com diferentes tipos de dados, por exemplo:   Dados tabulares, como uma planilha Excel ou uma tabela SQL;  Dados ordenados de modo temporal ou não; Matrizes;  Qualquer outro conjunto de dados,  que não necessariamente precisem estar rotulados;     </vt:lpstr>
      <vt:lpstr>Bibliotecas de exemplo:</vt:lpstr>
      <vt:lpstr>Estruturas de Dados</vt:lpstr>
      <vt:lpstr>Estruturas de Dados</vt:lpstr>
      <vt:lpstr>Quais as vantagens?</vt:lpstr>
      <vt:lpstr>DataFrame</vt:lpstr>
      <vt:lpstr>df.shape</vt:lpstr>
      <vt:lpstr>df.info</vt:lpstr>
      <vt:lpstr>Alterações</vt:lpstr>
      <vt:lpstr>Verificação</vt:lpstr>
      <vt:lpstr>Valores únicos</vt:lpstr>
      <vt:lpstr>Agrupamentos</vt:lpstr>
      <vt:lpstr>Dados estatísticos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64</cp:revision>
  <dcterms:modified xsi:type="dcterms:W3CDTF">2024-09-23T17:01:51Z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