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Lst>
  <p:sldSz cy="5143500" cx="9144000"/>
  <p:notesSz cx="6858000" cy="9144000"/>
  <p:embeddedFontLst>
    <p:embeddedFont>
      <p:font typeface="Economica"/>
      <p:regular r:id="rId146"/>
      <p:bold r:id="rId147"/>
      <p:italic r:id="rId148"/>
      <p:boldItalic r:id="rId149"/>
    </p:embeddedFont>
    <p:embeddedFont>
      <p:font typeface="Open Sans"/>
      <p:regular r:id="rId150"/>
      <p:bold r:id="rId151"/>
      <p:italic r:id="rId152"/>
      <p:boldItalic r:id="rId1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font" Target="fonts/OpenSans-regular.fntdata"/><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font" Target="fonts/Economica-boldItalic.fntdata"/><Relationship Id="rId4" Type="http://schemas.openxmlformats.org/officeDocument/2006/relationships/notesMaster" Target="notesMasters/notesMaster1.xml"/><Relationship Id="rId148" Type="http://schemas.openxmlformats.org/officeDocument/2006/relationships/font" Target="fonts/Economica-italic.fntdata"/><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font" Target="fonts/Economica-bold.fntdata"/><Relationship Id="rId6" Type="http://schemas.openxmlformats.org/officeDocument/2006/relationships/slide" Target="slides/slide2.xml"/><Relationship Id="rId146" Type="http://schemas.openxmlformats.org/officeDocument/2006/relationships/font" Target="fonts/Economica-regular.fntdata"/><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 Id="rId153" Type="http://schemas.openxmlformats.org/officeDocument/2006/relationships/font" Target="fonts/OpenSans-boldItalic.fntdata"/><Relationship Id="rId152" Type="http://schemas.openxmlformats.org/officeDocument/2006/relationships/font" Target="fonts/OpenSans-italic.fntdata"/><Relationship Id="rId151"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4" name="Shape 664"/>
        <p:cNvGrpSpPr/>
        <p:nvPr/>
      </p:nvGrpSpPr>
      <p:grpSpPr>
        <a:xfrm>
          <a:off x="0" y="0"/>
          <a:ext cx="0" cy="0"/>
          <a:chOff x="0" y="0"/>
          <a:chExt cx="0" cy="0"/>
        </a:xfrm>
      </p:grpSpPr>
      <p:sp>
        <p:nvSpPr>
          <p:cNvPr id="665" name="Shape 6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6" name="Shape 6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0" name="Shape 670"/>
        <p:cNvGrpSpPr/>
        <p:nvPr/>
      </p:nvGrpSpPr>
      <p:grpSpPr>
        <a:xfrm>
          <a:off x="0" y="0"/>
          <a:ext cx="0" cy="0"/>
          <a:chOff x="0" y="0"/>
          <a:chExt cx="0" cy="0"/>
        </a:xfrm>
      </p:grpSpPr>
      <p:sp>
        <p:nvSpPr>
          <p:cNvPr id="671" name="Shape 6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2" name="Shape 6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8" name="Shape 688"/>
        <p:cNvGrpSpPr/>
        <p:nvPr/>
      </p:nvGrpSpPr>
      <p:grpSpPr>
        <a:xfrm>
          <a:off x="0" y="0"/>
          <a:ext cx="0" cy="0"/>
          <a:chOff x="0" y="0"/>
          <a:chExt cx="0" cy="0"/>
        </a:xfrm>
      </p:grpSpPr>
      <p:sp>
        <p:nvSpPr>
          <p:cNvPr id="689" name="Shape 6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0" name="Shape 6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3" name="Shape 7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1" name="Shape 731"/>
        <p:cNvGrpSpPr/>
        <p:nvPr/>
      </p:nvGrpSpPr>
      <p:grpSpPr>
        <a:xfrm>
          <a:off x="0" y="0"/>
          <a:ext cx="0" cy="0"/>
          <a:chOff x="0" y="0"/>
          <a:chExt cx="0" cy="0"/>
        </a:xfrm>
      </p:grpSpPr>
      <p:sp>
        <p:nvSpPr>
          <p:cNvPr id="732" name="Shape 7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3" name="Shape 7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6" name="Shape 746"/>
        <p:cNvGrpSpPr/>
        <p:nvPr/>
      </p:nvGrpSpPr>
      <p:grpSpPr>
        <a:xfrm>
          <a:off x="0" y="0"/>
          <a:ext cx="0" cy="0"/>
          <a:chOff x="0" y="0"/>
          <a:chExt cx="0" cy="0"/>
        </a:xfrm>
      </p:grpSpPr>
      <p:sp>
        <p:nvSpPr>
          <p:cNvPr id="747" name="Shape 7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8" name="Shape 7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1" name="Shape 751"/>
        <p:cNvGrpSpPr/>
        <p:nvPr/>
      </p:nvGrpSpPr>
      <p:grpSpPr>
        <a:xfrm>
          <a:off x="0" y="0"/>
          <a:ext cx="0" cy="0"/>
          <a:chOff x="0" y="0"/>
          <a:chExt cx="0" cy="0"/>
        </a:xfrm>
      </p:grpSpPr>
      <p:sp>
        <p:nvSpPr>
          <p:cNvPr id="752" name="Shape 7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3" name="Shape 7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7" name="Shape 757"/>
        <p:cNvGrpSpPr/>
        <p:nvPr/>
      </p:nvGrpSpPr>
      <p:grpSpPr>
        <a:xfrm>
          <a:off x="0" y="0"/>
          <a:ext cx="0" cy="0"/>
          <a:chOff x="0" y="0"/>
          <a:chExt cx="0" cy="0"/>
        </a:xfrm>
      </p:grpSpPr>
      <p:sp>
        <p:nvSpPr>
          <p:cNvPr id="758" name="Shape 7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9" name="Shape 7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3" name="Shape 763"/>
        <p:cNvGrpSpPr/>
        <p:nvPr/>
      </p:nvGrpSpPr>
      <p:grpSpPr>
        <a:xfrm>
          <a:off x="0" y="0"/>
          <a:ext cx="0" cy="0"/>
          <a:chOff x="0" y="0"/>
          <a:chExt cx="0" cy="0"/>
        </a:xfrm>
      </p:grpSpPr>
      <p:sp>
        <p:nvSpPr>
          <p:cNvPr id="764" name="Shape 7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5" name="Shape 7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0" name="Shape 7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9" name="Shape 779"/>
        <p:cNvGrpSpPr/>
        <p:nvPr/>
      </p:nvGrpSpPr>
      <p:grpSpPr>
        <a:xfrm>
          <a:off x="0" y="0"/>
          <a:ext cx="0" cy="0"/>
          <a:chOff x="0" y="0"/>
          <a:chExt cx="0" cy="0"/>
        </a:xfrm>
      </p:grpSpPr>
      <p:sp>
        <p:nvSpPr>
          <p:cNvPr id="780" name="Shape 7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1" name="Shape 7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5" name="Shape 785"/>
        <p:cNvGrpSpPr/>
        <p:nvPr/>
      </p:nvGrpSpPr>
      <p:grpSpPr>
        <a:xfrm>
          <a:off x="0" y="0"/>
          <a:ext cx="0" cy="0"/>
          <a:chOff x="0" y="0"/>
          <a:chExt cx="0" cy="0"/>
        </a:xfrm>
      </p:grpSpPr>
      <p:sp>
        <p:nvSpPr>
          <p:cNvPr id="786" name="Shape 7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7" name="Shape 7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7" name="Shape 797"/>
        <p:cNvGrpSpPr/>
        <p:nvPr/>
      </p:nvGrpSpPr>
      <p:grpSpPr>
        <a:xfrm>
          <a:off x="0" y="0"/>
          <a:ext cx="0" cy="0"/>
          <a:chOff x="0" y="0"/>
          <a:chExt cx="0" cy="0"/>
        </a:xfrm>
      </p:grpSpPr>
      <p:sp>
        <p:nvSpPr>
          <p:cNvPr id="798" name="Shape 7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9" name="Shape 7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2" name="Shape 802"/>
        <p:cNvGrpSpPr/>
        <p:nvPr/>
      </p:nvGrpSpPr>
      <p:grpSpPr>
        <a:xfrm>
          <a:off x="0" y="0"/>
          <a:ext cx="0" cy="0"/>
          <a:chOff x="0" y="0"/>
          <a:chExt cx="0" cy="0"/>
        </a:xfrm>
      </p:grpSpPr>
      <p:sp>
        <p:nvSpPr>
          <p:cNvPr id="803" name="Shape 8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4" name="Shape 8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7" name="Shape 817"/>
        <p:cNvGrpSpPr/>
        <p:nvPr/>
      </p:nvGrpSpPr>
      <p:grpSpPr>
        <a:xfrm>
          <a:off x="0" y="0"/>
          <a:ext cx="0" cy="0"/>
          <a:chOff x="0" y="0"/>
          <a:chExt cx="0" cy="0"/>
        </a:xfrm>
      </p:grpSpPr>
      <p:sp>
        <p:nvSpPr>
          <p:cNvPr id="818" name="Shape 8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9" name="Shape 8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3" name="Shape 823"/>
        <p:cNvGrpSpPr/>
        <p:nvPr/>
      </p:nvGrpSpPr>
      <p:grpSpPr>
        <a:xfrm>
          <a:off x="0" y="0"/>
          <a:ext cx="0" cy="0"/>
          <a:chOff x="0" y="0"/>
          <a:chExt cx="0" cy="0"/>
        </a:xfrm>
      </p:grpSpPr>
      <p:sp>
        <p:nvSpPr>
          <p:cNvPr id="824" name="Shape 8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5" name="Shape 8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5" name="Shape 8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1" name="Shape 851"/>
        <p:cNvGrpSpPr/>
        <p:nvPr/>
      </p:nvGrpSpPr>
      <p:grpSpPr>
        <a:xfrm>
          <a:off x="0" y="0"/>
          <a:ext cx="0" cy="0"/>
          <a:chOff x="0" y="0"/>
          <a:chExt cx="0" cy="0"/>
        </a:xfrm>
      </p:grpSpPr>
      <p:sp>
        <p:nvSpPr>
          <p:cNvPr id="852" name="Shape 8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3" name="Shape 8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7" name="Shape 857"/>
        <p:cNvGrpSpPr/>
        <p:nvPr/>
      </p:nvGrpSpPr>
      <p:grpSpPr>
        <a:xfrm>
          <a:off x="0" y="0"/>
          <a:ext cx="0" cy="0"/>
          <a:chOff x="0" y="0"/>
          <a:chExt cx="0" cy="0"/>
        </a:xfrm>
      </p:grpSpPr>
      <p:sp>
        <p:nvSpPr>
          <p:cNvPr id="858" name="Shape 8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9" name="Shape 8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5" name="Shape 8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8" name="Shape 868"/>
        <p:cNvGrpSpPr/>
        <p:nvPr/>
      </p:nvGrpSpPr>
      <p:grpSpPr>
        <a:xfrm>
          <a:off x="0" y="0"/>
          <a:ext cx="0" cy="0"/>
          <a:chOff x="0" y="0"/>
          <a:chExt cx="0" cy="0"/>
        </a:xfrm>
      </p:grpSpPr>
      <p:sp>
        <p:nvSpPr>
          <p:cNvPr id="869" name="Shape 8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0" name="Shape 8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3" name="Shape 873"/>
        <p:cNvGrpSpPr/>
        <p:nvPr/>
      </p:nvGrpSpPr>
      <p:grpSpPr>
        <a:xfrm>
          <a:off x="0" y="0"/>
          <a:ext cx="0" cy="0"/>
          <a:chOff x="0" y="0"/>
          <a:chExt cx="0" cy="0"/>
        </a:xfrm>
      </p:grpSpPr>
      <p:sp>
        <p:nvSpPr>
          <p:cNvPr id="874" name="Shape 8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5" name="Shape 8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7" name="Shape 567"/>
        <p:cNvGrpSpPr/>
        <p:nvPr/>
      </p:nvGrpSpPr>
      <p:grpSpPr>
        <a:xfrm>
          <a:off x="0" y="0"/>
          <a:ext cx="0" cy="0"/>
          <a:chOff x="0" y="0"/>
          <a:chExt cx="0" cy="0"/>
        </a:xfrm>
      </p:grpSpPr>
      <p:sp>
        <p:nvSpPr>
          <p:cNvPr id="568" name="Shape 5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9" name="Shape 5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1" name="Shape 581"/>
        <p:cNvGrpSpPr/>
        <p:nvPr/>
      </p:nvGrpSpPr>
      <p:grpSpPr>
        <a:xfrm>
          <a:off x="0" y="0"/>
          <a:ext cx="0" cy="0"/>
          <a:chOff x="0" y="0"/>
          <a:chExt cx="0" cy="0"/>
        </a:xfrm>
      </p:grpSpPr>
      <p:sp>
        <p:nvSpPr>
          <p:cNvPr id="582" name="Shape 5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3" name="Shape 5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7" name="Shape 6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3" name="Shape 6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5" name="Shape 635"/>
        <p:cNvGrpSpPr/>
        <p:nvPr/>
      </p:nvGrpSpPr>
      <p:grpSpPr>
        <a:xfrm>
          <a:off x="0" y="0"/>
          <a:ext cx="0" cy="0"/>
          <a:chOff x="0" y="0"/>
          <a:chExt cx="0" cy="0"/>
        </a:xfrm>
      </p:grpSpPr>
      <p:sp>
        <p:nvSpPr>
          <p:cNvPr id="636" name="Shape 6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7" name="Shape 6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8" name="Shape 6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se.sc.edu/~jokane/agitr/" TargetMode="External"/><Relationship Id="rId4" Type="http://schemas.openxmlformats.org/officeDocument/2006/relationships/hyperlink" Target="https://wiki.ros.org" TargetMode="External"/><Relationship Id="rId5" Type="http://schemas.openxmlformats.org/officeDocument/2006/relationships/hyperlink" Target="http://gazebosim.org/" TargetMode="External"/><Relationship Id="rId6" Type="http://schemas.openxmlformats.org/officeDocument/2006/relationships/hyperlink" Target="http://www.generationrobots.com/blog/en/2015/02/robotic-simulation-scenarios-with-gazebo-and-r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iki.ros.org/indigo/Installation/Ubuntu"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gazebosim.org/tutorials?tut=install_ubuntu&amp;cat=install"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jpg"/><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2941775" y="1444250"/>
            <a:ext cx="3285000" cy="1537200"/>
          </a:xfrm>
          <a:prstGeom prst="rect">
            <a:avLst/>
          </a:prstGeom>
        </p:spPr>
        <p:txBody>
          <a:bodyPr anchorCtr="0" anchor="b" bIns="91425" lIns="91425" rIns="91425" tIns="91425">
            <a:noAutofit/>
          </a:bodyPr>
          <a:lstStyle/>
          <a:p>
            <a:pPr lvl="0">
              <a:spcBef>
                <a:spcPts val="0"/>
              </a:spcBef>
              <a:buNone/>
            </a:pPr>
            <a:r>
              <a:rPr lang="en"/>
              <a:t>Introdução ao ROS e ao simulador Gazebo</a:t>
            </a:r>
          </a:p>
        </p:txBody>
      </p:sp>
      <p:sp>
        <p:nvSpPr>
          <p:cNvPr id="63" name="Shape 63"/>
          <p:cNvSpPr txBox="1"/>
          <p:nvPr>
            <p:ph idx="1" type="subTitle"/>
          </p:nvPr>
        </p:nvSpPr>
        <p:spPr>
          <a:xfrm>
            <a:off x="3044700" y="3116580"/>
            <a:ext cx="3054600" cy="701400"/>
          </a:xfrm>
          <a:prstGeom prst="rect">
            <a:avLst/>
          </a:prstGeom>
        </p:spPr>
        <p:txBody>
          <a:bodyPr anchorCtr="0" anchor="t" bIns="91425" lIns="91425" rIns="91425" tIns="91425">
            <a:noAutofit/>
          </a:bodyPr>
          <a:lstStyle/>
          <a:p>
            <a:pPr lvl="0">
              <a:spcBef>
                <a:spcPts val="0"/>
              </a:spcBef>
              <a:buNone/>
            </a:pPr>
            <a:r>
              <a:rPr lang="en"/>
              <a:t>Rafael Gomes Braga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15" name="Shape 11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Listar todos os pacotes:</a:t>
            </a:r>
          </a:p>
          <a:p>
            <a:pPr lvl="0">
              <a:spcBef>
                <a:spcPts val="0"/>
              </a:spcBef>
              <a:buNone/>
            </a:pPr>
            <a:r>
              <a:rPr lang="en"/>
              <a:t>	</a:t>
            </a:r>
            <a:r>
              <a:rPr lang="en" sz="1500">
                <a:latin typeface="Courier New"/>
                <a:ea typeface="Courier New"/>
                <a:cs typeface="Courier New"/>
                <a:sym typeface="Courier New"/>
              </a:rPr>
              <a:t>rospack list</a:t>
            </a:r>
          </a:p>
          <a:p>
            <a:pPr indent="-228600" lvl="0" marL="457200">
              <a:spcBef>
                <a:spcPts val="0"/>
              </a:spcBef>
            </a:pPr>
            <a:r>
              <a:rPr lang="en"/>
              <a:t>Descobrir em qual pasta está instalado um pacote:</a:t>
            </a:r>
          </a:p>
          <a:p>
            <a:pPr lvl="0">
              <a:spcBef>
                <a:spcPts val="0"/>
              </a:spcBef>
              <a:buNone/>
            </a:pPr>
            <a:r>
              <a:rPr lang="en"/>
              <a:t>	</a:t>
            </a:r>
            <a:r>
              <a:rPr lang="en" sz="1500">
                <a:latin typeface="Courier New"/>
                <a:ea typeface="Courier New"/>
                <a:cs typeface="Courier New"/>
                <a:sym typeface="Courier New"/>
              </a:rPr>
              <a:t>rospack find nome-do-pacote</a:t>
            </a:r>
          </a:p>
          <a:p>
            <a:pPr indent="-228600" lvl="0" marL="457200" rtl="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rospack find turtlesim</a:t>
            </a: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57" name="Shape 65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&lt;inertial&gt;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&lt;mass value="50"/&gt;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ixx="0.208" ixy="0" ixz="0" iyy="0.708" iyz="0" izz="0.708"/&gt;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&lt;/inertial&gt;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simulador de física do Gazebo.</a:t>
            </a:r>
          </a:p>
          <a:p>
            <a:pPr indent="-228600" lvl="0" marL="457200">
              <a:spcBef>
                <a:spcPts val="0"/>
              </a:spcBef>
            </a:pPr>
            <a:r>
              <a:rPr lang="en"/>
              <a:t>A tag </a:t>
            </a:r>
            <a:r>
              <a:rPr lang="en" sz="1500">
                <a:latin typeface="Courier New"/>
                <a:ea typeface="Courier New"/>
                <a:cs typeface="Courier New"/>
                <a:sym typeface="Courier New"/>
              </a:rPr>
              <a:t>&lt;inertia&gt;</a:t>
            </a:r>
            <a:r>
              <a:rPr lang="en"/>
              <a:t> representa a matriz de inércia do link. O cálculo dessa matriz é muito complexo, portanto estamos usando um formato padrão.</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1" name="Shape 661"/>
        <p:cNvGrpSpPr/>
        <p:nvPr/>
      </p:nvGrpSpPr>
      <p:grpSpPr>
        <a:xfrm>
          <a:off x="0" y="0"/>
          <a:ext cx="0" cy="0"/>
          <a:chOff x="0" y="0"/>
          <a:chExt cx="0" cy="0"/>
        </a:xfrm>
      </p:grpSpPr>
      <p:sp>
        <p:nvSpPr>
          <p:cNvPr id="662" name="Shape 66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63" name="Shape 66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No nosso caso, esses três elementos são iguais: representam um bloco retangular com as dimensões que definimos.</a:t>
            </a:r>
          </a:p>
          <a:p>
            <a:pPr indent="-228600" lvl="0" marL="457200">
              <a:spcBef>
                <a:spcPts val="0"/>
              </a:spcBef>
            </a:pPr>
            <a:r>
              <a:rPr lang="en"/>
              <a:t>No caso de objetos muito complexos, o cálculo de colisões exigiria muito processamento do computador. Nesse caso, é possível definir um elemento </a:t>
            </a:r>
            <a:r>
              <a:rPr lang="en" sz="1500">
                <a:latin typeface="Courier New"/>
                <a:ea typeface="Courier New"/>
                <a:cs typeface="Courier New"/>
                <a:sym typeface="Courier New"/>
              </a:rPr>
              <a:t>&lt;visual&gt;</a:t>
            </a:r>
            <a:r>
              <a:rPr lang="en"/>
              <a:t> com toda a complexidade necessária, porém um elemento </a:t>
            </a:r>
            <a:r>
              <a:rPr lang="en" sz="1500">
                <a:latin typeface="Courier New"/>
                <a:ea typeface="Courier New"/>
                <a:cs typeface="Courier New"/>
                <a:sym typeface="Courier New"/>
              </a:rPr>
              <a:t>&lt;collision&gt;</a:t>
            </a:r>
            <a:r>
              <a:rPr lang="en"/>
              <a:t> mais simplificado para aliviar o processamento.</a:t>
            </a: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7" name="Shape 667"/>
        <p:cNvGrpSpPr/>
        <p:nvPr/>
      </p:nvGrpSpPr>
      <p:grpSpPr>
        <a:xfrm>
          <a:off x="0" y="0"/>
          <a:ext cx="0" cy="0"/>
          <a:chOff x="0" y="0"/>
          <a:chExt cx="0" cy="0"/>
        </a:xfrm>
      </p:grpSpPr>
      <p:sp>
        <p:nvSpPr>
          <p:cNvPr id="668" name="Shape 6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69" name="Shape 66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Se abrirmos o modelo no Gazebo neste ponto, aparecerá um bloco branco no centro do mundo de simulação.</a:t>
            </a:r>
          </a:p>
          <a:p>
            <a:pPr indent="-228600" lvl="0" marL="457200" rtl="0">
              <a:spcBef>
                <a:spcPts val="0"/>
              </a:spcBef>
            </a:pPr>
            <a:r>
              <a:rPr lang="en"/>
              <a:t>O formato URDF não suporta a definição de cores, nem de outras características que são exclusivas da simulação.</a:t>
            </a:r>
          </a:p>
          <a:p>
            <a:pPr indent="-228600" lvl="0" marL="457200">
              <a:spcBef>
                <a:spcPts val="0"/>
              </a:spcBef>
            </a:pPr>
            <a:r>
              <a:rPr lang="en"/>
              <a:t>Nesse caso, podemos definir essas características usando a tag </a:t>
            </a:r>
            <a:r>
              <a:rPr lang="en" sz="1500">
                <a:latin typeface="Courier New"/>
                <a:ea typeface="Courier New"/>
                <a:cs typeface="Courier New"/>
                <a:sym typeface="Courier New"/>
              </a:rPr>
              <a:t>&lt;gazebo&gt;</a:t>
            </a:r>
            <a:r>
              <a:rPr lang="en"/>
              <a:t>. O ROS ignora essa tag, porém o Gazebo processa a tag quando coverte o URDF para SDF.</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3" name="Shape 673"/>
        <p:cNvGrpSpPr/>
        <p:nvPr/>
      </p:nvGrpSpPr>
      <p:grpSpPr>
        <a:xfrm>
          <a:off x="0" y="0"/>
          <a:ext cx="0" cy="0"/>
          <a:chOff x="0" y="0"/>
          <a:chExt cx="0" cy="0"/>
        </a:xfrm>
      </p:grpSpPr>
      <p:sp>
        <p:nvSpPr>
          <p:cNvPr id="674" name="Shape 6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75" name="Shape 67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Adicione o seguinte após o link “chassis”:</a:t>
            </a:r>
          </a:p>
          <a:p>
            <a:pPr lvl="0" rtl="0">
              <a:spcBef>
                <a:spcPts val="0"/>
              </a:spcBef>
              <a:spcAft>
                <a:spcPts val="0"/>
              </a:spcAft>
              <a:buNone/>
            </a:pPr>
            <a:r>
              <a:rPr lang="en" sz="1500">
                <a:latin typeface="Courier New"/>
                <a:ea typeface="Courier New"/>
                <a:cs typeface="Courier New"/>
                <a:sym typeface="Courier New"/>
              </a:rPr>
              <a:t>	&lt;gazebo reference="chassis"&gt;</a:t>
            </a:r>
          </a:p>
          <a:p>
            <a:pPr lvl="0" rtl="0">
              <a:spcBef>
                <a:spcPts val="0"/>
              </a:spcBef>
              <a:spcAft>
                <a:spcPts val="0"/>
              </a:spcAft>
              <a:buNone/>
            </a:pPr>
            <a:r>
              <a:rPr lang="en" sz="1500">
                <a:latin typeface="Courier New"/>
                <a:ea typeface="Courier New"/>
                <a:cs typeface="Courier New"/>
                <a:sym typeface="Courier New"/>
              </a:rPr>
              <a:t>		&lt;material&gt;Gazebo/Orange&lt;/material&gt;</a:t>
            </a:r>
          </a:p>
          <a:p>
            <a:pPr lvl="0" rtl="0">
              <a:spcBef>
                <a:spcPts val="0"/>
              </a:spcBef>
              <a:buNone/>
            </a:pPr>
            <a:r>
              <a:rPr lang="en" sz="1500">
                <a:latin typeface="Courier New"/>
                <a:ea typeface="Courier New"/>
                <a:cs typeface="Courier New"/>
                <a:sym typeface="Courier New"/>
              </a:rPr>
              <a:t>	&lt;/gazebo&gt;</a:t>
            </a:r>
          </a:p>
          <a:p>
            <a:pPr indent="-228600" lvl="0" marL="457200">
              <a:spcBef>
                <a:spcPts val="0"/>
              </a:spcBef>
            </a:pPr>
            <a:r>
              <a:rPr lang="en"/>
              <a:t>Agora o bloco ficará laranja!</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9" name="Shape 679"/>
        <p:cNvGrpSpPr/>
        <p:nvPr/>
      </p:nvGrpSpPr>
      <p:grpSpPr>
        <a:xfrm>
          <a:off x="0" y="0"/>
          <a:ext cx="0" cy="0"/>
          <a:chOff x="0" y="0"/>
          <a:chExt cx="0" cy="0"/>
        </a:xfrm>
      </p:grpSpPr>
      <p:sp>
        <p:nvSpPr>
          <p:cNvPr id="680" name="Shape 68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81" name="Shape 68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Por fim, o Gazebo não aceita que o link base do robô possua inércia.</a:t>
            </a:r>
          </a:p>
          <a:p>
            <a:pPr indent="-228600" lvl="0" marL="457200" rtl="0">
              <a:spcBef>
                <a:spcPts val="0"/>
              </a:spcBef>
            </a:pPr>
            <a:r>
              <a:rPr lang="en"/>
              <a:t>Vamos criar um link falso, sem inércia, e ligá-lo ao chassis através de uma junta fixa. Adicione, antes do link chassis:</a:t>
            </a:r>
          </a:p>
          <a:p>
            <a:pPr lvl="0" rtl="0">
              <a:spcBef>
                <a:spcPts val="0"/>
              </a:spcBef>
              <a:spcAft>
                <a:spcPts val="0"/>
              </a:spcAft>
              <a:buNone/>
            </a:pPr>
            <a:r>
              <a:rPr lang="en" sz="1500">
                <a:latin typeface="Courier New"/>
                <a:ea typeface="Courier New"/>
                <a:cs typeface="Courier New"/>
                <a:sym typeface="Courier New"/>
              </a:rPr>
              <a:t>	&lt;link name="footprint"/&gt;</a:t>
            </a:r>
          </a:p>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rPr lang="en" sz="1500">
                <a:latin typeface="Courier New"/>
                <a:ea typeface="Courier New"/>
                <a:cs typeface="Courier New"/>
                <a:sym typeface="Courier New"/>
              </a:rPr>
              <a:t>	&lt;joint name="base_joint" type="fixed"&gt;</a:t>
            </a:r>
          </a:p>
          <a:p>
            <a:pPr lvl="0" rtl="0">
              <a:spcBef>
                <a:spcPts val="0"/>
              </a:spcBef>
              <a:spcAft>
                <a:spcPts val="0"/>
              </a:spcAft>
              <a:buNone/>
            </a:pPr>
            <a:r>
              <a:rPr lang="en" sz="1500">
                <a:latin typeface="Courier New"/>
                <a:ea typeface="Courier New"/>
                <a:cs typeface="Courier New"/>
                <a:sym typeface="Courier New"/>
              </a:rPr>
              <a:t>	  &lt;parent link="footprint"/&gt;</a:t>
            </a:r>
          </a:p>
          <a:p>
            <a:pPr lvl="0" rtl="0">
              <a:spcBef>
                <a:spcPts val="0"/>
              </a:spcBef>
              <a:spcAft>
                <a:spcPts val="0"/>
              </a:spcAft>
              <a:buNone/>
            </a:pPr>
            <a:r>
              <a:rPr lang="en" sz="1500">
                <a:latin typeface="Courier New"/>
                <a:ea typeface="Courier New"/>
                <a:cs typeface="Courier New"/>
                <a:sym typeface="Courier New"/>
              </a:rPr>
              <a:t>	  &lt;child link="chassis"/&gt;</a:t>
            </a:r>
          </a:p>
          <a:p>
            <a:pPr lvl="0" rtl="0">
              <a:spcBef>
                <a:spcPts val="0"/>
              </a:spcBef>
              <a:spcAft>
                <a:spcPts val="0"/>
              </a:spcAft>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87" name="Shape 68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modificar nosso arquivo launch para carregar o robô dentro do mundo de simulação.</a:t>
            </a:r>
          </a:p>
          <a:p>
            <a:pPr indent="-228600" lvl="0" marL="457200" rtl="0">
              <a:spcBef>
                <a:spcPts val="0"/>
              </a:spcBef>
            </a:pPr>
            <a:r>
              <a:rPr lang="en"/>
              <a:t>Adicione o seguinte no arquivo launch:</a:t>
            </a:r>
          </a:p>
          <a:p>
            <a:pPr indent="0" lvl="0" marL="0" rtl="0">
              <a:lnSpc>
                <a:spcPct val="115000"/>
              </a:lnSpc>
              <a:spcBef>
                <a:spcPts val="0"/>
              </a:spcBef>
              <a:spcAft>
                <a:spcPts val="0"/>
              </a:spcAft>
              <a:buNone/>
            </a:pPr>
            <a:r>
              <a:rPr lang="en" sz="1400">
                <a:latin typeface="Courier New"/>
                <a:ea typeface="Courier New"/>
                <a:cs typeface="Courier New"/>
                <a:sym typeface="Courier New"/>
              </a:rPr>
              <a:t>&lt;node name="mybot_spawn" pkg="gazebo_ros" type="spawn_model"</a:t>
            </a:r>
          </a:p>
          <a:p>
            <a:pPr indent="0" lvl="0" marL="0" rtl="0">
              <a:lnSpc>
                <a:spcPct val="115000"/>
              </a:lnSpc>
              <a:spcBef>
                <a:spcPts val="0"/>
              </a:spcBef>
              <a:spcAft>
                <a:spcPts val="0"/>
              </a:spcAft>
              <a:buNone/>
            </a:pPr>
            <a:r>
              <a:rPr lang="en" sz="1400">
                <a:latin typeface="Courier New"/>
                <a:ea typeface="Courier New"/>
                <a:cs typeface="Courier New"/>
                <a:sym typeface="Courier New"/>
              </a:rPr>
              <a:t>  args="-file $(find mybot_description)/urdf/mybot.urdf -urdf -model mybot" /&gt;</a:t>
            </a:r>
          </a:p>
          <a:p>
            <a:pPr lvl="0">
              <a:spcBef>
                <a:spcPts val="0"/>
              </a:spcBef>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1" name="Shape 691"/>
        <p:cNvGrpSpPr/>
        <p:nvPr/>
      </p:nvGrpSpPr>
      <p:grpSpPr>
        <a:xfrm>
          <a:off x="0" y="0"/>
          <a:ext cx="0" cy="0"/>
          <a:chOff x="0" y="0"/>
          <a:chExt cx="0" cy="0"/>
        </a:xfrm>
      </p:grpSpPr>
      <p:sp>
        <p:nvSpPr>
          <p:cNvPr id="692" name="Shape 69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93" name="Shape 69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Execute o arquivo launch:</a:t>
            </a:r>
          </a:p>
          <a:p>
            <a:pPr lvl="0" rtl="0">
              <a:spcBef>
                <a:spcPts val="0"/>
              </a:spcBef>
              <a:buNone/>
            </a:pPr>
            <a:r>
              <a:rPr lang="en"/>
              <a:t>	</a:t>
            </a: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Deverá aparecer um bloco laranja!</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699" name="Shape 69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agora adicionar a caster wheel.</a:t>
            </a:r>
          </a:p>
          <a:p>
            <a:pPr indent="-228600" lvl="0" marL="457200" rtl="0">
              <a:spcBef>
                <a:spcPts val="0"/>
              </a:spcBef>
            </a:pPr>
            <a:r>
              <a:rPr lang="en"/>
              <a:t>Vamos representar a caster wheel como uma esfera de raio 0.05m e massa 5 gramas, fixa no corpo do robô, que se arrasta pelo chão com pouco atrito. Essa é uma simplificação que funciona de forma bem próxima à caster wheel real.</a:t>
            </a:r>
          </a:p>
          <a:p>
            <a:pPr indent="-228600" lvl="0" marL="457200" rtl="0">
              <a:spcBef>
                <a:spcPts val="0"/>
              </a:spcBef>
            </a:pPr>
            <a:r>
              <a:rPr lang="en"/>
              <a:t>Novamente, vamos adicionar os elementos </a:t>
            </a:r>
            <a:r>
              <a:rPr lang="en" sz="1500">
                <a:latin typeface="Courier New"/>
                <a:ea typeface="Courier New"/>
                <a:cs typeface="Courier New"/>
                <a:sym typeface="Courier New"/>
              </a:rPr>
              <a:t>&lt;collision&gt;</a:t>
            </a:r>
            <a:r>
              <a:rPr lang="en"/>
              <a:t>, </a:t>
            </a:r>
            <a:r>
              <a:rPr lang="en" sz="1500">
                <a:latin typeface="Courier New"/>
                <a:ea typeface="Courier New"/>
                <a:cs typeface="Courier New"/>
                <a:sym typeface="Courier New"/>
              </a:rPr>
              <a:t>&lt;vision&gt;</a:t>
            </a:r>
            <a:r>
              <a:rPr lang="en"/>
              <a:t> e </a:t>
            </a:r>
            <a:r>
              <a:rPr lang="en" sz="1500">
                <a:latin typeface="Courier New"/>
                <a:ea typeface="Courier New"/>
                <a:cs typeface="Courier New"/>
                <a:sym typeface="Courier New"/>
              </a:rPr>
              <a:t>&lt;inertial&gt;</a:t>
            </a:r>
            <a:r>
              <a:rPr lang="en"/>
              <a:t>.</a:t>
            </a:r>
          </a:p>
          <a:p>
            <a:pPr indent="-228600" lvl="0" marL="457200">
              <a:spcBef>
                <a:spcPts val="0"/>
              </a:spcBef>
            </a:pPr>
            <a:r>
              <a:rPr lang="en"/>
              <a:t>Vamos também adicionar um elemento </a:t>
            </a:r>
            <a:r>
              <a:rPr lang="en" sz="1500">
                <a:latin typeface="Courier New"/>
                <a:ea typeface="Courier New"/>
                <a:cs typeface="Courier New"/>
                <a:sym typeface="Courier New"/>
              </a:rPr>
              <a:t>&lt;gazebo&gt;</a:t>
            </a:r>
            <a:r>
              <a:rPr lang="en"/>
              <a:t> com informações que são específicas da simulação.</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3" name="Shape 703"/>
        <p:cNvGrpSpPr/>
        <p:nvPr/>
      </p:nvGrpSpPr>
      <p:grpSpPr>
        <a:xfrm>
          <a:off x="0" y="0"/>
          <a:ext cx="0" cy="0"/>
          <a:chOff x="0" y="0"/>
          <a:chExt cx="0" cy="0"/>
        </a:xfrm>
      </p:grpSpPr>
      <p:sp>
        <p:nvSpPr>
          <p:cNvPr id="704" name="Shape 704"/>
          <p:cNvSpPr txBox="1"/>
          <p:nvPr>
            <p:ph idx="1" type="body"/>
          </p:nvPr>
        </p:nvSpPr>
        <p:spPr>
          <a:xfrm>
            <a:off x="311700" y="894750"/>
            <a:ext cx="8520600" cy="3354000"/>
          </a:xfrm>
          <a:prstGeom prst="rect">
            <a:avLst/>
          </a:prstGeom>
        </p:spPr>
        <p:txBody>
          <a:bodyPr anchorCtr="0" anchor="ctr" bIns="91425" lIns="91425" rIns="91425"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name="fixed" type="fixed"&gt;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link="caster_wheel"/&gt;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&lt;/joint&gt;</a:t>
            </a:r>
          </a:p>
          <a:p>
            <a:pPr lvl="0">
              <a:spcBef>
                <a:spcPts val="0"/>
              </a:spcBef>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idx="1" type="body"/>
          </p:nvPr>
        </p:nvSpPr>
        <p:spPr>
          <a:xfrm>
            <a:off x="311700" y="146325"/>
            <a:ext cx="8520600" cy="4535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 name="caster_wheel"&gt;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&lt;sphere radius="0.05"/&gt;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xyz="-0.15 0 0.05"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ixx="0.005" ixy="0" ixz="0" iyy="0.005" iyz="0" izz="0.005"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&lt;/link&gt;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21" name="Shape 12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Todo pacote é definido por um manifesto, um arquivo chamado </a:t>
            </a:r>
            <a:r>
              <a:rPr lang="en" sz="1500">
                <a:latin typeface="Courier New"/>
                <a:ea typeface="Courier New"/>
                <a:cs typeface="Courier New"/>
                <a:sym typeface="Courier New"/>
              </a:rPr>
              <a:t>package.xml</a:t>
            </a:r>
            <a:r>
              <a:rPr lang="en"/>
              <a:t>. Esse arquivo define alguns detalhes do pacote incluindo seu nome, versão, mantenedor e dependências.</a:t>
            </a:r>
          </a:p>
          <a:p>
            <a:pPr indent="-228600" lvl="0" marL="457200" rtl="0">
              <a:spcBef>
                <a:spcPts val="0"/>
              </a:spcBef>
              <a:spcAft>
                <a:spcPts val="1000"/>
              </a:spcAft>
            </a:pPr>
            <a:r>
              <a:rPr lang="en"/>
              <a:t>Inspecionar um pacote:</a:t>
            </a:r>
          </a:p>
          <a:p>
            <a:pPr lvl="0" rtl="0">
              <a:spcBef>
                <a:spcPts val="0"/>
              </a:spcBef>
              <a:spcAft>
                <a:spcPts val="1000"/>
              </a:spcAft>
              <a:buNone/>
            </a:pPr>
            <a:r>
              <a:rPr lang="en"/>
              <a:t>	</a:t>
            </a:r>
            <a:r>
              <a:rPr lang="en" sz="1500">
                <a:latin typeface="Courier New"/>
                <a:ea typeface="Courier New"/>
                <a:cs typeface="Courier New"/>
                <a:sym typeface="Courier New"/>
              </a:rPr>
              <a:t>rosls nome-do-pacote</a:t>
            </a:r>
          </a:p>
          <a:p>
            <a:pPr indent="-228600" lvl="0" marL="457200" rtl="0">
              <a:spcBef>
                <a:spcPts val="0"/>
              </a:spcBef>
              <a:spcAft>
                <a:spcPts val="1000"/>
              </a:spcAft>
            </a:pPr>
            <a:r>
              <a:rPr lang="en"/>
              <a:t>Ir para a pasta do pacote:</a:t>
            </a:r>
          </a:p>
          <a:p>
            <a:pPr lvl="0">
              <a:spcBef>
                <a:spcPts val="0"/>
              </a:spcBef>
              <a:spcAft>
                <a:spcPts val="1000"/>
              </a:spcAft>
              <a:buNone/>
            </a:pPr>
            <a:r>
              <a:rPr lang="en"/>
              <a:t>	</a:t>
            </a:r>
            <a:r>
              <a:rPr lang="en" sz="1500">
                <a:latin typeface="Courier New"/>
                <a:ea typeface="Courier New"/>
                <a:cs typeface="Courier New"/>
                <a:sym typeface="Courier New"/>
              </a:rPr>
              <a:t>roscd nome-do-pacote</a:t>
            </a:r>
          </a:p>
          <a:p>
            <a:pPr lvl="0">
              <a:spcBef>
                <a:spcPts val="0"/>
              </a:spcBef>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txBox="1"/>
          <p:nvPr>
            <p:ph idx="1" type="body"/>
          </p:nvPr>
        </p:nvSpPr>
        <p:spPr>
          <a:xfrm>
            <a:off x="311700" y="405175"/>
            <a:ext cx="8520600" cy="4174200"/>
          </a:xfrm>
          <a:prstGeom prst="rect">
            <a:avLst/>
          </a:prstGeom>
        </p:spPr>
        <p:txBody>
          <a:bodyPr anchorCtr="0" anchor="ctr" bIns="91425" lIns="91425" rIns="91425" tIns="91425">
            <a:noAutofit/>
          </a:bodyPr>
          <a:lstStyle/>
          <a:p>
            <a:pPr lvl="0">
              <a:lnSpc>
                <a:spcPct val="115000"/>
              </a:lnSpc>
              <a:spcBef>
                <a:spcPts val="0"/>
              </a:spcBef>
              <a:spcAft>
                <a:spcPts val="0"/>
              </a:spcAft>
              <a:buNone/>
            </a:pPr>
            <a:r>
              <a:rPr lang="en" sz="1500">
                <a:latin typeface="Courier New"/>
                <a:ea typeface="Courier New"/>
                <a:cs typeface="Courier New"/>
                <a:sym typeface="Courier New"/>
              </a:rPr>
              <a:t>&lt;gazebo reference="caster_wheel"&gt;</a:t>
            </a:r>
          </a:p>
          <a:p>
            <a:pPr lvl="0">
              <a:lnSpc>
                <a:spcPct val="115000"/>
              </a:lnSpc>
              <a:spcBef>
                <a:spcPts val="0"/>
              </a:spcBef>
              <a:spcAft>
                <a:spcPts val="0"/>
              </a:spcAft>
              <a:buNone/>
            </a:pPr>
            <a:r>
              <a:rPr lang="en" sz="1500">
                <a:latin typeface="Courier New"/>
                <a:ea typeface="Courier New"/>
                <a:cs typeface="Courier New"/>
                <a:sym typeface="Courier New"/>
              </a:rPr>
              <a:t>  &lt;mu1&gt;0.0&lt;/mu1&gt;</a:t>
            </a:r>
          </a:p>
          <a:p>
            <a:pPr lvl="0">
              <a:lnSpc>
                <a:spcPct val="115000"/>
              </a:lnSpc>
              <a:spcBef>
                <a:spcPts val="0"/>
              </a:spcBef>
              <a:spcAft>
                <a:spcPts val="0"/>
              </a:spcAft>
              <a:buNone/>
            </a:pPr>
            <a:r>
              <a:rPr lang="en" sz="1500">
                <a:latin typeface="Courier New"/>
                <a:ea typeface="Courier New"/>
                <a:cs typeface="Courier New"/>
                <a:sym typeface="Courier New"/>
              </a:rPr>
              <a:t>  &lt;mu2&gt;0.0&lt;/mu2&gt;</a:t>
            </a:r>
          </a:p>
          <a:p>
            <a:pPr lvl="0">
              <a:lnSpc>
                <a:spcPct val="115000"/>
              </a:lnSpc>
              <a:spcBef>
                <a:spcPts val="0"/>
              </a:spcBef>
              <a:spcAft>
                <a:spcPts val="0"/>
              </a:spcAft>
              <a:buNone/>
            </a:pPr>
            <a:r>
              <a:rPr lang="en" sz="1500">
                <a:latin typeface="Courier New"/>
                <a:ea typeface="Courier New"/>
                <a:cs typeface="Courier New"/>
                <a:sym typeface="Courier New"/>
              </a:rPr>
              <a:t>  &lt;material&gt;Gazebo/Red&lt;/material&gt;</a:t>
            </a:r>
          </a:p>
          <a:p>
            <a:pPr lvl="0">
              <a:lnSpc>
                <a:spcPct val="115000"/>
              </a:lnSpc>
              <a:spcBef>
                <a:spcPts val="0"/>
              </a:spcBef>
              <a:spcAft>
                <a:spcPts val="0"/>
              </a:spcAft>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20" name="Shape 72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adicionar as duas rodas.</a:t>
            </a:r>
          </a:p>
          <a:p>
            <a:pPr indent="-228600" lvl="0" marL="457200" rtl="0">
              <a:spcBef>
                <a:spcPts val="0"/>
              </a:spcBef>
            </a:pPr>
            <a:r>
              <a:rPr lang="en"/>
              <a:t>As rodas serão representadas por cilindros com 0.1m de raio e 0.05m de altura. Cada uma tem massa de 5 gramas.</a:t>
            </a:r>
          </a:p>
          <a:p>
            <a:pPr indent="-228600" lvl="0" marL="457200">
              <a:spcBef>
                <a:spcPts val="0"/>
              </a:spcBef>
            </a:pPr>
            <a:r>
              <a:rPr lang="en"/>
              <a:t>As rodas são presas no corpo do robô através de joints do tipo “continuous”. Esse tipo de joint representa uma rotação contínua ao redor de um determinado eixo. Escolhendo o eixo Y (direita - esquerda), criamos um movimento de roda.</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sp>
        <p:nvSpPr>
          <p:cNvPr id="725" name="Shape 725"/>
          <p:cNvSpPr txBox="1"/>
          <p:nvPr>
            <p:ph idx="1" type="body"/>
          </p:nvPr>
        </p:nvSpPr>
        <p:spPr>
          <a:xfrm>
            <a:off x="311700" y="382675"/>
            <a:ext cx="8520600" cy="4196400"/>
          </a:xfrm>
          <a:prstGeom prst="rect">
            <a:avLst/>
          </a:prstGeom>
        </p:spPr>
        <p:txBody>
          <a:bodyPr anchorCtr="0" anchor="ctr" bIns="91425" lIns="91425" rIns="91425"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 name="right_wheel_hinge"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link="right_wheel"/&gt;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None/>
            </a:pPr>
            <a:r>
              <a:rPr lang="en" sz="1500">
                <a:latin typeface="Courier New"/>
                <a:ea typeface="Courier New"/>
                <a:cs typeface="Courier New"/>
                <a:sym typeface="Courier New"/>
              </a:rPr>
              <a:t>	&lt;/joint&gt;</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idx="1" type="body"/>
          </p:nvPr>
        </p:nvSpPr>
        <p:spPr>
          <a:xfrm>
            <a:off x="311700" y="360150"/>
            <a:ext cx="8520600" cy="4490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name="right_wheel"&gt;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indent="387350" lvl="0" marL="457200">
              <a:lnSpc>
                <a:spcPct val="100000"/>
              </a:lnSpc>
              <a:spcBef>
                <a:spcPts val="0"/>
              </a:spcBef>
              <a:spcAft>
                <a:spcPts val="0"/>
              </a:spcAft>
              <a:buClr>
                <a:schemeClr val="dk1"/>
              </a:buClr>
              <a:buSzPct val="84615"/>
              <a:buFont typeface="Arial"/>
              <a:buNone/>
            </a:pP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4" name="Shape 734"/>
        <p:cNvGrpSpPr/>
        <p:nvPr/>
      </p:nvGrpSpPr>
      <p:grpSpPr>
        <a:xfrm>
          <a:off x="0" y="0"/>
          <a:ext cx="0" cy="0"/>
          <a:chOff x="0" y="0"/>
          <a:chExt cx="0" cy="0"/>
        </a:xfrm>
      </p:grpSpPr>
      <p:sp>
        <p:nvSpPr>
          <p:cNvPr id="735" name="Shape 735"/>
          <p:cNvSpPr txBox="1"/>
          <p:nvPr>
            <p:ph idx="1" type="body"/>
          </p:nvPr>
        </p:nvSpPr>
        <p:spPr>
          <a:xfrm>
            <a:off x="311700" y="348900"/>
            <a:ext cx="8520600" cy="4230300"/>
          </a:xfrm>
          <a:prstGeom prst="rect">
            <a:avLst/>
          </a:prstGeom>
        </p:spPr>
        <p:txBody>
          <a:bodyPr anchorCtr="0" anchor="ctr" bIns="91425" lIns="91425" rIns="91425"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reference="right_wheel"&gt;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sp>
        <p:nvSpPr>
          <p:cNvPr id="740" name="Shape 740"/>
          <p:cNvSpPr txBox="1"/>
          <p:nvPr>
            <p:ph idx="1" type="body"/>
          </p:nvPr>
        </p:nvSpPr>
        <p:spPr>
          <a:xfrm>
            <a:off x="311700" y="382675"/>
            <a:ext cx="8520600" cy="4196400"/>
          </a:xfrm>
          <a:prstGeom prst="rect">
            <a:avLst/>
          </a:prstGeom>
        </p:spPr>
        <p:txBody>
          <a:bodyPr anchorCtr="0" anchor="ctr" bIns="91425" lIns="91425" rIns="91425" tIns="91425">
            <a:noAutofit/>
          </a:bodyPr>
          <a:lstStyle/>
          <a:p>
            <a:pPr lvl="0" rtl="0">
              <a:spcBef>
                <a:spcPts val="0"/>
              </a:spcBef>
              <a:spcAft>
                <a:spcPts val="0"/>
              </a:spcAft>
              <a:buNone/>
            </a:pPr>
            <a:r>
              <a:t/>
            </a:r>
            <a:endParaRPr sz="1500">
              <a:latin typeface="Courier New"/>
              <a:ea typeface="Courier New"/>
              <a:cs typeface="Courier New"/>
              <a:sym typeface="Courier New"/>
            </a:endParaRPr>
          </a:p>
          <a:p>
            <a:pPr lvl="0" rtl="0">
              <a:spcBef>
                <a:spcPts val="0"/>
              </a:spcBef>
              <a:spcAft>
                <a:spcPts val="0"/>
              </a:spcAft>
              <a:buNone/>
            </a:pPr>
            <a:r>
              <a:t/>
            </a:r>
            <a:endParaRPr sz="1500">
              <a:latin typeface="Courier New"/>
              <a:ea typeface="Courier New"/>
              <a:cs typeface="Courier New"/>
              <a:sym typeface="Courier New"/>
            </a:endParaRP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name="left_wheel_hinge" type="continuous"&gt;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link="left_wheel"/&gt;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0.125 0.1"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&lt;axis xyz="0 1 0" rpy="0 0 0" /&gt;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&lt;limit effort="100" velocity="100"/&gt;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&lt;joint_properties damping="0.0" friction="0.0"/&gt;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4" name="Shape 744"/>
        <p:cNvGrpSpPr/>
        <p:nvPr/>
      </p:nvGrpSpPr>
      <p:grpSpPr>
        <a:xfrm>
          <a:off x="0" y="0"/>
          <a:ext cx="0" cy="0"/>
          <a:chOff x="0" y="0"/>
          <a:chExt cx="0" cy="0"/>
        </a:xfrm>
      </p:grpSpPr>
      <p:sp>
        <p:nvSpPr>
          <p:cNvPr id="745" name="Shape 745"/>
          <p:cNvSpPr txBox="1"/>
          <p:nvPr>
            <p:ph idx="1" type="body"/>
          </p:nvPr>
        </p:nvSpPr>
        <p:spPr>
          <a:xfrm>
            <a:off x="311700" y="213850"/>
            <a:ext cx="8520600" cy="45696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name="left_wheel"&gt;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&lt;cylinder length="0.05" radius="0.1"/&gt;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1.57 1.57"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300">
                <a:latin typeface="Courier New"/>
                <a:ea typeface="Courier New"/>
                <a:cs typeface="Courier New"/>
                <a:sym typeface="Courier New"/>
              </a:rPr>
              <a:t>&lt;inertia ixx="0.0135" ixy="0" ixz="0" iyy="0.0135" iyz="0" izz="0.025"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lnSpc>
                <a:spcPct val="100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x="0" y="0"/>
          <a:ext cx="0" cy="0"/>
          <a:chOff x="0" y="0"/>
          <a:chExt cx="0" cy="0"/>
        </a:xfrm>
      </p:grpSpPr>
      <p:sp>
        <p:nvSpPr>
          <p:cNvPr id="750" name="Shape 750"/>
          <p:cNvSpPr txBox="1"/>
          <p:nvPr>
            <p:ph idx="1" type="body"/>
          </p:nvPr>
        </p:nvSpPr>
        <p:spPr>
          <a:xfrm>
            <a:off x="311700" y="720325"/>
            <a:ext cx="8520600" cy="3858900"/>
          </a:xfrm>
          <a:prstGeom prst="rect">
            <a:avLst/>
          </a:prstGeom>
        </p:spPr>
        <p:txBody>
          <a:bodyPr anchorCtr="0" anchor="ctr" bIns="91425" lIns="91425" rIns="91425" tIns="91425">
            <a:noAutofit/>
          </a:bodyPr>
          <a:lstStyle/>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reference="left_wheel"&gt;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&lt;mu1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&lt;mu2 value="1.0"/&gt;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&lt;material&gt;Gazebo/Black&lt;/material&gt;</a:t>
            </a:r>
          </a:p>
          <a:p>
            <a:pPr lv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4" name="Shape 754"/>
        <p:cNvGrpSpPr/>
        <p:nvPr/>
      </p:nvGrpSpPr>
      <p:grpSpPr>
        <a:xfrm>
          <a:off x="0" y="0"/>
          <a:ext cx="0" cy="0"/>
          <a:chOff x="0" y="0"/>
          <a:chExt cx="0" cy="0"/>
        </a:xfrm>
      </p:grpSpPr>
      <p:sp>
        <p:nvSpPr>
          <p:cNvPr id="755" name="Shape 75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Modelo</a:t>
            </a:r>
          </a:p>
        </p:txBody>
      </p:sp>
      <p:sp>
        <p:nvSpPr>
          <p:cNvPr id="756" name="Shape 75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Execute novamente o arquivo launch.</a:t>
            </a:r>
          </a:p>
          <a:p>
            <a:pPr indent="457200" lvl="0">
              <a:spcBef>
                <a:spcPts val="0"/>
              </a:spcBef>
              <a:buNone/>
            </a:pPr>
            <a:r>
              <a:rPr lang="en" sz="1500">
                <a:latin typeface="Courier New"/>
                <a:ea typeface="Courier New"/>
                <a:cs typeface="Courier New"/>
                <a:sym typeface="Courier New"/>
              </a:rPr>
              <a:t>roslaunch mybot_gazebo mybot_world.launch</a:t>
            </a:r>
          </a:p>
          <a:p>
            <a:pPr lvl="0" rtl="0">
              <a:spcBef>
                <a:spcPts val="0"/>
              </a:spcBef>
              <a:buNone/>
            </a:pPr>
            <a:r>
              <a:t/>
            </a:r>
            <a:endParaRPr/>
          </a:p>
          <a:p>
            <a:pPr indent="-228600" lvl="0" marL="457200">
              <a:spcBef>
                <a:spcPts val="0"/>
              </a:spcBef>
            </a:pPr>
            <a:r>
              <a:rPr lang="en"/>
              <a:t>Agora nosso robô está completo!</a:t>
            </a: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0" name="Shape 760"/>
        <p:cNvGrpSpPr/>
        <p:nvPr/>
      </p:nvGrpSpPr>
      <p:grpSpPr>
        <a:xfrm>
          <a:off x="0" y="0"/>
          <a:ext cx="0" cy="0"/>
          <a:chOff x="0" y="0"/>
          <a:chExt cx="0" cy="0"/>
        </a:xfrm>
      </p:grpSpPr>
      <p:sp>
        <p:nvSpPr>
          <p:cNvPr id="761" name="Shape 76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Controlando o Robô</a:t>
            </a:r>
          </a:p>
        </p:txBody>
      </p:sp>
      <p:sp>
        <p:nvSpPr>
          <p:cNvPr id="762" name="Shape 76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controlar o robô, vamos utilizar um plugin fornecido pelo Gazebo.</a:t>
            </a:r>
          </a:p>
          <a:p>
            <a:pPr indent="-228600" lvl="0" marL="457200" rtl="0">
              <a:spcBef>
                <a:spcPts val="0"/>
              </a:spcBef>
            </a:pPr>
            <a:r>
              <a:rPr lang="en"/>
              <a:t>Vamos adicionar mais um código no arquivo URDF, instruindo o Gazebo a carregar o plugin e passando as configurações necessárias.</a:t>
            </a:r>
          </a:p>
          <a:p>
            <a:pPr indent="-228600" lvl="0" marL="457200">
              <a:spcBef>
                <a:spcPts val="0"/>
              </a:spcBef>
            </a:pPr>
            <a:r>
              <a:rPr lang="en"/>
              <a:t>Adicione no final do arquivo URDF o código a seguir.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27" name="Shape 12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Exemplo: Ver as imagens das tartarugas do turtlesim:</a:t>
            </a:r>
          </a:p>
          <a:p>
            <a:pPr lvl="0">
              <a:spcBef>
                <a:spcPts val="0"/>
              </a:spcBef>
              <a:buNone/>
            </a:pPr>
            <a:r>
              <a:rPr lang="en" sz="1500">
                <a:latin typeface="Courier New"/>
                <a:ea typeface="Courier New"/>
                <a:cs typeface="Courier New"/>
                <a:sym typeface="Courier New"/>
              </a:rPr>
              <a:t>	rosls turtlesim</a:t>
            </a:r>
          </a:p>
          <a:p>
            <a:pPr lvl="0">
              <a:spcBef>
                <a:spcPts val="0"/>
              </a:spcBef>
              <a:buNone/>
            </a:pPr>
            <a:r>
              <a:rPr lang="en" sz="1500">
                <a:latin typeface="Courier New"/>
                <a:ea typeface="Courier New"/>
                <a:cs typeface="Courier New"/>
                <a:sym typeface="Courier New"/>
              </a:rPr>
              <a:t>	rosls turtlesim/images</a:t>
            </a:r>
          </a:p>
          <a:p>
            <a:pPr lvl="0">
              <a:spcBef>
                <a:spcPts val="0"/>
              </a:spcBef>
              <a:buNone/>
            </a:pPr>
            <a:r>
              <a:rPr lang="en" sz="1500">
                <a:latin typeface="Courier New"/>
                <a:ea typeface="Courier New"/>
                <a:cs typeface="Courier New"/>
                <a:sym typeface="Courier New"/>
              </a:rPr>
              <a:t>	roscd turtlesim/images</a:t>
            </a:r>
          </a:p>
          <a:p>
            <a:pPr lvl="0">
              <a:spcBef>
                <a:spcPts val="0"/>
              </a:spcBef>
              <a:buNone/>
            </a:pPr>
            <a:r>
              <a:rPr lang="en" sz="1500">
                <a:latin typeface="Courier New"/>
                <a:ea typeface="Courier New"/>
                <a:cs typeface="Courier New"/>
                <a:sym typeface="Courier New"/>
              </a:rPr>
              <a:t>	eog box-turtle.png</a:t>
            </a:r>
          </a:p>
          <a:p>
            <a:pPr lvl="0">
              <a:spcBef>
                <a:spcPts val="0"/>
              </a:spcBef>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6" name="Shape 766"/>
        <p:cNvGrpSpPr/>
        <p:nvPr/>
      </p:nvGrpSpPr>
      <p:grpSpPr>
        <a:xfrm>
          <a:off x="0" y="0"/>
          <a:ext cx="0" cy="0"/>
          <a:chOff x="0" y="0"/>
          <a:chExt cx="0" cy="0"/>
        </a:xfrm>
      </p:grpSpPr>
      <p:sp>
        <p:nvSpPr>
          <p:cNvPr id="767" name="Shape 767"/>
          <p:cNvSpPr txBox="1"/>
          <p:nvPr>
            <p:ph idx="1" type="body"/>
          </p:nvPr>
        </p:nvSpPr>
        <p:spPr>
          <a:xfrm>
            <a:off x="311700" y="281375"/>
            <a:ext cx="8520600" cy="4456800"/>
          </a:xfrm>
          <a:prstGeom prst="rect">
            <a:avLst/>
          </a:prstGeom>
        </p:spPr>
        <p:txBody>
          <a:bodyPr anchorCtr="0" anchor="t" bIns="91425" lIns="91425" rIns="91425"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rtl="0">
              <a:spcBef>
                <a:spcPts val="0"/>
              </a:spcBef>
              <a:spcAft>
                <a:spcPts val="0"/>
              </a:spcAft>
              <a:buNone/>
            </a:pPr>
            <a:r>
              <a:rPr lang="en" sz="1500">
                <a:latin typeface="Courier New"/>
                <a:ea typeface="Courier New"/>
                <a:cs typeface="Courier New"/>
                <a:sym typeface="Courier New"/>
              </a:rPr>
              <a:t>	&lt;plugin name="differential_drive_controller"    </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filename="libgazebo_ros_diff_drive.so"&gt;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&lt;updateRate&gt;100&lt;/updateRate&gt;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&lt;leftJoint&gt;left_wheel_hinge&lt;/leftJoint&gt;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&lt;rightJoint&gt;right_wheel_hinge&lt;/rightJoint&gt;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&lt;wheelSeparation&gt;0.25&lt;/wheelSeparation&gt;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&lt;wheelDiameter&gt;0.2&lt;/wheelDiameter&gt;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&lt;torque&gt;20&lt;/torque&gt;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&lt;commandTopic&gt;mybot/cmd_vel&lt;/commandTopic&gt;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&lt;odometryTopic&gt;mybot/odom_diffdrive&lt;/odometryTopic&gt;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&lt;odometryFrame&gt;odom&lt;/odometryFrame&gt;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&lt;robotBaseFrame&gt;footprint&lt;/robotBaseFrame&gt;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x="0" y="0"/>
          <a:ext cx="0" cy="0"/>
          <a:chOff x="0" y="0"/>
          <a:chExt cx="0" cy="0"/>
        </a:xfrm>
      </p:grpSpPr>
      <p:sp>
        <p:nvSpPr>
          <p:cNvPr id="772" name="Shape 77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Controlando o Robô</a:t>
            </a:r>
          </a:p>
        </p:txBody>
      </p:sp>
      <p:sp>
        <p:nvSpPr>
          <p:cNvPr id="773" name="Shape 77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plugin subscreve no tópico </a:t>
            </a:r>
            <a:r>
              <a:rPr lang="en" sz="1500">
                <a:latin typeface="Courier New"/>
                <a:ea typeface="Courier New"/>
                <a:cs typeface="Courier New"/>
                <a:sym typeface="Courier New"/>
              </a:rPr>
              <a:t>/mybot/cmd_vel</a:t>
            </a:r>
            <a:r>
              <a:rPr lang="en"/>
              <a:t> e aguarda mensagens de comando de velocidade de forma similar à tartaruga do turtlesim.</a:t>
            </a:r>
          </a:p>
          <a:p>
            <a:pPr indent="-228600" lvl="0" marL="457200">
              <a:spcBef>
                <a:spcPts val="0"/>
              </a:spcBef>
            </a:pPr>
            <a:r>
              <a:rPr lang="en"/>
              <a:t>E assim como o turtlesim, ele publica a posição do robô em um tópico chamado </a:t>
            </a:r>
            <a:r>
              <a:rPr lang="en" sz="1500">
                <a:latin typeface="Courier New"/>
                <a:ea typeface="Courier New"/>
                <a:cs typeface="Courier New"/>
                <a:sym typeface="Courier New"/>
              </a:rPr>
              <a:t>/mybot/odom_diffdrive</a:t>
            </a:r>
            <a:r>
              <a:rPr lang="en"/>
              <a:t>.</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7" name="Shape 777"/>
        <p:cNvGrpSpPr/>
        <p:nvPr/>
      </p:nvGrpSpPr>
      <p:grpSpPr>
        <a:xfrm>
          <a:off x="0" y="0"/>
          <a:ext cx="0" cy="0"/>
          <a:chOff x="0" y="0"/>
          <a:chExt cx="0" cy="0"/>
        </a:xfrm>
      </p:grpSpPr>
      <p:sp>
        <p:nvSpPr>
          <p:cNvPr id="778" name="Shape 778"/>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Adicionando Sensores</a:t>
            </a: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2" name="Shape 782"/>
        <p:cNvGrpSpPr/>
        <p:nvPr/>
      </p:nvGrpSpPr>
      <p:grpSpPr>
        <a:xfrm>
          <a:off x="0" y="0"/>
          <a:ext cx="0" cy="0"/>
          <a:chOff x="0" y="0"/>
          <a:chExt cx="0" cy="0"/>
        </a:xfrm>
      </p:grpSpPr>
      <p:sp>
        <p:nvSpPr>
          <p:cNvPr id="783" name="Shape 78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Adicionando sensores</a:t>
            </a:r>
          </a:p>
        </p:txBody>
      </p:sp>
      <p:sp>
        <p:nvSpPr>
          <p:cNvPr id="784" name="Shape 78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que o robô possa sentir o ambiente ao seu redor, precisamos adicionar sensores a ele.</a:t>
            </a:r>
          </a:p>
          <a:p>
            <a:pPr indent="-228600" lvl="0" marL="457200" rtl="0">
              <a:spcBef>
                <a:spcPts val="0"/>
              </a:spcBef>
            </a:pPr>
            <a:r>
              <a:rPr lang="en"/>
              <a:t>Os sensores publicam sua informação em tópicos do ROS.</a:t>
            </a:r>
          </a:p>
          <a:p>
            <a:pPr indent="-228600" lvl="0" marL="457200" rtl="0">
              <a:spcBef>
                <a:spcPts val="0"/>
              </a:spcBef>
            </a:pPr>
            <a:r>
              <a:rPr lang="en"/>
              <a:t>Existe um tipo de mensagem específica para cada tipo de sensor, por exemplo </a:t>
            </a:r>
            <a:r>
              <a:rPr lang="en" sz="1500">
                <a:latin typeface="Courier New"/>
                <a:ea typeface="Courier New"/>
                <a:cs typeface="Courier New"/>
                <a:sym typeface="Courier New"/>
              </a:rPr>
              <a:t>sensor_msgs/Image</a:t>
            </a:r>
            <a:r>
              <a:rPr lang="en"/>
              <a:t> para câmeras, </a:t>
            </a:r>
            <a:r>
              <a:rPr lang="en" sz="1500">
                <a:latin typeface="Courier New"/>
                <a:ea typeface="Courier New"/>
                <a:cs typeface="Courier New"/>
                <a:sym typeface="Courier New"/>
              </a:rPr>
              <a:t>sensor_msgs/LaserScan</a:t>
            </a:r>
            <a:r>
              <a:rPr lang="en"/>
              <a:t> para lasers, </a:t>
            </a:r>
            <a:r>
              <a:rPr lang="en" sz="1500">
                <a:latin typeface="Courier New"/>
                <a:ea typeface="Courier New"/>
                <a:cs typeface="Courier New"/>
                <a:sym typeface="Courier New"/>
              </a:rPr>
              <a:t>sensor_msgs/NavSatFix</a:t>
            </a:r>
            <a:r>
              <a:rPr lang="en"/>
              <a:t> para GPS, etc.</a:t>
            </a:r>
          </a:p>
          <a:p>
            <a:pPr indent="-228600" lvl="0" marL="457200" rtl="0">
              <a:spcBef>
                <a:spcPts val="0"/>
              </a:spcBef>
            </a:pPr>
            <a:r>
              <a:rPr lang="en"/>
              <a:t>No Gazebo os sensores são implementados através de plugins.</a:t>
            </a: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8" name="Shape 788"/>
        <p:cNvGrpSpPr/>
        <p:nvPr/>
      </p:nvGrpSpPr>
      <p:grpSpPr>
        <a:xfrm>
          <a:off x="0" y="0"/>
          <a:ext cx="0" cy="0"/>
          <a:chOff x="0" y="0"/>
          <a:chExt cx="0" cy="0"/>
        </a:xfrm>
      </p:grpSpPr>
      <p:sp>
        <p:nvSpPr>
          <p:cNvPr id="789" name="Shape 78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Adicionando sensores</a:t>
            </a:r>
          </a:p>
        </p:txBody>
      </p:sp>
      <p:sp>
        <p:nvSpPr>
          <p:cNvPr id="790" name="Shape 79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adicionar um sensor ao nosso modelo, é necessário incluir três novos elementos:</a:t>
            </a:r>
          </a:p>
          <a:p>
            <a:pPr indent="-228600" lvl="0" marL="457200" rtl="0">
              <a:spcBef>
                <a:spcPts val="0"/>
              </a:spcBef>
            </a:pPr>
            <a:r>
              <a:rPr lang="en"/>
              <a:t>Um link, que representa o corpo físico do sensor;</a:t>
            </a:r>
          </a:p>
          <a:p>
            <a:pPr indent="-228600" lvl="0" marL="457200" rtl="0">
              <a:spcBef>
                <a:spcPts val="0"/>
              </a:spcBef>
            </a:pPr>
            <a:r>
              <a:rPr lang="en"/>
              <a:t>Uma joint, ligando o sensor ao corpo do robô;</a:t>
            </a:r>
          </a:p>
          <a:p>
            <a:pPr indent="-228600" lvl="0" marL="457200" rtl="0">
              <a:spcBef>
                <a:spcPts val="0"/>
              </a:spcBef>
            </a:pPr>
            <a:r>
              <a:rPr lang="en"/>
              <a:t>Um plugin, que implementa o funcionamento do sensor.</a:t>
            </a:r>
          </a:p>
          <a:p>
            <a:pPr indent="-228600" lvl="0" marL="457200">
              <a:spcBef>
                <a:spcPts val="0"/>
              </a:spcBef>
            </a:pPr>
            <a:r>
              <a:rPr lang="en"/>
              <a:t>O Gazebo fornece plugins para diversos tipos de sensores, como lasers, lidars, câmeras, IMU, entre outros.</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Laser</a:t>
            </a:r>
          </a:p>
        </p:txBody>
      </p:sp>
      <p:sp>
        <p:nvSpPr>
          <p:cNvPr id="796" name="Shape 79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adicionar um laser ao nosso robô;</a:t>
            </a:r>
          </a:p>
          <a:p>
            <a:pPr indent="-228600" lvl="0" marL="457200" rtl="0">
              <a:spcBef>
                <a:spcPts val="0"/>
              </a:spcBef>
            </a:pPr>
            <a:r>
              <a:rPr lang="en"/>
              <a:t>Esse é um tipo de sensor de distância que emite diversos feixes de luz e mede quanto tempo a luz demora para ir até um obstáculo e voltar. Assim ele é capaz de calcular qual a distância até aquele ponto.</a:t>
            </a:r>
          </a:p>
          <a:p>
            <a:pPr indent="-228600" lvl="0" marL="457200" rtl="0">
              <a:spcBef>
                <a:spcPts val="0"/>
              </a:spcBef>
            </a:pPr>
            <a:r>
              <a:rPr lang="en"/>
              <a:t>Vamos adicionar um sensor que emite 8 lasers espalhados em todas as direções.</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0" name="Shape 800"/>
        <p:cNvGrpSpPr/>
        <p:nvPr/>
      </p:nvGrpSpPr>
      <p:grpSpPr>
        <a:xfrm>
          <a:off x="0" y="0"/>
          <a:ext cx="0" cy="0"/>
          <a:chOff x="0" y="0"/>
          <a:chExt cx="0" cy="0"/>
        </a:xfrm>
      </p:grpSpPr>
      <p:sp>
        <p:nvSpPr>
          <p:cNvPr id="801" name="Shape 801"/>
          <p:cNvSpPr txBox="1"/>
          <p:nvPr>
            <p:ph idx="1" type="body"/>
          </p:nvPr>
        </p:nvSpPr>
        <p:spPr>
          <a:xfrm>
            <a:off x="311700" y="348900"/>
            <a:ext cx="8520600" cy="4230300"/>
          </a:xfrm>
          <a:prstGeom prst="rect">
            <a:avLst/>
          </a:prstGeom>
        </p:spPr>
        <p:txBody>
          <a:bodyPr anchorCtr="0" anchor="ctr" bIns="91425" lIns="91425" rIns="91425" tIns="91425">
            <a:noAutofit/>
          </a:bodyPr>
          <a:lstStyle/>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&lt;joint name="laser_joint" type="fixed"&gt;</a:t>
            </a:r>
          </a:p>
          <a:p>
            <a:pPr indent="387350" lvl="0">
              <a:spcBef>
                <a:spcPts val="0"/>
              </a:spcBef>
              <a:spcAft>
                <a:spcPts val="0"/>
              </a:spcAft>
              <a:buClr>
                <a:schemeClr val="dk1"/>
              </a:buClr>
              <a:buSzPct val="73333"/>
              <a:buFont typeface="Arial"/>
              <a:buNone/>
            </a:pPr>
            <a:r>
              <a:rPr lang="en" sz="1500">
                <a:latin typeface="Courier New"/>
                <a:ea typeface="Courier New"/>
                <a:cs typeface="Courier New"/>
                <a:sym typeface="Courier New"/>
              </a:rPr>
              <a:t>&lt;origin xyz="0.15 0 0.2" rpy="0 0 0"/&gt;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&lt;parent link="chassis"/&gt;</a:t>
            </a:r>
          </a:p>
          <a:p>
            <a:pPr lvl="0">
              <a:spcBef>
                <a:spcPts val="0"/>
              </a:spcBef>
              <a:spcAft>
                <a:spcPts val="0"/>
              </a:spcAft>
              <a:buClr>
                <a:schemeClr val="dk1"/>
              </a:buClr>
              <a:buSzPct val="73333"/>
              <a:buFont typeface="Arial"/>
              <a:buNone/>
            </a:pPr>
            <a:r>
              <a:rPr lang="en" sz="1500">
                <a:latin typeface="Courier New"/>
                <a:ea typeface="Courier New"/>
                <a:cs typeface="Courier New"/>
                <a:sym typeface="Courier New"/>
              </a:rPr>
              <a:t>	&lt;child link="laser_link"/&gt;</a:t>
            </a:r>
          </a:p>
          <a:p>
            <a:pPr lvl="0">
              <a:spcBef>
                <a:spcPts val="0"/>
              </a:spcBef>
              <a:spcAft>
                <a:spcPts val="0"/>
              </a:spcAft>
              <a:buNone/>
            </a:pPr>
            <a:r>
              <a:rPr lang="en" sz="1500">
                <a:latin typeface="Courier New"/>
                <a:ea typeface="Courier New"/>
                <a:cs typeface="Courier New"/>
                <a:sym typeface="Courier New"/>
              </a:rPr>
              <a:t>&lt;/joint&gt;</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5" name="Shape 805"/>
        <p:cNvGrpSpPr/>
        <p:nvPr/>
      </p:nvGrpSpPr>
      <p:grpSpPr>
        <a:xfrm>
          <a:off x="0" y="0"/>
          <a:ext cx="0" cy="0"/>
          <a:chOff x="0" y="0"/>
          <a:chExt cx="0" cy="0"/>
        </a:xfrm>
      </p:grpSpPr>
      <p:sp>
        <p:nvSpPr>
          <p:cNvPr id="806" name="Shape 806"/>
          <p:cNvSpPr txBox="1"/>
          <p:nvPr>
            <p:ph idx="1" type="body"/>
          </p:nvPr>
        </p:nvSpPr>
        <p:spPr>
          <a:xfrm>
            <a:off x="311700" y="202600"/>
            <a:ext cx="8520600" cy="45021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size="0.1 0.1 0.1"/&gt;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value="1e-5"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&lt;inertia ixx="1e-6" ixy="0" ixz="0" iyy="1e-6" iyz="0" izz="1e-6"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ph idx="1" type="body"/>
          </p:nvPr>
        </p:nvSpPr>
        <p:spPr>
          <a:xfrm>
            <a:off x="311700" y="146325"/>
            <a:ext cx="8520600" cy="47721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 reference="laser_link"&gt;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type="ray" name="laser"&gt;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&lt;pose&gt;0 0 0 0 0 0&lt;/pose&gt;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&lt;visualize&gt;true&lt;/visualize&gt;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&lt;update_rate&gt;40&lt;/update_rate&gt;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&lt;samples&gt;8&lt;/samples&gt;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&lt;min_angle&gt;-3.14159&lt;/min_angle&gt;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&lt;max_angle&gt;3.14159&lt;/max_angle&gt;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&lt;/scan&gt;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&lt;min&gt;0.10&lt;/min&gt;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&lt;max&gt;10.0&lt;/max&gt;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&lt;resolution&gt;0.01&lt;/resolution&gt;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&lt;/range&gt;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&lt;/ray&gt;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spcBef>
                <a:spcPts val="0"/>
              </a:spcBef>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5" name="Shape 815"/>
        <p:cNvGrpSpPr/>
        <p:nvPr/>
      </p:nvGrpSpPr>
      <p:grpSpPr>
        <a:xfrm>
          <a:off x="0" y="0"/>
          <a:ext cx="0" cy="0"/>
          <a:chOff x="0" y="0"/>
          <a:chExt cx="0" cy="0"/>
        </a:xfrm>
      </p:grpSpPr>
      <p:sp>
        <p:nvSpPr>
          <p:cNvPr id="816" name="Shape 816"/>
          <p:cNvSpPr txBox="1"/>
          <p:nvPr>
            <p:ph idx="1" type="body"/>
          </p:nvPr>
        </p:nvSpPr>
        <p:spPr>
          <a:xfrm>
            <a:off x="311700" y="416425"/>
            <a:ext cx="8520600" cy="4162800"/>
          </a:xfrm>
          <a:prstGeom prst="rect">
            <a:avLst/>
          </a:prstGeom>
        </p:spPr>
        <p:txBody>
          <a:bodyPr anchorCtr="0" anchor="ctr" bIns="91425" lIns="91425" rIns="91425" tIns="91425">
            <a:noAutofit/>
          </a:bodyPr>
          <a:lstStyle/>
          <a:p>
            <a:pPr indent="387350" lvl="0" marL="457200" rt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name="laser_controller" filename="libgazebo_ros_laser.so"&gt;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&lt;topicName&gt;mybot/scan&lt;/topicName&gt;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&lt;frameName&gt;base_link&lt;/frameName&gt;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&lt;/sensor&gt;</a:t>
            </a:r>
          </a:p>
          <a:p>
            <a:pPr lvl="0" rt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ROS Master</a:t>
            </a:r>
          </a:p>
        </p:txBody>
      </p:sp>
      <p:sp>
        <p:nvSpPr>
          <p:cNvPr id="133" name="Shape 13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Um dos objetivos do ROS é permitir que os roboticistas projetem software como um grupo de pequenos programas independentes uns dos outros, chamados nós, que são executados ao mesmo tempo. Para isso, os nós precisam ser capazes de se comunicar uns com os outros. O ROS Master é o programa que permite e gerencia essa comunicação.</a:t>
            </a:r>
          </a:p>
          <a:p>
            <a:pPr lvl="0">
              <a:spcBef>
                <a:spcPts val="0"/>
              </a:spcBef>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x="0" y="0"/>
          <a:ext cx="0" cy="0"/>
          <a:chOff x="0" y="0"/>
          <a:chExt cx="0" cy="0"/>
        </a:xfrm>
      </p:grpSpPr>
      <p:sp>
        <p:nvSpPr>
          <p:cNvPr id="821" name="Shape 82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Laser</a:t>
            </a:r>
          </a:p>
        </p:txBody>
      </p:sp>
      <p:sp>
        <p:nvSpPr>
          <p:cNvPr id="822" name="Shape 82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sensor que acabamos de adicionar publica mensagens do tipo </a:t>
            </a:r>
            <a:r>
              <a:rPr lang="en" sz="1500">
                <a:latin typeface="Courier New"/>
                <a:ea typeface="Courier New"/>
                <a:cs typeface="Courier New"/>
                <a:sym typeface="Courier New"/>
              </a:rPr>
              <a:t>sensor_msgs/LaserScan</a:t>
            </a:r>
            <a:r>
              <a:rPr lang="en"/>
              <a:t> no tópico </a:t>
            </a:r>
            <a:r>
              <a:rPr lang="en" sz="1500">
                <a:latin typeface="Courier New"/>
                <a:ea typeface="Courier New"/>
                <a:cs typeface="Courier New"/>
                <a:sym typeface="Courier New"/>
              </a:rPr>
              <a:t>mybot/scan</a:t>
            </a:r>
            <a:r>
              <a:rPr lang="en"/>
              <a:t> (o nome do tópico pode ser configurado no código do sensor).</a:t>
            </a:r>
          </a:p>
          <a:p>
            <a:pPr indent="-228600" lvl="0" marL="457200" rtl="0">
              <a:spcBef>
                <a:spcPts val="0"/>
              </a:spcBef>
            </a:pPr>
            <a:r>
              <a:rPr lang="en"/>
              <a:t>Essa mensagem possui um campo chamado </a:t>
            </a:r>
            <a:r>
              <a:rPr lang="en" sz="1500">
                <a:latin typeface="Courier New"/>
                <a:ea typeface="Courier New"/>
                <a:cs typeface="Courier New"/>
                <a:sym typeface="Courier New"/>
              </a:rPr>
              <a:t>ranges</a:t>
            </a:r>
            <a:r>
              <a:rPr lang="en"/>
              <a:t>, que é um array contendo as medidas de cada um dos lasers.</a:t>
            </a:r>
          </a:p>
          <a:p>
            <a:pPr indent="-228600" lvl="0" marL="457200" rtl="0">
              <a:spcBef>
                <a:spcPts val="0"/>
              </a:spcBef>
            </a:pPr>
            <a:r>
              <a:rPr lang="en"/>
              <a:t>Vamos agora escrever um nó que é capaz de ler essas mensagens.</a:t>
            </a:r>
          </a:p>
          <a:p>
            <a:pPr indent="-228600" lvl="0" marL="457200">
              <a:spcBef>
                <a:spcPts val="0"/>
              </a:spcBef>
            </a:pPr>
            <a:r>
              <a:rPr lang="en"/>
              <a:t>Na pasta </a:t>
            </a:r>
            <a:r>
              <a:rPr lang="en" sz="1500">
                <a:latin typeface="Courier New"/>
                <a:ea typeface="Courier New"/>
                <a:cs typeface="Courier New"/>
                <a:sym typeface="Courier New"/>
              </a:rPr>
              <a:t>src</a:t>
            </a:r>
            <a:r>
              <a:rPr lang="en"/>
              <a:t> do pacote </a:t>
            </a:r>
            <a:r>
              <a:rPr lang="en" sz="1500">
                <a:latin typeface="Courier New"/>
                <a:ea typeface="Courier New"/>
                <a:cs typeface="Courier New"/>
                <a:sym typeface="Courier New"/>
              </a:rPr>
              <a:t>mybot_control</a:t>
            </a:r>
            <a:r>
              <a:rPr lang="en"/>
              <a:t>, crie um arquivo chamado </a:t>
            </a:r>
            <a:r>
              <a:rPr lang="en" sz="1500">
                <a:latin typeface="Courier New"/>
                <a:ea typeface="Courier New"/>
                <a:cs typeface="Courier New"/>
                <a:sym typeface="Courier New"/>
              </a:rPr>
              <a:t>scansub.cpp</a:t>
            </a:r>
            <a:r>
              <a:rPr lang="en"/>
              <a:t>.</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x="0" y="0"/>
          <a:ext cx="0" cy="0"/>
          <a:chOff x="0" y="0"/>
          <a:chExt cx="0" cy="0"/>
        </a:xfrm>
      </p:grpSpPr>
      <p:sp>
        <p:nvSpPr>
          <p:cNvPr id="827" name="Shape 827"/>
          <p:cNvSpPr txBox="1"/>
          <p:nvPr>
            <p:ph idx="1" type="body"/>
          </p:nvPr>
        </p:nvSpPr>
        <p:spPr>
          <a:xfrm>
            <a:off x="311700" y="337650"/>
            <a:ext cx="8520600" cy="4241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&lt;ros/ros.h&gt;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&lt;sensor_msgs/LaserScan.h&gt;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#include &lt;sstream&gt;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void laserScanCallback(const sensor_msgs::LaserScan&amp; msg)</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std::ostringstream oss;</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"Ranges =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for (int i = 0; i &lt; msg.ranges.size(); i++)</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msg.ranges[i]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oss &lt;&lt; "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ROS_INFO_STREAM( oss.str()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sp>
        <p:nvSpPr>
          <p:cNvPr id="832" name="Shape 832"/>
          <p:cNvSpPr txBox="1"/>
          <p:nvPr>
            <p:ph idx="1" type="body"/>
          </p:nvPr>
        </p:nvSpPr>
        <p:spPr>
          <a:xfrm>
            <a:off x="311700" y="787850"/>
            <a:ext cx="8520600" cy="3791400"/>
          </a:xfrm>
          <a:prstGeom prst="rect">
            <a:avLst/>
          </a:prstGeom>
        </p:spPr>
        <p:txBody>
          <a:bodyPr anchorCtr="0" anchor="ctr"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int main(int argc, char** argv)</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ros::init(argc, argv, "laser_scan_sub");</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ros::NodeHandle nh;</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ros::Subscriber scan_sub = nh.subscribe("mybot/scan",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1000, &amp;laserScanCallback);</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ros::spin();</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a:t>
            </a:r>
          </a:p>
          <a:p>
            <a:pPr lvl="0">
              <a:spcBef>
                <a:spcPts val="0"/>
              </a:spcBef>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6" name="Shape 836"/>
        <p:cNvGrpSpPr/>
        <p:nvPr/>
      </p:nvGrpSpPr>
      <p:grpSpPr>
        <a:xfrm>
          <a:off x="0" y="0"/>
          <a:ext cx="0" cy="0"/>
          <a:chOff x="0" y="0"/>
          <a:chExt cx="0" cy="0"/>
        </a:xfrm>
      </p:grpSpPr>
      <p:sp>
        <p:nvSpPr>
          <p:cNvPr id="837" name="Shape 83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38" name="Shape 83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programa é muito parecido com o subpose, porém ao invés de usarmos mensagens do tipo </a:t>
            </a:r>
            <a:r>
              <a:rPr lang="en" sz="1500">
                <a:latin typeface="Courier New"/>
                <a:ea typeface="Courier New"/>
                <a:cs typeface="Courier New"/>
                <a:sym typeface="Courier New"/>
              </a:rPr>
              <a:t>turtlesim/Pose</a:t>
            </a:r>
            <a:r>
              <a:rPr lang="en"/>
              <a:t> estamos usando mensagens do tipo </a:t>
            </a:r>
            <a:r>
              <a:rPr lang="en" sz="1500">
                <a:latin typeface="Courier New"/>
                <a:ea typeface="Courier New"/>
                <a:cs typeface="Courier New"/>
                <a:sym typeface="Courier New"/>
              </a:rPr>
              <a:t>sensor_msgs/LarserScan</a:t>
            </a:r>
            <a:r>
              <a:rPr lang="en"/>
              <a:t>.</a:t>
            </a:r>
          </a:p>
          <a:p>
            <a:pPr indent="-228600" lvl="0" marL="457200" rtl="0">
              <a:spcBef>
                <a:spcPts val="0"/>
              </a:spcBef>
            </a:pPr>
            <a:r>
              <a:rPr lang="en"/>
              <a:t>Dentro da função </a:t>
            </a:r>
            <a:r>
              <a:rPr lang="en" sz="1500">
                <a:latin typeface="Courier New"/>
                <a:ea typeface="Courier New"/>
                <a:cs typeface="Courier New"/>
                <a:sym typeface="Courier New"/>
              </a:rPr>
              <a:t>laserScanCallback</a:t>
            </a:r>
            <a:r>
              <a:rPr lang="en"/>
              <a:t>, o objeto </a:t>
            </a:r>
            <a:r>
              <a:rPr lang="en" sz="1500">
                <a:latin typeface="Courier New"/>
                <a:ea typeface="Courier New"/>
                <a:cs typeface="Courier New"/>
                <a:sym typeface="Courier New"/>
              </a:rPr>
              <a:t>msg</a:t>
            </a:r>
            <a:r>
              <a:rPr lang="en"/>
              <a:t> contém a mensagem que foi recebida. O array </a:t>
            </a:r>
            <a:r>
              <a:rPr lang="en" sz="1500">
                <a:latin typeface="Courier New"/>
                <a:ea typeface="Courier New"/>
                <a:cs typeface="Courier New"/>
                <a:sym typeface="Courier New"/>
              </a:rPr>
              <a:t>msg.ranges</a:t>
            </a:r>
            <a:r>
              <a:rPr lang="en"/>
              <a:t> contém as medidas de cada um dos sensores.</a:t>
            </a:r>
          </a:p>
          <a:p>
            <a:pPr indent="-228600" lvl="0" marL="457200">
              <a:spcBef>
                <a:spcPts val="0"/>
              </a:spcBef>
            </a:pPr>
            <a:r>
              <a:rPr lang="en"/>
              <a:t>Fazemos um for para ler cada uma das medidas e concatenar em uma string para imprimir na tela.</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2" name="Shape 842"/>
        <p:cNvGrpSpPr/>
        <p:nvPr/>
      </p:nvGrpSpPr>
      <p:grpSpPr>
        <a:xfrm>
          <a:off x="0" y="0"/>
          <a:ext cx="0" cy="0"/>
          <a:chOff x="0" y="0"/>
          <a:chExt cx="0" cy="0"/>
        </a:xfrm>
      </p:grpSpPr>
      <p:sp>
        <p:nvSpPr>
          <p:cNvPr id="843" name="Shape 84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44" name="Shape 84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compilar o programa:</a:t>
            </a:r>
          </a:p>
          <a:p>
            <a:pPr indent="-228600" lvl="0" marL="457200" rtl="0">
              <a:spcBef>
                <a:spcPts val="0"/>
              </a:spcBef>
            </a:pPr>
            <a:r>
              <a:rPr lang="en"/>
              <a:t>Adicionar as dependências no arquivo </a:t>
            </a:r>
            <a:r>
              <a:rPr lang="en" sz="1500">
                <a:latin typeface="Courier New"/>
                <a:ea typeface="Courier New"/>
                <a:cs typeface="Courier New"/>
                <a:sym typeface="Courier New"/>
              </a:rPr>
              <a:t>package.xml</a:t>
            </a:r>
          </a:p>
          <a:p>
            <a:pPr lvl="0" rtl="0">
              <a:lnSpc>
                <a:spcPct val="100000"/>
              </a:lnSpc>
              <a:spcBef>
                <a:spcPts val="0"/>
              </a:spcBef>
              <a:spcAft>
                <a:spcPts val="0"/>
              </a:spcAft>
              <a:buNone/>
            </a:pPr>
            <a:r>
              <a:rPr lang="en" sz="1500">
                <a:latin typeface="Courier New"/>
                <a:ea typeface="Courier New"/>
                <a:cs typeface="Courier New"/>
                <a:sym typeface="Courier New"/>
              </a:rPr>
              <a:t>  &lt;build_depend&gt;roscpp&lt;/build_depend&gt;</a:t>
            </a:r>
          </a:p>
          <a:p>
            <a:pPr lvl="0" rtl="0">
              <a:lnSpc>
                <a:spcPct val="100000"/>
              </a:lnSpc>
              <a:spcBef>
                <a:spcPts val="0"/>
              </a:spcBef>
              <a:spcAft>
                <a:spcPts val="0"/>
              </a:spcAft>
              <a:buNone/>
            </a:pPr>
            <a:r>
              <a:rPr lang="en" sz="1500">
                <a:latin typeface="Courier New"/>
                <a:ea typeface="Courier New"/>
                <a:cs typeface="Courier New"/>
                <a:sym typeface="Courier New"/>
              </a:rPr>
              <a:t>  &lt;build_depend&gt;sensor_msgs&lt;/build_depend&gt;</a:t>
            </a:r>
          </a:p>
          <a:p>
            <a:pPr lvl="0" rtl="0">
              <a:lnSpc>
                <a:spcPct val="100000"/>
              </a:lnSpc>
              <a:spcBef>
                <a:spcPts val="0"/>
              </a:spcBef>
              <a:spcAft>
                <a:spcPts val="0"/>
              </a:spcAft>
              <a:buNone/>
            </a:pPr>
            <a:r>
              <a:rPr lang="en" sz="1500">
                <a:latin typeface="Courier New"/>
                <a:ea typeface="Courier New"/>
                <a:cs typeface="Courier New"/>
                <a:sym typeface="Courier New"/>
              </a:rPr>
              <a:t>  </a:t>
            </a:r>
          </a:p>
          <a:p>
            <a:pPr lvl="0" rtl="0">
              <a:lnSpc>
                <a:spcPct val="100000"/>
              </a:lnSpc>
              <a:spcBef>
                <a:spcPts val="0"/>
              </a:spcBef>
              <a:spcAft>
                <a:spcPts val="0"/>
              </a:spcAft>
              <a:buNone/>
            </a:pPr>
            <a:r>
              <a:rPr lang="en" sz="1500">
                <a:latin typeface="Courier New"/>
                <a:ea typeface="Courier New"/>
                <a:cs typeface="Courier New"/>
                <a:sym typeface="Courier New"/>
              </a:rPr>
              <a:t>  &lt;run_depend&gt;roscpp&lt;/run_depend&gt;</a:t>
            </a:r>
          </a:p>
          <a:p>
            <a:pPr lvl="0" rtl="0">
              <a:lnSpc>
                <a:spcPct val="100000"/>
              </a:lnSpc>
              <a:spcBef>
                <a:spcPts val="0"/>
              </a:spcBef>
              <a:spcAft>
                <a:spcPts val="0"/>
              </a:spcAft>
              <a:buNone/>
            </a:pPr>
            <a:r>
              <a:rPr lang="en" sz="1500">
                <a:latin typeface="Courier New"/>
                <a:ea typeface="Courier New"/>
                <a:cs typeface="Courier New"/>
                <a:sym typeface="Courier New"/>
              </a:rPr>
              <a:t>  &lt;run_depend&gt;sensor_msgs&lt;/run_depend&gt;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50" name="Shape 85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Adicionar também as dependências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find_package(catkin REQUIRED COMPONENTS</a:t>
            </a:r>
          </a:p>
          <a:p>
            <a:pPr lvl="0" rtl="0">
              <a:lnSpc>
                <a:spcPct val="100000"/>
              </a:lnSpc>
              <a:spcBef>
                <a:spcPts val="0"/>
              </a:spcBef>
              <a:spcAft>
                <a:spcPts val="0"/>
              </a:spcAft>
              <a:buNone/>
            </a:pPr>
            <a:r>
              <a:rPr lang="en" sz="1500">
                <a:latin typeface="Courier New"/>
                <a:ea typeface="Courier New"/>
                <a:cs typeface="Courier New"/>
                <a:sym typeface="Courier New"/>
              </a:rPr>
              <a:t>	roscpp</a:t>
            </a:r>
          </a:p>
          <a:p>
            <a:pPr lvl="0" rtl="0">
              <a:lnSpc>
                <a:spcPct val="100000"/>
              </a:lnSpc>
              <a:spcBef>
                <a:spcPts val="0"/>
              </a:spcBef>
              <a:spcAft>
                <a:spcPts val="0"/>
              </a:spcAft>
              <a:buNone/>
            </a:pPr>
            <a:r>
              <a:rPr lang="en" sz="1500">
                <a:latin typeface="Courier New"/>
                <a:ea typeface="Courier New"/>
                <a:cs typeface="Courier New"/>
                <a:sym typeface="Courier New"/>
              </a:rPr>
              <a:t>	sensor_msgs</a:t>
            </a:r>
          </a:p>
          <a:p>
            <a:pPr lvl="0" rtl="0">
              <a:lnSpc>
                <a:spcPct val="100000"/>
              </a:lnSpc>
              <a:spcBef>
                <a:spcPts val="0"/>
              </a:spcBef>
              <a:spcAft>
                <a:spcPts val="0"/>
              </a:spcAft>
              <a:buNone/>
            </a:pPr>
            <a:r>
              <a:rPr lang="en" sz="1500">
                <a:latin typeface="Courier New"/>
                <a:ea typeface="Courier New"/>
                <a:cs typeface="Courier New"/>
                <a:sym typeface="Courier New"/>
              </a:rPr>
              <a: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228600" lvl="0" marL="457200" rtl="0">
              <a:spcBef>
                <a:spcPts val="0"/>
              </a:spcBef>
            </a:pPr>
            <a:r>
              <a:rPr lang="en"/>
              <a:t>Adicionar o novo executável no arquivo </a:t>
            </a:r>
            <a:r>
              <a:rPr lang="en" sz="1500">
                <a:latin typeface="Courier New"/>
                <a:ea typeface="Courier New"/>
                <a:cs typeface="Courier New"/>
                <a:sym typeface="Courier New"/>
              </a:rPr>
              <a:t>CMakeLists.txt</a:t>
            </a:r>
            <a:r>
              <a:rPr lang="en"/>
              <a:t>:</a:t>
            </a:r>
          </a:p>
          <a:p>
            <a:pPr lvl="0" rtl="0">
              <a:lnSpc>
                <a:spcPct val="100000"/>
              </a:lnSpc>
              <a:spcBef>
                <a:spcPts val="0"/>
              </a:spcBef>
              <a:spcAft>
                <a:spcPts val="0"/>
              </a:spcAft>
              <a:buNone/>
            </a:pPr>
            <a:r>
              <a:rPr lang="en" sz="1500">
                <a:latin typeface="Courier New"/>
                <a:ea typeface="Courier New"/>
                <a:cs typeface="Courier New"/>
                <a:sym typeface="Courier New"/>
              </a:rPr>
              <a:t>add_executable(scansub src/scansub.cpp)</a:t>
            </a:r>
          </a:p>
          <a:p>
            <a:pPr lvl="0" rtl="0">
              <a:lnSpc>
                <a:spcPct val="100000"/>
              </a:lnSpc>
              <a:spcBef>
                <a:spcPts val="0"/>
              </a:spcBef>
              <a:spcAft>
                <a:spcPts val="0"/>
              </a:spcAft>
              <a:buNone/>
            </a:pPr>
            <a:r>
              <a:rPr lang="en" sz="1500">
                <a:latin typeface="Courier New"/>
                <a:ea typeface="Courier New"/>
                <a:cs typeface="Courier New"/>
                <a:sym typeface="Courier New"/>
              </a:rPr>
              <a:t>target_link_libraries(scansub ${catkin_LIBRARIES})</a:t>
            </a:r>
          </a:p>
          <a:p>
            <a:pPr lvl="0">
              <a:spcBef>
                <a:spcPts val="0"/>
              </a:spcBef>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4" name="Shape 854"/>
        <p:cNvGrpSpPr/>
        <p:nvPr/>
      </p:nvGrpSpPr>
      <p:grpSpPr>
        <a:xfrm>
          <a:off x="0" y="0"/>
          <a:ext cx="0" cy="0"/>
          <a:chOff x="0" y="0"/>
          <a:chExt cx="0" cy="0"/>
        </a:xfrm>
      </p:grpSpPr>
      <p:sp>
        <p:nvSpPr>
          <p:cNvPr id="855" name="Shape 85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Laser</a:t>
            </a:r>
          </a:p>
        </p:txBody>
      </p:sp>
      <p:sp>
        <p:nvSpPr>
          <p:cNvPr id="856" name="Shape 85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Compilar o pacote</a:t>
            </a:r>
          </a:p>
          <a:p>
            <a:pPr indent="457200" lvl="0" rtl="0">
              <a:spcBef>
                <a:spcPts val="0"/>
              </a:spcBef>
              <a:buNone/>
            </a:pPr>
            <a:r>
              <a:rPr lang="en" sz="1500">
                <a:latin typeface="Courier New"/>
                <a:ea typeface="Courier New"/>
                <a:cs typeface="Courier New"/>
                <a:sym typeface="Courier New"/>
              </a:rPr>
              <a:t>cd ~/catkin_ws</a:t>
            </a:r>
          </a:p>
          <a:p>
            <a:pPr indent="457200" lvl="0" rtl="0">
              <a:spcBef>
                <a:spcPts val="0"/>
              </a:spcBef>
              <a:buNone/>
            </a:pPr>
            <a:r>
              <a:rPr lang="en" sz="1500">
                <a:latin typeface="Courier New"/>
                <a:ea typeface="Courier New"/>
                <a:cs typeface="Courier New"/>
                <a:sym typeface="Courier New"/>
              </a:rPr>
              <a:t>catkin_make</a:t>
            </a:r>
          </a:p>
          <a:p>
            <a:pPr indent="-228600" lvl="0" marL="457200" rtl="0">
              <a:spcBef>
                <a:spcPts val="0"/>
              </a:spcBef>
            </a:pPr>
            <a:r>
              <a:rPr lang="en"/>
              <a:t>Executar:</a:t>
            </a:r>
          </a:p>
          <a:p>
            <a:pPr lvl="0">
              <a:spcBef>
                <a:spcPts val="0"/>
              </a:spcBef>
              <a:buNone/>
            </a:pPr>
            <a:r>
              <a:rPr lang="en" sz="1500">
                <a:latin typeface="Courier New"/>
                <a:ea typeface="Courier New"/>
                <a:cs typeface="Courier New"/>
                <a:sym typeface="Courier New"/>
              </a:rPr>
              <a:t>	rosrun mybot_control scansub</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0" name="Shape 860"/>
        <p:cNvGrpSpPr/>
        <p:nvPr/>
      </p:nvGrpSpPr>
      <p:grpSpPr>
        <a:xfrm>
          <a:off x="0" y="0"/>
          <a:ext cx="0" cy="0"/>
          <a:chOff x="0" y="0"/>
          <a:chExt cx="0" cy="0"/>
        </a:xfrm>
      </p:grpSpPr>
      <p:sp>
        <p:nvSpPr>
          <p:cNvPr id="861" name="Shape 86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Câmera</a:t>
            </a:r>
          </a:p>
        </p:txBody>
      </p:sp>
      <p:sp>
        <p:nvSpPr>
          <p:cNvPr id="862" name="Shape 86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agora adicionar uma câmera.</a:t>
            </a:r>
          </a:p>
          <a:p>
            <a:pPr indent="-228600" lvl="0" marL="457200" rtl="0">
              <a:spcBef>
                <a:spcPts val="0"/>
              </a:spcBef>
            </a:pPr>
            <a:r>
              <a:rPr lang="en"/>
              <a:t>Adicione o seguinte código ao modelo:</a:t>
            </a:r>
          </a:p>
          <a:p>
            <a:pPr lvl="0" rtl="0">
              <a:spcBef>
                <a:spcPts val="0"/>
              </a:spcBef>
              <a:spcAft>
                <a:spcPts val="0"/>
              </a:spcAft>
              <a:buNone/>
            </a:pPr>
            <a:r>
              <a:rPr lang="en" sz="1500">
                <a:latin typeface="Courier New"/>
                <a:ea typeface="Courier New"/>
                <a:cs typeface="Courier New"/>
                <a:sym typeface="Courier New"/>
              </a:rPr>
              <a:t>&lt;joint name="camera_joint" type="fixed"&gt;</a:t>
            </a:r>
          </a:p>
          <a:p>
            <a:pPr lvl="0" rtl="0">
              <a:spcBef>
                <a:spcPts val="0"/>
              </a:spcBef>
              <a:spcAft>
                <a:spcPts val="0"/>
              </a:spcAft>
              <a:buNone/>
            </a:pPr>
            <a:r>
              <a:rPr lang="en" sz="1500">
                <a:latin typeface="Courier New"/>
                <a:ea typeface="Courier New"/>
                <a:cs typeface="Courier New"/>
                <a:sym typeface="Courier New"/>
              </a:rPr>
              <a:t>	&lt;origin xyz="0.15 0 0.175" rpy="0 0 0"/&gt;</a:t>
            </a:r>
          </a:p>
          <a:p>
            <a:pPr lvl="0" rtl="0">
              <a:spcBef>
                <a:spcPts val="0"/>
              </a:spcBef>
              <a:spcAft>
                <a:spcPts val="0"/>
              </a:spcAft>
              <a:buNone/>
            </a:pPr>
            <a:r>
              <a:rPr lang="en" sz="1500">
                <a:latin typeface="Courier New"/>
                <a:ea typeface="Courier New"/>
                <a:cs typeface="Courier New"/>
                <a:sym typeface="Courier New"/>
              </a:rPr>
              <a:t>	&lt;parent link="chassis"/&gt;</a:t>
            </a:r>
          </a:p>
          <a:p>
            <a:pPr lvl="0" rtl="0">
              <a:spcBef>
                <a:spcPts val="0"/>
              </a:spcBef>
              <a:spcAft>
                <a:spcPts val="0"/>
              </a:spcAft>
              <a:buNone/>
            </a:pPr>
            <a:r>
              <a:rPr lang="en" sz="1500">
                <a:latin typeface="Courier New"/>
                <a:ea typeface="Courier New"/>
                <a:cs typeface="Courier New"/>
                <a:sym typeface="Courier New"/>
              </a:rPr>
              <a:t>	&lt;child link="camera"/&gt;</a:t>
            </a:r>
          </a:p>
          <a:p>
            <a:pPr lvl="0" rtl="0">
              <a:spcBef>
                <a:spcPts val="0"/>
              </a:spcBef>
              <a:spcAft>
                <a:spcPts val="0"/>
              </a:spcAft>
              <a:buNone/>
            </a:pPr>
            <a:r>
              <a:rPr lang="en" sz="1500">
                <a:latin typeface="Courier New"/>
                <a:ea typeface="Courier New"/>
                <a:cs typeface="Courier New"/>
                <a:sym typeface="Courier New"/>
              </a:rPr>
              <a:t>&lt;/joint&gt;</a:t>
            </a:r>
          </a:p>
          <a:p>
            <a:pPr lvl="0">
              <a:spcBef>
                <a:spcPts val="0"/>
              </a:spcBef>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ph idx="1" type="body"/>
          </p:nvPr>
        </p:nvSpPr>
        <p:spPr>
          <a:xfrm>
            <a:off x="311700" y="247600"/>
            <a:ext cx="8520600" cy="43317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name="camera"&gt;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size="0.05 0.05 0.05"/&gt;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value="0.1" /&gt;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 rpy="0 0 0"/&gt;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ixx="1e-6" ixy="0" ixz="0" iyy="1e-6" iyz="0" izz="1e-6" /&gt;</a:t>
            </a:r>
          </a:p>
          <a:p>
            <a:pPr lvl="0" rtl="0">
              <a:lnSpc>
                <a:spcPct val="100000"/>
              </a:lnSpc>
              <a:spcBef>
                <a:spcPts val="0"/>
              </a:spcBef>
              <a:spcAft>
                <a:spcPts val="0"/>
              </a:spcAft>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1" name="Shape 871"/>
        <p:cNvGrpSpPr/>
        <p:nvPr/>
      </p:nvGrpSpPr>
      <p:grpSpPr>
        <a:xfrm>
          <a:off x="0" y="0"/>
          <a:ext cx="0" cy="0"/>
          <a:chOff x="0" y="0"/>
          <a:chExt cx="0" cy="0"/>
        </a:xfrm>
      </p:grpSpPr>
      <p:sp>
        <p:nvSpPr>
          <p:cNvPr id="872" name="Shape 872"/>
          <p:cNvSpPr txBox="1"/>
          <p:nvPr>
            <p:ph idx="1" type="body"/>
          </p:nvPr>
        </p:nvSpPr>
        <p:spPr>
          <a:xfrm>
            <a:off x="311700" y="337650"/>
            <a:ext cx="8520600" cy="42417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sz="1500">
                <a:latin typeface="Courier New"/>
                <a:ea typeface="Courier New"/>
                <a:cs typeface="Courier New"/>
                <a:sym typeface="Courier New"/>
              </a:rPr>
              <a:t>&lt;gazebo reference="camera"&gt;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&lt;material&gt;Gazebo/Blue&lt;/material&gt;</a:t>
            </a:r>
          </a:p>
          <a:p>
            <a:pPr lvl="0">
              <a:lnSpc>
                <a:spcPct val="100000"/>
              </a:lnSpc>
              <a:spcBef>
                <a:spcPts val="0"/>
              </a:spcBef>
              <a:spcAft>
                <a:spcPts val="0"/>
              </a:spcAft>
              <a:buClr>
                <a:schemeClr val="dk1"/>
              </a:buClr>
              <a:buSzPct val="73333"/>
              <a:buFont typeface="Arial"/>
              <a:buNone/>
            </a:pPr>
            <a:r>
              <a:t/>
            </a:r>
            <a:endParaRPr sz="1500">
              <a:latin typeface="Courier New"/>
              <a:ea typeface="Courier New"/>
              <a:cs typeface="Courier New"/>
              <a:sym typeface="Courier New"/>
            </a:endParaRP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&lt;sensor type="camera" name="camera1"&gt;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&lt;update_rate&gt;30.0&lt;/update_rate&gt;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 name="head"&gt;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&lt;horizontal_fov&gt;1.3962634&lt;/horizontal_fov&gt;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&lt;width&gt;800&lt;/width&gt;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&lt;height&gt;800&lt;/height&gt;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&lt;format&gt;R8G8B8&lt;/format&gt;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&lt;near&gt;0.02&lt;/near&gt;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&lt;far&gt;300&lt;/far&gt;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&lt;/clip&gt;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&lt;/camera&gt;</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ROS Master</a:t>
            </a:r>
          </a:p>
        </p:txBody>
      </p:sp>
      <p:sp>
        <p:nvSpPr>
          <p:cNvPr id="139" name="Shape 13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Para iniciar o master:</a:t>
            </a:r>
          </a:p>
          <a:p>
            <a:pPr lvl="0">
              <a:spcBef>
                <a:spcPts val="0"/>
              </a:spcBef>
              <a:buNone/>
            </a:pPr>
            <a:r>
              <a:rPr lang="en"/>
              <a:t>	</a:t>
            </a:r>
            <a:r>
              <a:rPr lang="en" sz="1500">
                <a:latin typeface="Courier New"/>
                <a:ea typeface="Courier New"/>
                <a:cs typeface="Courier New"/>
                <a:sym typeface="Courier New"/>
              </a:rPr>
              <a:t>roscore</a:t>
            </a:r>
          </a:p>
          <a:p>
            <a:pPr indent="-228600" lvl="0" marL="457200" algn="just">
              <a:spcBef>
                <a:spcPts val="0"/>
              </a:spcBef>
            </a:pPr>
            <a:r>
              <a:rPr lang="en"/>
              <a:t>O comando roscore deve ser executado no início da execução de uma aplicação do ROS e deve continuar aberto durante todo o tempo da execução.</a:t>
            </a:r>
          </a:p>
          <a:p>
            <a:pPr lvl="0">
              <a:spcBef>
                <a:spcPts val="0"/>
              </a:spcBef>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6" name="Shape 876"/>
        <p:cNvGrpSpPr/>
        <p:nvPr/>
      </p:nvGrpSpPr>
      <p:grpSpPr>
        <a:xfrm>
          <a:off x="0" y="0"/>
          <a:ext cx="0" cy="0"/>
          <a:chOff x="0" y="0"/>
          <a:chExt cx="0" cy="0"/>
        </a:xfrm>
      </p:grpSpPr>
      <p:sp>
        <p:nvSpPr>
          <p:cNvPr id="877" name="Shape 877"/>
          <p:cNvSpPr txBox="1"/>
          <p:nvPr>
            <p:ph idx="1" type="body"/>
          </p:nvPr>
        </p:nvSpPr>
        <p:spPr>
          <a:xfrm>
            <a:off x="311700" y="495225"/>
            <a:ext cx="8520600" cy="4095300"/>
          </a:xfrm>
          <a:prstGeom prst="rect">
            <a:avLst/>
          </a:prstGeom>
        </p:spPr>
        <p:txBody>
          <a:bodyPr anchorCtr="0" anchor="t" bIns="91425" lIns="91425" rIns="91425" tIns="91425">
            <a:noAutofit/>
          </a:bodyPr>
          <a:lstStyle/>
          <a:p>
            <a:pPr indent="387350" lvl="0" marL="45720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&lt;plugin name="camera_controller" filename="libgazebo_ros_camera.so"&gt;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&lt;alwaysOn&gt;true&lt;/alwaysOn&gt;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&lt;updateRate&gt;0.0&lt;/updateRate&gt;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&lt;cameraName&gt;mybot/camera&lt;/cameraName&gt;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&lt;imageTopicName&gt;image_raw&lt;/imageTopicName&gt;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&lt;cameraInfoTopicName&gt;camera_info&lt;/cameraInfoTopicName&gt;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&lt;frameName&gt;camera_link&lt;/frameName&gt;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&lt;hackBaseline&gt;0.07&lt;/hackBaseline&gt;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&lt;distortionK1&gt;0.0&lt;/distortionK1&gt;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&lt;distortionK2&gt;0.0&lt;/distortionK2&gt;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&lt;distortionK3&gt;0.0&lt;/distortionK3&gt;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&lt;distortionT1&gt;0.0&lt;/distortionT1&gt;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&lt;distortionT2&gt;0.0&lt;/distortionT2&gt;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&lt;/plugin&gt;</a:t>
            </a:r>
          </a:p>
          <a:p>
            <a:pPr indent="387350"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&lt;/sensor&gt;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&lt;/gazebo&gt;</a:t>
            </a:r>
          </a:p>
          <a:p>
            <a:pPr lvl="0">
              <a:spcBef>
                <a:spcPts val="0"/>
              </a:spcBef>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Câmera</a:t>
            </a:r>
          </a:p>
        </p:txBody>
      </p:sp>
      <p:sp>
        <p:nvSpPr>
          <p:cNvPr id="883" name="Shape 88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 câmera publica mensagens do tipo </a:t>
            </a:r>
            <a:r>
              <a:rPr lang="en" sz="1500">
                <a:latin typeface="Courier New"/>
                <a:ea typeface="Courier New"/>
                <a:cs typeface="Courier New"/>
                <a:sym typeface="Courier New"/>
              </a:rPr>
              <a:t>sensor_msgs/Image</a:t>
            </a:r>
            <a:r>
              <a:rPr lang="en"/>
              <a:t> no tópico </a:t>
            </a:r>
            <a:r>
              <a:rPr lang="en" sz="1500">
                <a:latin typeface="Courier New"/>
                <a:ea typeface="Courier New"/>
                <a:cs typeface="Courier New"/>
                <a:sym typeface="Courier New"/>
              </a:rPr>
              <a:t>mybot/camera/image_raw.</a:t>
            </a:r>
          </a:p>
          <a:p>
            <a:pPr indent="-228600" lvl="0" marL="457200" rtl="0">
              <a:spcBef>
                <a:spcPts val="0"/>
              </a:spcBef>
            </a:pPr>
            <a:r>
              <a:rPr lang="en"/>
              <a:t>Para visualizar as imagens, vamos utilizar o nó </a:t>
            </a:r>
            <a:r>
              <a:rPr lang="en" sz="1500">
                <a:latin typeface="Courier New"/>
                <a:ea typeface="Courier New"/>
                <a:cs typeface="Courier New"/>
                <a:sym typeface="Courier New"/>
              </a:rPr>
              <a:t>image_view</a:t>
            </a:r>
            <a:r>
              <a:rPr lang="en"/>
              <a:t> do pacote </a:t>
            </a:r>
            <a:r>
              <a:rPr lang="en" sz="1500">
                <a:latin typeface="Courier New"/>
                <a:ea typeface="Courier New"/>
                <a:cs typeface="Courier New"/>
                <a:sym typeface="Courier New"/>
              </a:rPr>
              <a:t>image_view</a:t>
            </a:r>
            <a:r>
              <a:rPr lang="en"/>
              <a:t>:</a:t>
            </a:r>
          </a:p>
          <a:p>
            <a:pPr lvl="0">
              <a:spcBef>
                <a:spcPts val="0"/>
              </a:spcBef>
              <a:buNone/>
            </a:pPr>
            <a:r>
              <a:rPr lang="en"/>
              <a:t>	</a:t>
            </a:r>
            <a:r>
              <a:rPr lang="en" sz="1500">
                <a:latin typeface="Courier New"/>
                <a:ea typeface="Courier New"/>
                <a:cs typeface="Courier New"/>
                <a:sym typeface="Courier New"/>
              </a:rPr>
              <a:t>rosrun image_view image_view image:=/mybot/camera/image_raw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Nós</a:t>
            </a:r>
          </a:p>
        </p:txBody>
      </p:sp>
      <p:sp>
        <p:nvSpPr>
          <p:cNvPr id="145" name="Shape 14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lang="en"/>
              <a:t>Um nó é uma instância de um programa que está sendo executado.</a:t>
            </a:r>
          </a:p>
          <a:p>
            <a:pPr indent="-228600" lvl="0" marL="457200">
              <a:spcBef>
                <a:spcPts val="0"/>
              </a:spcBef>
              <a:spcAft>
                <a:spcPts val="1000"/>
              </a:spcAft>
            </a:pPr>
            <a:r>
              <a:rPr lang="en"/>
              <a:t>Para iniciar um nó:</a:t>
            </a:r>
          </a:p>
          <a:p>
            <a:pPr lvl="0">
              <a:spcBef>
                <a:spcPts val="0"/>
              </a:spcBef>
              <a:spcAft>
                <a:spcPts val="1000"/>
              </a:spcAft>
              <a:buNone/>
            </a:pPr>
            <a:r>
              <a:rPr lang="en"/>
              <a:t>	</a:t>
            </a:r>
            <a:r>
              <a:rPr lang="en" sz="1500">
                <a:latin typeface="Courier New"/>
                <a:ea typeface="Courier New"/>
                <a:cs typeface="Courier New"/>
                <a:sym typeface="Courier New"/>
              </a:rPr>
              <a:t>rosrun nome-do-pacote nome-do-executavel</a:t>
            </a:r>
          </a:p>
          <a:p>
            <a:pPr indent="-228600" lvl="0" marL="457200">
              <a:spcBef>
                <a:spcPts val="0"/>
              </a:spcBef>
              <a:spcAft>
                <a:spcPts val="1000"/>
              </a:spcAft>
            </a:pPr>
            <a:r>
              <a:rPr lang="en"/>
              <a:t>No exemplo do turtlesim, iniciamos dois nós: </a:t>
            </a:r>
            <a:r>
              <a:rPr lang="en" sz="1500">
                <a:latin typeface="Courier New"/>
                <a:ea typeface="Courier New"/>
                <a:cs typeface="Courier New"/>
                <a:sym typeface="Courier New"/>
              </a:rPr>
              <a:t>turtlesim_node</a:t>
            </a:r>
            <a:r>
              <a:rPr lang="en"/>
              <a:t> e </a:t>
            </a:r>
            <a:r>
              <a:rPr lang="en" sz="1500">
                <a:latin typeface="Courier New"/>
                <a:ea typeface="Courier New"/>
                <a:cs typeface="Courier New"/>
                <a:sym typeface="Courier New"/>
              </a:rPr>
              <a:t>turtle_teleop_key</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Nós</a:t>
            </a:r>
          </a:p>
        </p:txBody>
      </p:sp>
      <p:sp>
        <p:nvSpPr>
          <p:cNvPr id="151" name="Shape 15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Para listar todos os nós que estão sendo executados:</a:t>
            </a:r>
          </a:p>
          <a:p>
            <a:pPr lvl="0">
              <a:spcBef>
                <a:spcPts val="0"/>
              </a:spcBef>
              <a:buNone/>
            </a:pPr>
            <a:r>
              <a:rPr lang="en"/>
              <a:t>	</a:t>
            </a:r>
            <a:r>
              <a:rPr lang="en" sz="1500">
                <a:latin typeface="Courier New"/>
                <a:ea typeface="Courier New"/>
                <a:cs typeface="Courier New"/>
                <a:sym typeface="Courier New"/>
              </a:rPr>
              <a:t>rosnode list</a:t>
            </a:r>
          </a:p>
          <a:p>
            <a:pPr indent="-228600" lvl="0" marL="457200">
              <a:spcBef>
                <a:spcPts val="0"/>
              </a:spcBef>
            </a:pPr>
            <a:r>
              <a:rPr lang="en"/>
              <a:t>Obs: O nó </a:t>
            </a:r>
            <a:r>
              <a:rPr lang="en" sz="1500">
                <a:latin typeface="Courier New"/>
                <a:ea typeface="Courier New"/>
                <a:cs typeface="Courier New"/>
                <a:sym typeface="Courier New"/>
              </a:rPr>
              <a:t>/rosout</a:t>
            </a:r>
            <a:r>
              <a:rPr lang="en"/>
              <a:t> é um nó especial que é inicializado automaticamente pelo roscore.</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Nós</a:t>
            </a:r>
          </a:p>
        </p:txBody>
      </p:sp>
      <p:sp>
        <p:nvSpPr>
          <p:cNvPr id="157" name="Shape 15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Obter informações sobre um nó:</a:t>
            </a:r>
          </a:p>
          <a:p>
            <a:pPr lvl="0">
              <a:spcBef>
                <a:spcPts val="0"/>
              </a:spcBef>
              <a:buNone/>
            </a:pPr>
            <a:r>
              <a:rPr lang="en"/>
              <a:t>	</a:t>
            </a:r>
            <a:r>
              <a:rPr lang="en" sz="1500">
                <a:latin typeface="Courier New"/>
                <a:ea typeface="Courier New"/>
                <a:cs typeface="Courier New"/>
                <a:sym typeface="Courier New"/>
              </a:rPr>
              <a:t>rosnode info nome-do-no</a:t>
            </a:r>
          </a:p>
          <a:p>
            <a:pPr indent="-228600" lvl="0" marL="457200">
              <a:spcBef>
                <a:spcPts val="0"/>
              </a:spcBef>
            </a:pPr>
            <a:r>
              <a:rPr lang="en"/>
              <a:t>Encerrar um nó:</a:t>
            </a:r>
          </a:p>
          <a:p>
            <a:pPr lvl="0">
              <a:spcBef>
                <a:spcPts val="0"/>
              </a:spcBef>
              <a:buNone/>
            </a:pPr>
            <a:r>
              <a:rPr lang="en"/>
              <a:t>	</a:t>
            </a:r>
            <a:r>
              <a:rPr lang="en" sz="1500">
                <a:latin typeface="Courier New"/>
                <a:ea typeface="Courier New"/>
                <a:cs typeface="Courier New"/>
                <a:sym typeface="Courier New"/>
              </a:rPr>
              <a:t>rosnode kill nome-do-no</a:t>
            </a:r>
          </a:p>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Tópicos e Mensagens</a:t>
            </a:r>
          </a:p>
        </p:txBody>
      </p:sp>
      <p:sp>
        <p:nvSpPr>
          <p:cNvPr id="163" name="Shape 16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lang="en"/>
              <a:t>No nosso exemplo, os nós </a:t>
            </a:r>
            <a:r>
              <a:rPr lang="en" sz="1500">
                <a:latin typeface="Courier New"/>
                <a:ea typeface="Courier New"/>
                <a:cs typeface="Courier New"/>
                <a:sym typeface="Courier New"/>
              </a:rPr>
              <a:t>/turtlesim</a:t>
            </a:r>
            <a:r>
              <a:rPr lang="en"/>
              <a:t> e </a:t>
            </a:r>
            <a:r>
              <a:rPr lang="en" sz="1500">
                <a:latin typeface="Courier New"/>
                <a:ea typeface="Courier New"/>
                <a:cs typeface="Courier New"/>
                <a:sym typeface="Courier New"/>
              </a:rPr>
              <a:t>/teleop_turtle</a:t>
            </a:r>
            <a:r>
              <a:rPr lang="en"/>
              <a:t> estão se comunicando de alguma forma.</a:t>
            </a:r>
          </a:p>
          <a:p>
            <a:pPr indent="-228600" lvl="0" marL="457200" algn="just">
              <a:spcBef>
                <a:spcPts val="0"/>
              </a:spcBef>
              <a:spcAft>
                <a:spcPts val="1000"/>
              </a:spcAft>
            </a:pPr>
            <a:r>
              <a:rPr lang="en"/>
              <a:t>A forma mais básica que o ROS utiliza para fazer a comunicação entre os nós é enviando mensagens. As mensagens no ROS são organizadas em tópicos. A idéia é que os nós que querem compartilhar informação publicam mensagens no nó apropriado, enquanto que os nós que querem receber essa informação subscrevem naquele tópico. O ROS master garante que os nós publicadores e subscritores encontrem uns aos outros.</a:t>
            </a:r>
          </a:p>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Tópicos e Mensagens</a:t>
            </a:r>
          </a:p>
        </p:txBody>
      </p:sp>
      <p:sp>
        <p:nvSpPr>
          <p:cNvPr id="169" name="Shape 16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Visualizar uma representação gráfica dos nós e tópicos:</a:t>
            </a:r>
          </a:p>
          <a:p>
            <a:pPr lvl="0">
              <a:spcBef>
                <a:spcPts val="0"/>
              </a:spcBef>
              <a:buNone/>
            </a:pPr>
            <a:r>
              <a:rPr lang="en"/>
              <a:t>	</a:t>
            </a:r>
            <a:r>
              <a:rPr lang="en" sz="1500">
                <a:latin typeface="Courier New"/>
                <a:ea typeface="Courier New"/>
                <a:cs typeface="Courier New"/>
                <a:sym typeface="Courier New"/>
              </a:rPr>
              <a:t>rqt_graph</a:t>
            </a:r>
          </a:p>
          <a:p>
            <a:pPr lvl="0">
              <a:spcBef>
                <a:spcPts val="0"/>
              </a:spcBef>
              <a:buNone/>
            </a:pPr>
            <a:r>
              <a:t/>
            </a:r>
            <a:endParaRPr/>
          </a:p>
        </p:txBody>
      </p:sp>
      <p:pic>
        <p:nvPicPr>
          <p:cNvPr id="170" name="Shape 170"/>
          <p:cNvPicPr preferRelativeResize="0"/>
          <p:nvPr/>
        </p:nvPicPr>
        <p:blipFill>
          <a:blip r:embed="rId3">
            <a:alphaModFix/>
          </a:blip>
          <a:stretch>
            <a:fillRect/>
          </a:stretch>
        </p:blipFill>
        <p:spPr>
          <a:xfrm>
            <a:off x="2291402" y="2276024"/>
            <a:ext cx="4561200" cy="2352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Bibliografia</a:t>
            </a:r>
          </a:p>
        </p:txBody>
      </p:sp>
      <p:sp>
        <p:nvSpPr>
          <p:cNvPr id="69" name="Shape 6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Livro “A gentle introduction to ROS”, que pode ser baixado gratuitamente no link: </a:t>
            </a:r>
            <a:r>
              <a:rPr lang="en" u="sng">
                <a:solidFill>
                  <a:schemeClr val="hlink"/>
                </a:solidFill>
                <a:hlinkClick r:id="rId3"/>
              </a:rPr>
              <a:t>https://cse.sc.edu/~jokane/agitr/</a:t>
            </a:r>
            <a:r>
              <a:rPr lang="en"/>
              <a:t> </a:t>
            </a:r>
          </a:p>
          <a:p>
            <a:pPr indent="-228600" lvl="0" marL="457200" rtl="0">
              <a:spcBef>
                <a:spcPts val="0"/>
              </a:spcBef>
              <a:spcAft>
                <a:spcPts val="1000"/>
              </a:spcAft>
            </a:pPr>
            <a:r>
              <a:rPr lang="en"/>
              <a:t>Documentação oficial do ROS: </a:t>
            </a:r>
            <a:r>
              <a:rPr lang="en" u="sng">
                <a:solidFill>
                  <a:schemeClr val="hlink"/>
                </a:solidFill>
                <a:hlinkClick r:id="rId4"/>
              </a:rPr>
              <a:t>https://wiki.ros.org</a:t>
            </a:r>
            <a:r>
              <a:rPr lang="en"/>
              <a:t> </a:t>
            </a:r>
          </a:p>
          <a:p>
            <a:pPr indent="-228600" lvl="0" marL="457200" rtl="0">
              <a:spcBef>
                <a:spcPts val="0"/>
              </a:spcBef>
              <a:spcAft>
                <a:spcPts val="1000"/>
              </a:spcAft>
            </a:pPr>
            <a:r>
              <a:rPr lang="en"/>
              <a:t>Documentação oficial do Gazebo: </a:t>
            </a:r>
            <a:r>
              <a:rPr lang="en" u="sng">
                <a:solidFill>
                  <a:schemeClr val="hlink"/>
                </a:solidFill>
                <a:hlinkClick r:id="rId5"/>
              </a:rPr>
              <a:t>http://gazebosim.org/</a:t>
            </a:r>
            <a:r>
              <a:rPr lang="en"/>
              <a:t> </a:t>
            </a:r>
          </a:p>
          <a:p>
            <a:pPr indent="-228600" lvl="0" marL="457200">
              <a:spcBef>
                <a:spcPts val="0"/>
              </a:spcBef>
              <a:spcAft>
                <a:spcPts val="1000"/>
              </a:spcAft>
            </a:pPr>
            <a:r>
              <a:rPr lang="en"/>
              <a:t>Tutorial “Robotic Simulation with ROS and Gazebo”: </a:t>
            </a:r>
            <a:r>
              <a:rPr lang="en" u="sng">
                <a:solidFill>
                  <a:schemeClr val="hlink"/>
                </a:solidFill>
                <a:hlinkClick r:id="rId6"/>
              </a:rPr>
              <a:t>http://www.generationrobots.com/blog/en/2015/02/robotic-simulation-scenarios-with-gazebo-and-ros/</a:t>
            </a:r>
            <a:r>
              <a:rPr lang="en"/>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76" name="Shape 17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Listar tópicos:</a:t>
            </a:r>
          </a:p>
          <a:p>
            <a:pPr lvl="0">
              <a:spcBef>
                <a:spcPts val="0"/>
              </a:spcBef>
              <a:buNone/>
            </a:pPr>
            <a:r>
              <a:rPr lang="en"/>
              <a:t>	</a:t>
            </a:r>
            <a:r>
              <a:rPr lang="en" sz="1500">
                <a:latin typeface="Courier New"/>
                <a:ea typeface="Courier New"/>
                <a:cs typeface="Courier New"/>
                <a:sym typeface="Courier New"/>
              </a:rPr>
              <a:t>rostopic list</a:t>
            </a:r>
          </a:p>
          <a:p>
            <a:pPr indent="-228600" lvl="0" marL="457200">
              <a:spcBef>
                <a:spcPts val="0"/>
              </a:spcBef>
            </a:pPr>
            <a:r>
              <a:rPr lang="en"/>
              <a:t>Imprimir as mensagens de um tópico:</a:t>
            </a:r>
          </a:p>
          <a:p>
            <a:pPr lvl="0">
              <a:spcBef>
                <a:spcPts val="0"/>
              </a:spcBef>
              <a:buNone/>
            </a:pPr>
            <a:r>
              <a:rPr lang="en"/>
              <a:t>	</a:t>
            </a:r>
            <a:r>
              <a:rPr lang="en" sz="1500">
                <a:latin typeface="Courier New"/>
                <a:ea typeface="Courier New"/>
                <a:cs typeface="Courier New"/>
                <a:sym typeface="Courier New"/>
              </a:rPr>
              <a:t>rostopic echo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echo /turtle1/cmd_vel</a:t>
            </a:r>
          </a:p>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82" name="Shape 18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Obter informações sobre um tópico:</a:t>
            </a:r>
          </a:p>
          <a:p>
            <a:pPr lvl="0">
              <a:spcBef>
                <a:spcPts val="0"/>
              </a:spcBef>
              <a:buNone/>
            </a:pPr>
            <a:r>
              <a:rPr lang="en"/>
              <a:t>	</a:t>
            </a:r>
            <a:r>
              <a:rPr lang="en" sz="1500">
                <a:latin typeface="Courier New"/>
                <a:ea typeface="Courier New"/>
                <a:cs typeface="Courier New"/>
                <a:sym typeface="Courier New"/>
              </a:rPr>
              <a:t>rostopic info nome-do-topico</a:t>
            </a:r>
          </a:p>
          <a:p>
            <a:pPr indent="-228600" lvl="0" marL="457200">
              <a:spcBef>
                <a:spcPts val="0"/>
              </a:spcBef>
            </a:pPr>
            <a:r>
              <a:rPr lang="en"/>
              <a:t>Exemplo:</a:t>
            </a:r>
          </a:p>
          <a:p>
            <a:pPr lvl="0">
              <a:spcBef>
                <a:spcPts val="0"/>
              </a:spcBef>
              <a:buNone/>
            </a:pPr>
            <a:r>
              <a:rPr lang="en"/>
              <a:t>	</a:t>
            </a:r>
            <a:r>
              <a:rPr lang="en" sz="1500">
                <a:latin typeface="Courier New"/>
                <a:ea typeface="Courier New"/>
                <a:cs typeface="Courier New"/>
                <a:sym typeface="Courier New"/>
              </a:rPr>
              <a:t>rostopic info /turtle1/color_sensor</a:t>
            </a:r>
          </a:p>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88" name="Shape 18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Obter informações sobre um tipo de mensagem:</a:t>
            </a:r>
          </a:p>
          <a:p>
            <a:pPr lvl="0">
              <a:spcBef>
                <a:spcPts val="0"/>
              </a:spcBef>
              <a:buNone/>
            </a:pPr>
            <a:r>
              <a:rPr lang="en"/>
              <a:t>	</a:t>
            </a:r>
            <a:r>
              <a:rPr lang="en" sz="1500">
                <a:latin typeface="Courier New"/>
                <a:ea typeface="Courier New"/>
                <a:cs typeface="Courier New"/>
                <a:sym typeface="Courier New"/>
              </a:rPr>
              <a:t>rosmsg show nome-do-tipo-de-mensagem</a:t>
            </a:r>
          </a:p>
          <a:p>
            <a:pPr indent="-228600" lvl="0" marL="457200">
              <a:spcBef>
                <a:spcPts val="0"/>
              </a:spcBef>
            </a:pPr>
            <a:r>
              <a:rPr lang="en"/>
              <a:t>Exemplos:</a:t>
            </a:r>
          </a:p>
          <a:p>
            <a:pPr lvl="0">
              <a:spcBef>
                <a:spcPts val="0"/>
              </a:spcBef>
              <a:buNone/>
            </a:pPr>
            <a:r>
              <a:rPr lang="en" sz="1500">
                <a:latin typeface="Courier New"/>
                <a:ea typeface="Courier New"/>
                <a:cs typeface="Courier New"/>
                <a:sym typeface="Courier New"/>
              </a:rPr>
              <a:t>	rosmsg show turtlesim/Color</a:t>
            </a:r>
          </a:p>
          <a:p>
            <a:pPr lvl="0">
              <a:spcBef>
                <a:spcPts val="0"/>
              </a:spcBef>
              <a:buNone/>
            </a:pPr>
            <a:r>
              <a:rPr lang="en" sz="1500">
                <a:latin typeface="Courier New"/>
                <a:ea typeface="Courier New"/>
                <a:cs typeface="Courier New"/>
                <a:sym typeface="Courier New"/>
              </a:rPr>
              <a:t>	rosmsg show geometry_msgs/Twist</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194" name="Shape 19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Publicar mensagens pela linha de comando:</a:t>
            </a:r>
          </a:p>
          <a:p>
            <a:pPr lvl="0">
              <a:spcBef>
                <a:spcPts val="0"/>
              </a:spcBef>
              <a:buNone/>
            </a:pPr>
            <a:r>
              <a:rPr lang="en"/>
              <a:t>	</a:t>
            </a:r>
            <a:r>
              <a:rPr lang="en" sz="1500">
                <a:latin typeface="Courier New"/>
                <a:ea typeface="Courier New"/>
                <a:cs typeface="Courier New"/>
                <a:sym typeface="Courier New"/>
              </a:rPr>
              <a:t>rostopic pub topic-name message-type message-content</a:t>
            </a:r>
          </a:p>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Mensagens e Tipos de Mensagens</a:t>
            </a:r>
          </a:p>
        </p:txBody>
      </p:sp>
      <p:sp>
        <p:nvSpPr>
          <p:cNvPr id="200" name="Shape 20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Exemplo:</a:t>
            </a:r>
          </a:p>
          <a:p>
            <a:pPr lvl="0" rtl="0">
              <a:lnSpc>
                <a:spcPct val="100000"/>
              </a:lnSpc>
              <a:spcBef>
                <a:spcPts val="0"/>
              </a:spcBef>
              <a:spcAft>
                <a:spcPts val="0"/>
              </a:spcAft>
              <a:buNone/>
            </a:pPr>
            <a:r>
              <a:rPr lang="en"/>
              <a:t>	</a:t>
            </a:r>
            <a:r>
              <a:rPr lang="en" sz="1500">
                <a:latin typeface="Courier New"/>
                <a:ea typeface="Courier New"/>
                <a:cs typeface="Courier New"/>
                <a:sym typeface="Courier New"/>
              </a:rPr>
              <a:t>rostopic pub /turtle1/cmd_vel geometry_msgs/Twist “linear:</a:t>
            </a:r>
          </a:p>
          <a:p>
            <a:pPr lvl="0">
              <a:lnSpc>
                <a:spcPct val="100000"/>
              </a:lnSpc>
              <a:spcBef>
                <a:spcPts val="0"/>
              </a:spcBef>
              <a:spcAft>
                <a:spcPts val="0"/>
              </a:spcAft>
              <a:buNone/>
            </a:pPr>
            <a:r>
              <a:rPr lang="en" sz="1500">
                <a:latin typeface="Courier New"/>
                <a:ea typeface="Courier New"/>
                <a:cs typeface="Courier New"/>
                <a:sym typeface="Courier New"/>
              </a:rPr>
              <a:t>		x: 2.0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a:p>
            <a:pPr lvl="0">
              <a:lnSpc>
                <a:spcPct val="100000"/>
              </a:lnSpc>
              <a:spcBef>
                <a:spcPts val="0"/>
              </a:spcBef>
              <a:spcAft>
                <a:spcPts val="0"/>
              </a:spcAft>
              <a:buNone/>
            </a:pPr>
            <a:r>
              <a:rPr lang="en" sz="1500">
                <a:latin typeface="Courier New"/>
                <a:ea typeface="Courier New"/>
                <a:cs typeface="Courier New"/>
                <a:sym typeface="Courier New"/>
              </a:rPr>
              <a:t>	angular:</a:t>
            </a:r>
          </a:p>
          <a:p>
            <a:pPr lvl="0">
              <a:lnSpc>
                <a:spcPct val="100000"/>
              </a:lnSpc>
              <a:spcBef>
                <a:spcPts val="0"/>
              </a:spcBef>
              <a:spcAft>
                <a:spcPts val="0"/>
              </a:spcAft>
              <a:buNone/>
            </a:pPr>
            <a:r>
              <a:rPr lang="en" sz="1500">
                <a:latin typeface="Courier New"/>
                <a:ea typeface="Courier New"/>
                <a:cs typeface="Courier New"/>
                <a:sym typeface="Courier New"/>
              </a:rPr>
              <a:t>		x: 0.0</a:t>
            </a:r>
          </a:p>
          <a:p>
            <a:pPr lvl="0">
              <a:lnSpc>
                <a:spcPct val="100000"/>
              </a:lnSpc>
              <a:spcBef>
                <a:spcPts val="0"/>
              </a:spcBef>
              <a:spcAft>
                <a:spcPts val="0"/>
              </a:spcAft>
              <a:buNone/>
            </a:pPr>
            <a:r>
              <a:rPr lang="en" sz="1500">
                <a:latin typeface="Courier New"/>
                <a:ea typeface="Courier New"/>
                <a:cs typeface="Courier New"/>
                <a:sym typeface="Courier New"/>
              </a:rPr>
              <a:t>		y: 0.0</a:t>
            </a:r>
          </a:p>
          <a:p>
            <a:pPr lvl="0">
              <a:lnSpc>
                <a:spcPct val="100000"/>
              </a:lnSpc>
              <a:spcBef>
                <a:spcPts val="0"/>
              </a:spcBef>
              <a:spcAft>
                <a:spcPts val="0"/>
              </a:spcAft>
              <a:buNone/>
            </a:pPr>
            <a:r>
              <a:rPr lang="en" sz="1500">
                <a:latin typeface="Courier New"/>
                <a:ea typeface="Courier New"/>
                <a:cs typeface="Courier New"/>
                <a:sym typeface="Courier New"/>
              </a:rPr>
              <a:t>		z: 0.0”</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Um exemplo maior</a:t>
            </a:r>
          </a:p>
        </p:txBody>
      </p:sp>
      <p:sp>
        <p:nvSpPr>
          <p:cNvPr id="206" name="Shape 20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__name:=A</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turtlesim_node __name:=B</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__name:=C</a:t>
            </a:r>
          </a:p>
          <a:p>
            <a:pPr lvl="0" rtl="0">
              <a:lnSpc>
                <a:spcPct val="150000"/>
              </a:lnSpc>
              <a:spcBef>
                <a:spcPts val="1000"/>
              </a:spcBef>
              <a:spcAft>
                <a:spcPts val="0"/>
              </a:spcAft>
              <a:buNone/>
            </a:pPr>
            <a:r>
              <a:rPr lang="en" sz="1500">
                <a:latin typeface="Courier New"/>
                <a:ea typeface="Courier New"/>
                <a:cs typeface="Courier New"/>
                <a:sym typeface="Courier New"/>
              </a:rPr>
              <a:t>rosrun turtlesim turtle_teleop_key __name:=D</a:t>
            </a:r>
          </a:p>
          <a:p>
            <a:pPr lvl="0" rtl="0">
              <a:lnSpc>
                <a:spcPct val="150000"/>
              </a:lnSpc>
              <a:spcBef>
                <a:spcPts val="1000"/>
              </a:spcBef>
              <a:spcAft>
                <a:spcPts val="0"/>
              </a:spcAft>
              <a:buNone/>
            </a:pPr>
            <a:r>
              <a:t/>
            </a:r>
            <a:endParaRPr sz="1500">
              <a:latin typeface="Courier New"/>
              <a:ea typeface="Courier New"/>
              <a:cs typeface="Courier New"/>
              <a:sym typeface="Courier New"/>
            </a:endParaRPr>
          </a:p>
          <a:p>
            <a:pPr indent="-228600" lvl="0" marL="457200" rtl="0">
              <a:lnSpc>
                <a:spcPct val="150000"/>
              </a:lnSpc>
              <a:spcBef>
                <a:spcPts val="1000"/>
              </a:spcBef>
              <a:spcAft>
                <a:spcPts val="0"/>
              </a:spcAft>
            </a:pPr>
            <a:r>
              <a:rPr lang="en"/>
              <a:t>O que vai aparecer no rqt_graph?</a:t>
            </a: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Criar um Workspace</a:t>
            </a:r>
          </a:p>
        </p:txBody>
      </p:sp>
      <p:sp>
        <p:nvSpPr>
          <p:cNvPr id="212" name="Shape 21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Antes de começarmos a criar nossos próprios pacotes é necessário criar um workspace, que é uma pasta onde todos os nossos pacotes ficarão.</a:t>
            </a:r>
          </a:p>
          <a:p>
            <a:pPr lvl="0">
              <a:spcBef>
                <a:spcPts val="0"/>
              </a:spcBef>
              <a:buNone/>
            </a:pPr>
            <a:r>
              <a:rPr lang="en" sz="1500">
                <a:latin typeface="Courier New"/>
                <a:ea typeface="Courier New"/>
                <a:cs typeface="Courier New"/>
                <a:sym typeface="Courier New"/>
              </a:rPr>
              <a:t>	mkdir -p ~/catkin_ws/src</a:t>
            </a:r>
          </a:p>
          <a:p>
            <a:pPr lvl="0">
              <a:spcBef>
                <a:spcPts val="0"/>
              </a:spcBef>
              <a:buNone/>
            </a:pPr>
            <a:r>
              <a:rPr lang="en" sz="1500">
                <a:latin typeface="Courier New"/>
                <a:ea typeface="Courier New"/>
                <a:cs typeface="Courier New"/>
                <a:sym typeface="Courier New"/>
              </a:rPr>
              <a:t>	cd ~/catkin_ws/src</a:t>
            </a:r>
          </a:p>
          <a:p>
            <a:pPr lvl="0">
              <a:spcBef>
                <a:spcPts val="0"/>
              </a:spcBef>
              <a:buNone/>
            </a:pPr>
            <a:r>
              <a:rPr lang="en" sz="1500">
                <a:latin typeface="Courier New"/>
                <a:ea typeface="Courier New"/>
                <a:cs typeface="Courier New"/>
                <a:sym typeface="Courier New"/>
              </a:rPr>
              <a:t>	catkin_init_workspace</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18" name="Shape 21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O comando para criar um pacote é:</a:t>
            </a:r>
          </a:p>
          <a:p>
            <a:pPr lvl="0">
              <a:spcBef>
                <a:spcPts val="0"/>
              </a:spcBef>
              <a:buNone/>
            </a:pPr>
            <a:r>
              <a:rPr lang="en"/>
              <a:t>	</a:t>
            </a:r>
            <a:r>
              <a:rPr lang="en" sz="1500">
                <a:latin typeface="Courier New"/>
                <a:ea typeface="Courier New"/>
                <a:cs typeface="Courier New"/>
                <a:sym typeface="Courier New"/>
              </a:rPr>
              <a:t>catkin_create_pkg nome-do-pacote</a:t>
            </a:r>
          </a:p>
          <a:p>
            <a:pPr indent="-228600" lvl="0" marL="457200">
              <a:spcBef>
                <a:spcPts val="0"/>
              </a:spcBef>
            </a:pPr>
            <a:r>
              <a:rPr lang="en"/>
              <a:t>Criar um pacote para ser utilizado no curso:</a:t>
            </a:r>
          </a:p>
          <a:p>
            <a:pPr lvl="0">
              <a:spcBef>
                <a:spcPts val="0"/>
              </a:spcBef>
              <a:buNone/>
            </a:pPr>
            <a:r>
              <a:rPr lang="en"/>
              <a:t>	</a:t>
            </a:r>
            <a:r>
              <a:rPr lang="en" sz="1500">
                <a:latin typeface="Courier New"/>
                <a:ea typeface="Courier New"/>
                <a:cs typeface="Courier New"/>
                <a:sym typeface="Courier New"/>
              </a:rPr>
              <a:t>cd ~/catkin_ws/src</a:t>
            </a:r>
          </a:p>
          <a:p>
            <a:pPr lvl="0">
              <a:spcBef>
                <a:spcPts val="0"/>
              </a:spcBef>
              <a:buNone/>
            </a:pPr>
            <a:r>
              <a:rPr lang="en" sz="1500">
                <a:latin typeface="Courier New"/>
                <a:ea typeface="Courier New"/>
                <a:cs typeface="Courier New"/>
                <a:sym typeface="Courier New"/>
              </a:rPr>
              <a:t>	catkin_create_pkg simuladores</a:t>
            </a:r>
          </a:p>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24" name="Shape 22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gn="just">
              <a:lnSpc>
                <a:spcPct val="100000"/>
              </a:lnSpc>
              <a:spcBef>
                <a:spcPts val="0"/>
              </a:spcBef>
              <a:spcAft>
                <a:spcPts val="1000"/>
              </a:spcAft>
            </a:pPr>
            <a:r>
              <a:rPr lang="en" sz="1500">
                <a:latin typeface="Courier New"/>
                <a:ea typeface="Courier New"/>
                <a:cs typeface="Courier New"/>
                <a:sym typeface="Courier New"/>
              </a:rPr>
              <a:t>package.xml</a:t>
            </a:r>
            <a:r>
              <a:rPr lang="en"/>
              <a:t>: é o manifesto, que já foi explicado anteriormente</a:t>
            </a:r>
          </a:p>
          <a:p>
            <a:pPr indent="-228600" lvl="0" marL="457200" rtl="0" algn="just">
              <a:spcBef>
                <a:spcPts val="0"/>
              </a:spcBef>
              <a:spcAft>
                <a:spcPts val="1000"/>
              </a:spcAft>
            </a:pPr>
            <a:r>
              <a:rPr lang="en" sz="1500">
                <a:latin typeface="Courier New"/>
                <a:ea typeface="Courier New"/>
                <a:cs typeface="Courier New"/>
                <a:sym typeface="Courier New"/>
              </a:rPr>
              <a:t>CMakeLists.txt</a:t>
            </a:r>
            <a:r>
              <a:rPr lang="en"/>
              <a:t>: é um script que será utilizado pelo catkin para 	construir os arquivos do projeto. Contém instruções como quais executáveis serão criados, quais arquivos fonte utilizar para criá-los e onde encontrar as bibliotecas que devem ser importadas.</a:t>
            </a:r>
          </a:p>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30" name="Shape 23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No arquivo </a:t>
            </a:r>
            <a:r>
              <a:rPr lang="en" sz="1500">
                <a:latin typeface="Courier New"/>
                <a:ea typeface="Courier New"/>
                <a:cs typeface="Courier New"/>
                <a:sym typeface="Courier New"/>
              </a:rPr>
              <a:t>package.xml</a:t>
            </a:r>
            <a:r>
              <a:rPr lang="en"/>
              <a:t>:</a:t>
            </a:r>
          </a:p>
          <a:p>
            <a:pPr indent="-228600" lvl="0" marL="457200" rtl="0">
              <a:spcBef>
                <a:spcPts val="0"/>
              </a:spcBef>
              <a:spcAft>
                <a:spcPts val="1000"/>
              </a:spcAft>
            </a:pPr>
            <a:r>
              <a:rPr lang="en"/>
              <a:t>A maioria dos campos é auto explicativa;</a:t>
            </a:r>
          </a:p>
          <a:p>
            <a:pPr indent="-228600" lvl="0" marL="457200">
              <a:spcBef>
                <a:spcPts val="0"/>
              </a:spcBef>
              <a:spcAft>
                <a:spcPts val="1000"/>
              </a:spcAft>
            </a:pPr>
            <a:r>
              <a:rPr lang="en" sz="1500">
                <a:latin typeface="Courier New"/>
                <a:ea typeface="Courier New"/>
                <a:cs typeface="Courier New"/>
                <a:sym typeface="Courier New"/>
              </a:rPr>
              <a:t>&lt;build_depend&gt; e &lt;run_depend&gt;</a:t>
            </a:r>
            <a:r>
              <a:rPr lang="en"/>
              <a:t> - Aqui são listadas as dependências do pacote. Editar o arquivo, adicionando roscpp, geometry_msgs e turtlesim como dependencias.</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Aula 1: Introdução ao ROS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36" name="Shape 23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No arquivo CmakeLists.xml:</a:t>
            </a:r>
          </a:p>
          <a:p>
            <a:pPr indent="-228600" lvl="0" marL="457200">
              <a:spcBef>
                <a:spcPts val="0"/>
              </a:spcBef>
              <a:spcAft>
                <a:spcPts val="1000"/>
              </a:spcAft>
            </a:pPr>
            <a:r>
              <a:rPr lang="en" sz="1500">
                <a:latin typeface="Courier New"/>
                <a:ea typeface="Courier New"/>
                <a:cs typeface="Courier New"/>
                <a:sym typeface="Courier New"/>
              </a:rPr>
              <a:t>project(simuladores)</a:t>
            </a:r>
            <a:r>
              <a:rPr lang="en"/>
              <a:t> – nome do pacote</a:t>
            </a:r>
          </a:p>
          <a:p>
            <a:pPr indent="-228600" lvl="0" marL="457200" rtl="0">
              <a:spcBef>
                <a:spcPts val="0"/>
              </a:spcBef>
              <a:spcAft>
                <a:spcPts val="0"/>
              </a:spcAft>
            </a:pPr>
            <a:r>
              <a:rPr lang="en" sz="1500">
                <a:latin typeface="Courier New"/>
                <a:ea typeface="Courier New"/>
                <a:cs typeface="Courier New"/>
                <a:sym typeface="Courier New"/>
              </a:rPr>
              <a:t>find_package(catkin REQUIRED)</a:t>
            </a:r>
            <a:r>
              <a:rPr lang="en"/>
              <a:t> – lista as dependencias do pacote. Editar essa linha deixando da seguinte forma: </a:t>
            </a:r>
          </a:p>
          <a:p>
            <a:pPr indent="0" lvl="0" marL="457200" rtl="0">
              <a:spcBef>
                <a:spcPts val="0"/>
              </a:spcBef>
              <a:spcAft>
                <a:spcPts val="1000"/>
              </a:spcAft>
              <a:buNone/>
            </a:pPr>
            <a:r>
              <a:rPr lang="en" sz="1500">
                <a:latin typeface="Courier New"/>
                <a:ea typeface="Courier New"/>
                <a:cs typeface="Courier New"/>
                <a:sym typeface="Courier New"/>
              </a:rPr>
              <a:t>find_package(catkin REQUIRED  COMPONENTS roscpp geometry_msgs turtlesim)</a:t>
            </a:r>
          </a:p>
          <a:p>
            <a:pPr indent="-228600" lvl="0" marL="457200">
              <a:spcBef>
                <a:spcPts val="0"/>
              </a:spcBef>
              <a:spcAft>
                <a:spcPts val="1000"/>
              </a:spcAft>
            </a:pPr>
            <a:r>
              <a:rPr lang="en" sz="1500">
                <a:latin typeface="Courier New"/>
                <a:ea typeface="Courier New"/>
                <a:cs typeface="Courier New"/>
                <a:sym typeface="Courier New"/>
              </a:rPr>
              <a:t>catkin_package()</a:t>
            </a:r>
            <a:r>
              <a:rPr lang="en"/>
              <a:t> - Declara um pacote catkin</a:t>
            </a:r>
          </a:p>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pacote</a:t>
            </a:r>
          </a:p>
        </p:txBody>
      </p:sp>
      <p:sp>
        <p:nvSpPr>
          <p:cNvPr id="242" name="Shape 24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Compilar o pacote criado:</a:t>
            </a:r>
          </a:p>
          <a:p>
            <a:pPr lvl="0">
              <a:spcBef>
                <a:spcPts val="0"/>
              </a:spcBef>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48" name="Shape 248"/>
          <p:cNvSpPr txBox="1"/>
          <p:nvPr>
            <p:ph idx="1" type="body"/>
          </p:nvPr>
        </p:nvSpPr>
        <p:spPr>
          <a:xfrm>
            <a:off x="562825" y="1546100"/>
            <a:ext cx="1879500" cy="2610300"/>
          </a:xfrm>
          <a:prstGeom prst="rect">
            <a:avLst/>
          </a:prstGeom>
        </p:spPr>
        <p:txBody>
          <a:bodyPr anchorCtr="0" anchor="t" bIns="91425" lIns="91425" rIns="91425" tIns="91425">
            <a:noAutofit/>
          </a:bodyPr>
          <a:lstStyle/>
          <a:p>
            <a:pPr lvl="0">
              <a:spcBef>
                <a:spcPts val="0"/>
              </a:spcBef>
              <a:buNone/>
            </a:pPr>
            <a:r>
              <a:rPr lang="en"/>
              <a:t>hello.cpp </a:t>
            </a:r>
          </a:p>
          <a:p>
            <a:pPr lvl="0" rtl="0">
              <a:spcBef>
                <a:spcPts val="0"/>
              </a:spcBef>
              <a:buNone/>
            </a:pPr>
            <a:r>
              <a:rPr lang="en"/>
              <a:t>na pasta src</a:t>
            </a:r>
          </a:p>
          <a:p>
            <a:pPr lvl="0" rtl="0">
              <a:spcBef>
                <a:spcPts val="0"/>
              </a:spcBef>
              <a:buNone/>
            </a:pPr>
            <a:r>
              <a:t/>
            </a:r>
            <a:endParaRPr/>
          </a:p>
        </p:txBody>
      </p:sp>
      <p:pic>
        <p:nvPicPr>
          <p:cNvPr id="249" name="Shape 249"/>
          <p:cNvPicPr preferRelativeResize="0"/>
          <p:nvPr/>
        </p:nvPicPr>
        <p:blipFill>
          <a:blip r:embed="rId3">
            <a:alphaModFix/>
          </a:blip>
          <a:stretch>
            <a:fillRect/>
          </a:stretch>
        </p:blipFill>
        <p:spPr>
          <a:xfrm>
            <a:off x="2442325" y="1489813"/>
            <a:ext cx="6313774" cy="32076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55" name="Shape 25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00000"/>
              </a:lnSpc>
              <a:spcBef>
                <a:spcPts val="0"/>
              </a:spcBef>
              <a:spcAft>
                <a:spcPts val="1000"/>
              </a:spcAft>
            </a:pPr>
            <a:r>
              <a:rPr lang="en" sz="1500">
                <a:latin typeface="Courier New"/>
                <a:ea typeface="Courier New"/>
                <a:cs typeface="Courier New"/>
                <a:sym typeface="Courier New"/>
              </a:rPr>
              <a:t>#include &lt;ros/ros.h&gt;</a:t>
            </a:r>
            <a:r>
              <a:rPr lang="en"/>
              <a:t> - Inclui as classes padrão do ROS;</a:t>
            </a:r>
          </a:p>
          <a:p>
            <a:pPr indent="-228600" lvl="0" marL="457200" rtl="0">
              <a:spcBef>
                <a:spcPts val="0"/>
              </a:spcBef>
              <a:spcAft>
                <a:spcPts val="1000"/>
              </a:spcAft>
            </a:pPr>
            <a:r>
              <a:rPr lang="en" sz="1500">
                <a:latin typeface="Courier New"/>
                <a:ea typeface="Courier New"/>
                <a:cs typeface="Courier New"/>
                <a:sym typeface="Courier New"/>
              </a:rPr>
              <a:t>ros::init( argc, argv, “hello_ros” );</a:t>
            </a:r>
            <a:r>
              <a:rPr lang="en"/>
              <a:t> - Inicia o sistema do ROS, 	declarando um nó chamado “hello_ros”;</a:t>
            </a:r>
          </a:p>
          <a:p>
            <a:pPr indent="-228600" lvl="0" marL="457200" rtl="0">
              <a:spcBef>
                <a:spcPts val="0"/>
              </a:spcBef>
              <a:spcAft>
                <a:spcPts val="1000"/>
              </a:spcAft>
            </a:pPr>
            <a:r>
              <a:rPr lang="en" sz="1500">
                <a:latin typeface="Courier New"/>
                <a:ea typeface="Courier New"/>
                <a:cs typeface="Courier New"/>
                <a:sym typeface="Courier New"/>
              </a:rPr>
              <a:t>ros::NodeHandle nh;</a:t>
            </a:r>
            <a:r>
              <a:rPr lang="en"/>
              <a:t> - Cria um objeto NodeHandle para acessar as funções do ROS;</a:t>
            </a:r>
          </a:p>
          <a:p>
            <a:pPr indent="-228600" lvl="0" marL="457200" rtl="0">
              <a:spcBef>
                <a:spcPts val="0"/>
              </a:spcBef>
              <a:spcAft>
                <a:spcPts val="1000"/>
              </a:spcAft>
            </a:pPr>
            <a:r>
              <a:rPr lang="en" sz="1500">
                <a:latin typeface="Courier New"/>
                <a:ea typeface="Courier New"/>
                <a:cs typeface="Courier New"/>
                <a:sym typeface="Courier New"/>
              </a:rPr>
              <a:t>ROS_INFO_STREAM( “Hello ROS!”);</a:t>
            </a:r>
            <a:r>
              <a:rPr lang="en"/>
              <a:t> - Imprime a mensagem na tela;</a:t>
            </a:r>
          </a:p>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61" name="Shape 26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Editar o arquivo CMakeLists.txt:</a:t>
            </a:r>
          </a:p>
          <a:p>
            <a:pPr lvl="0" rtl="0">
              <a:lnSpc>
                <a:spcPct val="100000"/>
              </a:lnSpc>
              <a:spcBef>
                <a:spcPts val="0"/>
              </a:spcBef>
              <a:spcAft>
                <a:spcPts val="0"/>
              </a:spcAft>
              <a:buNone/>
            </a:pPr>
            <a:r>
              <a:t/>
            </a:r>
            <a:endParaRPr/>
          </a:p>
          <a:p>
            <a:pPr lvl="0">
              <a:spcBef>
                <a:spcPts val="0"/>
              </a:spcBef>
              <a:spcAft>
                <a:spcPts val="0"/>
              </a:spcAft>
              <a:buNone/>
            </a:pPr>
            <a:r>
              <a:rPr lang="en"/>
              <a:t>Declarar executáveis:</a:t>
            </a:r>
          </a:p>
          <a:p>
            <a:pPr lvl="0">
              <a:spcBef>
                <a:spcPts val="0"/>
              </a:spcBef>
              <a:spcAft>
                <a:spcPts val="0"/>
              </a:spcAft>
              <a:buNone/>
            </a:pPr>
            <a:r>
              <a:rPr lang="en"/>
              <a:t>	</a:t>
            </a:r>
            <a:r>
              <a:rPr lang="en" sz="1500">
                <a:latin typeface="Courier New"/>
                <a:ea typeface="Courier New"/>
                <a:cs typeface="Courier New"/>
                <a:sym typeface="Courier New"/>
              </a:rPr>
              <a:t>add_executable(nome-do-executavel arquivos-fonte)</a:t>
            </a:r>
          </a:p>
          <a:p>
            <a:pPr indent="457200" lvl="0" rtl="0">
              <a:spcBef>
                <a:spcPts val="0"/>
              </a:spcBef>
              <a:buNone/>
            </a:pPr>
            <a:r>
              <a:rPr lang="en" sz="1500">
                <a:latin typeface="Courier New"/>
                <a:ea typeface="Courier New"/>
                <a:cs typeface="Courier New"/>
                <a:sym typeface="Courier New"/>
              </a:rPr>
              <a:t>target_link_libraries(nome-do-executavel ${catkin_LIBRARIES})</a:t>
            </a:r>
          </a:p>
          <a:p>
            <a:pPr lvl="0">
              <a:spcBef>
                <a:spcPts val="0"/>
              </a:spcBef>
              <a:spcAft>
                <a:spcPts val="0"/>
              </a:spcAft>
              <a:buNone/>
            </a:pPr>
            <a:r>
              <a:rPr lang="en"/>
              <a:t>No nosso caso:</a:t>
            </a:r>
          </a:p>
          <a:p>
            <a:pPr lvl="0">
              <a:spcBef>
                <a:spcPts val="0"/>
              </a:spcBef>
              <a:spcAft>
                <a:spcPts val="0"/>
              </a:spcAft>
              <a:buNone/>
            </a:pPr>
            <a:r>
              <a:rPr lang="en"/>
              <a:t>	</a:t>
            </a:r>
            <a:r>
              <a:rPr lang="en" sz="1500">
                <a:latin typeface="Courier New"/>
                <a:ea typeface="Courier New"/>
                <a:cs typeface="Courier New"/>
                <a:sym typeface="Courier New"/>
              </a:rPr>
              <a:t>add_executable(hello hello.cpp)</a:t>
            </a:r>
          </a:p>
          <a:p>
            <a:pPr lvl="0">
              <a:spcBef>
                <a:spcPts val="0"/>
              </a:spcBef>
              <a:buNone/>
            </a:pPr>
            <a:r>
              <a:rPr lang="en" sz="1500">
                <a:latin typeface="Courier New"/>
                <a:ea typeface="Courier New"/>
                <a:cs typeface="Courier New"/>
                <a:sym typeface="Courier New"/>
              </a:rPr>
              <a:t>	target_link_libraries(hello ${catkin_LIBRARIES})</a:t>
            </a:r>
          </a:p>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67" name="Shape 26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Compilar o pacote</a:t>
            </a:r>
          </a:p>
          <a:p>
            <a:pPr lvl="0">
              <a:spcBef>
                <a:spcPts val="0"/>
              </a:spcBef>
              <a:spcAft>
                <a:spcPts val="0"/>
              </a:spcAft>
              <a:buNone/>
            </a:pPr>
            <a:r>
              <a:rPr lang="en" sz="1500">
                <a:latin typeface="Courier New"/>
                <a:ea typeface="Courier New"/>
                <a:cs typeface="Courier New"/>
                <a:sym typeface="Courier New"/>
              </a:rPr>
              <a:t>	cd ~/catkin_ws</a:t>
            </a:r>
          </a:p>
          <a:p>
            <a:pPr lvl="0">
              <a:spcBef>
                <a:spcPts val="0"/>
              </a:spcBef>
              <a:buNone/>
            </a:pPr>
            <a:r>
              <a:rPr lang="en" sz="1500">
                <a:latin typeface="Courier New"/>
                <a:ea typeface="Courier New"/>
                <a:cs typeface="Courier New"/>
                <a:sym typeface="Courier New"/>
              </a:rPr>
              <a:t>	catkin_make</a:t>
            </a:r>
          </a:p>
          <a:p>
            <a:pPr indent="-228600" lvl="0" marL="457200">
              <a:spcBef>
                <a:spcPts val="0"/>
              </a:spcBef>
            </a:pPr>
            <a:r>
              <a:rPr lang="en"/>
              <a:t>Executar o setup.bash</a:t>
            </a:r>
          </a:p>
          <a:p>
            <a:pPr lvl="0">
              <a:spcBef>
                <a:spcPts val="0"/>
              </a:spcBef>
              <a:buNone/>
            </a:pPr>
            <a:r>
              <a:rPr lang="en"/>
              <a:t>	</a:t>
            </a:r>
            <a:r>
              <a:rPr lang="en" sz="1500">
                <a:latin typeface="Courier New"/>
                <a:ea typeface="Courier New"/>
                <a:cs typeface="Courier New"/>
                <a:sym typeface="Courier New"/>
              </a:rPr>
              <a:t>source deve/setup.bash</a:t>
            </a:r>
          </a:p>
          <a:p>
            <a:pPr indent="0" lvl="0" marL="457200">
              <a:spcBef>
                <a:spcPts val="0"/>
              </a:spcBef>
              <a:buNone/>
            </a:pPr>
            <a:r>
              <a:rPr lang="en"/>
              <a:t>Esse script vai fazer com que o ROS consiga encontrar todos os pacotes dentro do nosso workspace.</a:t>
            </a:r>
          </a:p>
          <a:p>
            <a:pPr lv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nosso primeiro programa</a:t>
            </a:r>
          </a:p>
        </p:txBody>
      </p:sp>
      <p:sp>
        <p:nvSpPr>
          <p:cNvPr id="273" name="Shape 27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Executar o programa</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simuladores hello</a:t>
            </a:r>
          </a:p>
          <a:p>
            <a:pPr lvl="0">
              <a:spcBef>
                <a:spcPts val="0"/>
              </a:spcBef>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Aula 2: Publishers, Subscribers e Launch</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284" name="Shape 28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Agora nós vamos criar um programa que publica mensagens de comando de velocidade aleatórias para o turtlesim.</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290" name="Shape 290"/>
          <p:cNvSpPr txBox="1"/>
          <p:nvPr>
            <p:ph idx="1" type="body"/>
          </p:nvPr>
        </p:nvSpPr>
        <p:spPr>
          <a:xfrm>
            <a:off x="387900" y="1489825"/>
            <a:ext cx="1446600" cy="3078900"/>
          </a:xfrm>
          <a:prstGeom prst="rect">
            <a:avLst/>
          </a:prstGeom>
        </p:spPr>
        <p:txBody>
          <a:bodyPr anchorCtr="0" anchor="t" bIns="91425" lIns="91425" rIns="91425" tIns="91425">
            <a:noAutofit/>
          </a:bodyPr>
          <a:lstStyle/>
          <a:p>
            <a:pPr lvl="0">
              <a:spcBef>
                <a:spcPts val="0"/>
              </a:spcBef>
              <a:buNone/>
            </a:pPr>
            <a:r>
              <a:rPr lang="en"/>
              <a:t>pubvel.cpp</a:t>
            </a:r>
          </a:p>
        </p:txBody>
      </p:sp>
      <p:pic>
        <p:nvPicPr>
          <p:cNvPr id="291" name="Shape 291"/>
          <p:cNvPicPr preferRelativeResize="0"/>
          <p:nvPr/>
        </p:nvPicPr>
        <p:blipFill>
          <a:blip r:embed="rId3">
            <a:alphaModFix/>
          </a:blip>
          <a:stretch>
            <a:fillRect/>
          </a:stretch>
        </p:blipFill>
        <p:spPr>
          <a:xfrm>
            <a:off x="1896850" y="1181987"/>
            <a:ext cx="6981255" cy="3694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ROS - Robot Operating System</a:t>
            </a:r>
          </a:p>
        </p:txBody>
      </p:sp>
      <p:sp>
        <p:nvSpPr>
          <p:cNvPr id="80" name="Shape 8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ROS é um framework (conjunto de programas e ferramentas) de código aberto desenvolvido para servir como base em aplicações de robótica. Ele fornece diversos serviços como abstração de hardware, implementação de funções comumente utilizadas, um sistema de comunicação entre processos, gerenciamento de pacotes, entre outros. Também fornece bibliotecas e ferramentas para criar código que seja capaz de ser executado através de várias máquinas simultaneamente.</a:t>
            </a:r>
          </a:p>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pic>
        <p:nvPicPr>
          <p:cNvPr id="297" name="Shape 297"/>
          <p:cNvPicPr preferRelativeResize="0"/>
          <p:nvPr/>
        </p:nvPicPr>
        <p:blipFill>
          <a:blip r:embed="rId3">
            <a:alphaModFix/>
          </a:blip>
          <a:stretch>
            <a:fillRect/>
          </a:stretch>
        </p:blipFill>
        <p:spPr>
          <a:xfrm>
            <a:off x="1653825" y="1386550"/>
            <a:ext cx="5836357" cy="369457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03" name="Shape 30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Incluir os arquivos de cabeçalho necessários</a:t>
            </a:r>
          </a:p>
          <a:p>
            <a:pPr indent="-228600" lvl="0" marL="457200">
              <a:spcBef>
                <a:spcPts val="0"/>
              </a:spcBef>
              <a:spcAft>
                <a:spcPts val="1000"/>
              </a:spcAft>
            </a:pPr>
            <a:r>
              <a:rPr lang="en" sz="1500">
                <a:latin typeface="Courier New"/>
                <a:ea typeface="Courier New"/>
                <a:cs typeface="Courier New"/>
                <a:sym typeface="Courier New"/>
              </a:rPr>
              <a:t>#include &lt;geometry_msgs/Twist.h&gt;</a:t>
            </a:r>
            <a:r>
              <a:rPr lang="en"/>
              <a:t> - contém a classe necessária para criar mensagens do tipo que precisamos;</a:t>
            </a:r>
          </a:p>
          <a:p>
            <a:pPr indent="-228600" lvl="0" marL="457200">
              <a:spcBef>
                <a:spcPts val="0"/>
              </a:spcBef>
              <a:spcAft>
                <a:spcPts val="1000"/>
              </a:spcAft>
            </a:pPr>
            <a:r>
              <a:rPr lang="en" sz="1500">
                <a:latin typeface="Courier New"/>
                <a:ea typeface="Courier New"/>
                <a:cs typeface="Courier New"/>
                <a:sym typeface="Courier New"/>
              </a:rPr>
              <a:t>#include &lt;stdlib.h&gt;</a:t>
            </a:r>
            <a:r>
              <a:rPr lang="en"/>
              <a:t> - para usar </a:t>
            </a:r>
            <a:r>
              <a:rPr lang="en" sz="1500">
                <a:latin typeface="Courier New"/>
                <a:ea typeface="Courier New"/>
                <a:cs typeface="Courier New"/>
                <a:sym typeface="Courier New"/>
              </a:rPr>
              <a:t>rand()</a:t>
            </a:r>
            <a:r>
              <a:rPr lang="en"/>
              <a:t> e </a:t>
            </a:r>
            <a:r>
              <a:rPr lang="en" sz="1500">
                <a:latin typeface="Courier New"/>
                <a:ea typeface="Courier New"/>
                <a:cs typeface="Courier New"/>
                <a:sym typeface="Courier New"/>
              </a:rPr>
              <a:t>RAND_MAX</a:t>
            </a:r>
          </a:p>
          <a:p>
            <a:pPr lvl="0">
              <a:spcBef>
                <a:spcPts val="0"/>
              </a:spcBef>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09" name="Shape 30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Criar um objeto da classe ros::Publisher</a:t>
            </a:r>
          </a:p>
          <a:p>
            <a:pPr indent="0" lvl="0" marL="0">
              <a:spcBef>
                <a:spcPts val="0"/>
              </a:spcBef>
              <a:buNone/>
            </a:pPr>
            <a:r>
              <a:rPr lang="en" sz="1500">
                <a:latin typeface="Courier New"/>
                <a:ea typeface="Courier New"/>
                <a:cs typeface="Courier New"/>
                <a:sym typeface="Courier New"/>
              </a:rPr>
              <a:t>ros::Publisher nome-do-objeto = node-handle.advertise&lt;tipo-da-mensagem&gt; 	(nome-do-topico, tamanho-da-fila);</a:t>
            </a:r>
          </a:p>
          <a:p>
            <a:pPr indent="-228600" lvl="0" marL="457200">
              <a:spcBef>
                <a:spcPts val="0"/>
              </a:spcBef>
            </a:pPr>
            <a:r>
              <a:rPr i="1" lang="en"/>
              <a:t>nome-do-objeto</a:t>
            </a:r>
            <a:r>
              <a:rPr lang="en"/>
              <a:t>: Usar um nome que faça sentido, como </a:t>
            </a:r>
            <a:r>
              <a:rPr lang="en" sz="1500">
                <a:latin typeface="Courier New"/>
                <a:ea typeface="Courier New"/>
                <a:cs typeface="Courier New"/>
                <a:sym typeface="Courier New"/>
              </a:rPr>
              <a:t>cmdVelPub</a:t>
            </a:r>
            <a:r>
              <a:rPr lang="en"/>
              <a:t> ou apenas </a:t>
            </a:r>
            <a:r>
              <a:rPr lang="en" sz="1500">
                <a:latin typeface="Courier New"/>
                <a:ea typeface="Courier New"/>
                <a:cs typeface="Courier New"/>
                <a:sym typeface="Courier New"/>
              </a:rPr>
              <a:t>pub</a:t>
            </a:r>
            <a:r>
              <a:rPr lang="en"/>
              <a:t> caso só exista um Publisher;</a:t>
            </a:r>
          </a:p>
          <a:p>
            <a:pPr indent="-228600" lvl="0" marL="457200">
              <a:spcBef>
                <a:spcPts val="0"/>
              </a:spcBef>
            </a:pPr>
            <a:r>
              <a:rPr i="1" lang="en"/>
              <a:t>node-handle</a:t>
            </a:r>
            <a:r>
              <a:rPr lang="en"/>
              <a:t>: Objeto da classe ros::NodeHandle criado previamente;</a:t>
            </a:r>
          </a:p>
          <a:p>
            <a:pPr indent="-228600" lvl="0" marL="457200" rtl="0">
              <a:spcBef>
                <a:spcPts val="0"/>
              </a:spcBef>
            </a:pPr>
            <a:r>
              <a:rPr i="1" lang="en"/>
              <a:t>tipo-da-mensagem</a:t>
            </a:r>
            <a:r>
              <a:rPr lang="en"/>
              <a:t>: Nome da classe do tipo de mensagem que será publicado;</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15" name="Shape 31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i="1" lang="en"/>
              <a:t>nome-do-topico</a:t>
            </a:r>
            <a:r>
              <a:rPr lang="en"/>
              <a:t>: Escolher um nome que faça sentido. No nosso caso vamos publicar em um tópico específico que foi criado pelo turtlesim;</a:t>
            </a:r>
          </a:p>
          <a:p>
            <a:pPr indent="-228600" lvl="0" marL="457200">
              <a:spcBef>
                <a:spcPts val="0"/>
              </a:spcBef>
              <a:spcAft>
                <a:spcPts val="1000"/>
              </a:spcAft>
            </a:pPr>
            <a:r>
              <a:rPr i="1" lang="en"/>
              <a:t>tamanho-da-fila</a:t>
            </a:r>
            <a:r>
              <a:rPr lang="en"/>
              <a:t>: Caso mensagens estejam sendo publicadas mais rápido do que consumidas, o ROS vai guardar essas mensagens em uma fila. Usar um número grande como 1000 geralmente evita qualquer problema.</a:t>
            </a:r>
          </a:p>
          <a:p>
            <a:pPr lvl="0">
              <a:spcBef>
                <a:spcPts val="0"/>
              </a:spcBef>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21" name="Shape 32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Selecionar uma semente para o gerador de números aleatórios</a:t>
            </a:r>
          </a:p>
          <a:p>
            <a:pPr lvl="0">
              <a:spcBef>
                <a:spcPts val="0"/>
              </a:spcBef>
              <a:buNone/>
            </a:pPr>
            <a:r>
              <a:rPr lang="en"/>
              <a:t>	</a:t>
            </a:r>
            <a:r>
              <a:rPr lang="en" sz="1500">
                <a:latin typeface="Courier New"/>
                <a:ea typeface="Courier New"/>
                <a:cs typeface="Courier New"/>
                <a:sym typeface="Courier New"/>
              </a:rPr>
              <a:t>srand(time(0));</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27" name="Shape 32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Criar e preencher a mensagem</a:t>
            </a:r>
          </a:p>
          <a:p>
            <a:pPr indent="457200" lvl="0">
              <a:spcBef>
                <a:spcPts val="0"/>
              </a:spcBef>
              <a:spcAft>
                <a:spcPts val="0"/>
              </a:spcAft>
              <a:buNone/>
            </a:pPr>
            <a:r>
              <a:rPr lang="en" sz="1500">
                <a:latin typeface="Courier New"/>
                <a:ea typeface="Courier New"/>
                <a:cs typeface="Courier New"/>
                <a:sym typeface="Courier New"/>
              </a:rPr>
              <a:t>geometry_msgs::Twist msg;</a:t>
            </a:r>
          </a:p>
          <a:p>
            <a:pPr indent="457200" lvl="0">
              <a:spcBef>
                <a:spcPts val="0"/>
              </a:spcBef>
              <a:spcAft>
                <a:spcPts val="0"/>
              </a:spcAft>
              <a:buNone/>
            </a:pPr>
            <a:r>
              <a:rPr lang="en" sz="1500">
                <a:latin typeface="Courier New"/>
                <a:ea typeface="Courier New"/>
                <a:cs typeface="Courier New"/>
                <a:sym typeface="Courier New"/>
              </a:rPr>
              <a:t>msg.linear.x = double(rand())/double(RAND_MAX);</a:t>
            </a:r>
          </a:p>
          <a:p>
            <a:pPr indent="457200" lvl="0" rtl="0">
              <a:spcBef>
                <a:spcPts val="0"/>
              </a:spcBef>
              <a:buNone/>
            </a:pPr>
            <a:r>
              <a:rPr lang="en" sz="1500">
                <a:latin typeface="Courier New"/>
                <a:ea typeface="Courier New"/>
                <a:cs typeface="Courier New"/>
                <a:sym typeface="Courier New"/>
              </a:rPr>
              <a:t>msg.angular.z = 2*double(rand())/double(RAND_MAX) – 1;</a:t>
            </a:r>
          </a:p>
          <a:p>
            <a:pPr lvl="0" rtl="0" algn="just">
              <a:spcBef>
                <a:spcPts val="0"/>
              </a:spcBef>
              <a:buNone/>
            </a:pPr>
            <a:r>
              <a:rPr lang="en"/>
              <a:t>Esse código preenche os campos velocidade linear com um valor entre 0 e 1 e velocidade angular com um número entre -1 e 1. O turtlesim ignora os outros campos.</a:t>
            </a:r>
          </a:p>
          <a:p>
            <a:pPr lv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33" name="Shape 33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Publicar a mensagem:</a:t>
            </a:r>
          </a:p>
          <a:p>
            <a:pPr lvl="0">
              <a:spcBef>
                <a:spcPts val="0"/>
              </a:spcBef>
              <a:buNone/>
            </a:pPr>
            <a:r>
              <a:rPr lang="en"/>
              <a:t>	</a:t>
            </a:r>
            <a:r>
              <a:rPr lang="en" sz="1500">
                <a:latin typeface="Courier New"/>
                <a:ea typeface="Courier New"/>
                <a:cs typeface="Courier New"/>
                <a:sym typeface="Courier New"/>
              </a:rPr>
              <a:t>pub.publish(msg);</a:t>
            </a:r>
          </a:p>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39" name="Shape 33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Para publicar as mensagens de forma contínua e periódica, usamos um loop while. A condição de repetição do loop é:</a:t>
            </a:r>
          </a:p>
          <a:p>
            <a:pPr lvl="0" algn="just">
              <a:spcBef>
                <a:spcPts val="0"/>
              </a:spcBef>
              <a:buNone/>
            </a:pPr>
            <a:r>
              <a:rPr lang="en"/>
              <a:t>	</a:t>
            </a:r>
            <a:r>
              <a:rPr lang="en" sz="1500">
                <a:latin typeface="Courier New"/>
                <a:ea typeface="Courier New"/>
                <a:cs typeface="Courier New"/>
                <a:sym typeface="Courier New"/>
              </a:rPr>
              <a:t>ros::ok()</a:t>
            </a:r>
          </a:p>
          <a:p>
            <a:pPr lvl="0" algn="just">
              <a:spcBef>
                <a:spcPts val="0"/>
              </a:spcBef>
              <a:buNone/>
            </a:pPr>
            <a:r>
              <a:rPr lang="en"/>
              <a:t>Essa função retorna true enquanto o nosso nó estiver rodando corretamente. Ela só retornará false caso o nó seja encerrado, nos seguintes casos: o nó seja encerrado com rosnode kill, ou com Ctrl-C, ou chamando a função ros::shutdown() dentro do código, ou iniciando outro nó com o mesmo nome.</a:t>
            </a:r>
          </a:p>
          <a:p>
            <a:pPr lv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45" name="Shape 34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Criar uma taxa de publicação:</a:t>
            </a:r>
          </a:p>
          <a:p>
            <a:pPr lvl="0">
              <a:spcBef>
                <a:spcPts val="0"/>
              </a:spcBef>
              <a:buNone/>
            </a:pPr>
            <a:r>
              <a:rPr lang="en"/>
              <a:t>	</a:t>
            </a:r>
            <a:r>
              <a:rPr lang="en" sz="1500">
                <a:latin typeface="Courier New"/>
                <a:ea typeface="Courier New"/>
                <a:cs typeface="Courier New"/>
                <a:sym typeface="Courier New"/>
              </a:rPr>
              <a:t>ros::Rate rate(2); </a:t>
            </a:r>
          </a:p>
          <a:p>
            <a:pPr lvl="0">
              <a:spcBef>
                <a:spcPts val="0"/>
              </a:spcBef>
              <a:buNone/>
            </a:pPr>
            <a:r>
              <a:rPr lang="en"/>
              <a:t>E dentro do loop, chamar a função:</a:t>
            </a:r>
          </a:p>
          <a:p>
            <a:pPr lvl="0">
              <a:spcBef>
                <a:spcPts val="0"/>
              </a:spcBef>
              <a:buNone/>
            </a:pPr>
            <a:r>
              <a:rPr lang="en"/>
              <a:t>	</a:t>
            </a:r>
            <a:r>
              <a:rPr lang="en" sz="1500">
                <a:latin typeface="Courier New"/>
                <a:ea typeface="Courier New"/>
                <a:cs typeface="Courier New"/>
                <a:sym typeface="Courier New"/>
              </a:rPr>
              <a:t>rate.sleep();</a:t>
            </a:r>
          </a:p>
          <a:p>
            <a:pPr lvl="0" algn="just">
              <a:spcBef>
                <a:spcPts val="0"/>
              </a:spcBef>
              <a:buNone/>
            </a:pPr>
            <a:r>
              <a:rPr lang="en"/>
              <a:t>Isso vai fazer com que o ROS espere um tempo entre cada iteração do loop. O ROS vai calcular esse tempo automaticamente de forma que o loop seja executado 2 vezes por segundo.</a:t>
            </a:r>
          </a:p>
          <a:p>
            <a:pPr lvl="0">
              <a:spcBef>
                <a:spcPts val="0"/>
              </a:spcBef>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51" name="Shape 35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Usar ROS_INFO_STEAM para imprimir os valores publicados na tela.</a:t>
            </a:r>
          </a:p>
          <a:p>
            <a:pPr lvl="0">
              <a:spcBef>
                <a:spcPts val="0"/>
              </a:spcBef>
              <a:spcAft>
                <a:spcPts val="0"/>
              </a:spcAft>
              <a:buNone/>
            </a:pPr>
            <a:r>
              <a:rPr lang="en" sz="1500">
                <a:latin typeface="Courier New"/>
                <a:ea typeface="Courier New"/>
                <a:cs typeface="Courier New"/>
                <a:sym typeface="Courier New"/>
              </a:rPr>
              <a:t>	ROS_INFO_STEAM(“Sending random velocity command:” </a:t>
            </a:r>
          </a:p>
          <a:p>
            <a:pPr indent="457200" lvl="0" marL="457200" rtl="0">
              <a:spcBef>
                <a:spcPts val="0"/>
              </a:spcBef>
              <a:spcAft>
                <a:spcPts val="0"/>
              </a:spcAft>
              <a:buNone/>
            </a:pPr>
            <a:r>
              <a:rPr lang="en" sz="1500">
                <a:latin typeface="Courier New"/>
                <a:ea typeface="Courier New"/>
                <a:cs typeface="Courier New"/>
                <a:sym typeface="Courier New"/>
              </a:rPr>
              <a:t>&lt;&lt; “ linear=” &lt;&lt; msg.linear.x </a:t>
            </a:r>
          </a:p>
          <a:p>
            <a:pPr indent="457200" lvl="0" marL="457200">
              <a:spcBef>
                <a:spcPts val="0"/>
              </a:spcBef>
              <a:buNone/>
            </a:pPr>
            <a:r>
              <a:rPr lang="en" sz="1500">
                <a:latin typeface="Courier New"/>
                <a:ea typeface="Courier New"/>
                <a:cs typeface="Courier New"/>
                <a:sym typeface="Courier New"/>
              </a:rPr>
              <a:t>&lt;&lt; “ angular=” &lt;&lt; msg.angular.z);</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Vantagens do ROS</a:t>
            </a:r>
          </a:p>
        </p:txBody>
      </p:sp>
      <p:sp>
        <p:nvSpPr>
          <p:cNvPr id="86" name="Shape 8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Computação distribuida</a:t>
            </a:r>
          </a:p>
          <a:p>
            <a:pPr indent="-228600" lvl="0" marL="457200" rtl="0">
              <a:lnSpc>
                <a:spcPct val="150000"/>
              </a:lnSpc>
              <a:spcBef>
                <a:spcPts val="0"/>
              </a:spcBef>
            </a:pPr>
            <a:r>
              <a:rPr lang="en"/>
              <a:t>Reutilização de software</a:t>
            </a:r>
          </a:p>
          <a:p>
            <a:pPr indent="-228600" lvl="0" marL="457200" rtl="0">
              <a:lnSpc>
                <a:spcPct val="150000"/>
              </a:lnSpc>
              <a:spcBef>
                <a:spcPts val="0"/>
              </a:spcBef>
            </a:pPr>
            <a:r>
              <a:rPr lang="en"/>
              <a:t>Teste rápido</a:t>
            </a:r>
          </a:p>
          <a:p>
            <a:pPr lvl="0" rtl="0">
              <a:spcBef>
                <a:spcPts val="0"/>
              </a:spcBef>
              <a:buNone/>
            </a:pPr>
            <a:r>
              <a:t/>
            </a:r>
            <a:endParaRPr/>
          </a:p>
          <a:p>
            <a:pPr lvl="0">
              <a:spcBef>
                <a:spcPts val="0"/>
              </a:spcBef>
              <a:buNone/>
            </a:pPr>
            <a:r>
              <a:rPr lang="en"/>
              <a:t>Pode ser programado em C++, Python, Java, entre outras.</a:t>
            </a:r>
          </a:p>
          <a:p>
            <a:pPr lv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57" name="Shape 35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
              <a:t>Para c</a:t>
            </a:r>
            <a:r>
              <a:rPr lang="en"/>
              <a:t>ompilar o pubvel:</a:t>
            </a:r>
          </a:p>
          <a:p>
            <a:pPr indent="-228600" lvl="0" marL="457200">
              <a:spcBef>
                <a:spcPts val="0"/>
              </a:spcBef>
            </a:pPr>
            <a:r>
              <a:rPr lang="en"/>
              <a:t>Adicionar o pacote geometry_msgs como dependência no arquivo package.xml e no CMakeLists.txt</a:t>
            </a:r>
          </a:p>
          <a:p>
            <a:pPr indent="-228600" lvl="0" marL="457200" rtl="0">
              <a:spcBef>
                <a:spcPts val="0"/>
              </a:spcBef>
            </a:pPr>
            <a:r>
              <a:rPr lang="en"/>
              <a:t>Adicionar o novo executável no arquivo CmakeLists.txt.</a:t>
            </a:r>
          </a:p>
          <a:p>
            <a:pPr indent="-323850" lvl="0" marL="457200" rtl="0">
              <a:spcBef>
                <a:spcPts val="0"/>
              </a:spcBef>
              <a:buSzPct val="100000"/>
              <a:buFont typeface="Courier New"/>
            </a:pPr>
            <a:r>
              <a:rPr lang="en" sz="1500">
                <a:latin typeface="Courier New"/>
                <a:ea typeface="Courier New"/>
                <a:cs typeface="Courier New"/>
                <a:sym typeface="Courier New"/>
              </a:rPr>
              <a:t>catkin_make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Publisher</a:t>
            </a:r>
          </a:p>
        </p:txBody>
      </p:sp>
      <p:sp>
        <p:nvSpPr>
          <p:cNvPr id="363" name="Shape 36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e</a:t>
            </a:r>
            <a:r>
              <a:rPr lang="en"/>
              <a:t>xecutar:</a:t>
            </a:r>
          </a:p>
          <a:p>
            <a:pPr indent="457200" lvl="0">
              <a:spcBef>
                <a:spcPts val="0"/>
              </a:spcBef>
              <a:spcAft>
                <a:spcPts val="0"/>
              </a:spcAft>
              <a:buNone/>
            </a:pPr>
            <a:r>
              <a:rPr lang="en" sz="1500">
                <a:latin typeface="Courier New"/>
                <a:ea typeface="Courier New"/>
                <a:cs typeface="Courier New"/>
                <a:sym typeface="Courier New"/>
              </a:rPr>
              <a:t>roscore</a:t>
            </a:r>
          </a:p>
          <a:p>
            <a:pPr lvl="0">
              <a:spcBef>
                <a:spcPts val="0"/>
              </a:spcBef>
              <a:spcAft>
                <a:spcPts val="0"/>
              </a:spcAft>
              <a:buNone/>
            </a:pPr>
            <a:r>
              <a:rPr lang="en" sz="1500">
                <a:latin typeface="Courier New"/>
                <a:ea typeface="Courier New"/>
                <a:cs typeface="Courier New"/>
                <a:sym typeface="Courier New"/>
              </a:rPr>
              <a:t>    rosrun simuladores pubvel</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t/>
            </a:r>
            <a:endParaRPr/>
          </a:p>
          <a:p>
            <a:pPr lvl="0">
              <a:spcBef>
                <a:spcPts val="0"/>
              </a:spcBef>
              <a:buNone/>
            </a:pPr>
            <a:r>
              <a:rPr lang="en"/>
              <a:t>Verificar a frequência de publicação:</a:t>
            </a:r>
          </a:p>
          <a:p>
            <a:pPr indent="457200" lvl="0">
              <a:spcBef>
                <a:spcPts val="0"/>
              </a:spcBef>
              <a:buNone/>
            </a:pPr>
            <a:r>
              <a:rPr lang="en" sz="1500">
                <a:latin typeface="Courier New"/>
                <a:ea typeface="Courier New"/>
                <a:cs typeface="Courier New"/>
                <a:sym typeface="Courier New"/>
              </a:rPr>
              <a:t>rostopic echo /turtle1/cmd_vel</a:t>
            </a:r>
          </a:p>
          <a:p>
            <a:pPr lvl="0">
              <a:spcBef>
                <a:spcPts val="0"/>
              </a:spcBef>
              <a:buNone/>
            </a:pPr>
            <a:r>
              <a:t/>
            </a:r>
            <a:endParaRPr/>
          </a:p>
          <a:p>
            <a:pPr lvl="0">
              <a:spcBef>
                <a:spcPts val="0"/>
              </a:spcBef>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69" name="Shape 36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lgn="just">
              <a:spcBef>
                <a:spcPts val="0"/>
              </a:spcBef>
              <a:buNone/>
            </a:pPr>
            <a:r>
              <a:rPr lang="en"/>
              <a:t>Agora nós vamos criar um programa que subscreve ao tópico /turtle1/pose, no qual o turtlesim_node publica. As mensagens nesse tópico descrevem a </a:t>
            </a:r>
            <a:r>
              <a:rPr b="1" lang="en"/>
              <a:t>pose</a:t>
            </a:r>
            <a:r>
              <a:rPr lang="en"/>
              <a:t> da tartaruga, um termo que se refere à posição e orientação.</a:t>
            </a:r>
          </a:p>
          <a:p>
            <a:pPr lvl="0">
              <a:spcBef>
                <a:spcPts val="0"/>
              </a:spcBef>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subpose.cpp</a:t>
            </a:r>
          </a:p>
        </p:txBody>
      </p:sp>
      <p:pic>
        <p:nvPicPr>
          <p:cNvPr descr="subpose.png" id="375" name="Shape 375"/>
          <p:cNvPicPr preferRelativeResize="0"/>
          <p:nvPr/>
        </p:nvPicPr>
        <p:blipFill>
          <a:blip r:embed="rId3">
            <a:alphaModFix/>
          </a:blip>
          <a:stretch>
            <a:fillRect/>
          </a:stretch>
        </p:blipFill>
        <p:spPr>
          <a:xfrm>
            <a:off x="2860423" y="511512"/>
            <a:ext cx="5321075" cy="42728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81" name="Shape 38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gn="just">
              <a:spcBef>
                <a:spcPts val="0"/>
              </a:spcBef>
            </a:pPr>
            <a:r>
              <a:rPr lang="en"/>
              <a:t> Uma diferença importante entre publicar e subscrever é que o Subscriber não sabe quando as mensagens vão chegar, portanto nós precisamos escrever um código que será chamado automaticamente toda vez que uma nova mensagem chegue. Esse código é chamado de uma função callback.</a:t>
            </a:r>
          </a:p>
          <a:p>
            <a:pPr lvl="0" rtl="0" algn="just">
              <a:spcBef>
                <a:spcPts val="0"/>
              </a:spcBef>
              <a:buNone/>
            </a:pPr>
            <a:r>
              <a:t/>
            </a:r>
            <a:endParaRPr/>
          </a:p>
          <a:p>
            <a:pPr lvl="0" rtl="0" algn="ctr">
              <a:spcBef>
                <a:spcPts val="0"/>
              </a:spcBef>
              <a:buNone/>
            </a:pPr>
            <a:r>
              <a:rPr lang="en" sz="1500">
                <a:latin typeface="Courier New"/>
                <a:ea typeface="Courier New"/>
                <a:cs typeface="Courier New"/>
                <a:sym typeface="Courier New"/>
              </a:rPr>
              <a:t>void nome-da-funcao( const nome-do-pacote::nome-do-tipo &amp;msg ) { … }</a:t>
            </a:r>
          </a:p>
          <a:p>
            <a:pPr lvl="0" rtl="0" algn="just">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87" name="Shape 38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O corpo da função tem acesso a todos os campos da mensagem recebida através da variável msg, e podemos utilizar esses dados da maneira que quisermos. No nosso caso, nós apenas imprimimos os campos da mensagem na tela.</a:t>
            </a:r>
          </a:p>
          <a:p>
            <a:pPr indent="-228600" lvl="0" marL="457200" rtl="0">
              <a:spcBef>
                <a:spcPts val="0"/>
              </a:spcBef>
              <a:spcAft>
                <a:spcPts val="1000"/>
              </a:spcAft>
            </a:pPr>
            <a:r>
              <a:rPr lang="en"/>
              <a:t>É necessário incluir o arquivo </a:t>
            </a:r>
            <a:r>
              <a:rPr lang="en" sz="1500">
                <a:latin typeface="Courier New"/>
                <a:ea typeface="Courier New"/>
                <a:cs typeface="Courier New"/>
                <a:sym typeface="Courier New"/>
              </a:rPr>
              <a:t>turtlesim/Pose.h</a:t>
            </a:r>
          </a:p>
          <a:p>
            <a:pPr indent="-228600" lvl="0" marL="457200">
              <a:spcBef>
                <a:spcPts val="0"/>
              </a:spcBef>
              <a:spcAft>
                <a:spcPts val="1000"/>
              </a:spcAft>
            </a:pPr>
            <a:r>
              <a:rPr lang="en"/>
              <a:t>A função callback sempre retorna </a:t>
            </a:r>
            <a:r>
              <a:rPr lang="en" sz="1500">
                <a:latin typeface="Courier New"/>
                <a:ea typeface="Courier New"/>
                <a:cs typeface="Courier New"/>
                <a:sym typeface="Courier New"/>
              </a:rPr>
              <a:t>void</a:t>
            </a:r>
            <a:r>
              <a:rPr lang="en"/>
              <a:t>.</a:t>
            </a:r>
          </a:p>
          <a:p>
            <a:pPr lv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93" name="Shape 393"/>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Criar um objeto subscriber:</a:t>
            </a:r>
          </a:p>
          <a:p>
            <a:pPr indent="0" lvl="0" marL="0" algn="ctr">
              <a:spcBef>
                <a:spcPts val="0"/>
              </a:spcBef>
              <a:buNone/>
            </a:pPr>
            <a:r>
              <a:rPr lang="en" sz="1500">
                <a:latin typeface="Courier New"/>
                <a:ea typeface="Courier New"/>
                <a:cs typeface="Courier New"/>
                <a:sym typeface="Courier New"/>
              </a:rPr>
              <a:t>ros::Subscriber nome-do-objeto = node-handle.subscribe( nome-do-topico, 	tamanho-da-fila, ponteiro-para-funcao-callback );</a:t>
            </a:r>
          </a:p>
          <a:p>
            <a:pPr indent="-228600" lvl="0" marL="457200">
              <a:spcBef>
                <a:spcPts val="0"/>
              </a:spcBef>
            </a:pPr>
            <a:r>
              <a:rPr lang="en"/>
              <a:t>Para usar o ponteiro basta colocar um &amp; antes do nome da função</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399" name="Shape 399"/>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 ROS só vai chamar a função callback quando passarmos o controle do programa para ele. Existem duas formas de fazer isso:</a:t>
            </a:r>
          </a:p>
          <a:p>
            <a:pPr lvl="0">
              <a:spcBef>
                <a:spcPts val="0"/>
              </a:spcBef>
              <a:buNone/>
            </a:pPr>
            <a:r>
              <a:rPr lang="en"/>
              <a:t>1ª Forma:</a:t>
            </a:r>
          </a:p>
          <a:p>
            <a:pPr lvl="0">
              <a:spcBef>
                <a:spcPts val="0"/>
              </a:spcBef>
              <a:buNone/>
            </a:pPr>
            <a:r>
              <a:rPr lang="en"/>
              <a:t>	</a:t>
            </a:r>
            <a:r>
              <a:rPr lang="en" sz="1500">
                <a:latin typeface="Courier New"/>
                <a:ea typeface="Courier New"/>
                <a:cs typeface="Courier New"/>
                <a:sym typeface="Courier New"/>
              </a:rPr>
              <a:t>ros::spinOnce();</a:t>
            </a:r>
          </a:p>
          <a:p>
            <a:pPr lvl="0">
              <a:spcBef>
                <a:spcPts val="0"/>
              </a:spcBef>
              <a:buNone/>
            </a:pPr>
            <a:r>
              <a:rPr lang="en"/>
              <a:t>Essa forma pede para o ROS executar todos os callbacks e então retornar o 	controle para nós.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05" name="Shape 40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2ª Forma:</a:t>
            </a:r>
          </a:p>
          <a:p>
            <a:pPr lvl="0">
              <a:spcBef>
                <a:spcPts val="0"/>
              </a:spcBef>
              <a:buNone/>
            </a:pPr>
            <a:r>
              <a:rPr lang="en"/>
              <a:t>	</a:t>
            </a:r>
            <a:r>
              <a:rPr lang="en" sz="1500">
                <a:latin typeface="Courier New"/>
                <a:ea typeface="Courier New"/>
                <a:cs typeface="Courier New"/>
                <a:sym typeface="Courier New"/>
              </a:rPr>
              <a:t>ros::spin();</a:t>
            </a:r>
          </a:p>
          <a:p>
            <a:pPr lvl="0">
              <a:spcBef>
                <a:spcPts val="0"/>
              </a:spcBef>
              <a:buNone/>
            </a:pPr>
            <a:r>
              <a:rPr lang="en"/>
              <a:t>Essa forma diz para o ROS continuar executando os callbacks sempre que 	necessário indefinidamente, até que o nó seja encerrado.</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11" name="Shape 411"/>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c</a:t>
            </a:r>
            <a:r>
              <a:rPr lang="en"/>
              <a:t>ompilar:</a:t>
            </a:r>
          </a:p>
          <a:p>
            <a:pPr indent="-228600" lvl="0" marL="457200">
              <a:spcBef>
                <a:spcPts val="0"/>
              </a:spcBef>
              <a:spcAft>
                <a:spcPts val="1000"/>
              </a:spcAft>
            </a:pPr>
            <a:r>
              <a:rPr lang="en"/>
              <a:t>Adicionar o pacote </a:t>
            </a:r>
            <a:r>
              <a:rPr lang="en" sz="1500">
                <a:latin typeface="Courier New"/>
                <a:ea typeface="Courier New"/>
                <a:cs typeface="Courier New"/>
                <a:sym typeface="Courier New"/>
              </a:rPr>
              <a:t>turtlesim</a:t>
            </a:r>
            <a:r>
              <a:rPr lang="en"/>
              <a:t> como dependência no arquivo </a:t>
            </a:r>
            <a:r>
              <a:rPr lang="en" sz="1500">
                <a:latin typeface="Courier New"/>
                <a:ea typeface="Courier New"/>
                <a:cs typeface="Courier New"/>
                <a:sym typeface="Courier New"/>
              </a:rPr>
              <a:t>package.xml</a:t>
            </a:r>
            <a:r>
              <a:rPr lang="en"/>
              <a:t> e no </a:t>
            </a:r>
            <a:r>
              <a:rPr lang="en" sz="1500">
                <a:latin typeface="Courier New"/>
                <a:ea typeface="Courier New"/>
                <a:cs typeface="Courier New"/>
                <a:sym typeface="Courier New"/>
              </a:rPr>
              <a:t>CMakeLists.txt.</a:t>
            </a:r>
          </a:p>
          <a:p>
            <a:pPr indent="-228600" lvl="0" marL="457200" rtl="0">
              <a:spcBef>
                <a:spcPts val="0"/>
              </a:spcBef>
              <a:spcAft>
                <a:spcPts val="1000"/>
              </a:spcAft>
            </a:pPr>
            <a:r>
              <a:rPr lang="en"/>
              <a:t>Adicionar o novo executável no arquivo </a:t>
            </a:r>
            <a:r>
              <a:rPr lang="en" sz="1500">
                <a:latin typeface="Courier New"/>
                <a:ea typeface="Courier New"/>
                <a:cs typeface="Courier New"/>
                <a:sym typeface="Courier New"/>
              </a:rPr>
              <a:t>CmakeLists.txt</a:t>
            </a:r>
            <a:r>
              <a:rPr lang="en"/>
              <a:t>.</a:t>
            </a:r>
          </a:p>
          <a:p>
            <a:pPr indent="-323850" lvl="0" marL="457200">
              <a:spcBef>
                <a:spcPts val="0"/>
              </a:spcBef>
              <a:spcAft>
                <a:spcPts val="1000"/>
              </a:spcAft>
              <a:buSzPct val="100000"/>
              <a:buFont typeface="Courier New"/>
            </a:pPr>
            <a:r>
              <a:rPr lang="en" sz="1500">
                <a:latin typeface="Courier New"/>
                <a:ea typeface="Courier New"/>
                <a:cs typeface="Courier New"/>
                <a:sym typeface="Courier New"/>
              </a:rPr>
              <a:t>catkin_make</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Intalação do ROS</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nSpc>
                <a:spcPct val="115000"/>
              </a:lnSpc>
              <a:spcBef>
                <a:spcPts val="100"/>
              </a:spcBef>
            </a:pPr>
            <a:r>
              <a:rPr lang="en"/>
              <a:t>As instruções encontram-se no site: </a:t>
            </a:r>
            <a:r>
              <a:rPr lang="en" u="sng">
                <a:solidFill>
                  <a:schemeClr val="hlink"/>
                </a:solidFill>
                <a:hlinkClick r:id="rId3"/>
              </a:rPr>
              <a:t>http://wiki.ros.org/indigo/Installation/Ubuntu</a:t>
            </a:r>
            <a:r>
              <a:rPr lang="en"/>
              <a:t> </a:t>
            </a:r>
          </a:p>
          <a:p>
            <a:pPr indent="-228600" lvl="0" marL="457200" rtl="0">
              <a:lnSpc>
                <a:spcPct val="115000"/>
              </a:lnSpc>
              <a:spcBef>
                <a:spcPts val="100"/>
              </a:spcBef>
            </a:pPr>
            <a:r>
              <a:rPr lang="en"/>
              <a:t>Instalar a versão </a:t>
            </a:r>
            <a:r>
              <a:rPr b="1" lang="en">
                <a:latin typeface="Courier New"/>
                <a:ea typeface="Courier New"/>
                <a:cs typeface="Courier New"/>
                <a:sym typeface="Courier New"/>
              </a:rPr>
              <a:t>ros-indigo-desktop-full</a:t>
            </a:r>
            <a:r>
              <a:rPr lang="en"/>
              <a:t> </a:t>
            </a:r>
          </a:p>
          <a:p>
            <a:pPr indent="-228600" lvl="0" marL="457200" rtl="0">
              <a:lnSpc>
                <a:spcPct val="115000"/>
              </a:lnSpc>
              <a:spcBef>
                <a:spcPts val="100"/>
              </a:spcBef>
            </a:pPr>
            <a:r>
              <a:rPr lang="en"/>
              <a:t>No nosso curso utilizaremos alguns pacotes adicionais:</a:t>
            </a:r>
          </a:p>
          <a:p>
            <a:pPr indent="0" lvl="0" marL="457200" rtl="0">
              <a:lnSpc>
                <a:spcPct val="115000"/>
              </a:lnSpc>
              <a:spcBef>
                <a:spcPts val="0"/>
              </a:spcBef>
              <a:buNone/>
            </a:pPr>
            <a:r>
              <a:rPr lang="en" sz="1500">
                <a:latin typeface="Courier New"/>
                <a:ea typeface="Courier New"/>
                <a:cs typeface="Courier New"/>
                <a:sym typeface="Courier New"/>
              </a:rPr>
              <a:t>Sudo apt-get update</a:t>
            </a:r>
          </a:p>
          <a:p>
            <a:pPr indent="0" lvl="0" marL="457200" rtl="0">
              <a:lnSpc>
                <a:spcPct val="115000"/>
              </a:lnSpc>
              <a:spcBef>
                <a:spcPts val="0"/>
              </a:spcBef>
              <a:buNone/>
            </a:pPr>
            <a:r>
              <a:rPr lang="en" sz="1500">
                <a:latin typeface="Courier New"/>
                <a:ea typeface="Courier New"/>
                <a:cs typeface="Courier New"/>
                <a:sym typeface="Courier New"/>
              </a:rPr>
              <a:t>sudo apt-get install ros-indigo-ros-control ros-indigo-gazebo-ros-pkgs</a:t>
            </a:r>
          </a:p>
          <a:p>
            <a:pPr lvl="0">
              <a:spcBef>
                <a:spcPts val="0"/>
              </a:spcBef>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um Subscriber</a:t>
            </a:r>
          </a:p>
        </p:txBody>
      </p:sp>
      <p:sp>
        <p:nvSpPr>
          <p:cNvPr id="417" name="Shape 41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Para e</a:t>
            </a:r>
            <a:r>
              <a:rPr lang="en"/>
              <a:t>xecutar:</a:t>
            </a:r>
          </a:p>
          <a:p>
            <a:pPr lvl="0">
              <a:spcBef>
                <a:spcPts val="0"/>
              </a:spcBef>
              <a:buNone/>
            </a:pPr>
            <a:r>
              <a:rPr lang="en" sz="1500">
                <a:latin typeface="Courier New"/>
                <a:ea typeface="Courier New"/>
                <a:cs typeface="Courier New"/>
                <a:sym typeface="Courier New"/>
              </a:rPr>
              <a:t>	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simuladores subpose</a:t>
            </a:r>
          </a:p>
          <a:p>
            <a:pPr lvl="0">
              <a:spcBef>
                <a:spcPts val="0"/>
              </a:spcBef>
              <a:buNone/>
            </a:pPr>
            <a:r>
              <a:rPr lang="en" sz="1500">
                <a:latin typeface="Courier New"/>
                <a:ea typeface="Courier New"/>
                <a:cs typeface="Courier New"/>
                <a:sym typeface="Courier New"/>
              </a:rPr>
              <a:t>	rosrun turtlesim turtle_teleop_key</a:t>
            </a:r>
          </a:p>
          <a:p>
            <a:pPr lvl="0">
              <a:spcBef>
                <a:spcPts val="0"/>
              </a:spcBef>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Arquivos Launch</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28" name="Shape 42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Esses arquivos nos permitem executar vários nós ao mesmo tempo. A idéia é listar todos os nós que queremos executar em uma sintaxe xml específica, podendo definir configurações para cada nó e passar argumentos.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34" name="Shape 43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t>example.launch:</a:t>
            </a:r>
          </a:p>
          <a:p>
            <a:pPr lvl="0" rtl="0">
              <a:lnSpc>
                <a:spcPct val="100000"/>
              </a:lnSpc>
              <a:spcBef>
                <a:spcPts val="0"/>
              </a:spcBef>
              <a:spcAft>
                <a:spcPts val="0"/>
              </a:spcAft>
              <a:buNone/>
            </a:pPr>
            <a:r>
              <a:t/>
            </a:r>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	&lt;node pkg=”turtlesim” type=”turtlesim_node” name=”turtlesim”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pkg=”turtlesim” type=”turtle_teleop_key” name=”teleop_key” /&gt;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indent="457200" lvl="0" rtl="0">
              <a:lnSpc>
                <a:spcPct val="100000"/>
              </a:lnSpc>
              <a:spcBef>
                <a:spcPts val="0"/>
              </a:spcBef>
              <a:spcAft>
                <a:spcPts val="0"/>
              </a:spcAft>
              <a:buNone/>
            </a:pPr>
            <a:r>
              <a:rPr lang="en" sz="1500">
                <a:latin typeface="Courier New"/>
                <a:ea typeface="Courier New"/>
                <a:cs typeface="Courier New"/>
                <a:sym typeface="Courier New"/>
              </a:rPr>
              <a:t>&lt;node pkg=”simuladores” type=”subpose” name=”pose_subscriber” </a:t>
            </a:r>
          </a:p>
          <a:p>
            <a:pPr indent="457200" lvl="0" marL="457200" rtl="0">
              <a:lnSpc>
                <a:spcPct val="100000"/>
              </a:lnSpc>
              <a:spcBef>
                <a:spcPts val="0"/>
              </a:spcBef>
              <a:spcAft>
                <a:spcPts val="0"/>
              </a:spcAft>
              <a:buNone/>
            </a:pPr>
            <a:r>
              <a:rPr lang="en" sz="1500">
                <a:latin typeface="Courier New"/>
                <a:ea typeface="Courier New"/>
                <a:cs typeface="Courier New"/>
                <a:sym typeface="Courier New"/>
              </a:rPr>
              <a:t>output=”screen” /&gt;</a:t>
            </a:r>
          </a:p>
          <a:p>
            <a:pPr indent="457200" lvl="0" rtl="0">
              <a:lnSpc>
                <a:spcPct val="100000"/>
              </a:lnSpc>
              <a:spcBef>
                <a:spcPts val="0"/>
              </a:spcBef>
              <a:spcAft>
                <a:spcPts val="0"/>
              </a:spcAft>
              <a:buNone/>
            </a:pPr>
            <a:r>
              <a:t/>
            </a:r>
            <a:endParaRPr sz="1500">
              <a:latin typeface="Courier New"/>
              <a:ea typeface="Courier New"/>
              <a:cs typeface="Courier New"/>
              <a:sym typeface="Courier New"/>
            </a:endParaRPr>
          </a:p>
          <a:p>
            <a:pPr lvl="0" rtl="0">
              <a:lnSpc>
                <a:spcPct val="10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40" name="Shape 44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Esse arquivo executa todos os nós do exemplo anterior, mas com um único comando:</a:t>
            </a:r>
          </a:p>
          <a:p>
            <a:pPr lvl="0">
              <a:spcBef>
                <a:spcPts val="0"/>
              </a:spcBef>
              <a:buNone/>
            </a:pPr>
            <a:r>
              <a:rPr lang="en"/>
              <a:t>	</a:t>
            </a:r>
            <a:r>
              <a:rPr lang="en" sz="1500">
                <a:latin typeface="Courier New"/>
                <a:ea typeface="Courier New"/>
                <a:cs typeface="Courier New"/>
                <a:sym typeface="Courier New"/>
              </a:rPr>
              <a:t>roslaunch simuladores exemplo.launch</a:t>
            </a:r>
          </a:p>
          <a:p>
            <a:pPr lvl="0">
              <a:spcBef>
                <a:spcPts val="0"/>
              </a:spcBef>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a:t>
            </a:r>
            <a:r>
              <a:rPr lang="en"/>
              <a:t>Arquivos Launch</a:t>
            </a:r>
          </a:p>
        </p:txBody>
      </p:sp>
      <p:sp>
        <p:nvSpPr>
          <p:cNvPr id="446" name="Shape 44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spcAft>
                <a:spcPts val="1000"/>
              </a:spcAft>
            </a:pPr>
            <a:r>
              <a:rPr lang="en"/>
              <a:t>Tudo deve estar envolvido em uma tag launch: </a:t>
            </a:r>
            <a:r>
              <a:rPr lang="en" sz="1500">
                <a:latin typeface="Courier New"/>
                <a:ea typeface="Courier New"/>
                <a:cs typeface="Courier New"/>
                <a:sym typeface="Courier New"/>
              </a:rPr>
              <a:t>&lt;launch&gt; … &lt;/launch&gt;</a:t>
            </a:r>
          </a:p>
          <a:p>
            <a:pPr indent="-228600" lvl="0" marL="457200">
              <a:spcBef>
                <a:spcPts val="0"/>
              </a:spcBef>
              <a:spcAft>
                <a:spcPts val="1000"/>
              </a:spcAft>
            </a:pPr>
            <a:r>
              <a:rPr lang="en"/>
              <a:t>Cada nó é chamado por uma tag node:</a:t>
            </a:r>
          </a:p>
          <a:p>
            <a:pPr lvl="0" rtl="0" algn="ctr">
              <a:spcBef>
                <a:spcPts val="0"/>
              </a:spcBef>
              <a:spcAft>
                <a:spcPts val="1000"/>
              </a:spcAft>
              <a:buNone/>
            </a:pPr>
            <a:r>
              <a:rPr lang="en" sz="1500">
                <a:latin typeface="Courier New"/>
                <a:ea typeface="Courier New"/>
                <a:cs typeface="Courier New"/>
                <a:sym typeface="Courier New"/>
              </a:rPr>
              <a:t>&lt;node pkg=”pacote” type=”executavel” name=”nome-do-no” /&gt;</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name</a:t>
            </a:r>
            <a:r>
              <a:rPr lang="en"/>
              <a:t> sobrescreve o nome definido no código do nó</a:t>
            </a:r>
          </a:p>
          <a:p>
            <a:pPr indent="-228600" lvl="0" marL="457200" rtl="0" algn="l">
              <a:spcBef>
                <a:spcPts val="0"/>
              </a:spcBef>
              <a:spcAft>
                <a:spcPts val="1000"/>
              </a:spcAft>
            </a:pPr>
            <a:r>
              <a:rPr lang="en"/>
              <a:t>O atributo </a:t>
            </a:r>
            <a:r>
              <a:rPr lang="en" sz="1500">
                <a:latin typeface="Courier New"/>
                <a:ea typeface="Courier New"/>
                <a:cs typeface="Courier New"/>
                <a:sym typeface="Courier New"/>
              </a:rPr>
              <a:t>output=”screen”</a:t>
            </a:r>
            <a:r>
              <a:rPr lang="en"/>
              <a:t> serve para que a saída do nó seja impressa na tela.</a:t>
            </a:r>
          </a:p>
          <a:p>
            <a:pPr lvl="0">
              <a:spcBef>
                <a:spcPts val="0"/>
              </a:spcBef>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a:t>
            </a:r>
            <a:r>
              <a:rPr lang="en"/>
              <a:t>Arquivos Launch</a:t>
            </a:r>
          </a:p>
        </p:txBody>
      </p:sp>
      <p:sp>
        <p:nvSpPr>
          <p:cNvPr id="452" name="Shape 45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É possível i</a:t>
            </a:r>
            <a:r>
              <a:rPr lang="en"/>
              <a:t>ncluir outros arquivos launch:</a:t>
            </a:r>
          </a:p>
          <a:p>
            <a:pPr lvl="0" algn="ctr">
              <a:spcBef>
                <a:spcPts val="0"/>
              </a:spcBef>
              <a:buNone/>
            </a:pPr>
            <a:r>
              <a:rPr lang="en" sz="1500">
                <a:latin typeface="Courier New"/>
                <a:ea typeface="Courier New"/>
                <a:cs typeface="Courier New"/>
                <a:sym typeface="Courier New"/>
              </a:rPr>
              <a:t>&lt;include file=”caminho-para-o-arquivo-launch” /&gt;</a:t>
            </a:r>
          </a:p>
          <a:p>
            <a:pPr lvl="0">
              <a:spcBef>
                <a:spcPts val="0"/>
              </a:spcBef>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a:t>
            </a:r>
            <a:r>
              <a:rPr lang="en"/>
              <a:t>Arquivos Launch</a:t>
            </a:r>
          </a:p>
        </p:txBody>
      </p:sp>
      <p:sp>
        <p:nvSpPr>
          <p:cNvPr id="458" name="Shape 45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É possível incluir a</a:t>
            </a:r>
            <a:r>
              <a:rPr lang="en"/>
              <a:t>rgumentos:</a:t>
            </a:r>
          </a:p>
          <a:p>
            <a:pPr lvl="0" rtl="0" algn="ctr">
              <a:spcBef>
                <a:spcPts val="0"/>
              </a:spcBef>
              <a:buNone/>
            </a:pPr>
            <a:r>
              <a:rPr lang="en" sz="1500">
                <a:latin typeface="Courier New"/>
                <a:ea typeface="Courier New"/>
                <a:cs typeface="Courier New"/>
                <a:sym typeface="Courier New"/>
              </a:rPr>
              <a:t>&lt;arg name=”nome-do-argumento” default=”valor-padrao” /&gt;</a:t>
            </a:r>
          </a:p>
          <a:p>
            <a:pPr lvl="0">
              <a:spcBef>
                <a:spcPts val="0"/>
              </a:spcBef>
              <a:buNone/>
            </a:pPr>
            <a:r>
              <a:rPr lang="en"/>
              <a:t>Essa tag define um argumento, que pode ser passado pelo comando roslaunch e utilizado em qualquer lugar do arquivo através da sintaxe: </a:t>
            </a:r>
          </a:p>
          <a:p>
            <a:pPr lvl="0" algn="ctr">
              <a:spcBef>
                <a:spcPts val="0"/>
              </a:spcBef>
              <a:buNone/>
            </a:pPr>
            <a:r>
              <a:rPr lang="en" sz="1500">
                <a:latin typeface="Courier New"/>
                <a:ea typeface="Courier New"/>
                <a:cs typeface="Courier New"/>
                <a:sym typeface="Courier New"/>
              </a:rPr>
              <a:t>$(arg nome-do-argumento)</a:t>
            </a:r>
          </a:p>
          <a:p>
            <a:pPr lvl="0">
              <a:spcBef>
                <a:spcPts val="0"/>
              </a:spcBef>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64" name="Shape 46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Por exemplo:</a:t>
            </a:r>
            <a:r>
              <a:rPr lang="en"/>
              <a:t>	 	</a:t>
            </a:r>
          </a:p>
          <a:p>
            <a:pPr lvl="0" rtl="0">
              <a:lnSpc>
                <a:spcPct val="100000"/>
              </a:lnSpc>
              <a:spcBef>
                <a:spcPts val="0"/>
              </a:spcBef>
              <a:spcAft>
                <a:spcPts val="0"/>
              </a:spcAft>
              <a:buNone/>
            </a:pPr>
            <a:r>
              <a:rPr lang="en" sz="1500">
                <a:latin typeface="Courier New"/>
                <a:ea typeface="Courier New"/>
                <a:cs typeface="Courier New"/>
                <a:sym typeface="Courier New"/>
              </a:rPr>
              <a:t>&lt;launch&gt;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a:lnSpc>
                <a:spcPct val="100000"/>
              </a:lnSpc>
              <a:spcBef>
                <a:spcPts val="0"/>
              </a:spcBef>
              <a:buNone/>
            </a:pPr>
            <a:r>
              <a:rPr lang="en" sz="1500">
                <a:latin typeface="Courier New"/>
                <a:ea typeface="Courier New"/>
                <a:cs typeface="Courier New"/>
                <a:sym typeface="Courier New"/>
              </a:rPr>
              <a:t>	&lt;arg name=”node_name” default=”hello” /&gt;</a:t>
            </a:r>
          </a:p>
          <a:p>
            <a:pPr lvl="0">
              <a:lnSpc>
                <a:spcPct val="100000"/>
              </a:lnSpc>
              <a:spcBef>
                <a:spcPts val="0"/>
              </a:spcBef>
              <a:buNone/>
            </a:pPr>
            <a:r>
              <a:rPr lang="en" sz="1500">
                <a:latin typeface="Courier New"/>
                <a:ea typeface="Courier New"/>
                <a:cs typeface="Courier New"/>
                <a:sym typeface="Courier New"/>
              </a:rPr>
              <a:t>	&lt;node pkg=”simuladores” type=”hello” name=”$(arg node_name)” /&gt;</a:t>
            </a:r>
          </a:p>
          <a:p>
            <a:pPr lvl="0">
              <a:lnSpc>
                <a:spcPct val="100000"/>
              </a:lnSpc>
              <a:spcBef>
                <a:spcPts val="0"/>
              </a:spcBef>
              <a:buNone/>
            </a:pPr>
            <a:r>
              <a:rPr lang="en" sz="1500">
                <a:latin typeface="Courier New"/>
                <a:ea typeface="Courier New"/>
                <a:cs typeface="Courier New"/>
                <a:sym typeface="Courier New"/>
              </a:rPr>
              <a:t>&lt;/launch&gt;</a:t>
            </a:r>
          </a:p>
          <a:p>
            <a:pPr lvl="0">
              <a:spcBef>
                <a:spcPts val="0"/>
              </a:spcBef>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Arquivos Launch</a:t>
            </a:r>
          </a:p>
        </p:txBody>
      </p:sp>
      <p:sp>
        <p:nvSpPr>
          <p:cNvPr id="470" name="Shape 47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
              <a:t>Chamar esse arquivo com o comando:</a:t>
            </a:r>
          </a:p>
          <a:p>
            <a:pPr lvl="0" rtl="0">
              <a:spcBef>
                <a:spcPts val="0"/>
              </a:spcBef>
              <a:spcAft>
                <a:spcPts val="0"/>
              </a:spcAft>
              <a:buNone/>
            </a:pPr>
            <a:r>
              <a:rPr lang="en"/>
              <a:t>	</a:t>
            </a:r>
            <a:r>
              <a:rPr lang="en" sz="1500">
                <a:latin typeface="Courier New"/>
                <a:ea typeface="Courier New"/>
                <a:cs typeface="Courier New"/>
                <a:sym typeface="Courier New"/>
              </a:rPr>
              <a:t>roslaunch simuladores hello.launch node_name:=hi</a:t>
            </a:r>
          </a:p>
          <a:p>
            <a:pPr lvl="0">
              <a:spcBef>
                <a:spcPts val="0"/>
              </a:spcBef>
              <a:buNone/>
            </a:pPr>
            <a:r>
              <a:t/>
            </a:r>
            <a:endParaRPr/>
          </a:p>
          <a:p>
            <a:pPr lvl="0">
              <a:spcBef>
                <a:spcPts val="0"/>
              </a:spcBef>
              <a:buNone/>
            </a:pPr>
            <a:r>
              <a:rPr lang="en"/>
              <a:t>Sobrescrevemos o valor padrão do argumento </a:t>
            </a:r>
            <a:r>
              <a:rPr lang="en" sz="1500">
                <a:latin typeface="Courier New"/>
                <a:ea typeface="Courier New"/>
                <a:cs typeface="Courier New"/>
                <a:sym typeface="Courier New"/>
              </a:rPr>
              <a:t>node_name</a:t>
            </a:r>
            <a:r>
              <a:rPr lang="en"/>
              <a:t> que era </a:t>
            </a:r>
            <a:r>
              <a:rPr lang="en" sz="1500">
                <a:latin typeface="Courier New"/>
                <a:ea typeface="Courier New"/>
                <a:cs typeface="Courier New"/>
                <a:sym typeface="Courier New"/>
              </a:rPr>
              <a:t>“hello”</a:t>
            </a:r>
            <a:r>
              <a:rPr lang="en"/>
              <a:t> com o novo valor </a:t>
            </a:r>
            <a:r>
              <a:rPr lang="en" sz="1500">
                <a:latin typeface="Courier New"/>
                <a:ea typeface="Courier New"/>
                <a:cs typeface="Courier New"/>
                <a:sym typeface="Courier New"/>
              </a:rPr>
              <a:t>“hi”</a:t>
            </a:r>
            <a:r>
              <a:rPr lang="en"/>
              <a: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Exemplo</a:t>
            </a:r>
          </a:p>
        </p:txBody>
      </p:sp>
      <p:sp>
        <p:nvSpPr>
          <p:cNvPr id="98" name="Shape 9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Em três terminais diferentes:</a:t>
            </a:r>
          </a:p>
          <a:p>
            <a:pPr lvl="0">
              <a:spcBef>
                <a:spcPts val="0"/>
              </a:spcBef>
              <a:buNone/>
            </a:pPr>
            <a:r>
              <a:rPr lang="en" sz="1500">
                <a:latin typeface="Courier New"/>
                <a:ea typeface="Courier New"/>
                <a:cs typeface="Courier New"/>
                <a:sym typeface="Courier New"/>
              </a:rPr>
              <a:t>	</a:t>
            </a:r>
          </a:p>
          <a:p>
            <a:pPr indent="457200" lvl="0">
              <a:spcBef>
                <a:spcPts val="0"/>
              </a:spcBef>
              <a:buNone/>
            </a:pPr>
            <a:r>
              <a:rPr lang="en" sz="1500">
                <a:latin typeface="Courier New"/>
                <a:ea typeface="Courier New"/>
                <a:cs typeface="Courier New"/>
                <a:sym typeface="Courier New"/>
              </a:rPr>
              <a:t>roscore</a:t>
            </a:r>
          </a:p>
          <a:p>
            <a:pPr lvl="0">
              <a:spcBef>
                <a:spcPts val="0"/>
              </a:spcBef>
              <a:buNone/>
            </a:pPr>
            <a:r>
              <a:rPr lang="en" sz="1500">
                <a:latin typeface="Courier New"/>
                <a:ea typeface="Courier New"/>
                <a:cs typeface="Courier New"/>
                <a:sym typeface="Courier New"/>
              </a:rPr>
              <a:t>	rosrun turtlesim turtlesim_node</a:t>
            </a:r>
          </a:p>
          <a:p>
            <a:pPr lvl="0">
              <a:spcBef>
                <a:spcPts val="0"/>
              </a:spcBef>
              <a:buNone/>
            </a:pPr>
            <a:r>
              <a:rPr lang="en" sz="1500">
                <a:latin typeface="Courier New"/>
                <a:ea typeface="Courier New"/>
                <a:cs typeface="Courier New"/>
                <a:sym typeface="Courier New"/>
              </a:rPr>
              <a:t>	rosrun turtlesim turtle_teleop_key</a:t>
            </a:r>
          </a:p>
          <a:p>
            <a:pPr lvl="0">
              <a:spcBef>
                <a:spcPts val="0"/>
              </a:spcBef>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Exercício</a:t>
            </a:r>
          </a:p>
        </p:txBody>
      </p:sp>
      <p:sp>
        <p:nvSpPr>
          <p:cNvPr id="476" name="Shape 47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Usando os conceitos que estudamos e os programas que escrevemos, crie um nó que move a tartaruga do turtlesim para uma posição ( X, Y ) determinada.</a:t>
            </a:r>
          </a:p>
          <a:p>
            <a:pPr indent="-228600" lvl="0" marL="457200">
              <a:spcBef>
                <a:spcPts val="0"/>
              </a:spcBef>
            </a:pPr>
            <a:r>
              <a:rPr lang="en"/>
              <a:t>Escreva um arquivo launch que permita executar o turtlesim e o nó que foi criado com apenas um comando. </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Exercício 2</a:t>
            </a:r>
          </a:p>
        </p:txBody>
      </p:sp>
      <p:sp>
        <p:nvSpPr>
          <p:cNvPr id="482" name="Shape 48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Modifique o programa do Exercício anterior para subscrever a um tópico chamado /goal.</a:t>
            </a:r>
          </a:p>
          <a:p>
            <a:pPr indent="-228600" lvl="0" marL="457200" rtl="0">
              <a:spcBef>
                <a:spcPts val="0"/>
              </a:spcBef>
            </a:pPr>
            <a:r>
              <a:rPr lang="en"/>
              <a:t>Deverá ser possível, durante a execução do programa, publicar mensagens representando posições no tópico /goal.</a:t>
            </a:r>
          </a:p>
          <a:p>
            <a:pPr indent="-228600" lvl="0" marL="457200">
              <a:spcBef>
                <a:spcPts val="0"/>
              </a:spcBef>
            </a:pPr>
            <a:r>
              <a:rPr lang="en"/>
              <a:t>A tartaruga deverá tratar essa posição como seu novo objetivo e se mover para lá. </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6" name="Shape 486"/>
        <p:cNvGrpSpPr/>
        <p:nvPr/>
      </p:nvGrpSpPr>
      <p:grpSpPr>
        <a:xfrm>
          <a:off x="0" y="0"/>
          <a:ext cx="0" cy="0"/>
          <a:chOff x="0" y="0"/>
          <a:chExt cx="0" cy="0"/>
        </a:xfrm>
      </p:grpSpPr>
      <p:sp>
        <p:nvSpPr>
          <p:cNvPr id="487" name="Shape 487"/>
          <p:cNvSpPr txBox="1"/>
          <p:nvPr>
            <p:ph type="title"/>
          </p:nvPr>
        </p:nvSpPr>
        <p:spPr>
          <a:xfrm>
            <a:off x="773700" y="1806450"/>
            <a:ext cx="7596600" cy="1530600"/>
          </a:xfrm>
          <a:prstGeom prst="rect">
            <a:avLst/>
          </a:prstGeom>
        </p:spPr>
        <p:txBody>
          <a:bodyPr anchorCtr="0" anchor="ctr" bIns="91425" lIns="91425" rIns="91425" tIns="91425">
            <a:noAutofit/>
          </a:bodyPr>
          <a:lstStyle/>
          <a:p>
            <a:pPr lvl="0" rtl="0">
              <a:spcBef>
                <a:spcPts val="0"/>
              </a:spcBef>
              <a:buNone/>
            </a:pPr>
            <a:r>
              <a:rPr lang="en"/>
              <a:t>Gazebo Simulator</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Gazebo</a:t>
            </a:r>
          </a:p>
        </p:txBody>
      </p:sp>
      <p:sp>
        <p:nvSpPr>
          <p:cNvPr id="493" name="Shape 493"/>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 Gazebo é um simulador 3D que tem a habilidade de simular, de forma precisa e eficiente, populações de robôs em ambientes indoor e outdoor complexos. Ele já vem com uma base contendo diversos modelos de objetos, robôs e sensores, mas permite também que criemos nossos próprios ambientes e modelos. É capaz de simular vários tipos de sensores como sonar, lidar, GPS e câmera.</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Instalação do Gazebo</a:t>
            </a:r>
          </a:p>
        </p:txBody>
      </p:sp>
      <p:sp>
        <p:nvSpPr>
          <p:cNvPr id="499" name="Shape 49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Se, ao instalarmos o ROS, escolhermos o pacote </a:t>
            </a:r>
            <a:r>
              <a:rPr b="1" lang="en" sz="1500">
                <a:latin typeface="Courier New"/>
                <a:ea typeface="Courier New"/>
                <a:cs typeface="Courier New"/>
                <a:sym typeface="Courier New"/>
              </a:rPr>
              <a:t>ros-indigo-desktop-full</a:t>
            </a:r>
            <a:r>
              <a:rPr lang="en"/>
              <a:t>, o Gazebo 2 já vem instalado. Essa é a versão indicada para o ROS Indigo e é a que vamos utilizar no curso.</a:t>
            </a:r>
          </a:p>
          <a:p>
            <a:pPr lvl="0" rtl="0">
              <a:spcBef>
                <a:spcPts val="0"/>
              </a:spcBef>
              <a:buNone/>
            </a:pPr>
            <a:r>
              <a:t/>
            </a:r>
            <a:endParaRPr/>
          </a:p>
          <a:p>
            <a:pPr indent="-228600" lvl="0" marL="457200" rtl="0">
              <a:spcBef>
                <a:spcPts val="0"/>
              </a:spcBef>
            </a:pPr>
            <a:r>
              <a:rPr lang="en"/>
              <a:t>Para instalar o Gazebo de forma independente, e também numa versão mais nova, basta seguir as instruções na página a seguir: </a:t>
            </a:r>
            <a:r>
              <a:rPr lang="en" u="sng">
                <a:solidFill>
                  <a:schemeClr val="hlink"/>
                </a:solidFill>
                <a:hlinkClick r:id="rId3"/>
              </a:rPr>
              <a:t>http://gazebosim.org/tutorials?tut=install_ubuntu&amp;cat=install</a:t>
            </a:r>
            <a:r>
              <a:rPr lang="en"/>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Iniciar o Gazebo</a:t>
            </a:r>
          </a:p>
        </p:txBody>
      </p:sp>
      <p:sp>
        <p:nvSpPr>
          <p:cNvPr id="505" name="Shape 50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iniciar o Gazebo, basta abrir um terminal e executar o comando: </a:t>
            </a:r>
          </a:p>
          <a:p>
            <a:pPr indent="457200" lvl="0" rtl="0">
              <a:spcBef>
                <a:spcPts val="0"/>
              </a:spcBef>
              <a:buNone/>
            </a:pPr>
            <a:r>
              <a:rPr lang="en" sz="1500">
                <a:latin typeface="Courier New"/>
                <a:ea typeface="Courier New"/>
                <a:cs typeface="Courier New"/>
                <a:sym typeface="Courier New"/>
              </a:rPr>
              <a:t>g</a:t>
            </a:r>
            <a:r>
              <a:rPr lang="en" sz="1500">
                <a:latin typeface="Courier New"/>
                <a:ea typeface="Courier New"/>
                <a:cs typeface="Courier New"/>
                <a:sym typeface="Courier New"/>
              </a:rPr>
              <a:t>azebo</a:t>
            </a:r>
          </a:p>
          <a:p>
            <a:pPr indent="-228600" lvl="0" marL="457200" rtl="0">
              <a:spcBef>
                <a:spcPts val="0"/>
              </a:spcBef>
              <a:spcAft>
                <a:spcPts val="1000"/>
              </a:spcAft>
            </a:pPr>
            <a:r>
              <a:rPr lang="en"/>
              <a:t>Isso inicializará o Gazebo como um programa independente do ROS.</a:t>
            </a:r>
          </a:p>
          <a:p>
            <a:pPr indent="-228600" lvl="0" marL="457200" rtl="0">
              <a:spcBef>
                <a:spcPts val="0"/>
              </a:spcBef>
              <a:spcAft>
                <a:spcPts val="1000"/>
              </a:spcAft>
            </a:pPr>
            <a:r>
              <a:rPr lang="en"/>
              <a:t>Para utilizar o Gazebo juntamente com o ROS, é necessário o pacote </a:t>
            </a:r>
            <a:r>
              <a:rPr lang="en" sz="1500">
                <a:latin typeface="Courier New"/>
                <a:ea typeface="Courier New"/>
                <a:cs typeface="Courier New"/>
                <a:sym typeface="Courier New"/>
              </a:rPr>
              <a:t>gazebo_ros</a:t>
            </a:r>
            <a:r>
              <a:rPr lang="en"/>
              <a:t>.</a:t>
            </a:r>
          </a:p>
          <a:p>
            <a:pPr indent="-228600" lvl="0" marL="457200" rtl="0">
              <a:spcBef>
                <a:spcPts val="0"/>
              </a:spcBef>
              <a:spcAft>
                <a:spcPts val="1000"/>
              </a:spcAft>
            </a:pPr>
            <a:r>
              <a:rPr lang="en"/>
              <a:t>Caso o pacote ainda não esteja instalado: </a:t>
            </a:r>
          </a:p>
          <a:p>
            <a:pPr lvl="0" rtl="0">
              <a:spcBef>
                <a:spcPts val="0"/>
              </a:spcBef>
              <a:spcAft>
                <a:spcPts val="1000"/>
              </a:spcAft>
              <a:buNone/>
            </a:pPr>
            <a:r>
              <a:rPr lang="en"/>
              <a:t>        </a:t>
            </a:r>
            <a:r>
              <a:rPr lang="en" sz="1500">
                <a:latin typeface="Courier New"/>
                <a:ea typeface="Courier New"/>
                <a:cs typeface="Courier New"/>
                <a:sym typeface="Courier New"/>
              </a:rPr>
              <a:t>sudo apt-get install ros-indigo-gazebo-ros</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Iniciar o Gazebo</a:t>
            </a:r>
          </a:p>
        </p:txBody>
      </p:sp>
      <p:sp>
        <p:nvSpPr>
          <p:cNvPr id="511" name="Shape 51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iniciar o Gazebo como parte do ROS, executar os seguintes comandos em dois terminais independentes:</a:t>
            </a:r>
          </a:p>
          <a:p>
            <a:pPr indent="457200" lvl="0">
              <a:spcBef>
                <a:spcPts val="0"/>
              </a:spcBef>
              <a:buNone/>
            </a:pPr>
            <a:r>
              <a:rPr lang="en" sz="1500">
                <a:latin typeface="Courier New"/>
                <a:ea typeface="Courier New"/>
                <a:cs typeface="Courier New"/>
                <a:sym typeface="Courier New"/>
              </a:rPr>
              <a:t>r</a:t>
            </a:r>
            <a:r>
              <a:rPr lang="en" sz="1500">
                <a:latin typeface="Courier New"/>
                <a:ea typeface="Courier New"/>
                <a:cs typeface="Courier New"/>
                <a:sym typeface="Courier New"/>
              </a:rPr>
              <a:t>oscore</a:t>
            </a:r>
          </a:p>
          <a:p>
            <a:pPr indent="457200" lvl="0" rtl="0">
              <a:spcBef>
                <a:spcPts val="1000"/>
              </a:spcBef>
              <a:buNone/>
            </a:pPr>
            <a:r>
              <a:rPr lang="en" sz="1500">
                <a:latin typeface="Courier New"/>
                <a:ea typeface="Courier New"/>
                <a:cs typeface="Courier New"/>
                <a:sym typeface="Courier New"/>
              </a:rPr>
              <a:t>rosrun gazebo_ros gazebo </a:t>
            </a:r>
          </a:p>
          <a:p>
            <a:pPr indent="-228600" lvl="0" marL="457200" rtl="0">
              <a:spcBef>
                <a:spcPts val="1000"/>
              </a:spcBef>
            </a:pPr>
            <a:r>
              <a:rPr lang="en"/>
              <a:t>Dessa vez o Gazebo será iniciado como um nó do ROS, capaz de publicar e subscrever em tópicos.</a:t>
            </a:r>
          </a:p>
          <a:p>
            <a:pPr lvl="0">
              <a:spcBef>
                <a:spcPts val="1000"/>
              </a:spcBef>
              <a:buNone/>
            </a:pPr>
            <a:r>
              <a:rPr lang="en" sz="1500">
                <a:latin typeface="Courier New"/>
                <a:ea typeface="Courier New"/>
                <a:cs typeface="Courier New"/>
                <a:sym typeface="Courier New"/>
              </a:rPr>
              <a:t>	rosnode list</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Componentes do Gazebo</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Mundos</a:t>
            </a:r>
          </a:p>
        </p:txBody>
      </p:sp>
      <p:sp>
        <p:nvSpPr>
          <p:cNvPr id="522" name="Shape 52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 mundo que será simulado pelo Gazebo pode conter diversos objetos, robôs e sensores. Diversas características podem ser alteradas, como vento, luminosidade e mesmo as regras da física. Os mundos são descritos em arquivos com extensão </a:t>
            </a:r>
            <a:r>
              <a:rPr lang="en" sz="1500">
                <a:latin typeface="Courier New"/>
                <a:ea typeface="Courier New"/>
                <a:cs typeface="Courier New"/>
                <a:sym typeface="Courier New"/>
              </a:rPr>
              <a:t>.world</a:t>
            </a:r>
            <a:r>
              <a:rPr lang="en"/>
              <a:t>, que são escritos numa linguagem de marcação chamada SDF (Simulation Description Format).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Mundos</a:t>
            </a:r>
          </a:p>
        </p:txBody>
      </p:sp>
      <p:sp>
        <p:nvSpPr>
          <p:cNvPr id="528" name="Shape 528"/>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Exemplo: </a:t>
            </a:r>
            <a:r>
              <a:rPr lang="en" sz="1500">
                <a:latin typeface="Courier New"/>
                <a:ea typeface="Courier New"/>
                <a:cs typeface="Courier New"/>
                <a:sym typeface="Courier New"/>
              </a:rPr>
              <a:t>empty.world</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&lt;?xml version="1.0"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 version="1.4"&gt;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 name="default"&gt;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global light source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&lt;uri&gt;model://sun&lt;/uri&gt;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 A ground plane --&gt;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&lt;uri&gt;model://ground_plane&lt;/uri&gt;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&lt;/include&gt;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  &lt;/world&gt;</a:t>
            </a:r>
          </a:p>
          <a:p>
            <a:pPr lvl="0">
              <a:lnSpc>
                <a:spcPct val="100000"/>
              </a:lnSpc>
              <a:spcBef>
                <a:spcPts val="0"/>
              </a:spcBef>
              <a:spcAft>
                <a:spcPts val="0"/>
              </a:spcAft>
              <a:buClr>
                <a:schemeClr val="dk1"/>
              </a:buClr>
              <a:buSzPct val="78571"/>
              <a:buFont typeface="Arial"/>
              <a:buNone/>
            </a:pPr>
            <a:r>
              <a:rPr lang="en" sz="1400">
                <a:latin typeface="Courier New"/>
                <a:ea typeface="Courier New"/>
                <a:cs typeface="Courier New"/>
                <a:sym typeface="Courier New"/>
              </a:rPr>
              <a:t>&lt;/sdf&gt;</a:t>
            </a:r>
          </a:p>
          <a:p>
            <a:pPr lvl="0">
              <a:spcBef>
                <a:spcPts val="0"/>
              </a:spcBef>
              <a:buNone/>
            </a:pPr>
            <a:r>
              <a:t/>
            </a:r>
            <a:endParaRPr sz="15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descr="turtlesim.png" id="103" name="Shape 103"/>
          <p:cNvPicPr preferRelativeResize="0"/>
          <p:nvPr/>
        </p:nvPicPr>
        <p:blipFill>
          <a:blip r:embed="rId3">
            <a:alphaModFix/>
          </a:blip>
          <a:stretch>
            <a:fillRect/>
          </a:stretch>
        </p:blipFill>
        <p:spPr>
          <a:xfrm>
            <a:off x="929900" y="647062"/>
            <a:ext cx="7284199" cy="38493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Mundos</a:t>
            </a:r>
          </a:p>
        </p:txBody>
      </p:sp>
      <p:sp>
        <p:nvSpPr>
          <p:cNvPr id="534" name="Shape 53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Outros exemplos de mundos:</a:t>
            </a:r>
          </a:p>
          <a:p>
            <a:pPr lvl="0">
              <a:spcBef>
                <a:spcPts val="0"/>
              </a:spcBef>
              <a:buNone/>
            </a:pPr>
            <a:r>
              <a:rPr lang="en" sz="1500">
                <a:latin typeface="Courier New"/>
                <a:ea typeface="Courier New"/>
                <a:cs typeface="Courier New"/>
                <a:sym typeface="Courier New"/>
              </a:rPr>
              <a:t>	roslaunch gazebo_ros willowgarage_world.launch</a:t>
            </a:r>
          </a:p>
          <a:p>
            <a:pPr lvl="0">
              <a:spcBef>
                <a:spcPts val="0"/>
              </a:spcBef>
              <a:buNone/>
            </a:pPr>
            <a:r>
              <a:rPr lang="en" sz="1500">
                <a:latin typeface="Courier New"/>
                <a:ea typeface="Courier New"/>
                <a:cs typeface="Courier New"/>
                <a:sym typeface="Courier New"/>
              </a:rPr>
              <a:t>	roslaunch gazebo_ros shapes_world.launch</a:t>
            </a:r>
          </a:p>
          <a:p>
            <a:pPr lvl="0">
              <a:spcBef>
                <a:spcPts val="0"/>
              </a:spcBef>
              <a:buNone/>
            </a:pPr>
            <a:r>
              <a:rPr lang="en" sz="1500">
                <a:latin typeface="Courier New"/>
                <a:ea typeface="Courier New"/>
                <a:cs typeface="Courier New"/>
                <a:sym typeface="Courier New"/>
              </a:rPr>
              <a:t>	roslaunch gazebo_ros rubble_world.launch</a:t>
            </a: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Modelos</a:t>
            </a:r>
          </a:p>
        </p:txBody>
      </p:sp>
      <p:sp>
        <p:nvSpPr>
          <p:cNvPr id="540" name="Shape 54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
              <a:t>Modelos representam elementos da simulação: objetos, sensores ou mesmo robôs. Modelos são descritos em arquivos com a extensão </a:t>
            </a:r>
            <a:r>
              <a:rPr lang="en" sz="1500">
                <a:latin typeface="Courier New"/>
                <a:ea typeface="Courier New"/>
                <a:cs typeface="Courier New"/>
                <a:sym typeface="Courier New"/>
              </a:rPr>
              <a:t>.sdf</a:t>
            </a:r>
            <a:r>
              <a:rPr lang="en"/>
              <a:t>, e devem contar uma única tag </a:t>
            </a:r>
            <a:r>
              <a:rPr lang="en" sz="1500">
                <a:latin typeface="Courier New"/>
                <a:ea typeface="Courier New"/>
                <a:cs typeface="Courier New"/>
                <a:sym typeface="Courier New"/>
              </a:rPr>
              <a:t>&lt;model&gt; … &lt;/model&gt;</a:t>
            </a:r>
            <a:r>
              <a:rPr lang="en"/>
              <a:t>. São escritos usando a mesma linguagem SDF dos arquivos </a:t>
            </a:r>
            <a:r>
              <a:rPr lang="en" sz="1500">
                <a:latin typeface="Courier New"/>
                <a:ea typeface="Courier New"/>
                <a:cs typeface="Courier New"/>
                <a:sym typeface="Courier New"/>
              </a:rPr>
              <a:t>world</a:t>
            </a:r>
            <a:r>
              <a:rPr lang="en"/>
              <a:t>.</a:t>
            </a:r>
          </a:p>
        </p:txBody>
      </p:sp>
      <p:pic>
        <p:nvPicPr>
          <p:cNvPr id="541" name="Shape 541"/>
          <p:cNvPicPr preferRelativeResize="0"/>
          <p:nvPr/>
        </p:nvPicPr>
        <p:blipFill>
          <a:blip r:embed="rId3">
            <a:alphaModFix/>
          </a:blip>
          <a:stretch>
            <a:fillRect/>
          </a:stretch>
        </p:blipFill>
        <p:spPr>
          <a:xfrm>
            <a:off x="604524" y="2910762"/>
            <a:ext cx="1754525" cy="1574150"/>
          </a:xfrm>
          <a:prstGeom prst="rect">
            <a:avLst/>
          </a:prstGeom>
          <a:noFill/>
          <a:ln>
            <a:noFill/>
          </a:ln>
        </p:spPr>
      </p:pic>
      <p:pic>
        <p:nvPicPr>
          <p:cNvPr id="542" name="Shape 542"/>
          <p:cNvPicPr preferRelativeResize="0"/>
          <p:nvPr/>
        </p:nvPicPr>
        <p:blipFill>
          <a:blip r:embed="rId4">
            <a:alphaModFix/>
          </a:blip>
          <a:stretch>
            <a:fillRect/>
          </a:stretch>
        </p:blipFill>
        <p:spPr>
          <a:xfrm>
            <a:off x="3040179" y="2693487"/>
            <a:ext cx="2232544" cy="2008699"/>
          </a:xfrm>
          <a:prstGeom prst="rect">
            <a:avLst/>
          </a:prstGeom>
          <a:noFill/>
          <a:ln>
            <a:noFill/>
          </a:ln>
        </p:spPr>
      </p:pic>
      <p:pic>
        <p:nvPicPr>
          <p:cNvPr id="543" name="Shape 543"/>
          <p:cNvPicPr preferRelativeResize="0"/>
          <p:nvPr/>
        </p:nvPicPr>
        <p:blipFill>
          <a:blip r:embed="rId5">
            <a:alphaModFix/>
          </a:blip>
          <a:stretch>
            <a:fillRect/>
          </a:stretch>
        </p:blipFill>
        <p:spPr>
          <a:xfrm>
            <a:off x="5953850" y="2851749"/>
            <a:ext cx="2813424" cy="16921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Modelos de Robôs no ROS</a:t>
            </a:r>
          </a:p>
        </p:txBody>
      </p:sp>
      <p:sp>
        <p:nvSpPr>
          <p:cNvPr id="549" name="Shape 54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ROS também utiliza arquivos para representar modelos de robôs, porém utiliza uma linguagem diferente, a URDF - Universal Robotic Description Format.</a:t>
            </a:r>
          </a:p>
          <a:p>
            <a:pPr indent="-228600" lvl="0" marL="457200" rtl="0">
              <a:spcBef>
                <a:spcPts val="0"/>
              </a:spcBef>
            </a:pPr>
            <a:r>
              <a:rPr lang="en"/>
              <a:t>Essa linguagem é muito parecida com a SDF do Gazebo, porém mais limitada: ela só pode ser usada para representar robôs, e não objetos estáticos, e não possui alguns elementos exclusivos de simulação.</a:t>
            </a:r>
          </a:p>
          <a:p>
            <a:pPr indent="-228600" lvl="0" marL="457200">
              <a:spcBef>
                <a:spcPts val="0"/>
              </a:spcBef>
            </a:pPr>
            <a:r>
              <a:rPr lang="en"/>
              <a:t>Quando o Gazebo encontra um arquivo URDF, ele primeiro converte para SDF e só então carrega aquele modelo no ambiente de simulação.</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Plugins</a:t>
            </a:r>
          </a:p>
        </p:txBody>
      </p:sp>
      <p:sp>
        <p:nvSpPr>
          <p:cNvPr id="555" name="Shape 55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Plugins são programas que nos permitem interagir com o ambiente de simulação do Gazebo.</a:t>
            </a:r>
          </a:p>
          <a:p>
            <a:pPr indent="-228600" lvl="0" marL="457200" rtl="0">
              <a:spcBef>
                <a:spcPts val="0"/>
              </a:spcBef>
            </a:pPr>
            <a:r>
              <a:rPr lang="en"/>
              <a:t>Através de plugins é possível controlar robôs, simular sensores, modificar as leis da física, criar novos robôs ou objetos, etc.</a:t>
            </a:r>
          </a:p>
          <a:p>
            <a:pPr indent="-228600" lvl="0" marL="457200">
              <a:spcBef>
                <a:spcPts val="0"/>
              </a:spcBef>
            </a:pPr>
            <a:r>
              <a:rPr lang="en"/>
              <a:t>Plugins são escritos em C++.</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sp>
        <p:nvSpPr>
          <p:cNvPr id="560" name="Shape 560"/>
          <p:cNvSpPr txBox="1"/>
          <p:nvPr>
            <p:ph type="title"/>
          </p:nvPr>
        </p:nvSpPr>
        <p:spPr>
          <a:xfrm>
            <a:off x="773700" y="1806450"/>
            <a:ext cx="7596600" cy="1530600"/>
          </a:xfrm>
          <a:prstGeom prst="rect">
            <a:avLst/>
          </a:prstGeom>
        </p:spPr>
        <p:txBody>
          <a:bodyPr anchorCtr="0" anchor="ctr" bIns="91425" lIns="91425" rIns="91425" tIns="91425">
            <a:noAutofit/>
          </a:bodyPr>
          <a:lstStyle/>
          <a:p>
            <a:pPr lvl="0">
              <a:spcBef>
                <a:spcPts val="0"/>
              </a:spcBef>
              <a:buNone/>
            </a:pPr>
            <a:r>
              <a:rPr lang="en"/>
              <a:t>Construindo nossa própria simulação</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Construindo nossa simulação</a:t>
            </a:r>
          </a:p>
        </p:txBody>
      </p:sp>
      <p:sp>
        <p:nvSpPr>
          <p:cNvPr id="566" name="Shape 56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Para compreendermos melhor como utilizar os componentes do Gazebo, vamos criar alguns pacotes que definem uma simulação e executar no Gazebo.</a:t>
            </a:r>
          </a:p>
          <a:p>
            <a:pPr indent="-228600" lvl="0" marL="457200">
              <a:spcBef>
                <a:spcPts val="0"/>
              </a:spcBef>
            </a:pPr>
            <a:r>
              <a:rPr lang="en"/>
              <a:t>Vamos criar os arquivos que definem um robô de direção diferencial. Esse tipo de robô possui duas rodas motorizadas que se movem de forma independente e uma caster wheel, uma roda que se move livremente e serve para sustentar o robô.</a:t>
            </a: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0" name="Shape 570"/>
        <p:cNvGrpSpPr/>
        <p:nvPr/>
      </p:nvGrpSpPr>
      <p:grpSpPr>
        <a:xfrm>
          <a:off x="0" y="0"/>
          <a:ext cx="0" cy="0"/>
          <a:chOff x="0" y="0"/>
          <a:chExt cx="0" cy="0"/>
        </a:xfrm>
      </p:grpSpPr>
      <p:sp>
        <p:nvSpPr>
          <p:cNvPr id="571" name="Shape 57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Clr>
                <a:schemeClr val="dk1"/>
              </a:buClr>
              <a:buSzPct val="26190"/>
              <a:buFont typeface="Arial"/>
              <a:buNone/>
            </a:pPr>
            <a:r>
              <a:rPr lang="en"/>
              <a:t>Construindo nossa simulação</a:t>
            </a:r>
          </a:p>
        </p:txBody>
      </p:sp>
      <p:sp>
        <p:nvSpPr>
          <p:cNvPr id="572" name="Shape 57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
              <a:t>Como resultado o robô é capaz de se mover para frente e para trás, e também de girar em torno do eixo Z. São movimentos muito similares aos da tartaruga no turtlesim.</a:t>
            </a:r>
          </a:p>
        </p:txBody>
      </p:sp>
      <p:pic>
        <p:nvPicPr>
          <p:cNvPr id="573" name="Shape 573"/>
          <p:cNvPicPr preferRelativeResize="0"/>
          <p:nvPr/>
        </p:nvPicPr>
        <p:blipFill>
          <a:blip r:embed="rId3">
            <a:alphaModFix/>
          </a:blip>
          <a:stretch>
            <a:fillRect/>
          </a:stretch>
        </p:blipFill>
        <p:spPr>
          <a:xfrm>
            <a:off x="867825" y="2441724"/>
            <a:ext cx="2699974" cy="2137500"/>
          </a:xfrm>
          <a:prstGeom prst="rect">
            <a:avLst/>
          </a:prstGeom>
          <a:noFill/>
          <a:ln>
            <a:noFill/>
          </a:ln>
        </p:spPr>
      </p:pic>
      <p:pic>
        <p:nvPicPr>
          <p:cNvPr id="574" name="Shape 574"/>
          <p:cNvPicPr preferRelativeResize="0"/>
          <p:nvPr/>
        </p:nvPicPr>
        <p:blipFill>
          <a:blip r:embed="rId4">
            <a:alphaModFix/>
          </a:blip>
          <a:stretch>
            <a:fillRect/>
          </a:stretch>
        </p:blipFill>
        <p:spPr>
          <a:xfrm>
            <a:off x="5233550" y="1972150"/>
            <a:ext cx="2787599" cy="28048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Construindo nossa simulação</a:t>
            </a:r>
          </a:p>
        </p:txBody>
      </p:sp>
      <p:sp>
        <p:nvSpPr>
          <p:cNvPr id="580" name="Shape 58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Primeiro, vamos criar três novos pacotes:</a:t>
            </a:r>
          </a:p>
          <a:p>
            <a:pPr indent="457200" lvl="0" rtl="0">
              <a:spcBef>
                <a:spcPts val="0"/>
              </a:spcBef>
              <a:buNone/>
            </a:pPr>
            <a:r>
              <a:rPr lang="en" sz="1500">
                <a:latin typeface="Courier New"/>
                <a:ea typeface="Courier New"/>
                <a:cs typeface="Courier New"/>
                <a:sym typeface="Courier New"/>
              </a:rPr>
              <a:t>cd ~/catkin_ws/src</a:t>
            </a:r>
          </a:p>
          <a:p>
            <a:pPr indent="457200" lvl="0" rtl="0">
              <a:spcBef>
                <a:spcPts val="0"/>
              </a:spcBef>
              <a:buNone/>
            </a:pPr>
            <a:r>
              <a:rPr lang="en" sz="1500">
                <a:latin typeface="Courier New"/>
                <a:ea typeface="Courier New"/>
                <a:cs typeface="Courier New"/>
                <a:sym typeface="Courier New"/>
              </a:rPr>
              <a:t>catkin_create_pkg mybot_gazebo gazebo_ros</a:t>
            </a:r>
          </a:p>
          <a:p>
            <a:pPr indent="457200" lvl="0" rtl="0">
              <a:spcBef>
                <a:spcPts val="0"/>
              </a:spcBef>
              <a:buNone/>
            </a:pPr>
            <a:r>
              <a:rPr lang="en" sz="1500">
                <a:latin typeface="Courier New"/>
                <a:ea typeface="Courier New"/>
                <a:cs typeface="Courier New"/>
                <a:sym typeface="Courier New"/>
              </a:rPr>
              <a:t>catkin_create_pkg mybot_description</a:t>
            </a:r>
          </a:p>
          <a:p>
            <a:pPr indent="457200" lvl="0" rtl="0">
              <a:spcBef>
                <a:spcPts val="0"/>
              </a:spcBef>
              <a:buNone/>
            </a:pPr>
            <a:r>
              <a:rPr lang="en" sz="1500">
                <a:latin typeface="Courier New"/>
                <a:ea typeface="Courier New"/>
                <a:cs typeface="Courier New"/>
                <a:sym typeface="Courier New"/>
              </a:rPr>
              <a:t>catkin_create_pkg mybot_control</a:t>
            </a:r>
          </a:p>
          <a:p>
            <a:pPr indent="457200" lvl="0" rtl="0">
              <a:spcBef>
                <a:spcPts val="0"/>
              </a:spcBef>
              <a:buNone/>
            </a:pPr>
            <a:r>
              <a:rPr lang="en" sz="1500">
                <a:latin typeface="Courier New"/>
                <a:ea typeface="Courier New"/>
                <a:cs typeface="Courier New"/>
                <a:sym typeface="Courier New"/>
              </a:rPr>
              <a:t>cd ~/catkin_ws</a:t>
            </a:r>
          </a:p>
          <a:p>
            <a:pPr indent="457200" lvl="0">
              <a:spcBef>
                <a:spcPts val="0"/>
              </a:spcBef>
              <a:buNone/>
            </a:pPr>
            <a:r>
              <a:rPr lang="en" sz="1500">
                <a:latin typeface="Courier New"/>
                <a:ea typeface="Courier New"/>
                <a:cs typeface="Courier New"/>
                <a:sym typeface="Courier New"/>
              </a:rPr>
              <a:t>catkin_make</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4" name="Shape 584"/>
        <p:cNvGrpSpPr/>
        <p:nvPr/>
      </p:nvGrpSpPr>
      <p:grpSpPr>
        <a:xfrm>
          <a:off x="0" y="0"/>
          <a:ext cx="0" cy="0"/>
          <a:chOff x="0" y="0"/>
          <a:chExt cx="0" cy="0"/>
        </a:xfrm>
      </p:grpSpPr>
      <p:sp>
        <p:nvSpPr>
          <p:cNvPr id="585" name="Shape 5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586" name="Shape 58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criar o arquivo </a:t>
            </a:r>
            <a:r>
              <a:rPr lang="en" sz="1500">
                <a:latin typeface="Courier New"/>
                <a:ea typeface="Courier New"/>
                <a:cs typeface="Courier New"/>
                <a:sym typeface="Courier New"/>
              </a:rPr>
              <a:t>.world</a:t>
            </a:r>
            <a:r>
              <a:rPr lang="en"/>
              <a:t> que define o mundo da simulação:</a:t>
            </a:r>
          </a:p>
          <a:p>
            <a:pPr indent="0" lvl="0" marL="457200" rtl="0">
              <a:spcBef>
                <a:spcPts val="0"/>
              </a:spcBef>
              <a:buNone/>
            </a:pPr>
            <a:r>
              <a:rPr lang="en" sz="1500">
                <a:latin typeface="Courier New"/>
                <a:ea typeface="Courier New"/>
                <a:cs typeface="Courier New"/>
                <a:sym typeface="Courier New"/>
              </a:rPr>
              <a:t>roscd mybot_gazebo</a:t>
            </a:r>
          </a:p>
          <a:p>
            <a:pPr indent="0" lvl="0" marL="457200" rtl="0">
              <a:spcBef>
                <a:spcPts val="0"/>
              </a:spcBef>
              <a:buNone/>
            </a:pPr>
            <a:r>
              <a:rPr lang="en" sz="1500">
                <a:latin typeface="Courier New"/>
                <a:ea typeface="Courier New"/>
                <a:cs typeface="Courier New"/>
                <a:sym typeface="Courier New"/>
              </a:rPr>
              <a:t>mkdir launch worlds</a:t>
            </a:r>
          </a:p>
          <a:p>
            <a:pPr indent="0" lvl="0" marL="457200" rtl="0">
              <a:spcBef>
                <a:spcPts val="0"/>
              </a:spcBef>
              <a:buNone/>
            </a:pPr>
            <a:r>
              <a:rPr lang="en" sz="1500">
                <a:latin typeface="Courier New"/>
                <a:ea typeface="Courier New"/>
                <a:cs typeface="Courier New"/>
                <a:sym typeface="Courier New"/>
              </a:rPr>
              <a:t>cd worlds</a:t>
            </a:r>
          </a:p>
          <a:p>
            <a:pPr indent="0" lvl="0" marL="457200">
              <a:spcBef>
                <a:spcPts val="0"/>
              </a:spcBef>
              <a:buNone/>
            </a:pPr>
            <a:r>
              <a:rPr lang="en" sz="1500">
                <a:latin typeface="Courier New"/>
                <a:ea typeface="Courier New"/>
                <a:cs typeface="Courier New"/>
                <a:sym typeface="Courier New"/>
              </a:rPr>
              <a:t>gedit mybot.world</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592" name="Shape 59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&lt;?xml version="1.0"?&gt;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 version="1.4"&gt;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 name="myworld"&gt;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&lt;uri&gt;model://sun&lt;/uri&gt;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&lt;uri&gt;model://ground_plane&lt;/uri&gt;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&lt;/include&gt;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&lt;/world&gt;</a:t>
            </a:r>
          </a:p>
          <a:p>
            <a:pPr lvl="0" rtl="0">
              <a:lnSpc>
                <a:spcPct val="115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&lt;/sdf&gt;</a:t>
            </a:r>
          </a:p>
          <a:p>
            <a:pPr lvl="0">
              <a:lnSpc>
                <a:spcPct val="115000"/>
              </a:lnSpc>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Pacotes</a:t>
            </a:r>
          </a:p>
        </p:txBody>
      </p:sp>
      <p:sp>
        <p:nvSpPr>
          <p:cNvPr id="109" name="Shape 109"/>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Todo o software no ROS é organizado em pacotes. </a:t>
            </a:r>
          </a:p>
          <a:p>
            <a:pPr indent="-228600" lvl="0" marL="457200">
              <a:spcBef>
                <a:spcPts val="0"/>
              </a:spcBef>
              <a:spcAft>
                <a:spcPts val="1000"/>
              </a:spcAft>
            </a:pPr>
            <a:r>
              <a:rPr lang="en"/>
              <a:t>Um pacote no ROS é uma coleção coerente de arquivos, geralmente incluindo tanto executáveis quanto arquivos de suporte.</a:t>
            </a:r>
          </a:p>
          <a:p>
            <a:pPr lvl="0">
              <a:spcBef>
                <a:spcPts val="0"/>
              </a:spcBef>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598" name="Shape 59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Esse é um arquivo </a:t>
            </a:r>
            <a:r>
              <a:rPr lang="en" sz="1500">
                <a:latin typeface="Courier New"/>
                <a:ea typeface="Courier New"/>
                <a:cs typeface="Courier New"/>
                <a:sym typeface="Courier New"/>
              </a:rPr>
              <a:t>.world</a:t>
            </a:r>
            <a:r>
              <a:rPr lang="en"/>
              <a:t> bem básico, que apenas define o nome do mundo e inclui dois modelos: um piso no chão e o sol para fornecer iluminação.</a:t>
            </a:r>
          </a:p>
          <a:p>
            <a:pPr indent="-228600" lvl="0" marL="457200" rtl="0">
              <a:spcBef>
                <a:spcPts val="0"/>
              </a:spcBef>
            </a:pPr>
            <a:r>
              <a:rPr lang="en"/>
              <a:t>Vamos criar um arquivo </a:t>
            </a:r>
            <a:r>
              <a:rPr lang="en" sz="1500">
                <a:latin typeface="Courier New"/>
                <a:ea typeface="Courier New"/>
                <a:cs typeface="Courier New"/>
                <a:sym typeface="Courier New"/>
              </a:rPr>
              <a:t>.launch</a:t>
            </a:r>
            <a:r>
              <a:rPr lang="en"/>
              <a:t> que inicializará o Gazebo como um nó do ROS e carrega o mundo de simulação que criamos.</a:t>
            </a:r>
          </a:p>
          <a:p>
            <a:pPr indent="0" lvl="0" marL="457200" rtl="0">
              <a:spcBef>
                <a:spcPts val="0"/>
              </a:spcBef>
              <a:buNone/>
            </a:pPr>
            <a:r>
              <a:rPr lang="en" sz="1500">
                <a:latin typeface="Courier New"/>
                <a:ea typeface="Courier New"/>
                <a:cs typeface="Courier New"/>
                <a:sym typeface="Courier New"/>
              </a:rPr>
              <a:t>roscd mybot_gazebo/launch</a:t>
            </a:r>
          </a:p>
          <a:p>
            <a:pPr indent="0" lvl="0" marL="457200">
              <a:spcBef>
                <a:spcPts val="0"/>
              </a:spcBef>
              <a:buNone/>
            </a:pPr>
            <a:r>
              <a:rPr lang="en" sz="1500">
                <a:latin typeface="Courier New"/>
                <a:ea typeface="Courier New"/>
                <a:cs typeface="Courier New"/>
                <a:sym typeface="Courier New"/>
              </a:rPr>
              <a:t>gedit mybot_world.launch</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04" name="Shape 60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Inserir no arquivo:</a:t>
            </a:r>
          </a:p>
          <a:p>
            <a:pPr lvl="0" rtl="0">
              <a:lnSpc>
                <a:spcPct val="150000"/>
              </a:lnSpc>
              <a:spcBef>
                <a:spcPts val="0"/>
              </a:spcBef>
              <a:spcAft>
                <a:spcPts val="0"/>
              </a:spcAft>
              <a:buNone/>
            </a:pPr>
            <a:r>
              <a:rPr lang="en" sz="1500">
                <a:latin typeface="Courier New"/>
                <a:ea typeface="Courier New"/>
                <a:cs typeface="Courier New"/>
                <a:sym typeface="Courier New"/>
              </a:rPr>
              <a:t>&lt;launch&gt;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&lt;include file="$(find gazebo_ros)/launch/empty_world.launch"&gt;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&lt;arg name="world_name" </a:t>
            </a:r>
          </a:p>
          <a:p>
            <a:pPr indent="387350" lvl="0" marL="9144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value="$(find mybot_gazebo)/worlds/mybot.world" /&gt;</a:t>
            </a:r>
          </a:p>
          <a:p>
            <a:pPr indent="-69850" lvl="0" marL="457200" rtl="0">
              <a:lnSpc>
                <a:spcPct val="15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&lt;arg name="gui" value="true" /&gt;</a:t>
            </a:r>
          </a:p>
          <a:p>
            <a:pPr indent="0" lvl="0" marL="457200" rtl="0">
              <a:lnSpc>
                <a:spcPct val="150000"/>
              </a:lnSpc>
              <a:spcBef>
                <a:spcPts val="0"/>
              </a:spcBef>
              <a:spcAft>
                <a:spcPts val="0"/>
              </a:spcAft>
              <a:buNone/>
            </a:pPr>
            <a:r>
              <a:rPr lang="en" sz="1500">
                <a:latin typeface="Courier New"/>
                <a:ea typeface="Courier New"/>
                <a:cs typeface="Courier New"/>
                <a:sym typeface="Courier New"/>
              </a:rPr>
              <a:t>&lt;/include&gt;</a:t>
            </a:r>
          </a:p>
          <a:p>
            <a:pPr lvl="0">
              <a:lnSpc>
                <a:spcPct val="150000"/>
              </a:lnSpc>
              <a:spcBef>
                <a:spcPts val="0"/>
              </a:spcBef>
              <a:spcAft>
                <a:spcPts val="0"/>
              </a:spcAft>
              <a:buNone/>
            </a:pPr>
            <a:r>
              <a:rPr lang="en" sz="1500">
                <a:latin typeface="Courier New"/>
                <a:ea typeface="Courier New"/>
                <a:cs typeface="Courier New"/>
                <a:sym typeface="Courier New"/>
              </a:rPr>
              <a:t>&lt;/launch&gt;</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mundo</a:t>
            </a:r>
          </a:p>
        </p:txBody>
      </p:sp>
      <p:sp>
        <p:nvSpPr>
          <p:cNvPr id="610" name="Shape 61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executar o arquivo </a:t>
            </a:r>
            <a:r>
              <a:rPr lang="en" sz="1500">
                <a:latin typeface="Courier New"/>
                <a:ea typeface="Courier New"/>
                <a:cs typeface="Courier New"/>
                <a:sym typeface="Courier New"/>
              </a:rPr>
              <a:t>.launch</a:t>
            </a:r>
            <a:r>
              <a:rPr lang="en"/>
              <a:t>:</a:t>
            </a:r>
          </a:p>
          <a:p>
            <a:pPr lvl="0">
              <a:spcBef>
                <a:spcPts val="0"/>
              </a:spcBef>
              <a:buNone/>
            </a:pPr>
            <a:r>
              <a:rPr lang="en" sz="1500">
                <a:latin typeface="Courier New"/>
                <a:ea typeface="Courier New"/>
                <a:cs typeface="Courier New"/>
                <a:sym typeface="Courier New"/>
              </a:rPr>
              <a:t>	roslaunch mybot_gazebo mybot_world.launch</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16" name="Shape 616"/>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Agora vamos criar o modelo do robô diferencial.</a:t>
            </a:r>
          </a:p>
          <a:p>
            <a:pPr indent="-228600" lvl="0" marL="457200" rtl="0">
              <a:spcBef>
                <a:spcPts val="0"/>
              </a:spcBef>
            </a:pPr>
            <a:r>
              <a:rPr lang="en"/>
              <a:t>Como estamos trabalhando com o ROS, vamos usar a linguagem URDF para definir o nosso robô.</a:t>
            </a:r>
          </a:p>
          <a:p>
            <a:pPr lvl="0" rtl="0">
              <a:spcBef>
                <a:spcPts val="0"/>
              </a:spcBef>
              <a:buNone/>
            </a:pPr>
            <a:r>
              <a:rPr lang="en" sz="1500">
                <a:latin typeface="Courier New"/>
                <a:ea typeface="Courier New"/>
                <a:cs typeface="Courier New"/>
                <a:sym typeface="Courier New"/>
              </a:rPr>
              <a:t>	roscd mybot_description</a:t>
            </a:r>
          </a:p>
          <a:p>
            <a:pPr lvl="0" rtl="0">
              <a:spcBef>
                <a:spcPts val="0"/>
              </a:spcBef>
              <a:buNone/>
            </a:pPr>
            <a:r>
              <a:rPr lang="en" sz="1500">
                <a:latin typeface="Courier New"/>
                <a:ea typeface="Courier New"/>
                <a:cs typeface="Courier New"/>
                <a:sym typeface="Courier New"/>
              </a:rPr>
              <a:t>	mkdir urdf</a:t>
            </a:r>
          </a:p>
          <a:p>
            <a:pPr lvl="0" rtl="0">
              <a:spcBef>
                <a:spcPts val="0"/>
              </a:spcBef>
              <a:buNone/>
            </a:pPr>
            <a:r>
              <a:rPr lang="en" sz="1500">
                <a:latin typeface="Courier New"/>
                <a:ea typeface="Courier New"/>
                <a:cs typeface="Courier New"/>
                <a:sym typeface="Courier New"/>
              </a:rPr>
              <a:t>	cd urdf</a:t>
            </a:r>
          </a:p>
          <a:p>
            <a:pPr lvl="0">
              <a:spcBef>
                <a:spcPts val="0"/>
              </a:spcBef>
              <a:buNone/>
            </a:pPr>
            <a:r>
              <a:rPr lang="en" sz="1500">
                <a:latin typeface="Courier New"/>
                <a:ea typeface="Courier New"/>
                <a:cs typeface="Courier New"/>
                <a:sym typeface="Courier New"/>
              </a:rPr>
              <a:t>	gedit mybot.urdf</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22" name="Shape 62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Um modelo de um robô é formado por links e joints.</a:t>
            </a:r>
          </a:p>
          <a:p>
            <a:pPr indent="-228600" lvl="0" marL="457200" rtl="0">
              <a:spcBef>
                <a:spcPts val="0"/>
              </a:spcBef>
            </a:pPr>
            <a:r>
              <a:rPr lang="en"/>
              <a:t>Links são as partes do robô: o corpo, cada roda, eventuais sensores, etc.</a:t>
            </a:r>
          </a:p>
          <a:p>
            <a:pPr indent="-228600" lvl="0" marL="457200" rtl="0">
              <a:spcBef>
                <a:spcPts val="0"/>
              </a:spcBef>
            </a:pPr>
            <a:r>
              <a:rPr lang="en"/>
              <a:t>Joints são as ligações entre os links. Existem diversos tipos de joints, e cada tipo define como o link é capaz de se mover em relação ao outro link ao qual está ligado.</a:t>
            </a:r>
          </a:p>
          <a:p>
            <a:pPr indent="-228600" lvl="0" marL="457200">
              <a:spcBef>
                <a:spcPts val="0"/>
              </a:spcBef>
            </a:pPr>
            <a:r>
              <a:rPr lang="en"/>
              <a:t>Usamos as tags xml para definir os diversos elementos que formam o robô.</a:t>
            </a: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28" name="Shape 62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modelo mais básico de um robô é:</a:t>
            </a:r>
          </a:p>
          <a:p>
            <a:pPr lvl="0" rtl="0">
              <a:spcBef>
                <a:spcPts val="0"/>
              </a:spcBef>
              <a:buNone/>
            </a:pPr>
            <a:r>
              <a:rPr lang="en" sz="1500">
                <a:latin typeface="Courier New"/>
                <a:ea typeface="Courier New"/>
                <a:cs typeface="Courier New"/>
                <a:sym typeface="Courier New"/>
              </a:rPr>
              <a:t>&lt;?xml version="1.0"?&gt;</a:t>
            </a:r>
          </a:p>
          <a:p>
            <a:pPr lvl="0" rtl="0">
              <a:spcBef>
                <a:spcPts val="0"/>
              </a:spcBef>
              <a:buNone/>
            </a:pPr>
            <a:r>
              <a:rPr lang="en" sz="1500">
                <a:latin typeface="Courier New"/>
                <a:ea typeface="Courier New"/>
                <a:cs typeface="Courier New"/>
                <a:sym typeface="Courier New"/>
              </a:rPr>
              <a:t>&lt;robot name="mybot"&gt;</a:t>
            </a:r>
          </a:p>
          <a:p>
            <a:pPr lvl="0">
              <a:spcBef>
                <a:spcPts val="0"/>
              </a:spcBef>
              <a:buNone/>
            </a:pPr>
            <a:r>
              <a:rPr lang="en" sz="1500">
                <a:latin typeface="Courier New"/>
                <a:ea typeface="Courier New"/>
                <a:cs typeface="Courier New"/>
                <a:sym typeface="Courier New"/>
              </a:rPr>
              <a:t>&lt;/robot&gt;</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34" name="Shape 63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Vamos adicionar um link para ser o corpo do robô.</a:t>
            </a:r>
          </a:p>
          <a:p>
            <a:pPr indent="-228600" lvl="0" marL="457200" rtl="0">
              <a:spcBef>
                <a:spcPts val="0"/>
              </a:spcBef>
            </a:pPr>
            <a:r>
              <a:rPr lang="en"/>
              <a:t>Será um bloco retangular de 0,4m x 0,2m x 0,1m, com massa de 50 gramas.</a:t>
            </a:r>
          </a:p>
          <a:p>
            <a:pPr indent="-228600" lvl="0" marL="457200" rtl="0">
              <a:spcBef>
                <a:spcPts val="0"/>
              </a:spcBef>
            </a:pPr>
            <a:r>
              <a:rPr lang="en"/>
              <a:t>Esse link se chamará “chassis”.</a:t>
            </a:r>
          </a:p>
          <a:p>
            <a:pPr indent="-228600" lvl="0" marL="457200" rtl="0">
              <a:spcBef>
                <a:spcPts val="0"/>
              </a:spcBef>
            </a:pPr>
            <a:r>
              <a:rPr lang="en"/>
              <a:t>Adicione o código a seguir dentro da tag </a:t>
            </a:r>
            <a:r>
              <a:rPr lang="en" sz="1500">
                <a:latin typeface="Courier New"/>
                <a:ea typeface="Courier New"/>
                <a:cs typeface="Courier New"/>
                <a:sym typeface="Courier New"/>
              </a:rPr>
              <a:t>&lt;robot&gt;</a:t>
            </a:r>
            <a:r>
              <a:rPr lang="en"/>
              <a:t>.</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8" name="Shape 638"/>
        <p:cNvGrpSpPr/>
        <p:nvPr/>
      </p:nvGrpSpPr>
      <p:grpSpPr>
        <a:xfrm>
          <a:off x="0" y="0"/>
          <a:ext cx="0" cy="0"/>
          <a:chOff x="0" y="0"/>
          <a:chExt cx="0" cy="0"/>
        </a:xfrm>
      </p:grpSpPr>
      <p:sp>
        <p:nvSpPr>
          <p:cNvPr id="639" name="Shape 639"/>
          <p:cNvSpPr txBox="1"/>
          <p:nvPr>
            <p:ph idx="1" type="body"/>
          </p:nvPr>
        </p:nvSpPr>
        <p:spPr>
          <a:xfrm>
            <a:off x="311700" y="258875"/>
            <a:ext cx="8520600" cy="4637100"/>
          </a:xfrm>
          <a:prstGeom prst="rect">
            <a:avLst/>
          </a:prstGeom>
        </p:spPr>
        <p:txBody>
          <a:bodyPr anchorCtr="0" anchor="t" bIns="91425" lIns="91425" rIns="91425" tIns="91425">
            <a:noAutofit/>
          </a:bodyPr>
          <a:lstStyle/>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 name='chassis'&gt;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&lt;/collision&gt;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&lt;box size="0.4 0.2 0.1"/&gt;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&lt;/geometry&gt;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&lt;/visual&gt;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&lt;origin xyz="0 0 0.1" rpy="0 0 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&lt;mass value="50"/&gt; </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a:t>
            </a:r>
            <a:r>
              <a:rPr lang="en" sz="1400">
                <a:latin typeface="Courier New"/>
                <a:ea typeface="Courier New"/>
                <a:cs typeface="Courier New"/>
                <a:sym typeface="Courier New"/>
              </a:rPr>
              <a:t>&lt;inertia ixx="0.208" ixy="0" ixz="0" iyy="0.708" iyz="0" izz="0.708"/&gt;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	&lt;/inertial&gt;</a:t>
            </a:r>
          </a:p>
          <a:p>
            <a:pPr lvl="0">
              <a:lnSpc>
                <a:spcPct val="100000"/>
              </a:lnSpc>
              <a:spcBef>
                <a:spcPts val="0"/>
              </a:spcBef>
              <a:spcAft>
                <a:spcPts val="0"/>
              </a:spcAft>
              <a:buClr>
                <a:schemeClr val="dk1"/>
              </a:buClr>
              <a:buSzPct val="73333"/>
              <a:buFont typeface="Arial"/>
              <a:buNone/>
            </a:pPr>
            <a:r>
              <a:rPr lang="en" sz="1500">
                <a:latin typeface="Courier New"/>
                <a:ea typeface="Courier New"/>
                <a:cs typeface="Courier New"/>
                <a:sym typeface="Courier New"/>
              </a:rPr>
              <a:t>&lt;/link&gt;</a:t>
            </a:r>
          </a:p>
          <a:p>
            <a:pPr lvl="0">
              <a:spcBef>
                <a:spcPts val="0"/>
              </a:spcBef>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3" name="Shape 643"/>
        <p:cNvGrpSpPr/>
        <p:nvPr/>
      </p:nvGrpSpPr>
      <p:grpSpPr>
        <a:xfrm>
          <a:off x="0" y="0"/>
          <a:ext cx="0" cy="0"/>
          <a:chOff x="0" y="0"/>
          <a:chExt cx="0" cy="0"/>
        </a:xfrm>
      </p:grpSpPr>
      <p:sp>
        <p:nvSpPr>
          <p:cNvPr id="644" name="Shape 64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45" name="Shape 645"/>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spcAft>
                <a:spcPts val="1000"/>
              </a:spcAft>
            </a:pPr>
            <a:r>
              <a:rPr lang="en"/>
              <a:t>Cada link é formado por três elementos.</a:t>
            </a:r>
          </a:p>
          <a:p>
            <a:pPr indent="-228600" lvl="0" marL="457200" rtl="0">
              <a:spcBef>
                <a:spcPts val="0"/>
              </a:spcBef>
            </a:pPr>
            <a:r>
              <a:rPr lang="en"/>
              <a:t>O elemento </a:t>
            </a: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&lt;/collision&gt;</a:t>
            </a:r>
          </a:p>
          <a:p>
            <a:pPr indent="0" lvl="0" marL="457200" rtl="0">
              <a:lnSpc>
                <a:spcPct val="100000"/>
              </a:lnSpc>
              <a:spcBef>
                <a:spcPts val="0"/>
              </a:spcBef>
              <a:spcAft>
                <a:spcPts val="0"/>
              </a:spcAft>
              <a:buNone/>
            </a:pPr>
            <a:r>
              <a:t/>
            </a:r>
            <a:endParaRPr sz="1500">
              <a:latin typeface="Courier New"/>
              <a:ea typeface="Courier New"/>
              <a:cs typeface="Courier New"/>
              <a:sym typeface="Courier New"/>
            </a:endParaRPr>
          </a:p>
          <a:p>
            <a:pPr indent="0" lvl="0" marL="457200" rtl="0">
              <a:lnSpc>
                <a:spcPct val="100000"/>
              </a:lnSpc>
              <a:spcBef>
                <a:spcPts val="0"/>
              </a:spcBef>
              <a:spcAft>
                <a:spcPts val="0"/>
              </a:spcAft>
              <a:buNone/>
            </a:pPr>
            <a:r>
              <a:rPr lang="en"/>
              <a:t>É utilizado para detecção de colisões.</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sp>
        <p:nvSpPr>
          <p:cNvPr id="650" name="Shape 650"/>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
              <a:t>Criando o Modelo</a:t>
            </a:r>
          </a:p>
        </p:txBody>
      </p:sp>
      <p:sp>
        <p:nvSpPr>
          <p:cNvPr id="651" name="Shape 651"/>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
              <a:t>O elemento </a:t>
            </a:r>
            <a:r>
              <a:rPr lang="en" sz="1500">
                <a:latin typeface="Courier New"/>
                <a:ea typeface="Courier New"/>
                <a:cs typeface="Courier New"/>
                <a:sym typeface="Courier New"/>
              </a:rPr>
              <a:t>&lt;visual&gt;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&lt;origin xyz="0 0 0.1" rpy="0 0 0"/&gt;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&lt;box size="0.4 0.2 0.1"/&gt; </a:t>
            </a:r>
          </a:p>
          <a:p>
            <a:pPr indent="0" lvl="0" marL="457200" rtl="0">
              <a:lnSpc>
                <a:spcPct val="100000"/>
              </a:lnSpc>
              <a:spcBef>
                <a:spcPts val="0"/>
              </a:spcBef>
              <a:spcAft>
                <a:spcPts val="0"/>
              </a:spcAft>
              <a:buNone/>
            </a:pPr>
            <a:r>
              <a:rPr lang="en" sz="1500">
                <a:latin typeface="Courier New"/>
                <a:ea typeface="Courier New"/>
                <a:cs typeface="Courier New"/>
                <a:sym typeface="Courier New"/>
              </a:rPr>
              <a:t>	&lt;/geometry&gt;</a:t>
            </a:r>
          </a:p>
          <a:p>
            <a:pPr indent="0" lvl="0" marL="457200" rtl="0">
              <a:lnSpc>
                <a:spcPct val="100000"/>
              </a:lnSpc>
              <a:spcBef>
                <a:spcPts val="0"/>
              </a:spcBef>
              <a:spcAft>
                <a:spcPts val="0"/>
              </a:spcAft>
              <a:buNone/>
            </a:pPr>
            <a:r>
              <a:rPr lang="en" sz="1500">
                <a:latin typeface="Courier New"/>
                <a:ea typeface="Courier New"/>
                <a:cs typeface="Courier New"/>
                <a:sym typeface="Courier New"/>
              </a:rPr>
              <a:t>&lt;/visual&gt;</a:t>
            </a:r>
          </a:p>
          <a:p>
            <a:pPr lvl="0" rtl="0">
              <a:lnSpc>
                <a:spcPct val="100000"/>
              </a:lnSpc>
              <a:spcBef>
                <a:spcPts val="0"/>
              </a:spcBef>
              <a:spcAft>
                <a:spcPts val="0"/>
              </a:spcAft>
              <a:buNone/>
            </a:pPr>
            <a:r>
              <a:t/>
            </a:r>
            <a:endParaRPr sz="1500">
              <a:latin typeface="Courier New"/>
              <a:ea typeface="Courier New"/>
              <a:cs typeface="Courier New"/>
              <a:sym typeface="Courier New"/>
            </a:endParaRPr>
          </a:p>
          <a:p>
            <a:pPr lvl="0" rtl="0">
              <a:spcBef>
                <a:spcPts val="0"/>
              </a:spcBef>
              <a:buNone/>
            </a:pPr>
            <a:r>
              <a:rPr lang="en"/>
              <a:t>	É usado pelo motor gráfico do Gazebo para desenhar o objeto na tela.</a:t>
            </a: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