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672855"/>
            <a:ext cx="3054600" cy="1537200"/>
          </a:xfrm>
          <a:prstGeom prst="rect">
            <a:avLst/>
          </a:prstGeom>
        </p:spPr>
        <p:txBody>
          <a:bodyPr anchorCtr="0" anchor="b" bIns="91425" lIns="91425" rIns="91425" tIns="91425">
            <a:noAutofit/>
          </a:bodyPr>
          <a:lstStyle/>
          <a:p>
            <a:pPr lvl="0">
              <a:spcBef>
                <a:spcPts val="0"/>
              </a:spcBef>
              <a:buNone/>
            </a:pPr>
            <a:r>
              <a:rPr lang="en"/>
              <a:t>Trabalho Final de Simuladores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sp>
        <p:nvSpPr>
          <p:cNvPr id="68" name="Shape 6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O objetivo desse trabalho é usar os exercícios e exemplos que foram estudados em sala de aula para desenvolver um nó capaz de mover o robô diferencial para uma posição desejada enquanto desvia de obstáculos pelo caminho. Para detectar e desviar dos obstáculos, o robô deverá utilizar as leituras do sensor laser.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pic>
        <p:nvPicPr>
          <p:cNvPr descr="trabalho_final.png" id="74" name="Shape 74"/>
          <p:cNvPicPr preferRelativeResize="0"/>
          <p:nvPr/>
        </p:nvPicPr>
        <p:blipFill>
          <a:blip r:embed="rId3">
            <a:alphaModFix/>
          </a:blip>
          <a:stretch>
            <a:fillRect/>
          </a:stretch>
        </p:blipFill>
        <p:spPr>
          <a:xfrm>
            <a:off x="1257062" y="1350050"/>
            <a:ext cx="6629874" cy="299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Tópicos relevantes:</a:t>
            </a:r>
          </a:p>
          <a:p>
            <a:pPr indent="-228600" lvl="0" marL="457200" rtl="0">
              <a:spcBef>
                <a:spcPts val="0"/>
              </a:spcBef>
            </a:pPr>
            <a:r>
              <a:rPr lang="en" sz="1500">
                <a:latin typeface="Courier New"/>
                <a:ea typeface="Courier New"/>
                <a:cs typeface="Courier New"/>
                <a:sym typeface="Courier New"/>
              </a:rPr>
              <a:t>/mybot/cmd_vel</a:t>
            </a:r>
            <a:r>
              <a:rPr lang="en"/>
              <a:t>: Tópico no qual o robô recebe comandos para se mover. Publicar mensagens do tipo </a:t>
            </a:r>
            <a:r>
              <a:rPr lang="en" sz="1500">
                <a:latin typeface="Courier New"/>
                <a:ea typeface="Courier New"/>
                <a:cs typeface="Courier New"/>
                <a:sym typeface="Courier New"/>
              </a:rPr>
              <a:t>geometry_msgs/Twist</a:t>
            </a:r>
            <a:r>
              <a:rPr lang="en"/>
              <a:t> nesse tópico com valores de velocidades angular e linear fará com que o robô se mova com essas velocidades;</a:t>
            </a:r>
          </a:p>
          <a:p>
            <a:pPr indent="-228600" lvl="0" marL="457200">
              <a:spcBef>
                <a:spcPts val="0"/>
              </a:spcBef>
            </a:pPr>
            <a:r>
              <a:rPr lang="en" sz="1500">
                <a:latin typeface="Courier New"/>
                <a:ea typeface="Courier New"/>
                <a:cs typeface="Courier New"/>
                <a:sym typeface="Courier New"/>
              </a:rPr>
              <a:t>/mybot/odom</a:t>
            </a:r>
            <a:r>
              <a:rPr lang="en"/>
              <a:t>: Tópico no qual o robô publica informações sobre sua posição. As mensagens publicadas nesse tópico são do tipo </a:t>
            </a:r>
            <a:r>
              <a:rPr lang="en" sz="1500">
                <a:latin typeface="Courier New"/>
                <a:ea typeface="Courier New"/>
                <a:cs typeface="Courier New"/>
                <a:sym typeface="Courier New"/>
              </a:rPr>
              <a:t>nav_msgs/Odometry</a:t>
            </a:r>
            <a:r>
              <a:rPr lang="en"/>
              <a:t> e representam a posição (x, y, z) e a orientação atuais do robô, além de outras informações;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sp>
        <p:nvSpPr>
          <p:cNvPr id="86" name="Shape 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/mybot/scan: Nesse tópico o robô publica mensagens do tipo sensor_msgs/LaserScan. Essas mensagens possuem um array chamado “ranges” cujos elementos representam as medidas de cada feixe de laser emitido pelo sensor. Será necessário analisar as mensagens para descobrir qual elemento representa cada laser.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robô deverá se mover para a posição:</a:t>
            </a:r>
          </a:p>
          <a:p>
            <a:pPr lvl="0" rtl="0" algn="ctr">
              <a:spcBef>
                <a:spcPts val="0"/>
              </a:spcBef>
              <a:buNone/>
            </a:pPr>
            <a:r>
              <a:rPr lang="en"/>
              <a:t> X = 20, Y = 20</a:t>
            </a:r>
          </a:p>
          <a:p>
            <a:pPr indent="-228600" lvl="0" marL="457200" rtl="0" algn="l">
              <a:spcBef>
                <a:spcPts val="0"/>
              </a:spcBef>
            </a:pPr>
            <a:r>
              <a:rPr lang="en"/>
              <a:t>Para abrir a simulação com obstáculos, executar o comando:</a:t>
            </a:r>
          </a:p>
          <a:p>
            <a:pPr lvl="0">
              <a:spcBef>
                <a:spcPts val="0"/>
              </a:spcBef>
              <a:buNone/>
            </a:pPr>
            <a:r>
              <a:rPr lang="en"/>
              <a:t>		</a:t>
            </a:r>
            <a:r>
              <a:rPr lang="en" sz="1500">
                <a:latin typeface="Courier New"/>
                <a:ea typeface="Courier New"/>
                <a:cs typeface="Courier New"/>
                <a:sym typeface="Courier New"/>
              </a:rPr>
              <a:t>roslaunch mybot_gazebo trabalho_final.launch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Trabalho Final</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trabalho será feito em sala de aula e deverá ser apresentado no final da aula. </a:t>
            </a:r>
          </a:p>
          <a:p>
            <a:pPr indent="-228600" lvl="0" marL="457200">
              <a:spcBef>
                <a:spcPts val="0"/>
              </a:spcBef>
            </a:pPr>
            <a:r>
              <a:rPr lang="en"/>
              <a:t>Enviar o código por e-mail para </a:t>
            </a:r>
            <a:r>
              <a:rPr lang="en" sz="1500">
                <a:latin typeface="Courier New"/>
                <a:ea typeface="Courier New"/>
                <a:cs typeface="Courier New"/>
                <a:sym typeface="Courier New"/>
              </a:rPr>
              <a:t>grupoviscap@gmail.com</a:t>
            </a:r>
            <a:r>
              <a:rPr lang="en"/>
              <a:t>, com os nomes e números de matrícula da dupla.</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