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 id="419" r:id="rId168"/>
    <p:sldId id="420" r:id="rId169"/>
    <p:sldId id="421" r:id="rId170"/>
    <p:sldId id="422" r:id="rId171"/>
    <p:sldId id="423" r:id="rId172"/>
    <p:sldId id="424" r:id="rId173"/>
    <p:sldId id="425" r:id="rId174"/>
    <p:sldId id="426" r:id="rId175"/>
    <p:sldId id="427" r:id="rId176"/>
    <p:sldId id="428" r:id="rId177"/>
    <p:sldId id="429" r:id="rId178"/>
    <p:sldId id="430" r:id="rId179"/>
    <p:sldId id="431" r:id="rId180"/>
    <p:sldId id="432" r:id="rId181"/>
    <p:sldId id="433" r:id="rId182"/>
    <p:sldId id="434" r:id="rId183"/>
    <p:sldId id="435" r:id="rId184"/>
    <p:sldId id="436" r:id="rId185"/>
    <p:sldId id="437" r:id="rId186"/>
    <p:sldId id="438" r:id="rId187"/>
    <p:sldId id="439" r:id="rId188"/>
    <p:sldId id="440" r:id="rId189"/>
    <p:sldId id="441" r:id="rId190"/>
    <p:sldId id="442" r:id="rId191"/>
    <p:sldId id="443" r:id="rId192"/>
    <p:sldId id="444" r:id="rId193"/>
    <p:sldId id="445" r:id="rId194"/>
    <p:sldId id="446" r:id="rId195"/>
    <p:sldId id="447" r:id="rId196"/>
    <p:sldId id="448" r:id="rId197"/>
    <p:sldId id="449" r:id="rId198"/>
  </p:sldIdLst>
  <p:sldSz cy="5143500" cx="9144000"/>
  <p:notesSz cx="6858000" cy="9144000"/>
  <p:embeddedFontLst>
    <p:embeddedFont>
      <p:font typeface="Economica"/>
      <p:regular r:id="rId199"/>
      <p:bold r:id="rId200"/>
      <p:italic r:id="rId201"/>
      <p:boldItalic r:id="rId202"/>
    </p:embeddedFont>
    <p:embeddedFont>
      <p:font typeface="Open Sans"/>
      <p:regular r:id="rId203"/>
      <p:bold r:id="rId204"/>
      <p:italic r:id="rId205"/>
      <p:boldItalic r:id="rId20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190" Type="http://schemas.openxmlformats.org/officeDocument/2006/relationships/slide" Target="slides/slide18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194" Type="http://schemas.openxmlformats.org/officeDocument/2006/relationships/slide" Target="slides/slide190.xml"/><Relationship Id="rId43" Type="http://schemas.openxmlformats.org/officeDocument/2006/relationships/slide" Target="slides/slide39.xml"/><Relationship Id="rId193" Type="http://schemas.openxmlformats.org/officeDocument/2006/relationships/slide" Target="slides/slide189.xml"/><Relationship Id="rId46" Type="http://schemas.openxmlformats.org/officeDocument/2006/relationships/slide" Target="slides/slide42.xml"/><Relationship Id="rId192" Type="http://schemas.openxmlformats.org/officeDocument/2006/relationships/slide" Target="slides/slide188.xml"/><Relationship Id="rId45" Type="http://schemas.openxmlformats.org/officeDocument/2006/relationships/slide" Target="slides/slide41.xml"/><Relationship Id="rId191" Type="http://schemas.openxmlformats.org/officeDocument/2006/relationships/slide" Target="slides/slide187.xml"/><Relationship Id="rId48" Type="http://schemas.openxmlformats.org/officeDocument/2006/relationships/slide" Target="slides/slide44.xml"/><Relationship Id="rId187" Type="http://schemas.openxmlformats.org/officeDocument/2006/relationships/slide" Target="slides/slide183.xml"/><Relationship Id="rId47" Type="http://schemas.openxmlformats.org/officeDocument/2006/relationships/slide" Target="slides/slide43.xml"/><Relationship Id="rId186" Type="http://schemas.openxmlformats.org/officeDocument/2006/relationships/slide" Target="slides/slide182.xml"/><Relationship Id="rId185" Type="http://schemas.openxmlformats.org/officeDocument/2006/relationships/slide" Target="slides/slide181.xml"/><Relationship Id="rId49" Type="http://schemas.openxmlformats.org/officeDocument/2006/relationships/slide" Target="slides/slide45.xml"/><Relationship Id="rId184" Type="http://schemas.openxmlformats.org/officeDocument/2006/relationships/slide" Target="slides/slide180.xml"/><Relationship Id="rId189" Type="http://schemas.openxmlformats.org/officeDocument/2006/relationships/slide" Target="slides/slide185.xml"/><Relationship Id="rId188" Type="http://schemas.openxmlformats.org/officeDocument/2006/relationships/slide" Target="slides/slide18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183" Type="http://schemas.openxmlformats.org/officeDocument/2006/relationships/slide" Target="slides/slide179.xml"/><Relationship Id="rId32" Type="http://schemas.openxmlformats.org/officeDocument/2006/relationships/slide" Target="slides/slide28.xml"/><Relationship Id="rId182" Type="http://schemas.openxmlformats.org/officeDocument/2006/relationships/slide" Target="slides/slide178.xml"/><Relationship Id="rId35" Type="http://schemas.openxmlformats.org/officeDocument/2006/relationships/slide" Target="slides/slide31.xml"/><Relationship Id="rId181" Type="http://schemas.openxmlformats.org/officeDocument/2006/relationships/slide" Target="slides/slide177.xml"/><Relationship Id="rId34" Type="http://schemas.openxmlformats.org/officeDocument/2006/relationships/slide" Target="slides/slide30.xml"/><Relationship Id="rId180" Type="http://schemas.openxmlformats.org/officeDocument/2006/relationships/slide" Target="slides/slide176.xml"/><Relationship Id="rId37" Type="http://schemas.openxmlformats.org/officeDocument/2006/relationships/slide" Target="slides/slide33.xml"/><Relationship Id="rId176" Type="http://schemas.openxmlformats.org/officeDocument/2006/relationships/slide" Target="slides/slide172.xml"/><Relationship Id="rId36" Type="http://schemas.openxmlformats.org/officeDocument/2006/relationships/slide" Target="slides/slide32.xml"/><Relationship Id="rId175" Type="http://schemas.openxmlformats.org/officeDocument/2006/relationships/slide" Target="slides/slide171.xml"/><Relationship Id="rId39" Type="http://schemas.openxmlformats.org/officeDocument/2006/relationships/slide" Target="slides/slide35.xml"/><Relationship Id="rId174" Type="http://schemas.openxmlformats.org/officeDocument/2006/relationships/slide" Target="slides/slide170.xml"/><Relationship Id="rId38" Type="http://schemas.openxmlformats.org/officeDocument/2006/relationships/slide" Target="slides/slide34.xml"/><Relationship Id="rId173" Type="http://schemas.openxmlformats.org/officeDocument/2006/relationships/slide" Target="slides/slide169.xml"/><Relationship Id="rId179" Type="http://schemas.openxmlformats.org/officeDocument/2006/relationships/slide" Target="slides/slide175.xml"/><Relationship Id="rId178" Type="http://schemas.openxmlformats.org/officeDocument/2006/relationships/slide" Target="slides/slide174.xml"/><Relationship Id="rId177" Type="http://schemas.openxmlformats.org/officeDocument/2006/relationships/slide" Target="slides/slide173.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98" Type="http://schemas.openxmlformats.org/officeDocument/2006/relationships/slide" Target="slides/slide194.xml"/><Relationship Id="rId14" Type="http://schemas.openxmlformats.org/officeDocument/2006/relationships/slide" Target="slides/slide10.xml"/><Relationship Id="rId197" Type="http://schemas.openxmlformats.org/officeDocument/2006/relationships/slide" Target="slides/slide193.xml"/><Relationship Id="rId17" Type="http://schemas.openxmlformats.org/officeDocument/2006/relationships/slide" Target="slides/slide13.xml"/><Relationship Id="rId196" Type="http://schemas.openxmlformats.org/officeDocument/2006/relationships/slide" Target="slides/slide192.xml"/><Relationship Id="rId16" Type="http://schemas.openxmlformats.org/officeDocument/2006/relationships/slide" Target="slides/slide12.xml"/><Relationship Id="rId195" Type="http://schemas.openxmlformats.org/officeDocument/2006/relationships/slide" Target="slides/slide191.xml"/><Relationship Id="rId19" Type="http://schemas.openxmlformats.org/officeDocument/2006/relationships/slide" Target="slides/slide15.xml"/><Relationship Id="rId18" Type="http://schemas.openxmlformats.org/officeDocument/2006/relationships/slide" Target="slides/slide14.xml"/><Relationship Id="rId199" Type="http://schemas.openxmlformats.org/officeDocument/2006/relationships/font" Target="fonts/Economica-regular.fntdata"/><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172" Type="http://schemas.openxmlformats.org/officeDocument/2006/relationships/slide" Target="slides/slide168.xml"/><Relationship Id="rId65" Type="http://schemas.openxmlformats.org/officeDocument/2006/relationships/slide" Target="slides/slide61.xml"/><Relationship Id="rId171" Type="http://schemas.openxmlformats.org/officeDocument/2006/relationships/slide" Target="slides/slide167.xml"/><Relationship Id="rId68" Type="http://schemas.openxmlformats.org/officeDocument/2006/relationships/slide" Target="slides/slide64.xml"/><Relationship Id="rId170" Type="http://schemas.openxmlformats.org/officeDocument/2006/relationships/slide" Target="slides/slide166.xml"/><Relationship Id="rId67" Type="http://schemas.openxmlformats.org/officeDocument/2006/relationships/slide" Target="slides/slide63.xml"/><Relationship Id="rId60" Type="http://schemas.openxmlformats.org/officeDocument/2006/relationships/slide" Target="slides/slide56.xml"/><Relationship Id="rId165" Type="http://schemas.openxmlformats.org/officeDocument/2006/relationships/slide" Target="slides/slide161.xml"/><Relationship Id="rId69" Type="http://schemas.openxmlformats.org/officeDocument/2006/relationships/slide" Target="slides/slide65.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161" Type="http://schemas.openxmlformats.org/officeDocument/2006/relationships/slide" Target="slides/slide157.xml"/><Relationship Id="rId54" Type="http://schemas.openxmlformats.org/officeDocument/2006/relationships/slide" Target="slides/slide50.xml"/><Relationship Id="rId160" Type="http://schemas.openxmlformats.org/officeDocument/2006/relationships/slide" Target="slides/slide156.xml"/><Relationship Id="rId57" Type="http://schemas.openxmlformats.org/officeDocument/2006/relationships/slide" Target="slides/slide53.xml"/><Relationship Id="rId56" Type="http://schemas.openxmlformats.org/officeDocument/2006/relationships/slide" Target="slides/slide52.xml"/><Relationship Id="rId159" Type="http://schemas.openxmlformats.org/officeDocument/2006/relationships/slide" Target="slides/slide155.xml"/><Relationship Id="rId59" Type="http://schemas.openxmlformats.org/officeDocument/2006/relationships/slide" Target="slides/slide55.xml"/><Relationship Id="rId154" Type="http://schemas.openxmlformats.org/officeDocument/2006/relationships/slide" Target="slides/slide150.xml"/><Relationship Id="rId58" Type="http://schemas.openxmlformats.org/officeDocument/2006/relationships/slide" Target="slides/slide54.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1" Type="http://schemas.openxmlformats.org/officeDocument/2006/relationships/slide" Target="slides/slide117.xml"/><Relationship Id="rId120" Type="http://schemas.openxmlformats.org/officeDocument/2006/relationships/slide" Target="slides/slide116.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99" Type="http://schemas.openxmlformats.org/officeDocument/2006/relationships/slide" Target="slides/slide95.xml"/><Relationship Id="rId98" Type="http://schemas.openxmlformats.org/officeDocument/2006/relationships/slide" Target="slides/slide94.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10" Type="http://schemas.openxmlformats.org/officeDocument/2006/relationships/slide" Target="slides/slide106.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206" Type="http://schemas.openxmlformats.org/officeDocument/2006/relationships/font" Target="fonts/OpenSans-boldItalic.fntdata"/><Relationship Id="rId205" Type="http://schemas.openxmlformats.org/officeDocument/2006/relationships/font" Target="fonts/OpenSans-italic.fntdata"/><Relationship Id="rId204" Type="http://schemas.openxmlformats.org/officeDocument/2006/relationships/font" Target="fonts/OpenSans-bold.fntdata"/><Relationship Id="rId203" Type="http://schemas.openxmlformats.org/officeDocument/2006/relationships/font" Target="fonts/OpenSans-regular.fntdata"/><Relationship Id="rId202" Type="http://schemas.openxmlformats.org/officeDocument/2006/relationships/font" Target="fonts/Economica-boldItalic.fntdata"/><Relationship Id="rId201" Type="http://schemas.openxmlformats.org/officeDocument/2006/relationships/font" Target="fonts/Economica-italic.fntdata"/><Relationship Id="rId200" Type="http://schemas.openxmlformats.org/officeDocument/2006/relationships/font" Target="fonts/Economic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Shape 6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5" name="Shape 6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Shape 6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1" name="Shape 6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Shape 6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6" name="Shape 6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Shape 6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2" name="Shape 6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Shape 6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8" name="Shape 6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2" name="Shape 682"/>
        <p:cNvGrpSpPr/>
        <p:nvPr/>
      </p:nvGrpSpPr>
      <p:grpSpPr>
        <a:xfrm>
          <a:off x="0" y="0"/>
          <a:ext cx="0" cy="0"/>
          <a:chOff x="0" y="0"/>
          <a:chExt cx="0" cy="0"/>
        </a:xfrm>
      </p:grpSpPr>
      <p:sp>
        <p:nvSpPr>
          <p:cNvPr id="683" name="Shape 6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4" name="Shape 6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Shape 6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0" name="Shape 6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Shape 6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6" name="Shape 6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Shape 7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2" name="Shape 7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Shape 7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8" name="Shape 7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Shape 7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4" name="Shape 7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Shape 7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0" name="Shape 7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Shape 7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6" name="Shape 7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Shape 7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6" name="Shape 7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Shape 7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1" name="Shape 7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Shape 7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7" name="Shape 7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Shape 7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2" name="Shape 7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Shape 7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7" name="Shape 7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Shape 7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2" name="Shape 7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Shape 7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7" name="Shape 7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Shape 7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2" name="Shape 7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Shape 7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7" name="Shape 7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Shape 7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3" name="Shape 7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Shape 7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9" name="Shape 7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2" name="Shape 792"/>
        <p:cNvGrpSpPr/>
        <p:nvPr/>
      </p:nvGrpSpPr>
      <p:grpSpPr>
        <a:xfrm>
          <a:off x="0" y="0"/>
          <a:ext cx="0" cy="0"/>
          <a:chOff x="0" y="0"/>
          <a:chExt cx="0" cy="0"/>
        </a:xfrm>
      </p:grpSpPr>
      <p:sp>
        <p:nvSpPr>
          <p:cNvPr id="793" name="Shape 7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4" name="Shape 7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8" name="Shape 798"/>
        <p:cNvGrpSpPr/>
        <p:nvPr/>
      </p:nvGrpSpPr>
      <p:grpSpPr>
        <a:xfrm>
          <a:off x="0" y="0"/>
          <a:ext cx="0" cy="0"/>
          <a:chOff x="0" y="0"/>
          <a:chExt cx="0" cy="0"/>
        </a:xfrm>
      </p:grpSpPr>
      <p:sp>
        <p:nvSpPr>
          <p:cNvPr id="799" name="Shape 7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0" name="Shape 8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Shape 8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5" name="Shape 8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Shape 8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1" name="Shape 8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Shape 8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7" name="Shape 8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Shape 8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3" name="Shape 8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Shape 8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8" name="Shape 8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Shape 8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3" name="Shape 8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Shape 8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8" name="Shape 8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Shape 8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3" name="Shape 8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Shape 8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9" name="Shape 8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2" name="Shape 852"/>
        <p:cNvGrpSpPr/>
        <p:nvPr/>
      </p:nvGrpSpPr>
      <p:grpSpPr>
        <a:xfrm>
          <a:off x="0" y="0"/>
          <a:ext cx="0" cy="0"/>
          <a:chOff x="0" y="0"/>
          <a:chExt cx="0" cy="0"/>
        </a:xfrm>
      </p:grpSpPr>
      <p:sp>
        <p:nvSpPr>
          <p:cNvPr id="853" name="Shape 8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4" name="Shape 8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Shape 8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9" name="Shape 8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Shape 8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5" name="Shape 8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Shape 8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1" name="Shape 8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Shape 8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7" name="Shape 8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1" name="Shape 881"/>
        <p:cNvGrpSpPr/>
        <p:nvPr/>
      </p:nvGrpSpPr>
      <p:grpSpPr>
        <a:xfrm>
          <a:off x="0" y="0"/>
          <a:ext cx="0" cy="0"/>
          <a:chOff x="0" y="0"/>
          <a:chExt cx="0" cy="0"/>
        </a:xfrm>
      </p:grpSpPr>
      <p:sp>
        <p:nvSpPr>
          <p:cNvPr id="882" name="Shape 8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3" name="Shape 8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7" name="Shape 887"/>
        <p:cNvGrpSpPr/>
        <p:nvPr/>
      </p:nvGrpSpPr>
      <p:grpSpPr>
        <a:xfrm>
          <a:off x="0" y="0"/>
          <a:ext cx="0" cy="0"/>
          <a:chOff x="0" y="0"/>
          <a:chExt cx="0" cy="0"/>
        </a:xfrm>
      </p:grpSpPr>
      <p:sp>
        <p:nvSpPr>
          <p:cNvPr id="888" name="Shape 8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9" name="Shape 8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2" name="Shape 892"/>
        <p:cNvGrpSpPr/>
        <p:nvPr/>
      </p:nvGrpSpPr>
      <p:grpSpPr>
        <a:xfrm>
          <a:off x="0" y="0"/>
          <a:ext cx="0" cy="0"/>
          <a:chOff x="0" y="0"/>
          <a:chExt cx="0" cy="0"/>
        </a:xfrm>
      </p:grpSpPr>
      <p:sp>
        <p:nvSpPr>
          <p:cNvPr id="893" name="Shape 8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4" name="Shape 8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7" name="Shape 897"/>
        <p:cNvGrpSpPr/>
        <p:nvPr/>
      </p:nvGrpSpPr>
      <p:grpSpPr>
        <a:xfrm>
          <a:off x="0" y="0"/>
          <a:ext cx="0" cy="0"/>
          <a:chOff x="0" y="0"/>
          <a:chExt cx="0" cy="0"/>
        </a:xfrm>
      </p:grpSpPr>
      <p:sp>
        <p:nvSpPr>
          <p:cNvPr id="898" name="Shape 8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9" name="Shape 8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2" name="Shape 902"/>
        <p:cNvGrpSpPr/>
        <p:nvPr/>
      </p:nvGrpSpPr>
      <p:grpSpPr>
        <a:xfrm>
          <a:off x="0" y="0"/>
          <a:ext cx="0" cy="0"/>
          <a:chOff x="0" y="0"/>
          <a:chExt cx="0" cy="0"/>
        </a:xfrm>
      </p:grpSpPr>
      <p:sp>
        <p:nvSpPr>
          <p:cNvPr id="903" name="Shape 9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4" name="Shape 9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8" name="Shape 908"/>
        <p:cNvGrpSpPr/>
        <p:nvPr/>
      </p:nvGrpSpPr>
      <p:grpSpPr>
        <a:xfrm>
          <a:off x="0" y="0"/>
          <a:ext cx="0" cy="0"/>
          <a:chOff x="0" y="0"/>
          <a:chExt cx="0" cy="0"/>
        </a:xfrm>
      </p:grpSpPr>
      <p:sp>
        <p:nvSpPr>
          <p:cNvPr id="909" name="Shape 9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0" name="Shape 9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3" name="Shape 913"/>
        <p:cNvGrpSpPr/>
        <p:nvPr/>
      </p:nvGrpSpPr>
      <p:grpSpPr>
        <a:xfrm>
          <a:off x="0" y="0"/>
          <a:ext cx="0" cy="0"/>
          <a:chOff x="0" y="0"/>
          <a:chExt cx="0" cy="0"/>
        </a:xfrm>
      </p:grpSpPr>
      <p:sp>
        <p:nvSpPr>
          <p:cNvPr id="914" name="Shape 9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5" name="Shape 9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9" name="Shape 919"/>
        <p:cNvGrpSpPr/>
        <p:nvPr/>
      </p:nvGrpSpPr>
      <p:grpSpPr>
        <a:xfrm>
          <a:off x="0" y="0"/>
          <a:ext cx="0" cy="0"/>
          <a:chOff x="0" y="0"/>
          <a:chExt cx="0" cy="0"/>
        </a:xfrm>
      </p:grpSpPr>
      <p:sp>
        <p:nvSpPr>
          <p:cNvPr id="920" name="Shape 9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1" name="Shape 9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5" name="Shape 925"/>
        <p:cNvGrpSpPr/>
        <p:nvPr/>
      </p:nvGrpSpPr>
      <p:grpSpPr>
        <a:xfrm>
          <a:off x="0" y="0"/>
          <a:ext cx="0" cy="0"/>
          <a:chOff x="0" y="0"/>
          <a:chExt cx="0" cy="0"/>
        </a:xfrm>
      </p:grpSpPr>
      <p:sp>
        <p:nvSpPr>
          <p:cNvPr id="926" name="Shape 9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7" name="Shape 9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1" name="Shape 931"/>
        <p:cNvGrpSpPr/>
        <p:nvPr/>
      </p:nvGrpSpPr>
      <p:grpSpPr>
        <a:xfrm>
          <a:off x="0" y="0"/>
          <a:ext cx="0" cy="0"/>
          <a:chOff x="0" y="0"/>
          <a:chExt cx="0" cy="0"/>
        </a:xfrm>
      </p:grpSpPr>
      <p:sp>
        <p:nvSpPr>
          <p:cNvPr id="932" name="Shape 9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3" name="Shape 9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7" name="Shape 937"/>
        <p:cNvGrpSpPr/>
        <p:nvPr/>
      </p:nvGrpSpPr>
      <p:grpSpPr>
        <a:xfrm>
          <a:off x="0" y="0"/>
          <a:ext cx="0" cy="0"/>
          <a:chOff x="0" y="0"/>
          <a:chExt cx="0" cy="0"/>
        </a:xfrm>
      </p:grpSpPr>
      <p:sp>
        <p:nvSpPr>
          <p:cNvPr id="938" name="Shape 9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9" name="Shape 9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3" name="Shape 943"/>
        <p:cNvGrpSpPr/>
        <p:nvPr/>
      </p:nvGrpSpPr>
      <p:grpSpPr>
        <a:xfrm>
          <a:off x="0" y="0"/>
          <a:ext cx="0" cy="0"/>
          <a:chOff x="0" y="0"/>
          <a:chExt cx="0" cy="0"/>
        </a:xfrm>
      </p:grpSpPr>
      <p:sp>
        <p:nvSpPr>
          <p:cNvPr id="944" name="Shape 9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5" name="Shape 9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9" name="Shape 949"/>
        <p:cNvGrpSpPr/>
        <p:nvPr/>
      </p:nvGrpSpPr>
      <p:grpSpPr>
        <a:xfrm>
          <a:off x="0" y="0"/>
          <a:ext cx="0" cy="0"/>
          <a:chOff x="0" y="0"/>
          <a:chExt cx="0" cy="0"/>
        </a:xfrm>
      </p:grpSpPr>
      <p:sp>
        <p:nvSpPr>
          <p:cNvPr id="950" name="Shape 9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1" name="Shape 9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5" name="Shape 955"/>
        <p:cNvGrpSpPr/>
        <p:nvPr/>
      </p:nvGrpSpPr>
      <p:grpSpPr>
        <a:xfrm>
          <a:off x="0" y="0"/>
          <a:ext cx="0" cy="0"/>
          <a:chOff x="0" y="0"/>
          <a:chExt cx="0" cy="0"/>
        </a:xfrm>
      </p:grpSpPr>
      <p:sp>
        <p:nvSpPr>
          <p:cNvPr id="956" name="Shape 9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7" name="Shape 9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1" name="Shape 961"/>
        <p:cNvGrpSpPr/>
        <p:nvPr/>
      </p:nvGrpSpPr>
      <p:grpSpPr>
        <a:xfrm>
          <a:off x="0" y="0"/>
          <a:ext cx="0" cy="0"/>
          <a:chOff x="0" y="0"/>
          <a:chExt cx="0" cy="0"/>
        </a:xfrm>
      </p:grpSpPr>
      <p:sp>
        <p:nvSpPr>
          <p:cNvPr id="962" name="Shape 9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3" name="Shape 9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7" name="Shape 967"/>
        <p:cNvGrpSpPr/>
        <p:nvPr/>
      </p:nvGrpSpPr>
      <p:grpSpPr>
        <a:xfrm>
          <a:off x="0" y="0"/>
          <a:ext cx="0" cy="0"/>
          <a:chOff x="0" y="0"/>
          <a:chExt cx="0" cy="0"/>
        </a:xfrm>
      </p:grpSpPr>
      <p:sp>
        <p:nvSpPr>
          <p:cNvPr id="968" name="Shape 9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9" name="Shape 9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3" name="Shape 973"/>
        <p:cNvGrpSpPr/>
        <p:nvPr/>
      </p:nvGrpSpPr>
      <p:grpSpPr>
        <a:xfrm>
          <a:off x="0" y="0"/>
          <a:ext cx="0" cy="0"/>
          <a:chOff x="0" y="0"/>
          <a:chExt cx="0" cy="0"/>
        </a:xfrm>
      </p:grpSpPr>
      <p:sp>
        <p:nvSpPr>
          <p:cNvPr id="974" name="Shape 9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5" name="Shape 9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9" name="Shape 979"/>
        <p:cNvGrpSpPr/>
        <p:nvPr/>
      </p:nvGrpSpPr>
      <p:grpSpPr>
        <a:xfrm>
          <a:off x="0" y="0"/>
          <a:ext cx="0" cy="0"/>
          <a:chOff x="0" y="0"/>
          <a:chExt cx="0" cy="0"/>
        </a:xfrm>
      </p:grpSpPr>
      <p:sp>
        <p:nvSpPr>
          <p:cNvPr id="980" name="Shape 9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1" name="Shape 9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5" name="Shape 985"/>
        <p:cNvGrpSpPr/>
        <p:nvPr/>
      </p:nvGrpSpPr>
      <p:grpSpPr>
        <a:xfrm>
          <a:off x="0" y="0"/>
          <a:ext cx="0" cy="0"/>
          <a:chOff x="0" y="0"/>
          <a:chExt cx="0" cy="0"/>
        </a:xfrm>
      </p:grpSpPr>
      <p:sp>
        <p:nvSpPr>
          <p:cNvPr id="986" name="Shape 9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7" name="Shape 9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1" name="Shape 991"/>
        <p:cNvGrpSpPr/>
        <p:nvPr/>
      </p:nvGrpSpPr>
      <p:grpSpPr>
        <a:xfrm>
          <a:off x="0" y="0"/>
          <a:ext cx="0" cy="0"/>
          <a:chOff x="0" y="0"/>
          <a:chExt cx="0" cy="0"/>
        </a:xfrm>
      </p:grpSpPr>
      <p:sp>
        <p:nvSpPr>
          <p:cNvPr id="992" name="Shape 9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3" name="Shape 9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7" name="Shape 997"/>
        <p:cNvGrpSpPr/>
        <p:nvPr/>
      </p:nvGrpSpPr>
      <p:grpSpPr>
        <a:xfrm>
          <a:off x="0" y="0"/>
          <a:ext cx="0" cy="0"/>
          <a:chOff x="0" y="0"/>
          <a:chExt cx="0" cy="0"/>
        </a:xfrm>
      </p:grpSpPr>
      <p:sp>
        <p:nvSpPr>
          <p:cNvPr id="998" name="Shape 9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9" name="Shape 9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3" name="Shape 1003"/>
        <p:cNvGrpSpPr/>
        <p:nvPr/>
      </p:nvGrpSpPr>
      <p:grpSpPr>
        <a:xfrm>
          <a:off x="0" y="0"/>
          <a:ext cx="0" cy="0"/>
          <a:chOff x="0" y="0"/>
          <a:chExt cx="0" cy="0"/>
        </a:xfrm>
      </p:grpSpPr>
      <p:sp>
        <p:nvSpPr>
          <p:cNvPr id="1004" name="Shape 10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5" name="Shape 10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9" name="Shape 1009"/>
        <p:cNvGrpSpPr/>
        <p:nvPr/>
      </p:nvGrpSpPr>
      <p:grpSpPr>
        <a:xfrm>
          <a:off x="0" y="0"/>
          <a:ext cx="0" cy="0"/>
          <a:chOff x="0" y="0"/>
          <a:chExt cx="0" cy="0"/>
        </a:xfrm>
      </p:grpSpPr>
      <p:sp>
        <p:nvSpPr>
          <p:cNvPr id="1010" name="Shape 10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1" name="Shape 10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5" name="Shape 1015"/>
        <p:cNvGrpSpPr/>
        <p:nvPr/>
      </p:nvGrpSpPr>
      <p:grpSpPr>
        <a:xfrm>
          <a:off x="0" y="0"/>
          <a:ext cx="0" cy="0"/>
          <a:chOff x="0" y="0"/>
          <a:chExt cx="0" cy="0"/>
        </a:xfrm>
      </p:grpSpPr>
      <p:sp>
        <p:nvSpPr>
          <p:cNvPr id="1016" name="Shape 10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7" name="Shape 10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1" name="Shape 1021"/>
        <p:cNvGrpSpPr/>
        <p:nvPr/>
      </p:nvGrpSpPr>
      <p:grpSpPr>
        <a:xfrm>
          <a:off x="0" y="0"/>
          <a:ext cx="0" cy="0"/>
          <a:chOff x="0" y="0"/>
          <a:chExt cx="0" cy="0"/>
        </a:xfrm>
      </p:grpSpPr>
      <p:sp>
        <p:nvSpPr>
          <p:cNvPr id="1022" name="Shape 10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3" name="Shape 10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7" name="Shape 1027"/>
        <p:cNvGrpSpPr/>
        <p:nvPr/>
      </p:nvGrpSpPr>
      <p:grpSpPr>
        <a:xfrm>
          <a:off x="0" y="0"/>
          <a:ext cx="0" cy="0"/>
          <a:chOff x="0" y="0"/>
          <a:chExt cx="0" cy="0"/>
        </a:xfrm>
      </p:grpSpPr>
      <p:sp>
        <p:nvSpPr>
          <p:cNvPr id="1028" name="Shape 10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9" name="Shape 10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3" name="Shape 1033"/>
        <p:cNvGrpSpPr/>
        <p:nvPr/>
      </p:nvGrpSpPr>
      <p:grpSpPr>
        <a:xfrm>
          <a:off x="0" y="0"/>
          <a:ext cx="0" cy="0"/>
          <a:chOff x="0" y="0"/>
          <a:chExt cx="0" cy="0"/>
        </a:xfrm>
      </p:grpSpPr>
      <p:sp>
        <p:nvSpPr>
          <p:cNvPr id="1034" name="Shape 10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5" name="Shape 10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9" name="Shape 1039"/>
        <p:cNvGrpSpPr/>
        <p:nvPr/>
      </p:nvGrpSpPr>
      <p:grpSpPr>
        <a:xfrm>
          <a:off x="0" y="0"/>
          <a:ext cx="0" cy="0"/>
          <a:chOff x="0" y="0"/>
          <a:chExt cx="0" cy="0"/>
        </a:xfrm>
      </p:grpSpPr>
      <p:sp>
        <p:nvSpPr>
          <p:cNvPr id="1040" name="Shape 10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1" name="Shape 10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5" name="Shape 1045"/>
        <p:cNvGrpSpPr/>
        <p:nvPr/>
      </p:nvGrpSpPr>
      <p:grpSpPr>
        <a:xfrm>
          <a:off x="0" y="0"/>
          <a:ext cx="0" cy="0"/>
          <a:chOff x="0" y="0"/>
          <a:chExt cx="0" cy="0"/>
        </a:xfrm>
      </p:grpSpPr>
      <p:sp>
        <p:nvSpPr>
          <p:cNvPr id="1046" name="Shape 10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7" name="Shape 10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1" name="Shape 1051"/>
        <p:cNvGrpSpPr/>
        <p:nvPr/>
      </p:nvGrpSpPr>
      <p:grpSpPr>
        <a:xfrm>
          <a:off x="0" y="0"/>
          <a:ext cx="0" cy="0"/>
          <a:chOff x="0" y="0"/>
          <a:chExt cx="0" cy="0"/>
        </a:xfrm>
      </p:grpSpPr>
      <p:sp>
        <p:nvSpPr>
          <p:cNvPr id="1052" name="Shape 10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3" name="Shape 10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7" name="Shape 1057"/>
        <p:cNvGrpSpPr/>
        <p:nvPr/>
      </p:nvGrpSpPr>
      <p:grpSpPr>
        <a:xfrm>
          <a:off x="0" y="0"/>
          <a:ext cx="0" cy="0"/>
          <a:chOff x="0" y="0"/>
          <a:chExt cx="0" cy="0"/>
        </a:xfrm>
      </p:grpSpPr>
      <p:sp>
        <p:nvSpPr>
          <p:cNvPr id="1058" name="Shape 10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9" name="Shape 10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3" name="Shape 1063"/>
        <p:cNvGrpSpPr/>
        <p:nvPr/>
      </p:nvGrpSpPr>
      <p:grpSpPr>
        <a:xfrm>
          <a:off x="0" y="0"/>
          <a:ext cx="0" cy="0"/>
          <a:chOff x="0" y="0"/>
          <a:chExt cx="0" cy="0"/>
        </a:xfrm>
      </p:grpSpPr>
      <p:sp>
        <p:nvSpPr>
          <p:cNvPr id="1064" name="Shape 10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5" name="Shape 10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9" name="Shape 1069"/>
        <p:cNvGrpSpPr/>
        <p:nvPr/>
      </p:nvGrpSpPr>
      <p:grpSpPr>
        <a:xfrm>
          <a:off x="0" y="0"/>
          <a:ext cx="0" cy="0"/>
          <a:chOff x="0" y="0"/>
          <a:chExt cx="0" cy="0"/>
        </a:xfrm>
      </p:grpSpPr>
      <p:sp>
        <p:nvSpPr>
          <p:cNvPr id="1070" name="Shape 10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1" name="Shape 10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4" name="Shape 1074"/>
        <p:cNvGrpSpPr/>
        <p:nvPr/>
      </p:nvGrpSpPr>
      <p:grpSpPr>
        <a:xfrm>
          <a:off x="0" y="0"/>
          <a:ext cx="0" cy="0"/>
          <a:chOff x="0" y="0"/>
          <a:chExt cx="0" cy="0"/>
        </a:xfrm>
      </p:grpSpPr>
      <p:sp>
        <p:nvSpPr>
          <p:cNvPr id="1075" name="Shape 10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6" name="Shape 10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0" name="Shape 1080"/>
        <p:cNvGrpSpPr/>
        <p:nvPr/>
      </p:nvGrpSpPr>
      <p:grpSpPr>
        <a:xfrm>
          <a:off x="0" y="0"/>
          <a:ext cx="0" cy="0"/>
          <a:chOff x="0" y="0"/>
          <a:chExt cx="0" cy="0"/>
        </a:xfrm>
      </p:grpSpPr>
      <p:sp>
        <p:nvSpPr>
          <p:cNvPr id="1081" name="Shape 10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2" name="Shape 10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6" name="Shape 1086"/>
        <p:cNvGrpSpPr/>
        <p:nvPr/>
      </p:nvGrpSpPr>
      <p:grpSpPr>
        <a:xfrm>
          <a:off x="0" y="0"/>
          <a:ext cx="0" cy="0"/>
          <a:chOff x="0" y="0"/>
          <a:chExt cx="0" cy="0"/>
        </a:xfrm>
      </p:grpSpPr>
      <p:sp>
        <p:nvSpPr>
          <p:cNvPr id="1087" name="Shape 10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8" name="Shape 10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1" name="Shape 1091"/>
        <p:cNvGrpSpPr/>
        <p:nvPr/>
      </p:nvGrpSpPr>
      <p:grpSpPr>
        <a:xfrm>
          <a:off x="0" y="0"/>
          <a:ext cx="0" cy="0"/>
          <a:chOff x="0" y="0"/>
          <a:chExt cx="0" cy="0"/>
        </a:xfrm>
      </p:grpSpPr>
      <p:sp>
        <p:nvSpPr>
          <p:cNvPr id="1092" name="Shape 10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3" name="Shape 10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6" name="Shape 1096"/>
        <p:cNvGrpSpPr/>
        <p:nvPr/>
      </p:nvGrpSpPr>
      <p:grpSpPr>
        <a:xfrm>
          <a:off x="0" y="0"/>
          <a:ext cx="0" cy="0"/>
          <a:chOff x="0" y="0"/>
          <a:chExt cx="0" cy="0"/>
        </a:xfrm>
      </p:grpSpPr>
      <p:sp>
        <p:nvSpPr>
          <p:cNvPr id="1097" name="Shape 10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8" name="Shape 10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2" name="Shape 1102"/>
        <p:cNvGrpSpPr/>
        <p:nvPr/>
      </p:nvGrpSpPr>
      <p:grpSpPr>
        <a:xfrm>
          <a:off x="0" y="0"/>
          <a:ext cx="0" cy="0"/>
          <a:chOff x="0" y="0"/>
          <a:chExt cx="0" cy="0"/>
        </a:xfrm>
      </p:grpSpPr>
      <p:sp>
        <p:nvSpPr>
          <p:cNvPr id="1103" name="Shape 1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4" name="Shape 1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8" name="Shape 1108"/>
        <p:cNvGrpSpPr/>
        <p:nvPr/>
      </p:nvGrpSpPr>
      <p:grpSpPr>
        <a:xfrm>
          <a:off x="0" y="0"/>
          <a:ext cx="0" cy="0"/>
          <a:chOff x="0" y="0"/>
          <a:chExt cx="0" cy="0"/>
        </a:xfrm>
      </p:grpSpPr>
      <p:sp>
        <p:nvSpPr>
          <p:cNvPr id="1109" name="Shape 1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0" name="Shape 1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4" name="Shape 1114"/>
        <p:cNvGrpSpPr/>
        <p:nvPr/>
      </p:nvGrpSpPr>
      <p:grpSpPr>
        <a:xfrm>
          <a:off x="0" y="0"/>
          <a:ext cx="0" cy="0"/>
          <a:chOff x="0" y="0"/>
          <a:chExt cx="0" cy="0"/>
        </a:xfrm>
      </p:grpSpPr>
      <p:sp>
        <p:nvSpPr>
          <p:cNvPr id="1115" name="Shape 1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6" name="Shape 1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0" name="Shape 1120"/>
        <p:cNvGrpSpPr/>
        <p:nvPr/>
      </p:nvGrpSpPr>
      <p:grpSpPr>
        <a:xfrm>
          <a:off x="0" y="0"/>
          <a:ext cx="0" cy="0"/>
          <a:chOff x="0" y="0"/>
          <a:chExt cx="0" cy="0"/>
        </a:xfrm>
      </p:grpSpPr>
      <p:sp>
        <p:nvSpPr>
          <p:cNvPr id="1121" name="Shape 1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2" name="Shape 1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6" name="Shape 1126"/>
        <p:cNvGrpSpPr/>
        <p:nvPr/>
      </p:nvGrpSpPr>
      <p:grpSpPr>
        <a:xfrm>
          <a:off x="0" y="0"/>
          <a:ext cx="0" cy="0"/>
          <a:chOff x="0" y="0"/>
          <a:chExt cx="0" cy="0"/>
        </a:xfrm>
      </p:grpSpPr>
      <p:sp>
        <p:nvSpPr>
          <p:cNvPr id="1127" name="Shape 1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8" name="Shape 1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1" name="Shape 1131"/>
        <p:cNvGrpSpPr/>
        <p:nvPr/>
      </p:nvGrpSpPr>
      <p:grpSpPr>
        <a:xfrm>
          <a:off x="0" y="0"/>
          <a:ext cx="0" cy="0"/>
          <a:chOff x="0" y="0"/>
          <a:chExt cx="0" cy="0"/>
        </a:xfrm>
      </p:grpSpPr>
      <p:sp>
        <p:nvSpPr>
          <p:cNvPr id="1132" name="Shape 1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3" name="Shape 1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6" name="Shape 1136"/>
        <p:cNvGrpSpPr/>
        <p:nvPr/>
      </p:nvGrpSpPr>
      <p:grpSpPr>
        <a:xfrm>
          <a:off x="0" y="0"/>
          <a:ext cx="0" cy="0"/>
          <a:chOff x="0" y="0"/>
          <a:chExt cx="0" cy="0"/>
        </a:xfrm>
      </p:grpSpPr>
      <p:sp>
        <p:nvSpPr>
          <p:cNvPr id="1137" name="Shape 1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8" name="Shape 1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2" name="Shape 1142"/>
        <p:cNvGrpSpPr/>
        <p:nvPr/>
      </p:nvGrpSpPr>
      <p:grpSpPr>
        <a:xfrm>
          <a:off x="0" y="0"/>
          <a:ext cx="0" cy="0"/>
          <a:chOff x="0" y="0"/>
          <a:chExt cx="0" cy="0"/>
        </a:xfrm>
      </p:grpSpPr>
      <p:sp>
        <p:nvSpPr>
          <p:cNvPr id="1143" name="Shape 1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4" name="Shape 1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8" name="Shape 1148"/>
        <p:cNvGrpSpPr/>
        <p:nvPr/>
      </p:nvGrpSpPr>
      <p:grpSpPr>
        <a:xfrm>
          <a:off x="0" y="0"/>
          <a:ext cx="0" cy="0"/>
          <a:chOff x="0" y="0"/>
          <a:chExt cx="0" cy="0"/>
        </a:xfrm>
      </p:grpSpPr>
      <p:sp>
        <p:nvSpPr>
          <p:cNvPr id="1149" name="Shape 1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0" name="Shape 1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4" name="Shape 1154"/>
        <p:cNvGrpSpPr/>
        <p:nvPr/>
      </p:nvGrpSpPr>
      <p:grpSpPr>
        <a:xfrm>
          <a:off x="0" y="0"/>
          <a:ext cx="0" cy="0"/>
          <a:chOff x="0" y="0"/>
          <a:chExt cx="0" cy="0"/>
        </a:xfrm>
      </p:grpSpPr>
      <p:sp>
        <p:nvSpPr>
          <p:cNvPr id="1155" name="Shape 1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6" name="Shape 1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Shape 1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2" name="Shape 1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6" name="Shape 1166"/>
        <p:cNvGrpSpPr/>
        <p:nvPr/>
      </p:nvGrpSpPr>
      <p:grpSpPr>
        <a:xfrm>
          <a:off x="0" y="0"/>
          <a:ext cx="0" cy="0"/>
          <a:chOff x="0" y="0"/>
          <a:chExt cx="0" cy="0"/>
        </a:xfrm>
      </p:grpSpPr>
      <p:sp>
        <p:nvSpPr>
          <p:cNvPr id="1167" name="Shape 1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8" name="Shape 1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2" name="Shape 1172"/>
        <p:cNvGrpSpPr/>
        <p:nvPr/>
      </p:nvGrpSpPr>
      <p:grpSpPr>
        <a:xfrm>
          <a:off x="0" y="0"/>
          <a:ext cx="0" cy="0"/>
          <a:chOff x="0" y="0"/>
          <a:chExt cx="0" cy="0"/>
        </a:xfrm>
      </p:grpSpPr>
      <p:sp>
        <p:nvSpPr>
          <p:cNvPr id="1173" name="Shape 1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4" name="Shape 1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8" name="Shape 1178"/>
        <p:cNvGrpSpPr/>
        <p:nvPr/>
      </p:nvGrpSpPr>
      <p:grpSpPr>
        <a:xfrm>
          <a:off x="0" y="0"/>
          <a:ext cx="0" cy="0"/>
          <a:chOff x="0" y="0"/>
          <a:chExt cx="0" cy="0"/>
        </a:xfrm>
      </p:grpSpPr>
      <p:sp>
        <p:nvSpPr>
          <p:cNvPr id="1179" name="Shape 1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0" name="Shape 1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4" name="Shape 1184"/>
        <p:cNvGrpSpPr/>
        <p:nvPr/>
      </p:nvGrpSpPr>
      <p:grpSpPr>
        <a:xfrm>
          <a:off x="0" y="0"/>
          <a:ext cx="0" cy="0"/>
          <a:chOff x="0" y="0"/>
          <a:chExt cx="0" cy="0"/>
        </a:xfrm>
      </p:grpSpPr>
      <p:sp>
        <p:nvSpPr>
          <p:cNvPr id="1185" name="Shape 1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6" name="Shape 1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0" name="Shape 1190"/>
        <p:cNvGrpSpPr/>
        <p:nvPr/>
      </p:nvGrpSpPr>
      <p:grpSpPr>
        <a:xfrm>
          <a:off x="0" y="0"/>
          <a:ext cx="0" cy="0"/>
          <a:chOff x="0" y="0"/>
          <a:chExt cx="0" cy="0"/>
        </a:xfrm>
      </p:grpSpPr>
      <p:sp>
        <p:nvSpPr>
          <p:cNvPr id="1191" name="Shape 1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2" name="Shape 1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6" name="Shape 4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2" name="Shape 4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8" name="Shape 4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9" name="Shape 4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Shape 4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1" name="Shape 4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7" name="Shape 4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3" name="Shape 5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0" name="Shape 5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3" name="Shape 5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Shape 5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9" name="Shape 5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Shape 5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5" name="Shape 5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Shape 5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1" name="Shape 5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Shape 5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0" name="Shape 5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Shape 5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6" name="Shape 5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Shape 5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2" name="Shape 5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7" name="Shape 5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Shape 5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3" name="Shape 5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1" name="Shape 6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Shape 6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7" name="Shape 6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3" name="Shape 6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9" name="Shape 6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5" name="Shape 6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1" name="Shape 6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Shape 6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7" name="Shape 6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3" name="Shape 6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Shape 6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9" name="Shape 6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2" name="Shape 12"/>
          <p:cNvSpPr txBox="1"/>
          <p:nvPr>
            <p:ph type="ctrTitle"/>
          </p:nvPr>
        </p:nvSpPr>
        <p:spPr>
          <a:xfrm>
            <a:off x="3044700" y="1444255"/>
            <a:ext cx="3054600" cy="1537200"/>
          </a:xfrm>
          <a:prstGeom prst="rect">
            <a:avLst/>
          </a:prstGeom>
        </p:spPr>
        <p:txBody>
          <a:bodyPr anchorCtr="0" anchor="b"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wrap="square" tIns="91425"/>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wrap="square"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wrap="square" tIns="91425"/>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ct val="100000"/>
              <a:buFont typeface="Open Sans"/>
              <a:buChar char="●"/>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hyperlink" Target="https://github.com/viscap/viscap_gazebo"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se.sc.edu/~jokane/agitr/" TargetMode="External"/><Relationship Id="rId4" Type="http://schemas.openxmlformats.org/officeDocument/2006/relationships/hyperlink" Target="https://wiki.ros.org" TargetMode="External"/><Relationship Id="rId5" Type="http://schemas.openxmlformats.org/officeDocument/2006/relationships/hyperlink" Target="http://gazebosim.org/" TargetMode="External"/><Relationship Id="rId6" Type="http://schemas.openxmlformats.org/officeDocument/2006/relationships/hyperlink" Target="http://www.generationrobots.com/blog/en/2015/02/robotic-simulation-scenarios-with-gazebo-and-ro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iki.ros.org/indigo/Installation/Ubuntu"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hyperlink" Target="http://gazebosim.org/tutorials?tut=install_ubuntu&amp;cat=install"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5.jpg"/><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2941775" y="1444250"/>
            <a:ext cx="3285000" cy="1537200"/>
          </a:xfrm>
          <a:prstGeom prst="rect">
            <a:avLst/>
          </a:prstGeom>
        </p:spPr>
        <p:txBody>
          <a:bodyPr anchorCtr="0" anchor="b" bIns="91425" lIns="91425" rIns="91425" wrap="square" tIns="91425">
            <a:noAutofit/>
          </a:bodyPr>
          <a:lstStyle/>
          <a:p>
            <a:pPr lvl="0">
              <a:spcBef>
                <a:spcPts val="0"/>
              </a:spcBef>
              <a:buNone/>
            </a:pPr>
            <a:r>
              <a:rPr lang="en"/>
              <a:t>Introdução ao ROS e ao simulador Gazebo</a:t>
            </a:r>
          </a:p>
        </p:txBody>
      </p:sp>
      <p:sp>
        <p:nvSpPr>
          <p:cNvPr id="63" name="Shape 63"/>
          <p:cNvSpPr txBox="1"/>
          <p:nvPr>
            <p:ph idx="1" type="subTitle"/>
          </p:nvPr>
        </p:nvSpPr>
        <p:spPr>
          <a:xfrm>
            <a:off x="3044700" y="3116580"/>
            <a:ext cx="3054600" cy="701400"/>
          </a:xfrm>
          <a:prstGeom prst="rect">
            <a:avLst/>
          </a:prstGeom>
        </p:spPr>
        <p:txBody>
          <a:bodyPr anchorCtr="0" anchor="t" bIns="91425" lIns="91425" rIns="91425" wrap="square" tIns="91425">
            <a:noAutofit/>
          </a:bodyPr>
          <a:lstStyle/>
          <a:p>
            <a:pPr lvl="0">
              <a:spcBef>
                <a:spcPts val="0"/>
              </a:spcBef>
              <a:buNone/>
            </a:pPr>
            <a:r>
              <a:rPr lang="en"/>
              <a:t>Rafael Gomes Braga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Pacotes</a:t>
            </a:r>
          </a:p>
        </p:txBody>
      </p:sp>
      <p:sp>
        <p:nvSpPr>
          <p:cNvPr id="115" name="Shape 11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spcAft>
                <a:spcPts val="1000"/>
              </a:spcAft>
            </a:pPr>
            <a:r>
              <a:rPr lang="en"/>
              <a:t>Todo o software no ROS é organizado em pacotes. </a:t>
            </a:r>
          </a:p>
          <a:p>
            <a:pPr indent="-228600" lvl="0" marL="457200">
              <a:spcBef>
                <a:spcPts val="0"/>
              </a:spcBef>
              <a:spcAft>
                <a:spcPts val="1000"/>
              </a:spcAft>
            </a:pPr>
            <a:r>
              <a:rPr lang="en"/>
              <a:t>Um pacote no ROS é uma coleção coerente de arquivos, geralmente incluindo tanto executáveis quanto arquivos de suporte.</a:t>
            </a:r>
          </a:p>
          <a:p>
            <a:pPr lvl="0">
              <a:spcBef>
                <a:spcPts val="0"/>
              </a:spcBef>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Shape 65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Modelo</a:t>
            </a:r>
          </a:p>
        </p:txBody>
      </p:sp>
      <p:sp>
        <p:nvSpPr>
          <p:cNvPr id="658" name="Shape 65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Vamos adicionar um link para ser o corpo do robô.</a:t>
            </a:r>
          </a:p>
          <a:p>
            <a:pPr indent="-228600" lvl="0" marL="457200" rtl="0">
              <a:spcBef>
                <a:spcPts val="0"/>
              </a:spcBef>
            </a:pPr>
            <a:r>
              <a:rPr lang="en"/>
              <a:t>Será um bloco retangular de 0,4m x 0,2m x 0,1m, com massa de 50 gramas.</a:t>
            </a:r>
          </a:p>
          <a:p>
            <a:pPr indent="-228600" lvl="0" marL="457200" rtl="0">
              <a:spcBef>
                <a:spcPts val="0"/>
              </a:spcBef>
            </a:pPr>
            <a:r>
              <a:rPr lang="en"/>
              <a:t>Esse link se chamará “chassis”.</a:t>
            </a:r>
          </a:p>
          <a:p>
            <a:pPr indent="-228600" lvl="0" marL="457200" rtl="0">
              <a:spcBef>
                <a:spcPts val="0"/>
              </a:spcBef>
            </a:pPr>
            <a:r>
              <a:rPr lang="en"/>
              <a:t>Adicione o código a seguir dentro da tag </a:t>
            </a:r>
            <a:r>
              <a:rPr lang="en" sz="1500">
                <a:latin typeface="Courier New"/>
                <a:ea typeface="Courier New"/>
                <a:cs typeface="Courier New"/>
                <a:sym typeface="Courier New"/>
              </a:rPr>
              <a:t>&lt;robot&gt;</a:t>
            </a:r>
            <a:r>
              <a:rPr lang="en"/>
              <a:t>.</a:t>
            </a: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Shape 663"/>
          <p:cNvSpPr txBox="1"/>
          <p:nvPr>
            <p:ph idx="1" type="body"/>
          </p:nvPr>
        </p:nvSpPr>
        <p:spPr>
          <a:xfrm>
            <a:off x="311700" y="258875"/>
            <a:ext cx="8520600" cy="4637100"/>
          </a:xfrm>
          <a:prstGeom prst="rect">
            <a:avLst/>
          </a:prstGeom>
        </p:spPr>
        <p:txBody>
          <a:bodyPr anchorCtr="0" anchor="t" bIns="91425" lIns="91425" rIns="91425" wrap="square"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 name='chassis'&gt;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0.1" rpy="0 0 0"/&gt;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size="0.4 0.2 0.1"/&gt;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0.1" rpy="0 0 0"/&gt;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size="0.4 0.2 0.1"/&gt;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0.1" rpy="0 0 0"/&gt;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value="50"/&gt;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r>
              <a:rPr lang="en" sz="1400">
                <a:latin typeface="Courier New"/>
                <a:ea typeface="Courier New"/>
                <a:cs typeface="Courier New"/>
                <a:sym typeface="Courier New"/>
              </a:rPr>
              <a:t>&lt;inertia ixx="0.208" ixy="0" ixz="0" iyy="0.708" iyz="0" izz="0.708"/&gt;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&lt;/link&gt;</a:t>
            </a:r>
          </a:p>
          <a:p>
            <a:pPr lvl="0">
              <a:spcBef>
                <a:spcPts val="0"/>
              </a:spcBef>
              <a:buNone/>
            </a:pPr>
            <a:r>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Shape 66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Modelo</a:t>
            </a:r>
          </a:p>
        </p:txBody>
      </p:sp>
      <p:sp>
        <p:nvSpPr>
          <p:cNvPr id="669" name="Shape 66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spcAft>
                <a:spcPts val="1000"/>
              </a:spcAft>
            </a:pPr>
            <a:r>
              <a:rPr lang="en"/>
              <a:t>Cada link é formado por três elementos.</a:t>
            </a:r>
          </a:p>
          <a:p>
            <a:pPr indent="-228600" lvl="0" marL="457200" rtl="0">
              <a:spcBef>
                <a:spcPts val="0"/>
              </a:spcBef>
            </a:pPr>
            <a:r>
              <a:rPr lang="en"/>
              <a:t>O elemento </a:t>
            </a:r>
            <a:r>
              <a:rPr lang="en" sz="1500">
                <a:latin typeface="Courier New"/>
                <a:ea typeface="Courier New"/>
                <a:cs typeface="Courier New"/>
                <a:sym typeface="Courier New"/>
              </a:rPr>
              <a:t>&lt;collision&gt;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&lt;collision&gt;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&lt;origin xyz="0 0 0.1" rpy="0 0 0"/&gt;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&lt;geometry&gt;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&lt;box size="0.4 0.2 0.1"/&gt;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&lt;/geometry&gt;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&lt;/collision&gt;</a:t>
            </a:r>
          </a:p>
          <a:p>
            <a:pPr indent="0" lvl="0" marL="457200" rtl="0">
              <a:lnSpc>
                <a:spcPct val="100000"/>
              </a:lnSpc>
              <a:spcBef>
                <a:spcPts val="0"/>
              </a:spcBef>
              <a:spcAft>
                <a:spcPts val="0"/>
              </a:spcAft>
              <a:buNone/>
            </a:pPr>
            <a:r>
              <a:t/>
            </a:r>
            <a:endParaRPr sz="1500">
              <a:latin typeface="Courier New"/>
              <a:ea typeface="Courier New"/>
              <a:cs typeface="Courier New"/>
              <a:sym typeface="Courier New"/>
            </a:endParaRPr>
          </a:p>
          <a:p>
            <a:pPr indent="0" lvl="0" marL="457200" rtl="0">
              <a:lnSpc>
                <a:spcPct val="100000"/>
              </a:lnSpc>
              <a:spcBef>
                <a:spcPts val="0"/>
              </a:spcBef>
              <a:spcAft>
                <a:spcPts val="0"/>
              </a:spcAft>
              <a:buNone/>
            </a:pPr>
            <a:r>
              <a:rPr lang="en"/>
              <a:t>É utilizado para detecção de colisões.</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Shape 67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Modelo</a:t>
            </a:r>
          </a:p>
        </p:txBody>
      </p:sp>
      <p:sp>
        <p:nvSpPr>
          <p:cNvPr id="675" name="Shape 67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O elemento </a:t>
            </a:r>
            <a:r>
              <a:rPr lang="en" sz="1500">
                <a:latin typeface="Courier New"/>
                <a:ea typeface="Courier New"/>
                <a:cs typeface="Courier New"/>
                <a:sym typeface="Courier New"/>
              </a:rPr>
              <a:t>&lt;visual&gt;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&lt;visual&gt;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&lt;origin xyz="0 0 0.1" rpy="0 0 0"/&gt;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&lt;geometry&gt;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&lt;box size="0.4 0.2 0.1"/&gt;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&lt;/geometry&gt;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&lt;/visual&gt;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lvl="0" rtl="0">
              <a:spcBef>
                <a:spcPts val="0"/>
              </a:spcBef>
              <a:buNone/>
            </a:pPr>
            <a:r>
              <a:rPr lang="en"/>
              <a:t>	É usado pelo motor gráfico do Gazebo para desenhar o objeto na tela.</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Shape 68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Modelo</a:t>
            </a:r>
          </a:p>
        </p:txBody>
      </p:sp>
      <p:sp>
        <p:nvSpPr>
          <p:cNvPr id="681" name="Shape 68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O elemento </a:t>
            </a:r>
            <a:r>
              <a:rPr lang="en" sz="1500">
                <a:latin typeface="Courier New"/>
                <a:ea typeface="Courier New"/>
                <a:cs typeface="Courier New"/>
                <a:sym typeface="Courier New"/>
              </a:rPr>
              <a:t>&lt;inertial&gt;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&lt;inertial&gt;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&lt;origin xyz="0 0 0.1" rpy="0 0 0"/&gt;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&lt;mass value="50"/&gt;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a:t>
            </a:r>
            <a:r>
              <a:rPr lang="en" sz="1300">
                <a:latin typeface="Courier New"/>
                <a:ea typeface="Courier New"/>
                <a:cs typeface="Courier New"/>
                <a:sym typeface="Courier New"/>
              </a:rPr>
              <a:t>&lt;inertia ixx="0.208" ixy="0" ixz="0" iyy="0.708" iyz="0" izz="0.708"/&gt;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&lt;/inertial&gt;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lvl="0" rtl="0">
              <a:spcBef>
                <a:spcPts val="0"/>
              </a:spcBef>
              <a:buNone/>
            </a:pPr>
            <a:r>
              <a:rPr lang="en"/>
              <a:t>	É usado pelo simulador de física do Gazebo.</a:t>
            </a:r>
          </a:p>
          <a:p>
            <a:pPr indent="-228600" lvl="0" marL="457200">
              <a:spcBef>
                <a:spcPts val="0"/>
              </a:spcBef>
            </a:pPr>
            <a:r>
              <a:rPr lang="en"/>
              <a:t>A tag </a:t>
            </a:r>
            <a:r>
              <a:rPr lang="en" sz="1500">
                <a:latin typeface="Courier New"/>
                <a:ea typeface="Courier New"/>
                <a:cs typeface="Courier New"/>
                <a:sym typeface="Courier New"/>
              </a:rPr>
              <a:t>&lt;inertia&gt;</a:t>
            </a:r>
            <a:r>
              <a:rPr lang="en"/>
              <a:t> representa a matriz de inércia do link. O cálculo dessa matriz é muito complexo, portanto estamos usando um formato padrão.</a:t>
            </a: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5" name="Shape 685"/>
        <p:cNvGrpSpPr/>
        <p:nvPr/>
      </p:nvGrpSpPr>
      <p:grpSpPr>
        <a:xfrm>
          <a:off x="0" y="0"/>
          <a:ext cx="0" cy="0"/>
          <a:chOff x="0" y="0"/>
          <a:chExt cx="0" cy="0"/>
        </a:xfrm>
      </p:grpSpPr>
      <p:sp>
        <p:nvSpPr>
          <p:cNvPr id="686" name="Shape 68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Modelo</a:t>
            </a:r>
          </a:p>
        </p:txBody>
      </p:sp>
      <p:sp>
        <p:nvSpPr>
          <p:cNvPr id="687" name="Shape 68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No nosso caso, esses três elementos são iguais: representam um bloco retangular com as dimensões que definimos.</a:t>
            </a:r>
          </a:p>
          <a:p>
            <a:pPr indent="-228600" lvl="0" marL="457200">
              <a:spcBef>
                <a:spcPts val="0"/>
              </a:spcBef>
            </a:pPr>
            <a:r>
              <a:rPr lang="en"/>
              <a:t>No caso de objetos muito complexos, o cálculo de colisões exigiria muito processamento do computador. Nesse caso, é possível definir um elemento </a:t>
            </a:r>
            <a:r>
              <a:rPr lang="en" sz="1500">
                <a:latin typeface="Courier New"/>
                <a:ea typeface="Courier New"/>
                <a:cs typeface="Courier New"/>
                <a:sym typeface="Courier New"/>
              </a:rPr>
              <a:t>&lt;visual&gt;</a:t>
            </a:r>
            <a:r>
              <a:rPr lang="en"/>
              <a:t> com toda a complexidade necessária, porém um elemento </a:t>
            </a:r>
            <a:r>
              <a:rPr lang="en" sz="1500">
                <a:latin typeface="Courier New"/>
                <a:ea typeface="Courier New"/>
                <a:cs typeface="Courier New"/>
                <a:sym typeface="Courier New"/>
              </a:rPr>
              <a:t>&lt;collision&gt;</a:t>
            </a:r>
            <a:r>
              <a:rPr lang="en"/>
              <a:t> mais simplificado para aliviar o processamento.</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Shape 69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Modelo</a:t>
            </a:r>
          </a:p>
        </p:txBody>
      </p:sp>
      <p:sp>
        <p:nvSpPr>
          <p:cNvPr id="693" name="Shape 69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Se abrirmos o modelo no Gazebo neste ponto, aparecerá um bloco branco no centro do mundo de simulação.</a:t>
            </a:r>
          </a:p>
          <a:p>
            <a:pPr indent="-228600" lvl="0" marL="457200" rtl="0">
              <a:spcBef>
                <a:spcPts val="0"/>
              </a:spcBef>
            </a:pPr>
            <a:r>
              <a:rPr lang="en"/>
              <a:t>O formato URDF não suporta a definição de cores, nem de outras características que são exclusivas da simulação.</a:t>
            </a:r>
          </a:p>
          <a:p>
            <a:pPr indent="-228600" lvl="0" marL="457200">
              <a:spcBef>
                <a:spcPts val="0"/>
              </a:spcBef>
            </a:pPr>
            <a:r>
              <a:rPr lang="en"/>
              <a:t>Nesse caso, podemos definir essas características usando a tag </a:t>
            </a:r>
            <a:r>
              <a:rPr lang="en" sz="1500">
                <a:latin typeface="Courier New"/>
                <a:ea typeface="Courier New"/>
                <a:cs typeface="Courier New"/>
                <a:sym typeface="Courier New"/>
              </a:rPr>
              <a:t>&lt;gazebo&gt;</a:t>
            </a:r>
            <a:r>
              <a:rPr lang="en"/>
              <a:t>. O ROS ignora essa tag, porém o Gazebo processa a tag quando coverte o URDF para SDF.</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7" name="Shape 697"/>
        <p:cNvGrpSpPr/>
        <p:nvPr/>
      </p:nvGrpSpPr>
      <p:grpSpPr>
        <a:xfrm>
          <a:off x="0" y="0"/>
          <a:ext cx="0" cy="0"/>
          <a:chOff x="0" y="0"/>
          <a:chExt cx="0" cy="0"/>
        </a:xfrm>
      </p:grpSpPr>
      <p:sp>
        <p:nvSpPr>
          <p:cNvPr id="698" name="Shape 69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Modelo</a:t>
            </a:r>
          </a:p>
        </p:txBody>
      </p:sp>
      <p:sp>
        <p:nvSpPr>
          <p:cNvPr id="699" name="Shape 69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Adicione o seguinte após o link “chassis”:</a:t>
            </a:r>
          </a:p>
          <a:p>
            <a:pPr lvl="0" rtl="0">
              <a:spcBef>
                <a:spcPts val="0"/>
              </a:spcBef>
              <a:spcAft>
                <a:spcPts val="0"/>
              </a:spcAft>
              <a:buNone/>
            </a:pPr>
            <a:r>
              <a:rPr lang="en" sz="1500">
                <a:latin typeface="Courier New"/>
                <a:ea typeface="Courier New"/>
                <a:cs typeface="Courier New"/>
                <a:sym typeface="Courier New"/>
              </a:rPr>
              <a:t>	&lt;gazebo reference="chassis"&gt;</a:t>
            </a:r>
          </a:p>
          <a:p>
            <a:pPr lvl="0" rtl="0">
              <a:spcBef>
                <a:spcPts val="0"/>
              </a:spcBef>
              <a:spcAft>
                <a:spcPts val="0"/>
              </a:spcAft>
              <a:buNone/>
            </a:pPr>
            <a:r>
              <a:rPr lang="en" sz="1500">
                <a:latin typeface="Courier New"/>
                <a:ea typeface="Courier New"/>
                <a:cs typeface="Courier New"/>
                <a:sym typeface="Courier New"/>
              </a:rPr>
              <a:t>		&lt;material&gt;Gazebo/Orange&lt;/material&gt;</a:t>
            </a:r>
          </a:p>
          <a:p>
            <a:pPr lvl="0" rtl="0">
              <a:spcBef>
                <a:spcPts val="0"/>
              </a:spcBef>
              <a:buNone/>
            </a:pPr>
            <a:r>
              <a:rPr lang="en" sz="1500">
                <a:latin typeface="Courier New"/>
                <a:ea typeface="Courier New"/>
                <a:cs typeface="Courier New"/>
                <a:sym typeface="Courier New"/>
              </a:rPr>
              <a:t>	&lt;/gazebo&gt;</a:t>
            </a:r>
          </a:p>
          <a:p>
            <a:pPr indent="-228600" lvl="0" marL="457200">
              <a:spcBef>
                <a:spcPts val="0"/>
              </a:spcBef>
            </a:pPr>
            <a:r>
              <a:rPr lang="en"/>
              <a:t>Agora o bloco ficará laranja!</a:t>
            </a: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Shape 70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Modelo</a:t>
            </a:r>
          </a:p>
        </p:txBody>
      </p:sp>
      <p:sp>
        <p:nvSpPr>
          <p:cNvPr id="705" name="Shape 70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Por fim, o Gazebo não aceita que o link base do robô possua inércia.</a:t>
            </a:r>
          </a:p>
          <a:p>
            <a:pPr indent="-228600" lvl="0" marL="457200" rtl="0">
              <a:spcBef>
                <a:spcPts val="0"/>
              </a:spcBef>
            </a:pPr>
            <a:r>
              <a:rPr lang="en"/>
              <a:t>Vamos criar um link falso, sem inércia, e ligá-lo ao chassis através de uma junta fixa. Adicione, antes do link chassis:</a:t>
            </a:r>
          </a:p>
          <a:p>
            <a:pPr lvl="0" rtl="0">
              <a:spcBef>
                <a:spcPts val="0"/>
              </a:spcBef>
              <a:spcAft>
                <a:spcPts val="0"/>
              </a:spcAft>
              <a:buNone/>
            </a:pPr>
            <a:r>
              <a:rPr lang="en" sz="1500">
                <a:latin typeface="Courier New"/>
                <a:ea typeface="Courier New"/>
                <a:cs typeface="Courier New"/>
                <a:sym typeface="Courier New"/>
              </a:rPr>
              <a:t>	&lt;link name="footprint"/&gt;</a:t>
            </a:r>
          </a:p>
          <a:p>
            <a:pPr lvl="0" rtl="0">
              <a:spcBef>
                <a:spcPts val="0"/>
              </a:spcBef>
              <a:spcAft>
                <a:spcPts val="0"/>
              </a:spcAft>
              <a:buNone/>
            </a:pPr>
            <a:r>
              <a:t/>
            </a:r>
            <a:endParaRPr sz="1500">
              <a:latin typeface="Courier New"/>
              <a:ea typeface="Courier New"/>
              <a:cs typeface="Courier New"/>
              <a:sym typeface="Courier New"/>
            </a:endParaRPr>
          </a:p>
          <a:p>
            <a:pPr lvl="0" rtl="0">
              <a:spcBef>
                <a:spcPts val="0"/>
              </a:spcBef>
              <a:spcAft>
                <a:spcPts val="0"/>
              </a:spcAft>
              <a:buNone/>
            </a:pPr>
            <a:r>
              <a:rPr lang="en" sz="1500">
                <a:latin typeface="Courier New"/>
                <a:ea typeface="Courier New"/>
                <a:cs typeface="Courier New"/>
                <a:sym typeface="Courier New"/>
              </a:rPr>
              <a:t>	&lt;joint name="base_joint" type="fixed"&gt;</a:t>
            </a:r>
          </a:p>
          <a:p>
            <a:pPr lvl="0" rtl="0">
              <a:spcBef>
                <a:spcPts val="0"/>
              </a:spcBef>
              <a:spcAft>
                <a:spcPts val="0"/>
              </a:spcAft>
              <a:buNone/>
            </a:pPr>
            <a:r>
              <a:rPr lang="en" sz="1500">
                <a:latin typeface="Courier New"/>
                <a:ea typeface="Courier New"/>
                <a:cs typeface="Courier New"/>
                <a:sym typeface="Courier New"/>
              </a:rPr>
              <a:t>	  &lt;parent link="footprint"/&gt;</a:t>
            </a:r>
          </a:p>
          <a:p>
            <a:pPr lvl="0" rtl="0">
              <a:spcBef>
                <a:spcPts val="0"/>
              </a:spcBef>
              <a:spcAft>
                <a:spcPts val="0"/>
              </a:spcAft>
              <a:buNone/>
            </a:pPr>
            <a:r>
              <a:rPr lang="en" sz="1500">
                <a:latin typeface="Courier New"/>
                <a:ea typeface="Courier New"/>
                <a:cs typeface="Courier New"/>
                <a:sym typeface="Courier New"/>
              </a:rPr>
              <a:t>	  &lt;child link="chassis"/&gt;</a:t>
            </a:r>
          </a:p>
          <a:p>
            <a:pPr lvl="0" rtl="0">
              <a:spcBef>
                <a:spcPts val="0"/>
              </a:spcBef>
              <a:spcAft>
                <a:spcPts val="0"/>
              </a:spcAft>
              <a:buNone/>
            </a:pPr>
            <a:r>
              <a:rPr lang="en" sz="1500">
                <a:latin typeface="Courier New"/>
                <a:ea typeface="Courier New"/>
                <a:cs typeface="Courier New"/>
                <a:sym typeface="Courier New"/>
              </a:rPr>
              <a:t>	&lt;/joint&gt;</a:t>
            </a:r>
          </a:p>
          <a:p>
            <a:pPr lvl="0">
              <a:spcBef>
                <a:spcPts val="0"/>
              </a:spcBef>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Shape 71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Modelo</a:t>
            </a:r>
          </a:p>
        </p:txBody>
      </p:sp>
      <p:sp>
        <p:nvSpPr>
          <p:cNvPr id="711" name="Shape 71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Agora vamos modificar nosso arquivo launch para carregar o robô dentro do mundo de simulação.</a:t>
            </a:r>
          </a:p>
          <a:p>
            <a:pPr indent="-228600" lvl="0" marL="457200" rtl="0">
              <a:spcBef>
                <a:spcPts val="0"/>
              </a:spcBef>
            </a:pPr>
            <a:r>
              <a:rPr lang="en"/>
              <a:t>Adicione o seguinte no arquivo launch:</a:t>
            </a:r>
          </a:p>
          <a:p>
            <a:pPr indent="0" lvl="0" marL="0" rtl="0">
              <a:lnSpc>
                <a:spcPct val="115000"/>
              </a:lnSpc>
              <a:spcBef>
                <a:spcPts val="0"/>
              </a:spcBef>
              <a:spcAft>
                <a:spcPts val="0"/>
              </a:spcAft>
              <a:buNone/>
            </a:pPr>
            <a:r>
              <a:rPr lang="en" sz="1400">
                <a:latin typeface="Courier New"/>
                <a:ea typeface="Courier New"/>
                <a:cs typeface="Courier New"/>
                <a:sym typeface="Courier New"/>
              </a:rPr>
              <a:t>&lt;node name="mybot_spawn" pkg="gazebo_ros" type="spawn_model"</a:t>
            </a:r>
          </a:p>
          <a:p>
            <a:pPr indent="0" lvl="0" marL="0" rtl="0">
              <a:lnSpc>
                <a:spcPct val="115000"/>
              </a:lnSpc>
              <a:spcBef>
                <a:spcPts val="0"/>
              </a:spcBef>
              <a:spcAft>
                <a:spcPts val="0"/>
              </a:spcAft>
              <a:buNone/>
            </a:pPr>
            <a:r>
              <a:rPr lang="en" sz="1400">
                <a:latin typeface="Courier New"/>
                <a:ea typeface="Courier New"/>
                <a:cs typeface="Courier New"/>
                <a:sym typeface="Courier New"/>
              </a:rPr>
              <a:t>  args="-file $(find mybot_description)/urdf/mybot.urdf -urdf -model mybot" /&gt;</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Pacotes</a:t>
            </a:r>
          </a:p>
        </p:txBody>
      </p:sp>
      <p:sp>
        <p:nvSpPr>
          <p:cNvPr id="121" name="Shape 12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Listar todos os pacotes instalados:</a:t>
            </a:r>
          </a:p>
          <a:p>
            <a:pPr lvl="0">
              <a:spcBef>
                <a:spcPts val="0"/>
              </a:spcBef>
              <a:buNone/>
            </a:pPr>
            <a:r>
              <a:rPr lang="en"/>
              <a:t>	</a:t>
            </a:r>
            <a:r>
              <a:rPr lang="en" sz="1500">
                <a:latin typeface="Courier New"/>
                <a:ea typeface="Courier New"/>
                <a:cs typeface="Courier New"/>
                <a:sym typeface="Courier New"/>
              </a:rPr>
              <a:t>rospack list</a:t>
            </a:r>
          </a:p>
          <a:p>
            <a:pPr indent="-228600" lvl="0" marL="457200">
              <a:spcBef>
                <a:spcPts val="0"/>
              </a:spcBef>
            </a:pPr>
            <a:r>
              <a:rPr lang="en"/>
              <a:t>Descobrir em qual pasta está instalado um pacote:</a:t>
            </a:r>
          </a:p>
          <a:p>
            <a:pPr lvl="0">
              <a:spcBef>
                <a:spcPts val="0"/>
              </a:spcBef>
              <a:buNone/>
            </a:pPr>
            <a:r>
              <a:rPr lang="en"/>
              <a:t>	</a:t>
            </a:r>
            <a:r>
              <a:rPr lang="en" sz="1500">
                <a:latin typeface="Courier New"/>
                <a:ea typeface="Courier New"/>
                <a:cs typeface="Courier New"/>
                <a:sym typeface="Courier New"/>
              </a:rPr>
              <a:t>rospack find nome-do-pacote</a:t>
            </a:r>
          </a:p>
          <a:p>
            <a:pPr indent="-228600" lvl="0" marL="457200" rtl="0">
              <a:spcBef>
                <a:spcPts val="0"/>
              </a:spcBef>
            </a:pPr>
            <a:r>
              <a:rPr lang="en"/>
              <a:t>Exemplo:</a:t>
            </a:r>
          </a:p>
          <a:p>
            <a:pPr lvl="0">
              <a:spcBef>
                <a:spcPts val="0"/>
              </a:spcBef>
              <a:buNone/>
            </a:pPr>
            <a:r>
              <a:rPr lang="en"/>
              <a:t>	</a:t>
            </a:r>
            <a:r>
              <a:rPr lang="en" sz="1500">
                <a:latin typeface="Courier New"/>
                <a:ea typeface="Courier New"/>
                <a:cs typeface="Courier New"/>
                <a:sym typeface="Courier New"/>
              </a:rPr>
              <a:t>rospack find turtlesim</a:t>
            </a: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Shape 71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Modelo</a:t>
            </a:r>
          </a:p>
        </p:txBody>
      </p:sp>
      <p:sp>
        <p:nvSpPr>
          <p:cNvPr id="717" name="Shape 71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Execute o arquivo launch:</a:t>
            </a:r>
          </a:p>
          <a:p>
            <a:pPr lvl="0" rtl="0">
              <a:spcBef>
                <a:spcPts val="0"/>
              </a:spcBef>
              <a:buNone/>
            </a:pPr>
            <a:r>
              <a:rPr lang="en"/>
              <a:t>	</a:t>
            </a:r>
            <a:r>
              <a:rPr lang="en" sz="1500">
                <a:latin typeface="Courier New"/>
                <a:ea typeface="Courier New"/>
                <a:cs typeface="Courier New"/>
                <a:sym typeface="Courier New"/>
              </a:rPr>
              <a:t>roslaunch mybot_gazebo mybot_world.launch</a:t>
            </a:r>
          </a:p>
          <a:p>
            <a:pPr lvl="0" rtl="0">
              <a:spcBef>
                <a:spcPts val="0"/>
              </a:spcBef>
              <a:buNone/>
            </a:pPr>
            <a:r>
              <a:t/>
            </a:r>
            <a:endParaRPr/>
          </a:p>
          <a:p>
            <a:pPr indent="-228600" lvl="0" marL="457200">
              <a:spcBef>
                <a:spcPts val="0"/>
              </a:spcBef>
            </a:pPr>
            <a:r>
              <a:rPr lang="en"/>
              <a:t>Deverá aparecer um bloco laranja!</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Shape 72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Modelo</a:t>
            </a:r>
          </a:p>
        </p:txBody>
      </p:sp>
      <p:sp>
        <p:nvSpPr>
          <p:cNvPr id="723" name="Shape 72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Vamos agora adicionar a caster wheel.</a:t>
            </a:r>
          </a:p>
          <a:p>
            <a:pPr indent="-228600" lvl="0" marL="457200" rtl="0">
              <a:spcBef>
                <a:spcPts val="0"/>
              </a:spcBef>
            </a:pPr>
            <a:r>
              <a:rPr lang="en"/>
              <a:t>Vamos representar a caster wheel como uma esfera de raio 0.05m e massa 5 gramas, fixa no corpo do robô, que se arrasta pelo chão com pouco atrito. Essa é uma simplificação que funciona de forma bem próxima à caster wheel real.</a:t>
            </a:r>
          </a:p>
          <a:p>
            <a:pPr indent="-228600" lvl="0" marL="457200" rtl="0">
              <a:spcBef>
                <a:spcPts val="0"/>
              </a:spcBef>
            </a:pPr>
            <a:r>
              <a:rPr lang="en"/>
              <a:t>Novamente, vamos adicionar os elementos </a:t>
            </a:r>
            <a:r>
              <a:rPr lang="en" sz="1500">
                <a:latin typeface="Courier New"/>
                <a:ea typeface="Courier New"/>
                <a:cs typeface="Courier New"/>
                <a:sym typeface="Courier New"/>
              </a:rPr>
              <a:t>&lt;collision&gt;</a:t>
            </a:r>
            <a:r>
              <a:rPr lang="en"/>
              <a:t>, </a:t>
            </a:r>
            <a:r>
              <a:rPr lang="en" sz="1500">
                <a:latin typeface="Courier New"/>
                <a:ea typeface="Courier New"/>
                <a:cs typeface="Courier New"/>
                <a:sym typeface="Courier New"/>
              </a:rPr>
              <a:t>&lt;vision&gt;</a:t>
            </a:r>
            <a:r>
              <a:rPr lang="en"/>
              <a:t> e </a:t>
            </a:r>
            <a:r>
              <a:rPr lang="en" sz="1500">
                <a:latin typeface="Courier New"/>
                <a:ea typeface="Courier New"/>
                <a:cs typeface="Courier New"/>
                <a:sym typeface="Courier New"/>
              </a:rPr>
              <a:t>&lt;inertial&gt;</a:t>
            </a:r>
            <a:r>
              <a:rPr lang="en"/>
              <a:t>.</a:t>
            </a:r>
          </a:p>
          <a:p>
            <a:pPr indent="-228600" lvl="0" marL="457200">
              <a:spcBef>
                <a:spcPts val="0"/>
              </a:spcBef>
            </a:pPr>
            <a:r>
              <a:rPr lang="en"/>
              <a:t>Vamos também adicionar um elemento </a:t>
            </a:r>
            <a:r>
              <a:rPr lang="en" sz="1500">
                <a:latin typeface="Courier New"/>
                <a:ea typeface="Courier New"/>
                <a:cs typeface="Courier New"/>
                <a:sym typeface="Courier New"/>
              </a:rPr>
              <a:t>&lt;gazebo&gt;</a:t>
            </a:r>
            <a:r>
              <a:rPr lang="en"/>
              <a:t> com informações que são específicas da simulação.</a:t>
            </a: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7" name="Shape 727"/>
        <p:cNvGrpSpPr/>
        <p:nvPr/>
      </p:nvGrpSpPr>
      <p:grpSpPr>
        <a:xfrm>
          <a:off x="0" y="0"/>
          <a:ext cx="0" cy="0"/>
          <a:chOff x="0" y="0"/>
          <a:chExt cx="0" cy="0"/>
        </a:xfrm>
      </p:grpSpPr>
      <p:sp>
        <p:nvSpPr>
          <p:cNvPr id="728" name="Shape 728"/>
          <p:cNvSpPr txBox="1"/>
          <p:nvPr>
            <p:ph idx="1" type="body"/>
          </p:nvPr>
        </p:nvSpPr>
        <p:spPr>
          <a:xfrm>
            <a:off x="311700" y="894750"/>
            <a:ext cx="8520600" cy="3354000"/>
          </a:xfrm>
          <a:prstGeom prst="rect">
            <a:avLst/>
          </a:prstGeom>
        </p:spPr>
        <p:txBody>
          <a:bodyPr anchorCtr="0" anchor="ctr" bIns="91425" lIns="91425" rIns="91425" wrap="square" tIns="91425">
            <a:noAutofit/>
          </a:bodyPr>
          <a:lstStyle/>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&lt;joint name="fixed" type="fixed"&gt;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&lt;parent link="chassis"/&gt;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&lt;child link="caster_wheel"/&gt;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&lt;/joint&gt;</a:t>
            </a:r>
          </a:p>
          <a:p>
            <a:pPr lvl="0">
              <a:spcBef>
                <a:spcPts val="0"/>
              </a:spcBef>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Shape 733"/>
          <p:cNvSpPr txBox="1"/>
          <p:nvPr>
            <p:ph idx="1" type="body"/>
          </p:nvPr>
        </p:nvSpPr>
        <p:spPr>
          <a:xfrm>
            <a:off x="311700" y="146325"/>
            <a:ext cx="8520600" cy="4535700"/>
          </a:xfrm>
          <a:prstGeom prst="rect">
            <a:avLst/>
          </a:prstGeom>
        </p:spPr>
        <p:txBody>
          <a:bodyPr anchorCtr="0" anchor="t" bIns="91425" lIns="91425" rIns="91425" wrap="square"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&lt;link name="caster_wheel"&gt;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xyz="-0.15 0 0.05"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&lt;sphere radius="0.05"/&gt;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xyz="-0.15 0 0.05"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&lt;sphere radius="0.05"/&gt;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xyz="-0.15 0 0.05"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r>
              <a:rPr lang="en" sz="1300">
                <a:latin typeface="Courier New"/>
                <a:ea typeface="Courier New"/>
                <a:cs typeface="Courier New"/>
                <a:sym typeface="Courier New"/>
              </a:rPr>
              <a:t>&lt;inertia ixx="0.005" ixy="0" ixz="0" iyy="0.005" iyz="0" izz="0.005"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&lt;/link&gt;</a:t>
            </a:r>
          </a:p>
          <a:p>
            <a:pPr lvl="0">
              <a:spcBef>
                <a:spcPts val="0"/>
              </a:spcBef>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sp>
        <p:nvSpPr>
          <p:cNvPr id="738" name="Shape 738"/>
          <p:cNvSpPr txBox="1"/>
          <p:nvPr>
            <p:ph idx="1" type="body"/>
          </p:nvPr>
        </p:nvSpPr>
        <p:spPr>
          <a:xfrm>
            <a:off x="311700" y="405175"/>
            <a:ext cx="8520600" cy="4174200"/>
          </a:xfrm>
          <a:prstGeom prst="rect">
            <a:avLst/>
          </a:prstGeom>
        </p:spPr>
        <p:txBody>
          <a:bodyPr anchorCtr="0" anchor="ctr" bIns="91425" lIns="91425" rIns="91425" wrap="square" tIns="91425">
            <a:noAutofit/>
          </a:bodyPr>
          <a:lstStyle/>
          <a:p>
            <a:pPr lvl="0">
              <a:lnSpc>
                <a:spcPct val="115000"/>
              </a:lnSpc>
              <a:spcBef>
                <a:spcPts val="0"/>
              </a:spcBef>
              <a:spcAft>
                <a:spcPts val="0"/>
              </a:spcAft>
              <a:buNone/>
            </a:pPr>
            <a:r>
              <a:rPr lang="en" sz="1500">
                <a:latin typeface="Courier New"/>
                <a:ea typeface="Courier New"/>
                <a:cs typeface="Courier New"/>
                <a:sym typeface="Courier New"/>
              </a:rPr>
              <a:t>&lt;gazebo reference="caster_wheel"&gt;</a:t>
            </a:r>
          </a:p>
          <a:p>
            <a:pPr lvl="0">
              <a:lnSpc>
                <a:spcPct val="115000"/>
              </a:lnSpc>
              <a:spcBef>
                <a:spcPts val="0"/>
              </a:spcBef>
              <a:spcAft>
                <a:spcPts val="0"/>
              </a:spcAft>
              <a:buNone/>
            </a:pPr>
            <a:r>
              <a:rPr lang="en" sz="1500">
                <a:latin typeface="Courier New"/>
                <a:ea typeface="Courier New"/>
                <a:cs typeface="Courier New"/>
                <a:sym typeface="Courier New"/>
              </a:rPr>
              <a:t>  &lt;mu1&gt;0.0&lt;/mu1&gt;</a:t>
            </a:r>
          </a:p>
          <a:p>
            <a:pPr lvl="0">
              <a:lnSpc>
                <a:spcPct val="115000"/>
              </a:lnSpc>
              <a:spcBef>
                <a:spcPts val="0"/>
              </a:spcBef>
              <a:spcAft>
                <a:spcPts val="0"/>
              </a:spcAft>
              <a:buNone/>
            </a:pPr>
            <a:r>
              <a:rPr lang="en" sz="1500">
                <a:latin typeface="Courier New"/>
                <a:ea typeface="Courier New"/>
                <a:cs typeface="Courier New"/>
                <a:sym typeface="Courier New"/>
              </a:rPr>
              <a:t>  &lt;mu2&gt;0.0&lt;/mu2&gt;</a:t>
            </a:r>
          </a:p>
          <a:p>
            <a:pPr lvl="0">
              <a:lnSpc>
                <a:spcPct val="115000"/>
              </a:lnSpc>
              <a:spcBef>
                <a:spcPts val="0"/>
              </a:spcBef>
              <a:spcAft>
                <a:spcPts val="0"/>
              </a:spcAft>
              <a:buNone/>
            </a:pPr>
            <a:r>
              <a:rPr lang="en" sz="1500">
                <a:latin typeface="Courier New"/>
                <a:ea typeface="Courier New"/>
                <a:cs typeface="Courier New"/>
                <a:sym typeface="Courier New"/>
              </a:rPr>
              <a:t>  &lt;material&gt;Gazebo/Red&lt;/material&gt;</a:t>
            </a:r>
          </a:p>
          <a:p>
            <a:pPr lvl="0">
              <a:lnSpc>
                <a:spcPct val="115000"/>
              </a:lnSpc>
              <a:spcBef>
                <a:spcPts val="0"/>
              </a:spcBef>
              <a:spcAft>
                <a:spcPts val="0"/>
              </a:spcAft>
              <a:buNone/>
            </a:pPr>
            <a:r>
              <a:rPr lang="en" sz="1500">
                <a:latin typeface="Courier New"/>
                <a:ea typeface="Courier New"/>
                <a:cs typeface="Courier New"/>
                <a:sym typeface="Courier New"/>
              </a:rPr>
              <a:t>&lt;/gazebo&gt;</a:t>
            </a:r>
          </a:p>
          <a:p>
            <a:pPr lvl="0">
              <a:spcBef>
                <a:spcPts val="0"/>
              </a:spcBef>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Shape 74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Modelo</a:t>
            </a:r>
          </a:p>
        </p:txBody>
      </p:sp>
      <p:sp>
        <p:nvSpPr>
          <p:cNvPr id="744" name="Shape 74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Agora vamos adicionar as duas rodas.</a:t>
            </a:r>
          </a:p>
          <a:p>
            <a:pPr indent="-228600" lvl="0" marL="457200" rtl="0">
              <a:spcBef>
                <a:spcPts val="0"/>
              </a:spcBef>
            </a:pPr>
            <a:r>
              <a:rPr lang="en"/>
              <a:t>As rodas serão representadas por cilindros com 0.1m de raio e 0.05m de altura. Cada uma tem massa de 5 gramas.</a:t>
            </a:r>
          </a:p>
          <a:p>
            <a:pPr indent="-228600" lvl="0" marL="457200">
              <a:spcBef>
                <a:spcPts val="0"/>
              </a:spcBef>
            </a:pPr>
            <a:r>
              <a:rPr lang="en"/>
              <a:t>As rodas são presas no corpo do robô através de joints do tipo “continuous”. Esse tipo de joint representa uma rotação contínua ao redor de um determinado eixo. Escolhendo o eixo Y (direita - esquerda), criamos um movimento de roda.</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Shape 749"/>
          <p:cNvSpPr txBox="1"/>
          <p:nvPr>
            <p:ph idx="1" type="body"/>
          </p:nvPr>
        </p:nvSpPr>
        <p:spPr>
          <a:xfrm>
            <a:off x="311700" y="382675"/>
            <a:ext cx="8520600" cy="4196400"/>
          </a:xfrm>
          <a:prstGeom prst="rect">
            <a:avLst/>
          </a:prstGeom>
        </p:spPr>
        <p:txBody>
          <a:bodyPr anchorCtr="0" anchor="ctr" bIns="91425" lIns="91425" rIns="91425" wrap="square" tIns="91425">
            <a:noAutofit/>
          </a:bodyPr>
          <a:lstStyle/>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&lt;joint name="right_wheel_hinge" type="continuous"&gt;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&lt;parent link="chassis"/&gt;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&lt;child link="right_wheel"/&gt;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xyz="0 -0.125 0.1" rpy="0 0 0" /&gt;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&lt;axis xyz="0 1 0" rpy="0 0 0" /&gt;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&lt;limit effort="100" velocity="100"/&gt;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&lt;joint_properties damping="0.0" friction="0.0"/&gt;</a:t>
            </a:r>
          </a:p>
          <a:p>
            <a:pPr lvl="0">
              <a:spcBef>
                <a:spcPts val="0"/>
              </a:spcBef>
              <a:spcAft>
                <a:spcPts val="0"/>
              </a:spcAft>
              <a:buNone/>
            </a:pPr>
            <a:r>
              <a:rPr lang="en" sz="1500">
                <a:latin typeface="Courier New"/>
                <a:ea typeface="Courier New"/>
                <a:cs typeface="Courier New"/>
                <a:sym typeface="Courier New"/>
              </a:rPr>
              <a:t>	&lt;/joint&gt;</a:t>
            </a: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Shape 754"/>
          <p:cNvSpPr txBox="1"/>
          <p:nvPr>
            <p:ph idx="1" type="body"/>
          </p:nvPr>
        </p:nvSpPr>
        <p:spPr>
          <a:xfrm>
            <a:off x="311700" y="360150"/>
            <a:ext cx="8520600" cy="4490700"/>
          </a:xfrm>
          <a:prstGeom prst="rect">
            <a:avLst/>
          </a:prstGeom>
        </p:spPr>
        <p:txBody>
          <a:bodyPr anchorCtr="0" anchor="t" bIns="91425" lIns="91425" rIns="91425" wrap="square"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 name="right_wheel"&gt;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&lt;cylinder length="0.05" radius="0.1"/&gt;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&lt;cylinder length="0.05" radius="0.1"/&gt;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value="5"/&gt;</a:t>
            </a:r>
          </a:p>
          <a:p>
            <a:pPr indent="387350" lvl="0" marL="457200">
              <a:lnSpc>
                <a:spcPct val="100000"/>
              </a:lnSpc>
              <a:spcBef>
                <a:spcPts val="0"/>
              </a:spcBef>
              <a:spcAft>
                <a:spcPts val="0"/>
              </a:spcAft>
              <a:buClr>
                <a:schemeClr val="dk1"/>
              </a:buClr>
              <a:buSzPct val="84615"/>
              <a:buFont typeface="Arial"/>
              <a:buNone/>
            </a:pPr>
            <a:r>
              <a:rPr lang="en" sz="1300">
                <a:latin typeface="Courier New"/>
                <a:ea typeface="Courier New"/>
                <a:cs typeface="Courier New"/>
                <a:sym typeface="Courier New"/>
              </a:rPr>
              <a:t>&lt;inertia ixx="0.0135" ixy="0" ixz="0" iyy="0.0135" iyz="0" izz="0.025"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&lt;/link&gt;</a:t>
            </a:r>
          </a:p>
          <a:p>
            <a:pPr lvl="0">
              <a:lnSpc>
                <a:spcPct val="100000"/>
              </a:lnSpc>
              <a:spcBef>
                <a:spcPts val="0"/>
              </a:spcBef>
              <a:spcAft>
                <a:spcPts val="0"/>
              </a:spcAft>
              <a:buNone/>
            </a:pPr>
            <a:r>
              <a:t/>
            </a:r>
            <a:endParaRPr sz="1500">
              <a:latin typeface="Courier New"/>
              <a:ea typeface="Courier New"/>
              <a:cs typeface="Courier New"/>
              <a:sym typeface="Courier New"/>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sp>
        <p:nvSpPr>
          <p:cNvPr id="759" name="Shape 759"/>
          <p:cNvSpPr txBox="1"/>
          <p:nvPr>
            <p:ph idx="1" type="body"/>
          </p:nvPr>
        </p:nvSpPr>
        <p:spPr>
          <a:xfrm>
            <a:off x="311700" y="348900"/>
            <a:ext cx="8520600" cy="4230300"/>
          </a:xfrm>
          <a:prstGeom prst="rect">
            <a:avLst/>
          </a:prstGeom>
        </p:spPr>
        <p:txBody>
          <a:bodyPr anchorCtr="0" anchor="ctr" bIns="91425" lIns="91425" rIns="91425" wrap="square" tIns="91425">
            <a:noAutofit/>
          </a:bodyPr>
          <a:lstStyle/>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 reference="right_wheel"&gt;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&lt;mu1 value="1.0"/&gt;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&lt;mu2 value="1.0"/&gt;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&lt;material&gt;Gazebo/Black&lt;/material&gt;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a:p>
            <a:pPr lvl="0">
              <a:spcBef>
                <a:spcPts val="0"/>
              </a:spcBef>
              <a:buNone/>
            </a:pPr>
            <a:r>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Shape 764"/>
          <p:cNvSpPr txBox="1"/>
          <p:nvPr>
            <p:ph idx="1" type="body"/>
          </p:nvPr>
        </p:nvSpPr>
        <p:spPr>
          <a:xfrm>
            <a:off x="311700" y="382675"/>
            <a:ext cx="8520600" cy="4196400"/>
          </a:xfrm>
          <a:prstGeom prst="rect">
            <a:avLst/>
          </a:prstGeom>
        </p:spPr>
        <p:txBody>
          <a:bodyPr anchorCtr="0" anchor="ctr" bIns="91425" lIns="91425" rIns="91425" wrap="square" tIns="91425">
            <a:noAutofit/>
          </a:bodyPr>
          <a:lstStyle/>
          <a:p>
            <a:pPr lvl="0" rtl="0">
              <a:spcBef>
                <a:spcPts val="0"/>
              </a:spcBef>
              <a:spcAft>
                <a:spcPts val="0"/>
              </a:spcAft>
              <a:buNone/>
            </a:pPr>
            <a:r>
              <a:t/>
            </a:r>
            <a:endParaRPr sz="1500">
              <a:latin typeface="Courier New"/>
              <a:ea typeface="Courier New"/>
              <a:cs typeface="Courier New"/>
              <a:sym typeface="Courier New"/>
            </a:endParaRPr>
          </a:p>
          <a:p>
            <a:pPr lvl="0" rtl="0">
              <a:spcBef>
                <a:spcPts val="0"/>
              </a:spcBef>
              <a:spcAft>
                <a:spcPts val="0"/>
              </a:spcAft>
              <a:buNone/>
            </a:pPr>
            <a:r>
              <a:t/>
            </a:r>
            <a:endParaRPr sz="1500">
              <a:latin typeface="Courier New"/>
              <a:ea typeface="Courier New"/>
              <a:cs typeface="Courier New"/>
              <a:sym typeface="Courier New"/>
            </a:endParaRP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&lt;joint name="left_wheel_hinge" type="continuous"&gt;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&lt;parent link="chassis"/&gt;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&lt;child link="left_wheel"/&gt;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0.125 0.1" rpy="0 0 0" /&gt;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&lt;axis xyz="0 1 0" rpy="0 0 0" /&gt;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&lt;limit effort="100" velocity="100"/&gt;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&lt;joint_properties damping="0.0" friction="0.0"/&gt;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&lt;/joint&gt;</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Pacotes</a:t>
            </a:r>
          </a:p>
        </p:txBody>
      </p:sp>
      <p:sp>
        <p:nvSpPr>
          <p:cNvPr id="127" name="Shape 12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spcAft>
                <a:spcPts val="1000"/>
              </a:spcAft>
            </a:pPr>
            <a:r>
              <a:rPr lang="en"/>
              <a:t>Todo pacote é definido por um manifesto, um arquivo chamado </a:t>
            </a:r>
            <a:r>
              <a:rPr lang="en" sz="1500">
                <a:latin typeface="Courier New"/>
                <a:ea typeface="Courier New"/>
                <a:cs typeface="Courier New"/>
                <a:sym typeface="Courier New"/>
              </a:rPr>
              <a:t>package.xml</a:t>
            </a:r>
            <a:r>
              <a:rPr lang="en"/>
              <a:t>. Esse arquivo define alguns detalhes do pacote incluindo seu nome, versão, mantenedor e dependências.</a:t>
            </a:r>
          </a:p>
          <a:p>
            <a:pPr indent="-228600" lvl="0" marL="457200" rtl="0">
              <a:spcBef>
                <a:spcPts val="0"/>
              </a:spcBef>
              <a:spcAft>
                <a:spcPts val="1000"/>
              </a:spcAft>
            </a:pPr>
            <a:r>
              <a:rPr lang="en"/>
              <a:t>Inspecionar a pasta de um pacote:</a:t>
            </a:r>
          </a:p>
          <a:p>
            <a:pPr lvl="0" rtl="0">
              <a:spcBef>
                <a:spcPts val="0"/>
              </a:spcBef>
              <a:spcAft>
                <a:spcPts val="1000"/>
              </a:spcAft>
              <a:buNone/>
            </a:pPr>
            <a:r>
              <a:rPr lang="en"/>
              <a:t>	</a:t>
            </a:r>
            <a:r>
              <a:rPr lang="en" sz="1500">
                <a:latin typeface="Courier New"/>
                <a:ea typeface="Courier New"/>
                <a:cs typeface="Courier New"/>
                <a:sym typeface="Courier New"/>
              </a:rPr>
              <a:t>rosls nome-do-pacote</a:t>
            </a:r>
          </a:p>
          <a:p>
            <a:pPr indent="-228600" lvl="0" marL="457200" rtl="0">
              <a:spcBef>
                <a:spcPts val="0"/>
              </a:spcBef>
              <a:spcAft>
                <a:spcPts val="1000"/>
              </a:spcAft>
            </a:pPr>
            <a:r>
              <a:rPr lang="en"/>
              <a:t>Ir para a pasta do pacote:</a:t>
            </a:r>
          </a:p>
          <a:p>
            <a:pPr lvl="0">
              <a:spcBef>
                <a:spcPts val="0"/>
              </a:spcBef>
              <a:spcAft>
                <a:spcPts val="1000"/>
              </a:spcAft>
              <a:buNone/>
            </a:pPr>
            <a:r>
              <a:rPr lang="en"/>
              <a:t>	</a:t>
            </a:r>
            <a:r>
              <a:rPr lang="en" sz="1500">
                <a:latin typeface="Courier New"/>
                <a:ea typeface="Courier New"/>
                <a:cs typeface="Courier New"/>
                <a:sym typeface="Courier New"/>
              </a:rPr>
              <a:t>roscd nome-do-pacote</a:t>
            </a:r>
          </a:p>
          <a:p>
            <a:pPr lvl="0">
              <a:spcBef>
                <a:spcPts val="0"/>
              </a:spcBef>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Shape 769"/>
          <p:cNvSpPr txBox="1"/>
          <p:nvPr>
            <p:ph idx="1" type="body"/>
          </p:nvPr>
        </p:nvSpPr>
        <p:spPr>
          <a:xfrm>
            <a:off x="311700" y="213850"/>
            <a:ext cx="8520600" cy="4569600"/>
          </a:xfrm>
          <a:prstGeom prst="rect">
            <a:avLst/>
          </a:prstGeom>
        </p:spPr>
        <p:txBody>
          <a:bodyPr anchorCtr="0" anchor="t" bIns="91425" lIns="91425" rIns="91425" wrap="square"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 name="left_wheel"&gt;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&lt;cylinder length="0.05" radius="0.1"/&gt;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&lt;cylinder length="0.05" radius="0.1"/&gt;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r>
              <a:rPr lang="en" sz="1300">
                <a:latin typeface="Courier New"/>
                <a:ea typeface="Courier New"/>
                <a:cs typeface="Courier New"/>
                <a:sym typeface="Courier New"/>
              </a:rPr>
              <a:t>&lt;inertia ixx="0.0135" ixy="0" ixz="0" iyy="0.0135" iyz="0" izz="0.025"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&lt;/link&gt;</a:t>
            </a:r>
          </a:p>
          <a:p>
            <a:pPr lvl="0">
              <a:lnSpc>
                <a:spcPct val="100000"/>
              </a:lnSpc>
              <a:spcBef>
                <a:spcPts val="0"/>
              </a:spcBef>
              <a:spcAft>
                <a:spcPts val="0"/>
              </a:spcAft>
              <a:buNone/>
            </a:pPr>
            <a:r>
              <a:t/>
            </a:r>
            <a:endParaRPr sz="1500">
              <a:latin typeface="Courier New"/>
              <a:ea typeface="Courier New"/>
              <a:cs typeface="Courier New"/>
              <a:sym typeface="Courier New"/>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3" name="Shape 773"/>
        <p:cNvGrpSpPr/>
        <p:nvPr/>
      </p:nvGrpSpPr>
      <p:grpSpPr>
        <a:xfrm>
          <a:off x="0" y="0"/>
          <a:ext cx="0" cy="0"/>
          <a:chOff x="0" y="0"/>
          <a:chExt cx="0" cy="0"/>
        </a:xfrm>
      </p:grpSpPr>
      <p:sp>
        <p:nvSpPr>
          <p:cNvPr id="774" name="Shape 774"/>
          <p:cNvSpPr txBox="1"/>
          <p:nvPr>
            <p:ph idx="1" type="body"/>
          </p:nvPr>
        </p:nvSpPr>
        <p:spPr>
          <a:xfrm>
            <a:off x="311700" y="720325"/>
            <a:ext cx="8520600" cy="3858900"/>
          </a:xfrm>
          <a:prstGeom prst="rect">
            <a:avLst/>
          </a:prstGeom>
        </p:spPr>
        <p:txBody>
          <a:bodyPr anchorCtr="0" anchor="ctr" bIns="91425" lIns="91425" rIns="91425" wrap="square" tIns="91425">
            <a:noAutofit/>
          </a:bodyPr>
          <a:lstStyle/>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 reference="left_wheel"&gt;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&lt;mu1 value="1.0"/&gt;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&lt;mu2 value="1.0"/&gt;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&lt;material&gt;Gazebo/Black&lt;/material&gt;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a:p>
            <a:pPr lvl="0">
              <a:spcBef>
                <a:spcPts val="0"/>
              </a:spcBef>
              <a:buNone/>
            </a:pPr>
            <a:r>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Shape 77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Modelo</a:t>
            </a:r>
          </a:p>
        </p:txBody>
      </p:sp>
      <p:sp>
        <p:nvSpPr>
          <p:cNvPr id="780" name="Shape 78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Execute novamente o arquivo launch.</a:t>
            </a:r>
          </a:p>
          <a:p>
            <a:pPr indent="457200" lvl="0">
              <a:spcBef>
                <a:spcPts val="0"/>
              </a:spcBef>
              <a:buNone/>
            </a:pPr>
            <a:r>
              <a:rPr lang="en" sz="1500">
                <a:latin typeface="Courier New"/>
                <a:ea typeface="Courier New"/>
                <a:cs typeface="Courier New"/>
                <a:sym typeface="Courier New"/>
              </a:rPr>
              <a:t>roslaunch mybot_gazebo mybot_world.launch</a:t>
            </a:r>
          </a:p>
          <a:p>
            <a:pPr lvl="0" rtl="0">
              <a:spcBef>
                <a:spcPts val="0"/>
              </a:spcBef>
              <a:buNone/>
            </a:pPr>
            <a:r>
              <a:t/>
            </a:r>
            <a:endParaRPr/>
          </a:p>
          <a:p>
            <a:pPr indent="-228600" lvl="0" marL="457200">
              <a:spcBef>
                <a:spcPts val="0"/>
              </a:spcBef>
            </a:pPr>
            <a:r>
              <a:rPr lang="en"/>
              <a:t>Agora nosso robô está completo!</a:t>
            </a: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4" name="Shape 784"/>
        <p:cNvGrpSpPr/>
        <p:nvPr/>
      </p:nvGrpSpPr>
      <p:grpSpPr>
        <a:xfrm>
          <a:off x="0" y="0"/>
          <a:ext cx="0" cy="0"/>
          <a:chOff x="0" y="0"/>
          <a:chExt cx="0" cy="0"/>
        </a:xfrm>
      </p:grpSpPr>
      <p:sp>
        <p:nvSpPr>
          <p:cNvPr id="785" name="Shape 78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Controlando o Robô</a:t>
            </a:r>
          </a:p>
        </p:txBody>
      </p:sp>
      <p:sp>
        <p:nvSpPr>
          <p:cNvPr id="786" name="Shape 78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controlar o robô, vamos utilizar um plugin fornecido pelo Gazebo.</a:t>
            </a:r>
          </a:p>
          <a:p>
            <a:pPr indent="-228600" lvl="0" marL="457200" rtl="0">
              <a:spcBef>
                <a:spcPts val="0"/>
              </a:spcBef>
            </a:pPr>
            <a:r>
              <a:rPr lang="en"/>
              <a:t>Vamos adicionar mais um código no arquivo URDF, instruindo o Gazebo a carregar o plugin e passando as configurações necessárias.</a:t>
            </a:r>
          </a:p>
          <a:p>
            <a:pPr indent="-228600" lvl="0" marL="457200">
              <a:spcBef>
                <a:spcPts val="0"/>
              </a:spcBef>
            </a:pPr>
            <a:r>
              <a:rPr lang="en"/>
              <a:t>Adicione no final do arquivo URDF o código a seguir.</a:t>
            </a: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Shape 791"/>
          <p:cNvSpPr txBox="1"/>
          <p:nvPr>
            <p:ph idx="1" type="body"/>
          </p:nvPr>
        </p:nvSpPr>
        <p:spPr>
          <a:xfrm>
            <a:off x="311700" y="281375"/>
            <a:ext cx="8520600" cy="4456800"/>
          </a:xfrm>
          <a:prstGeom prst="rect">
            <a:avLst/>
          </a:prstGeom>
        </p:spPr>
        <p:txBody>
          <a:bodyPr anchorCtr="0" anchor="t" bIns="91425" lIns="91425" rIns="91425" wrap="square" tIns="91425">
            <a:noAutofit/>
          </a:bodyPr>
          <a:lstStyle/>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a:p>
            <a:pPr lvl="0" rtl="0">
              <a:spcBef>
                <a:spcPts val="0"/>
              </a:spcBef>
              <a:spcAft>
                <a:spcPts val="0"/>
              </a:spcAft>
              <a:buNone/>
            </a:pPr>
            <a:r>
              <a:rPr lang="en" sz="1500">
                <a:latin typeface="Courier New"/>
                <a:ea typeface="Courier New"/>
                <a:cs typeface="Courier New"/>
                <a:sym typeface="Courier New"/>
              </a:rPr>
              <a:t>	&lt;plugin name="differential_drive_controller"    </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filename="libgazebo_ros_diff_drive.so"&gt;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&lt;alwaysOn&gt;true&lt;/alwaysOn&gt;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&lt;updateRate&gt;100&lt;/updateRate&gt;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&lt;leftJoint&gt;left_wheel_hinge&lt;/leftJoint&gt;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&lt;rightJoint&gt;right_wheel_hinge&lt;/rightJoint&gt;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&lt;wheelSeparation&gt;0.25&lt;/wheelSeparation&gt;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&lt;wheelDiameter&gt;0.2&lt;/wheelDiameter&gt;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&lt;torque&gt;20&lt;/torque&gt;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&lt;commandTopic&gt;mybot/cmd_vel&lt;/commandTopic&gt;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&lt;odometryTopic&gt;mybot/odom_diffdrive&lt;/odometryTopic&gt;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&lt;odometryFrame&gt;odom&lt;/odometryFrame&gt;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&lt;robotBaseFrame&gt;footprint&lt;/robotBaseFrame&gt;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&lt;/plugin&gt;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a:p>
            <a:pPr lvl="0">
              <a:spcBef>
                <a:spcPts val="0"/>
              </a:spcBef>
              <a:spcAft>
                <a:spcPts val="0"/>
              </a:spcAft>
              <a:buNone/>
            </a:pPr>
            <a:r>
              <a:t/>
            </a:r>
            <a:endParaRPr sz="1500">
              <a:latin typeface="Courier New"/>
              <a:ea typeface="Courier New"/>
              <a:cs typeface="Courier New"/>
              <a:sym typeface="Courier New"/>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5" name="Shape 795"/>
        <p:cNvGrpSpPr/>
        <p:nvPr/>
      </p:nvGrpSpPr>
      <p:grpSpPr>
        <a:xfrm>
          <a:off x="0" y="0"/>
          <a:ext cx="0" cy="0"/>
          <a:chOff x="0" y="0"/>
          <a:chExt cx="0" cy="0"/>
        </a:xfrm>
      </p:grpSpPr>
      <p:sp>
        <p:nvSpPr>
          <p:cNvPr id="796" name="Shape 79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Controlando o Robô</a:t>
            </a:r>
          </a:p>
        </p:txBody>
      </p:sp>
      <p:sp>
        <p:nvSpPr>
          <p:cNvPr id="797" name="Shape 79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Esse plugin subscreve no tópico </a:t>
            </a:r>
            <a:r>
              <a:rPr lang="en" sz="1500">
                <a:latin typeface="Courier New"/>
                <a:ea typeface="Courier New"/>
                <a:cs typeface="Courier New"/>
                <a:sym typeface="Courier New"/>
              </a:rPr>
              <a:t>/mybot/cmd_vel</a:t>
            </a:r>
            <a:r>
              <a:rPr lang="en"/>
              <a:t> e aguarda mensagens de comando de velocidade de forma similar à tartaruga do turtlesim.</a:t>
            </a:r>
          </a:p>
          <a:p>
            <a:pPr indent="-228600" lvl="0" marL="457200">
              <a:spcBef>
                <a:spcPts val="0"/>
              </a:spcBef>
            </a:pPr>
            <a:r>
              <a:rPr lang="en"/>
              <a:t>E assim como o turtlesim, ele publica a posição do robô em um tópico chamado </a:t>
            </a:r>
            <a:r>
              <a:rPr lang="en" sz="1500">
                <a:latin typeface="Courier New"/>
                <a:ea typeface="Courier New"/>
                <a:cs typeface="Courier New"/>
                <a:sym typeface="Courier New"/>
              </a:rPr>
              <a:t>/mybot/odom_diffdrive</a:t>
            </a:r>
            <a:r>
              <a:rPr lang="en"/>
              <a:t>.</a:t>
            </a: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1" name="Shape 801"/>
        <p:cNvGrpSpPr/>
        <p:nvPr/>
      </p:nvGrpSpPr>
      <p:grpSpPr>
        <a:xfrm>
          <a:off x="0" y="0"/>
          <a:ext cx="0" cy="0"/>
          <a:chOff x="0" y="0"/>
          <a:chExt cx="0" cy="0"/>
        </a:xfrm>
      </p:grpSpPr>
      <p:sp>
        <p:nvSpPr>
          <p:cNvPr id="802" name="Shape 802"/>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lvl="0">
              <a:spcBef>
                <a:spcPts val="0"/>
              </a:spcBef>
              <a:buNone/>
            </a:pPr>
            <a:r>
              <a:rPr lang="en"/>
              <a:t>Adicionando Sensores</a:t>
            </a: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Shape 80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Adicionando sensores</a:t>
            </a:r>
          </a:p>
        </p:txBody>
      </p:sp>
      <p:sp>
        <p:nvSpPr>
          <p:cNvPr id="808" name="Shape 80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que o robô possa sentir o ambiente ao seu redor, precisamos adicionar sensores a ele.</a:t>
            </a:r>
          </a:p>
          <a:p>
            <a:pPr indent="-228600" lvl="0" marL="457200" rtl="0">
              <a:spcBef>
                <a:spcPts val="0"/>
              </a:spcBef>
            </a:pPr>
            <a:r>
              <a:rPr lang="en"/>
              <a:t>Os sensores publicam sua informação em tópicos do ROS.</a:t>
            </a:r>
          </a:p>
          <a:p>
            <a:pPr indent="-228600" lvl="0" marL="457200" rtl="0">
              <a:spcBef>
                <a:spcPts val="0"/>
              </a:spcBef>
            </a:pPr>
            <a:r>
              <a:rPr lang="en"/>
              <a:t>Existe um tipo de mensagem específica para cada tipo de sensor, por exemplo </a:t>
            </a:r>
            <a:r>
              <a:rPr lang="en" sz="1500">
                <a:latin typeface="Courier New"/>
                <a:ea typeface="Courier New"/>
                <a:cs typeface="Courier New"/>
                <a:sym typeface="Courier New"/>
              </a:rPr>
              <a:t>sensor_msgs/Image</a:t>
            </a:r>
            <a:r>
              <a:rPr lang="en"/>
              <a:t> para câmeras, </a:t>
            </a:r>
            <a:r>
              <a:rPr lang="en" sz="1500">
                <a:latin typeface="Courier New"/>
                <a:ea typeface="Courier New"/>
                <a:cs typeface="Courier New"/>
                <a:sym typeface="Courier New"/>
              </a:rPr>
              <a:t>sensor_msgs/LaserScan</a:t>
            </a:r>
            <a:r>
              <a:rPr lang="en"/>
              <a:t> para lasers, </a:t>
            </a:r>
            <a:r>
              <a:rPr lang="en" sz="1500">
                <a:latin typeface="Courier New"/>
                <a:ea typeface="Courier New"/>
                <a:cs typeface="Courier New"/>
                <a:sym typeface="Courier New"/>
              </a:rPr>
              <a:t>sensor_msgs/NavSatFix</a:t>
            </a:r>
            <a:r>
              <a:rPr lang="en"/>
              <a:t> para GPS, etc.</a:t>
            </a:r>
          </a:p>
          <a:p>
            <a:pPr indent="-228600" lvl="0" marL="457200" rtl="0">
              <a:spcBef>
                <a:spcPts val="0"/>
              </a:spcBef>
            </a:pPr>
            <a:r>
              <a:rPr lang="en"/>
              <a:t>No Gazebo os sensores são implementados através de plugins.</a:t>
            </a: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Shape 81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Adicionando sensores</a:t>
            </a:r>
          </a:p>
        </p:txBody>
      </p:sp>
      <p:sp>
        <p:nvSpPr>
          <p:cNvPr id="814" name="Shape 81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adicionar um sensor ao nosso modelo, é necessário incluir três novos elementos:</a:t>
            </a:r>
          </a:p>
          <a:p>
            <a:pPr indent="-228600" lvl="0" marL="457200" rtl="0">
              <a:spcBef>
                <a:spcPts val="0"/>
              </a:spcBef>
            </a:pPr>
            <a:r>
              <a:rPr lang="en"/>
              <a:t>Um link, que representa o corpo físico do sensor;</a:t>
            </a:r>
          </a:p>
          <a:p>
            <a:pPr indent="-228600" lvl="0" marL="457200" rtl="0">
              <a:spcBef>
                <a:spcPts val="0"/>
              </a:spcBef>
            </a:pPr>
            <a:r>
              <a:rPr lang="en"/>
              <a:t>Uma joint, ligando o sensor ao corpo do robô;</a:t>
            </a:r>
          </a:p>
          <a:p>
            <a:pPr indent="-228600" lvl="0" marL="457200" rtl="0">
              <a:spcBef>
                <a:spcPts val="0"/>
              </a:spcBef>
            </a:pPr>
            <a:r>
              <a:rPr lang="en"/>
              <a:t>Um plugin, que implementa o funcionamento do sensor.</a:t>
            </a:r>
          </a:p>
          <a:p>
            <a:pPr indent="-228600" lvl="0" marL="457200">
              <a:spcBef>
                <a:spcPts val="0"/>
              </a:spcBef>
            </a:pPr>
            <a:r>
              <a:rPr lang="en"/>
              <a:t>O Gazebo fornece plugins para diversos tipos de sensores, como lasers, lidars, câmeras, IMU, entre outros.</a:t>
            </a: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Shape 81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Laser</a:t>
            </a:r>
          </a:p>
        </p:txBody>
      </p:sp>
      <p:sp>
        <p:nvSpPr>
          <p:cNvPr id="820" name="Shape 82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Vamos adicionar um laser ao nosso robô;</a:t>
            </a:r>
          </a:p>
          <a:p>
            <a:pPr indent="-228600" lvl="0" marL="457200" rtl="0">
              <a:spcBef>
                <a:spcPts val="0"/>
              </a:spcBef>
            </a:pPr>
            <a:r>
              <a:rPr lang="en"/>
              <a:t>Esse é um tipo de sensor de distância que emite diversos feixes de luz e mede quanto tempo a luz demora para ir até um obstáculo e voltar. Assim ele é capaz de calcular qual a distância até aquele ponto.</a:t>
            </a:r>
          </a:p>
          <a:p>
            <a:pPr indent="-228600" lvl="0" marL="457200" rtl="0">
              <a:spcBef>
                <a:spcPts val="0"/>
              </a:spcBef>
            </a:pPr>
            <a:r>
              <a:rPr lang="en"/>
              <a:t>Vamos adicionar um sensor que emite 8 lasers espalhados em todas as direções.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Pacotes</a:t>
            </a:r>
          </a:p>
        </p:txBody>
      </p:sp>
      <p:sp>
        <p:nvSpPr>
          <p:cNvPr id="133" name="Shape 13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Exemplo: Ver as imagens das tartarugas do turtlesim:</a:t>
            </a:r>
          </a:p>
          <a:p>
            <a:pPr lvl="0">
              <a:spcBef>
                <a:spcPts val="0"/>
              </a:spcBef>
              <a:buNone/>
            </a:pPr>
            <a:r>
              <a:rPr lang="en" sz="1500">
                <a:latin typeface="Courier New"/>
                <a:ea typeface="Courier New"/>
                <a:cs typeface="Courier New"/>
                <a:sym typeface="Courier New"/>
              </a:rPr>
              <a:t>	rosls turtlesim</a:t>
            </a:r>
          </a:p>
          <a:p>
            <a:pPr lvl="0">
              <a:spcBef>
                <a:spcPts val="0"/>
              </a:spcBef>
              <a:buNone/>
            </a:pPr>
            <a:r>
              <a:rPr lang="en" sz="1500">
                <a:latin typeface="Courier New"/>
                <a:ea typeface="Courier New"/>
                <a:cs typeface="Courier New"/>
                <a:sym typeface="Courier New"/>
              </a:rPr>
              <a:t>	rosls turtlesim/images</a:t>
            </a:r>
          </a:p>
          <a:p>
            <a:pPr lvl="0">
              <a:spcBef>
                <a:spcPts val="0"/>
              </a:spcBef>
              <a:buNone/>
            </a:pPr>
            <a:r>
              <a:rPr lang="en" sz="1500">
                <a:latin typeface="Courier New"/>
                <a:ea typeface="Courier New"/>
                <a:cs typeface="Courier New"/>
                <a:sym typeface="Courier New"/>
              </a:rPr>
              <a:t>	roscd turtlesim/images</a:t>
            </a:r>
          </a:p>
          <a:p>
            <a:pPr lvl="0">
              <a:spcBef>
                <a:spcPts val="0"/>
              </a:spcBef>
              <a:buNone/>
            </a:pPr>
            <a:r>
              <a:rPr lang="en" sz="1500">
                <a:latin typeface="Courier New"/>
                <a:ea typeface="Courier New"/>
                <a:cs typeface="Courier New"/>
                <a:sym typeface="Courier New"/>
              </a:rPr>
              <a:t>	eog box-turtle.png</a:t>
            </a:r>
          </a:p>
          <a:p>
            <a:pPr lvl="0">
              <a:spcBef>
                <a:spcPts val="0"/>
              </a:spcBef>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Shape 825"/>
          <p:cNvSpPr txBox="1"/>
          <p:nvPr>
            <p:ph idx="1" type="body"/>
          </p:nvPr>
        </p:nvSpPr>
        <p:spPr>
          <a:xfrm>
            <a:off x="311700" y="348900"/>
            <a:ext cx="8520600" cy="4230300"/>
          </a:xfrm>
          <a:prstGeom prst="rect">
            <a:avLst/>
          </a:prstGeom>
        </p:spPr>
        <p:txBody>
          <a:bodyPr anchorCtr="0" anchor="ctr" bIns="91425" lIns="91425" rIns="91425" wrap="square" tIns="91425">
            <a:noAutofit/>
          </a:bodyPr>
          <a:lstStyle/>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&lt;joint name="laser_joint" type="fixed"&gt;</a:t>
            </a:r>
          </a:p>
          <a:p>
            <a:pPr indent="387350"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&lt;origin xyz="0.15 0 0.2" rpy="0 0 0"/&gt;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&lt;parent link="chassis"/&gt;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&lt;child link="laser_link"/&gt;</a:t>
            </a:r>
          </a:p>
          <a:p>
            <a:pPr lvl="0">
              <a:spcBef>
                <a:spcPts val="0"/>
              </a:spcBef>
              <a:spcAft>
                <a:spcPts val="0"/>
              </a:spcAft>
              <a:buNone/>
            </a:pPr>
            <a:r>
              <a:rPr lang="en" sz="1500">
                <a:latin typeface="Courier New"/>
                <a:ea typeface="Courier New"/>
                <a:cs typeface="Courier New"/>
                <a:sym typeface="Courier New"/>
              </a:rPr>
              <a:t>&lt;/joint&gt;</a:t>
            </a: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9" name="Shape 829"/>
        <p:cNvGrpSpPr/>
        <p:nvPr/>
      </p:nvGrpSpPr>
      <p:grpSpPr>
        <a:xfrm>
          <a:off x="0" y="0"/>
          <a:ext cx="0" cy="0"/>
          <a:chOff x="0" y="0"/>
          <a:chExt cx="0" cy="0"/>
        </a:xfrm>
      </p:grpSpPr>
      <p:sp>
        <p:nvSpPr>
          <p:cNvPr id="830" name="Shape 830"/>
          <p:cNvSpPr txBox="1"/>
          <p:nvPr>
            <p:ph idx="1" type="body"/>
          </p:nvPr>
        </p:nvSpPr>
        <p:spPr>
          <a:xfrm>
            <a:off x="311700" y="202600"/>
            <a:ext cx="8520600" cy="4502100"/>
          </a:xfrm>
          <a:prstGeom prst="rect">
            <a:avLst/>
          </a:prstGeom>
        </p:spPr>
        <p:txBody>
          <a:bodyPr anchorCtr="0" anchor="t" bIns="91425" lIns="91425" rIns="91425" wrap="square"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 name="laser_link"&gt;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size="0.1 0.1 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size="0.1 0.1 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value="1e-5"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&lt;inertia ixx="1e-6" ixy="0" ixz="0" iyy="1e-6" iyz="0" izz="1e-6"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&lt;/link&gt;</a:t>
            </a:r>
          </a:p>
          <a:p>
            <a:pPr lvl="0">
              <a:spcBef>
                <a:spcPts val="0"/>
              </a:spcBef>
              <a:buNone/>
            </a:pPr>
            <a:r>
              <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Shape 835"/>
          <p:cNvSpPr txBox="1"/>
          <p:nvPr>
            <p:ph idx="1" type="body"/>
          </p:nvPr>
        </p:nvSpPr>
        <p:spPr>
          <a:xfrm>
            <a:off x="311700" y="146325"/>
            <a:ext cx="8520600" cy="4772100"/>
          </a:xfrm>
          <a:prstGeom prst="rect">
            <a:avLst/>
          </a:prstGeom>
        </p:spPr>
        <p:txBody>
          <a:bodyPr anchorCtr="0" anchor="t" bIns="91425" lIns="91425" rIns="91425" wrap="square"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 reference="laser_link"&gt;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&lt;sensor type="ray" name="laser"&gt;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&lt;pose&gt;0 0 0 0 0 0&lt;/pose&gt;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&lt;visualize&gt;true&lt;/visualize&gt;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&lt;update_rate&gt;40&lt;/update_rate&gt;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&lt;ray&gt;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&lt;scan&gt;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&lt;horizontal&gt;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&lt;samples&gt;8&lt;/samples&gt;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&lt;resolution&gt;1&lt;/resolution&gt;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&lt;min_angle&gt;-3.14159&lt;/min_angle&gt;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&lt;max_angle&gt;3.14159&lt;/max_angle&gt;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&lt;/horizontal&gt;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&lt;/scan&gt;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&lt;range&gt;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&lt;min&gt;0.10&lt;/min&gt;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&lt;max&gt;10.0&lt;/max&gt;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&lt;resolution&gt;0.01&lt;/resolution&gt;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&lt;/range&gt;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&lt;/ray&gt;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spcBef>
                <a:spcPts val="0"/>
              </a:spcBef>
              <a:buNone/>
            </a:pPr>
            <a:r>
              <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9" name="Shape 839"/>
        <p:cNvGrpSpPr/>
        <p:nvPr/>
      </p:nvGrpSpPr>
      <p:grpSpPr>
        <a:xfrm>
          <a:off x="0" y="0"/>
          <a:ext cx="0" cy="0"/>
          <a:chOff x="0" y="0"/>
          <a:chExt cx="0" cy="0"/>
        </a:xfrm>
      </p:grpSpPr>
      <p:sp>
        <p:nvSpPr>
          <p:cNvPr id="840" name="Shape 840"/>
          <p:cNvSpPr txBox="1"/>
          <p:nvPr>
            <p:ph idx="1" type="body"/>
          </p:nvPr>
        </p:nvSpPr>
        <p:spPr>
          <a:xfrm>
            <a:off x="311700" y="416425"/>
            <a:ext cx="8520600" cy="4162800"/>
          </a:xfrm>
          <a:prstGeom prst="rect">
            <a:avLst/>
          </a:prstGeom>
        </p:spPr>
        <p:txBody>
          <a:bodyPr anchorCtr="0" anchor="ctr" bIns="91425" lIns="91425" rIns="91425" wrap="square" tIns="91425">
            <a:noAutofit/>
          </a:bodyPr>
          <a:lstStyle/>
          <a:p>
            <a:pPr indent="387350" lvl="0" marL="457200" rt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&lt;plugin name="laser_controller" filename="libgazebo_ros_laser.so"&gt;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&lt;topicName&gt;mybot/scan&lt;/topicName&gt;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&lt;frameName&gt;base_link&lt;/frameName&gt;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&lt;/plugin&gt;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&lt;/sensor&gt;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Shape 84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Laser</a:t>
            </a:r>
          </a:p>
        </p:txBody>
      </p:sp>
      <p:sp>
        <p:nvSpPr>
          <p:cNvPr id="846" name="Shape 84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Esse sensor que acabamos de adicionar publica mensagens do tipo </a:t>
            </a:r>
            <a:r>
              <a:rPr lang="en" sz="1500">
                <a:latin typeface="Courier New"/>
                <a:ea typeface="Courier New"/>
                <a:cs typeface="Courier New"/>
                <a:sym typeface="Courier New"/>
              </a:rPr>
              <a:t>sensor_msgs/LaserScan</a:t>
            </a:r>
            <a:r>
              <a:rPr lang="en"/>
              <a:t> no tópico </a:t>
            </a:r>
            <a:r>
              <a:rPr lang="en" sz="1500">
                <a:latin typeface="Courier New"/>
                <a:ea typeface="Courier New"/>
                <a:cs typeface="Courier New"/>
                <a:sym typeface="Courier New"/>
              </a:rPr>
              <a:t>mybot/scan</a:t>
            </a:r>
            <a:r>
              <a:rPr lang="en"/>
              <a:t> (o nome do tópico pode ser configurado no código do sensor).</a:t>
            </a:r>
          </a:p>
          <a:p>
            <a:pPr indent="-228600" lvl="0" marL="457200" rtl="0">
              <a:spcBef>
                <a:spcPts val="0"/>
              </a:spcBef>
            </a:pPr>
            <a:r>
              <a:rPr lang="en"/>
              <a:t>Essa mensagem possui um campo chamado </a:t>
            </a:r>
            <a:r>
              <a:rPr lang="en" sz="1500">
                <a:latin typeface="Courier New"/>
                <a:ea typeface="Courier New"/>
                <a:cs typeface="Courier New"/>
                <a:sym typeface="Courier New"/>
              </a:rPr>
              <a:t>ranges</a:t>
            </a:r>
            <a:r>
              <a:rPr lang="en"/>
              <a:t>, que é um array contendo as medidas de cada um dos lasers.</a:t>
            </a:r>
          </a:p>
          <a:p>
            <a:pPr indent="-228600" lvl="0" marL="457200" rtl="0">
              <a:spcBef>
                <a:spcPts val="0"/>
              </a:spcBef>
            </a:pPr>
            <a:r>
              <a:rPr lang="en"/>
              <a:t>Vamos agora escrever um nó que é capaz de ler essas mensagens.</a:t>
            </a:r>
          </a:p>
          <a:p>
            <a:pPr indent="-228600" lvl="0" marL="457200">
              <a:spcBef>
                <a:spcPts val="0"/>
              </a:spcBef>
            </a:pPr>
            <a:r>
              <a:rPr lang="en"/>
              <a:t>Na pasta </a:t>
            </a:r>
            <a:r>
              <a:rPr lang="en" sz="1500">
                <a:latin typeface="Courier New"/>
                <a:ea typeface="Courier New"/>
                <a:cs typeface="Courier New"/>
                <a:sym typeface="Courier New"/>
              </a:rPr>
              <a:t>src</a:t>
            </a:r>
            <a:r>
              <a:rPr lang="en"/>
              <a:t> do pacote </a:t>
            </a:r>
            <a:r>
              <a:rPr lang="en" sz="1500">
                <a:latin typeface="Courier New"/>
                <a:ea typeface="Courier New"/>
                <a:cs typeface="Courier New"/>
                <a:sym typeface="Courier New"/>
              </a:rPr>
              <a:t>mybot_control</a:t>
            </a:r>
            <a:r>
              <a:rPr lang="en"/>
              <a:t>, crie um arquivo chamado </a:t>
            </a:r>
            <a:r>
              <a:rPr lang="en" sz="1500">
                <a:latin typeface="Courier New"/>
                <a:ea typeface="Courier New"/>
                <a:cs typeface="Courier New"/>
                <a:sym typeface="Courier New"/>
              </a:rPr>
              <a:t>scansub.cpp</a:t>
            </a:r>
            <a:r>
              <a:rPr lang="en"/>
              <a:t>.</a:t>
            </a: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Shape 851"/>
          <p:cNvSpPr txBox="1"/>
          <p:nvPr>
            <p:ph idx="1" type="body"/>
          </p:nvPr>
        </p:nvSpPr>
        <p:spPr>
          <a:xfrm>
            <a:off x="311700" y="337650"/>
            <a:ext cx="8520600" cy="4241700"/>
          </a:xfrm>
          <a:prstGeom prst="rect">
            <a:avLst/>
          </a:prstGeom>
        </p:spPr>
        <p:txBody>
          <a:bodyPr anchorCtr="0" anchor="t" bIns="91425" lIns="91425" rIns="91425" wrap="square"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#include &lt;ros/ros.h&gt;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#include &lt;sensor_msgs/LaserScan.h&gt;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#include &lt;sstream&gt;</a:t>
            </a:r>
          </a:p>
          <a:p>
            <a:pPr lvl="0">
              <a:lnSpc>
                <a:spcPct val="100000"/>
              </a:lnSpc>
              <a:spcBef>
                <a:spcPts val="0"/>
              </a:spcBef>
              <a:spcAft>
                <a:spcPts val="0"/>
              </a:spcAft>
              <a:buClr>
                <a:schemeClr val="dk1"/>
              </a:buClr>
              <a:buSzPct val="73333"/>
              <a:buFont typeface="Arial"/>
              <a:buNone/>
            </a:pPr>
            <a:r>
              <a:t/>
            </a:r>
            <a:endParaRPr sz="1500">
              <a:latin typeface="Courier New"/>
              <a:ea typeface="Courier New"/>
              <a:cs typeface="Courier New"/>
              <a:sym typeface="Courier New"/>
            </a:endParaRP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void laserScanCallback(const sensor_msgs::LaserScan&amp; msg)</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std::ostringstream oss;</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oss &lt;&lt; "Ranges = [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for (int i = 0; i &lt; msg.ranges.size(); i++)</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oss &lt;&lt; msg.ranges[i] &lt;&lt; "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oss &lt;&lt; "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ROS_INFO_STREAM( oss.str()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a:spcBef>
                <a:spcPts val="0"/>
              </a:spcBef>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5" name="Shape 855"/>
        <p:cNvGrpSpPr/>
        <p:nvPr/>
      </p:nvGrpSpPr>
      <p:grpSpPr>
        <a:xfrm>
          <a:off x="0" y="0"/>
          <a:ext cx="0" cy="0"/>
          <a:chOff x="0" y="0"/>
          <a:chExt cx="0" cy="0"/>
        </a:xfrm>
      </p:grpSpPr>
      <p:sp>
        <p:nvSpPr>
          <p:cNvPr id="856" name="Shape 856"/>
          <p:cNvSpPr txBox="1"/>
          <p:nvPr>
            <p:ph idx="1" type="body"/>
          </p:nvPr>
        </p:nvSpPr>
        <p:spPr>
          <a:xfrm>
            <a:off x="311700" y="787850"/>
            <a:ext cx="8520600" cy="3791400"/>
          </a:xfrm>
          <a:prstGeom prst="rect">
            <a:avLst/>
          </a:prstGeom>
        </p:spPr>
        <p:txBody>
          <a:bodyPr anchorCtr="0" anchor="ctr" bIns="91425" lIns="91425" rIns="91425" wrap="square"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int main(int argc, char** argv)</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ros::init(argc, argv, "laser_scan_sub");</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ros::NodeHandle nh;</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ros::Subscriber scan_sub = nh.subscribe("mybot/scan",</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1000, &amp;laserScanCallback);</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ros::spin();</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a:spcBef>
                <a:spcPts val="0"/>
              </a:spcBef>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Shape 86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Laser</a:t>
            </a:r>
          </a:p>
        </p:txBody>
      </p:sp>
      <p:sp>
        <p:nvSpPr>
          <p:cNvPr id="862" name="Shape 86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Esse programa é muito parecido com o subpose, porém ao invés de usarmos mensagens do tipo </a:t>
            </a:r>
            <a:r>
              <a:rPr lang="en" sz="1500">
                <a:latin typeface="Courier New"/>
                <a:ea typeface="Courier New"/>
                <a:cs typeface="Courier New"/>
                <a:sym typeface="Courier New"/>
              </a:rPr>
              <a:t>turtlesim/Pose</a:t>
            </a:r>
            <a:r>
              <a:rPr lang="en"/>
              <a:t> estamos usando mensagens do tipo </a:t>
            </a:r>
            <a:r>
              <a:rPr lang="en" sz="1500">
                <a:latin typeface="Courier New"/>
                <a:ea typeface="Courier New"/>
                <a:cs typeface="Courier New"/>
                <a:sym typeface="Courier New"/>
              </a:rPr>
              <a:t>sensor_msgs/LarserScan</a:t>
            </a:r>
            <a:r>
              <a:rPr lang="en"/>
              <a:t>.</a:t>
            </a:r>
          </a:p>
          <a:p>
            <a:pPr indent="-228600" lvl="0" marL="457200" rtl="0">
              <a:spcBef>
                <a:spcPts val="0"/>
              </a:spcBef>
            </a:pPr>
            <a:r>
              <a:rPr lang="en"/>
              <a:t>Dentro da função </a:t>
            </a:r>
            <a:r>
              <a:rPr lang="en" sz="1500">
                <a:latin typeface="Courier New"/>
                <a:ea typeface="Courier New"/>
                <a:cs typeface="Courier New"/>
                <a:sym typeface="Courier New"/>
              </a:rPr>
              <a:t>laserScanCallback</a:t>
            </a:r>
            <a:r>
              <a:rPr lang="en"/>
              <a:t>, o objeto </a:t>
            </a:r>
            <a:r>
              <a:rPr lang="en" sz="1500">
                <a:latin typeface="Courier New"/>
                <a:ea typeface="Courier New"/>
                <a:cs typeface="Courier New"/>
                <a:sym typeface="Courier New"/>
              </a:rPr>
              <a:t>msg</a:t>
            </a:r>
            <a:r>
              <a:rPr lang="en"/>
              <a:t> contém a mensagem que foi recebida. O array </a:t>
            </a:r>
            <a:r>
              <a:rPr lang="en" sz="1500">
                <a:latin typeface="Courier New"/>
                <a:ea typeface="Courier New"/>
                <a:cs typeface="Courier New"/>
                <a:sym typeface="Courier New"/>
              </a:rPr>
              <a:t>msg.ranges</a:t>
            </a:r>
            <a:r>
              <a:rPr lang="en"/>
              <a:t> contém as medidas de cada um dos sensores.</a:t>
            </a:r>
          </a:p>
          <a:p>
            <a:pPr indent="-228600" lvl="0" marL="457200">
              <a:spcBef>
                <a:spcPts val="0"/>
              </a:spcBef>
            </a:pPr>
            <a:r>
              <a:rPr lang="en"/>
              <a:t>Fazemos um for para ler cada uma das medidas e concatenar em uma string para imprimir na tela.</a:t>
            </a: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Shape 86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Laser</a:t>
            </a:r>
          </a:p>
        </p:txBody>
      </p:sp>
      <p:sp>
        <p:nvSpPr>
          <p:cNvPr id="868" name="Shape 86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compilar o programa:</a:t>
            </a:r>
          </a:p>
          <a:p>
            <a:pPr indent="-228600" lvl="0" marL="457200" rtl="0">
              <a:spcBef>
                <a:spcPts val="0"/>
              </a:spcBef>
            </a:pPr>
            <a:r>
              <a:rPr lang="en"/>
              <a:t>Adicionar as dependências no arquivo </a:t>
            </a:r>
            <a:r>
              <a:rPr lang="en" sz="1500">
                <a:latin typeface="Courier New"/>
                <a:ea typeface="Courier New"/>
                <a:cs typeface="Courier New"/>
                <a:sym typeface="Courier New"/>
              </a:rPr>
              <a:t>package.xml</a:t>
            </a:r>
          </a:p>
          <a:p>
            <a:pPr lvl="0" rtl="0">
              <a:lnSpc>
                <a:spcPct val="100000"/>
              </a:lnSpc>
              <a:spcBef>
                <a:spcPts val="0"/>
              </a:spcBef>
              <a:spcAft>
                <a:spcPts val="0"/>
              </a:spcAft>
              <a:buNone/>
            </a:pPr>
            <a:r>
              <a:rPr lang="en" sz="1500">
                <a:latin typeface="Courier New"/>
                <a:ea typeface="Courier New"/>
                <a:cs typeface="Courier New"/>
                <a:sym typeface="Courier New"/>
              </a:rPr>
              <a:t>  &lt;build_depend&gt;roscpp&lt;/build_depend&gt;</a:t>
            </a:r>
          </a:p>
          <a:p>
            <a:pPr lvl="0" rtl="0">
              <a:lnSpc>
                <a:spcPct val="100000"/>
              </a:lnSpc>
              <a:spcBef>
                <a:spcPts val="0"/>
              </a:spcBef>
              <a:spcAft>
                <a:spcPts val="0"/>
              </a:spcAft>
              <a:buNone/>
            </a:pPr>
            <a:r>
              <a:rPr lang="en" sz="1500">
                <a:latin typeface="Courier New"/>
                <a:ea typeface="Courier New"/>
                <a:cs typeface="Courier New"/>
                <a:sym typeface="Courier New"/>
              </a:rPr>
              <a:t>  &lt;build_depend&gt;sensor_msgs&lt;/build_depend&gt;</a:t>
            </a:r>
          </a:p>
          <a:p>
            <a:pPr lvl="0" rtl="0">
              <a:lnSpc>
                <a:spcPct val="100000"/>
              </a:lnSpc>
              <a:spcBef>
                <a:spcPts val="0"/>
              </a:spcBef>
              <a:spcAft>
                <a:spcPts val="0"/>
              </a:spcAft>
              <a:buNone/>
            </a:pPr>
            <a:r>
              <a:rPr lang="en" sz="1500">
                <a:latin typeface="Courier New"/>
                <a:ea typeface="Courier New"/>
                <a:cs typeface="Courier New"/>
                <a:sym typeface="Courier New"/>
              </a:rPr>
              <a:t>  </a:t>
            </a:r>
          </a:p>
          <a:p>
            <a:pPr lvl="0" rtl="0">
              <a:lnSpc>
                <a:spcPct val="100000"/>
              </a:lnSpc>
              <a:spcBef>
                <a:spcPts val="0"/>
              </a:spcBef>
              <a:spcAft>
                <a:spcPts val="0"/>
              </a:spcAft>
              <a:buNone/>
            </a:pPr>
            <a:r>
              <a:rPr lang="en" sz="1500">
                <a:latin typeface="Courier New"/>
                <a:ea typeface="Courier New"/>
                <a:cs typeface="Courier New"/>
                <a:sym typeface="Courier New"/>
              </a:rPr>
              <a:t>  &lt;run_depend&gt;roscpp&lt;/run_depend&gt;</a:t>
            </a:r>
          </a:p>
          <a:p>
            <a:pPr lvl="0" rtl="0">
              <a:lnSpc>
                <a:spcPct val="100000"/>
              </a:lnSpc>
              <a:spcBef>
                <a:spcPts val="0"/>
              </a:spcBef>
              <a:spcAft>
                <a:spcPts val="0"/>
              </a:spcAft>
              <a:buNone/>
            </a:pPr>
            <a:r>
              <a:rPr lang="en" sz="1500">
                <a:latin typeface="Courier New"/>
                <a:ea typeface="Courier New"/>
                <a:cs typeface="Courier New"/>
                <a:sym typeface="Courier New"/>
              </a:rPr>
              <a:t>  &lt;run_depend&gt;sensor_msgs&lt;/run_depend&gt;</a:t>
            </a:r>
          </a:p>
          <a:p>
            <a:pPr lvl="0">
              <a:spcBef>
                <a:spcPts val="0"/>
              </a:spcBef>
              <a:buNone/>
            </a:pPr>
            <a:r>
              <a:t/>
            </a:r>
            <a:endParaRPr sz="1500">
              <a:latin typeface="Courier New"/>
              <a:ea typeface="Courier New"/>
              <a:cs typeface="Courier New"/>
              <a:sym typeface="Courier New"/>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Shape 87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Laser</a:t>
            </a:r>
          </a:p>
        </p:txBody>
      </p:sp>
      <p:sp>
        <p:nvSpPr>
          <p:cNvPr id="874" name="Shape 87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Adicionar também as dependências no arquivo </a:t>
            </a:r>
            <a:r>
              <a:rPr lang="en" sz="1500">
                <a:latin typeface="Courier New"/>
                <a:ea typeface="Courier New"/>
                <a:cs typeface="Courier New"/>
                <a:sym typeface="Courier New"/>
              </a:rPr>
              <a:t>CMakeLists.txt</a:t>
            </a:r>
            <a:r>
              <a:rPr lang="en"/>
              <a:t>:</a:t>
            </a:r>
          </a:p>
          <a:p>
            <a:pPr lvl="0" rtl="0">
              <a:lnSpc>
                <a:spcPct val="100000"/>
              </a:lnSpc>
              <a:spcBef>
                <a:spcPts val="0"/>
              </a:spcBef>
              <a:spcAft>
                <a:spcPts val="0"/>
              </a:spcAft>
              <a:buNone/>
            </a:pPr>
            <a:r>
              <a:rPr lang="en" sz="1500">
                <a:latin typeface="Courier New"/>
                <a:ea typeface="Courier New"/>
                <a:cs typeface="Courier New"/>
                <a:sym typeface="Courier New"/>
              </a:rPr>
              <a:t>find_package(catkin REQUIRED COMPONENTS</a:t>
            </a:r>
          </a:p>
          <a:p>
            <a:pPr lvl="0" rtl="0">
              <a:lnSpc>
                <a:spcPct val="100000"/>
              </a:lnSpc>
              <a:spcBef>
                <a:spcPts val="0"/>
              </a:spcBef>
              <a:spcAft>
                <a:spcPts val="0"/>
              </a:spcAft>
              <a:buNone/>
            </a:pPr>
            <a:r>
              <a:rPr lang="en" sz="1500">
                <a:latin typeface="Courier New"/>
                <a:ea typeface="Courier New"/>
                <a:cs typeface="Courier New"/>
                <a:sym typeface="Courier New"/>
              </a:rPr>
              <a:t>	roscpp</a:t>
            </a:r>
          </a:p>
          <a:p>
            <a:pPr lvl="0" rtl="0">
              <a:lnSpc>
                <a:spcPct val="100000"/>
              </a:lnSpc>
              <a:spcBef>
                <a:spcPts val="0"/>
              </a:spcBef>
              <a:spcAft>
                <a:spcPts val="0"/>
              </a:spcAft>
              <a:buNone/>
            </a:pPr>
            <a:r>
              <a:rPr lang="en" sz="1500">
                <a:latin typeface="Courier New"/>
                <a:ea typeface="Courier New"/>
                <a:cs typeface="Courier New"/>
                <a:sym typeface="Courier New"/>
              </a:rPr>
              <a:t>	sensor_msgs</a:t>
            </a:r>
          </a:p>
          <a:p>
            <a:pPr lvl="0" rtl="0">
              <a:lnSpc>
                <a:spcPct val="100000"/>
              </a:lnSpc>
              <a:spcBef>
                <a:spcPts val="0"/>
              </a:spcBef>
              <a:spcAft>
                <a:spcPts val="0"/>
              </a:spcAft>
              <a:buNone/>
            </a:pPr>
            <a:r>
              <a:rPr lang="en" sz="1500">
                <a:latin typeface="Courier New"/>
                <a:ea typeface="Courier New"/>
                <a:cs typeface="Courier New"/>
                <a:sym typeface="Courier New"/>
              </a:rPr>
              <a: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indent="-228600" lvl="0" marL="457200" rtl="0">
              <a:spcBef>
                <a:spcPts val="0"/>
              </a:spcBef>
            </a:pPr>
            <a:r>
              <a:rPr lang="en"/>
              <a:t>Adicionar o novo executável no arquivo </a:t>
            </a:r>
            <a:r>
              <a:rPr lang="en" sz="1500">
                <a:latin typeface="Courier New"/>
                <a:ea typeface="Courier New"/>
                <a:cs typeface="Courier New"/>
                <a:sym typeface="Courier New"/>
              </a:rPr>
              <a:t>CMakeLists.txt</a:t>
            </a:r>
            <a:r>
              <a:rPr lang="en"/>
              <a:t>:</a:t>
            </a:r>
          </a:p>
          <a:p>
            <a:pPr lvl="0" rtl="0">
              <a:lnSpc>
                <a:spcPct val="100000"/>
              </a:lnSpc>
              <a:spcBef>
                <a:spcPts val="0"/>
              </a:spcBef>
              <a:spcAft>
                <a:spcPts val="0"/>
              </a:spcAft>
              <a:buNone/>
            </a:pPr>
            <a:r>
              <a:rPr lang="en" sz="1500">
                <a:latin typeface="Courier New"/>
                <a:ea typeface="Courier New"/>
                <a:cs typeface="Courier New"/>
                <a:sym typeface="Courier New"/>
              </a:rPr>
              <a:t>add_executable(scansub src/scansub.cpp)</a:t>
            </a:r>
          </a:p>
          <a:p>
            <a:pPr lvl="0" rtl="0">
              <a:lnSpc>
                <a:spcPct val="100000"/>
              </a:lnSpc>
              <a:spcBef>
                <a:spcPts val="0"/>
              </a:spcBef>
              <a:spcAft>
                <a:spcPts val="0"/>
              </a:spcAft>
              <a:buNone/>
            </a:pPr>
            <a:r>
              <a:rPr lang="en" sz="1500">
                <a:latin typeface="Courier New"/>
                <a:ea typeface="Courier New"/>
                <a:cs typeface="Courier New"/>
                <a:sym typeface="Courier New"/>
              </a:rPr>
              <a:t>target_link_libraries(scansub ${catkin_LIBRARIES})</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ROS Master</a:t>
            </a:r>
          </a:p>
        </p:txBody>
      </p:sp>
      <p:sp>
        <p:nvSpPr>
          <p:cNvPr id="139" name="Shape 13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lgn="just">
              <a:spcBef>
                <a:spcPts val="0"/>
              </a:spcBef>
              <a:buNone/>
            </a:pPr>
            <a:r>
              <a:rPr lang="en"/>
              <a:t>Um dos objetivos do ROS é permitir que os roboticistas projetem software como um grupo de pequenos programas independentes uns dos outros, chamados nós, que são executados ao mesmo tempo. Para isso, os nós precisam ser capazes de se comunicar uns com os outros. O ROS Master é o programa que permite e gerencia essa comunicação.</a:t>
            </a:r>
          </a:p>
          <a:p>
            <a:pPr lvl="0">
              <a:spcBef>
                <a:spcPts val="0"/>
              </a:spcBef>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Shape 87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Laser</a:t>
            </a:r>
          </a:p>
        </p:txBody>
      </p:sp>
      <p:sp>
        <p:nvSpPr>
          <p:cNvPr id="880" name="Shape 88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Compilar o pacote</a:t>
            </a:r>
          </a:p>
          <a:p>
            <a:pPr indent="457200" lvl="0" rtl="0">
              <a:spcBef>
                <a:spcPts val="0"/>
              </a:spcBef>
              <a:buNone/>
            </a:pPr>
            <a:r>
              <a:rPr lang="en" sz="1500">
                <a:latin typeface="Courier New"/>
                <a:ea typeface="Courier New"/>
                <a:cs typeface="Courier New"/>
                <a:sym typeface="Courier New"/>
              </a:rPr>
              <a:t>cd ~/catkin_ws</a:t>
            </a:r>
          </a:p>
          <a:p>
            <a:pPr indent="457200" lvl="0" rtl="0">
              <a:spcBef>
                <a:spcPts val="0"/>
              </a:spcBef>
              <a:buNone/>
            </a:pPr>
            <a:r>
              <a:rPr lang="en" sz="1500">
                <a:latin typeface="Courier New"/>
                <a:ea typeface="Courier New"/>
                <a:cs typeface="Courier New"/>
                <a:sym typeface="Courier New"/>
              </a:rPr>
              <a:t>catkin_make</a:t>
            </a:r>
          </a:p>
          <a:p>
            <a:pPr indent="-228600" lvl="0" marL="457200" rtl="0">
              <a:spcBef>
                <a:spcPts val="0"/>
              </a:spcBef>
            </a:pPr>
            <a:r>
              <a:rPr lang="en"/>
              <a:t>Executar:</a:t>
            </a:r>
          </a:p>
          <a:p>
            <a:pPr lvl="0">
              <a:spcBef>
                <a:spcPts val="0"/>
              </a:spcBef>
              <a:buNone/>
            </a:pPr>
            <a:r>
              <a:rPr lang="en" sz="1500">
                <a:latin typeface="Courier New"/>
                <a:ea typeface="Courier New"/>
                <a:cs typeface="Courier New"/>
                <a:sym typeface="Courier New"/>
              </a:rPr>
              <a:t>	rosrun mybot_control scansub</a:t>
            </a: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4" name="Shape 884"/>
        <p:cNvGrpSpPr/>
        <p:nvPr/>
      </p:nvGrpSpPr>
      <p:grpSpPr>
        <a:xfrm>
          <a:off x="0" y="0"/>
          <a:ext cx="0" cy="0"/>
          <a:chOff x="0" y="0"/>
          <a:chExt cx="0" cy="0"/>
        </a:xfrm>
      </p:grpSpPr>
      <p:sp>
        <p:nvSpPr>
          <p:cNvPr id="885" name="Shape 88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Câmera</a:t>
            </a:r>
          </a:p>
        </p:txBody>
      </p:sp>
      <p:sp>
        <p:nvSpPr>
          <p:cNvPr id="886" name="Shape 88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Vamos agora adicionar uma câmera.</a:t>
            </a:r>
          </a:p>
          <a:p>
            <a:pPr indent="-228600" lvl="0" marL="457200" rtl="0">
              <a:spcBef>
                <a:spcPts val="0"/>
              </a:spcBef>
            </a:pPr>
            <a:r>
              <a:rPr lang="en"/>
              <a:t>Adicione o seguinte código ao modelo:</a:t>
            </a:r>
          </a:p>
          <a:p>
            <a:pPr lvl="0" rtl="0">
              <a:spcBef>
                <a:spcPts val="0"/>
              </a:spcBef>
              <a:spcAft>
                <a:spcPts val="0"/>
              </a:spcAft>
              <a:buNone/>
            </a:pPr>
            <a:r>
              <a:rPr lang="en" sz="1500">
                <a:latin typeface="Courier New"/>
                <a:ea typeface="Courier New"/>
                <a:cs typeface="Courier New"/>
                <a:sym typeface="Courier New"/>
              </a:rPr>
              <a:t>&lt;joint name="camera_joint" type="fixed"&gt;</a:t>
            </a:r>
          </a:p>
          <a:p>
            <a:pPr lvl="0" rtl="0">
              <a:spcBef>
                <a:spcPts val="0"/>
              </a:spcBef>
              <a:spcAft>
                <a:spcPts val="0"/>
              </a:spcAft>
              <a:buNone/>
            </a:pPr>
            <a:r>
              <a:rPr lang="en" sz="1500">
                <a:latin typeface="Courier New"/>
                <a:ea typeface="Courier New"/>
                <a:cs typeface="Courier New"/>
                <a:sym typeface="Courier New"/>
              </a:rPr>
              <a:t>	&lt;origin xyz="0.15 0 0.175" rpy="0 0 0"/&gt;</a:t>
            </a:r>
          </a:p>
          <a:p>
            <a:pPr lvl="0" rtl="0">
              <a:spcBef>
                <a:spcPts val="0"/>
              </a:spcBef>
              <a:spcAft>
                <a:spcPts val="0"/>
              </a:spcAft>
              <a:buNone/>
            </a:pPr>
            <a:r>
              <a:rPr lang="en" sz="1500">
                <a:latin typeface="Courier New"/>
                <a:ea typeface="Courier New"/>
                <a:cs typeface="Courier New"/>
                <a:sym typeface="Courier New"/>
              </a:rPr>
              <a:t>	&lt;parent link="chassis"/&gt;</a:t>
            </a:r>
          </a:p>
          <a:p>
            <a:pPr lvl="0" rtl="0">
              <a:spcBef>
                <a:spcPts val="0"/>
              </a:spcBef>
              <a:spcAft>
                <a:spcPts val="0"/>
              </a:spcAft>
              <a:buNone/>
            </a:pPr>
            <a:r>
              <a:rPr lang="en" sz="1500">
                <a:latin typeface="Courier New"/>
                <a:ea typeface="Courier New"/>
                <a:cs typeface="Courier New"/>
                <a:sym typeface="Courier New"/>
              </a:rPr>
              <a:t>	&lt;child link="camera"/&gt;</a:t>
            </a:r>
          </a:p>
          <a:p>
            <a:pPr lvl="0" rtl="0">
              <a:spcBef>
                <a:spcPts val="0"/>
              </a:spcBef>
              <a:spcAft>
                <a:spcPts val="0"/>
              </a:spcAft>
              <a:buNone/>
            </a:pPr>
            <a:r>
              <a:rPr lang="en" sz="1500">
                <a:latin typeface="Courier New"/>
                <a:ea typeface="Courier New"/>
                <a:cs typeface="Courier New"/>
                <a:sym typeface="Courier New"/>
              </a:rPr>
              <a:t>&lt;/joint&gt;</a:t>
            </a:r>
          </a:p>
          <a:p>
            <a:pPr lvl="0">
              <a:spcBef>
                <a:spcPts val="0"/>
              </a:spcBef>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0" name="Shape 890"/>
        <p:cNvGrpSpPr/>
        <p:nvPr/>
      </p:nvGrpSpPr>
      <p:grpSpPr>
        <a:xfrm>
          <a:off x="0" y="0"/>
          <a:ext cx="0" cy="0"/>
          <a:chOff x="0" y="0"/>
          <a:chExt cx="0" cy="0"/>
        </a:xfrm>
      </p:grpSpPr>
      <p:sp>
        <p:nvSpPr>
          <p:cNvPr id="891" name="Shape 891"/>
          <p:cNvSpPr txBox="1"/>
          <p:nvPr>
            <p:ph idx="1" type="body"/>
          </p:nvPr>
        </p:nvSpPr>
        <p:spPr>
          <a:xfrm>
            <a:off x="311700" y="247600"/>
            <a:ext cx="8520600" cy="4331700"/>
          </a:xfrm>
          <a:prstGeom prst="rect">
            <a:avLst/>
          </a:prstGeom>
        </p:spPr>
        <p:txBody>
          <a:bodyPr anchorCtr="0" anchor="t" bIns="91425" lIns="91425" rIns="91425" wrap="square"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 name="camera"&gt;</a:t>
            </a:r>
          </a:p>
          <a:p>
            <a:pPr indent="387350"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size="0.05 0.05 0.05"/&gt;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size="0.05 0.05 0.05"/&gt;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value="0.1"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r>
              <a:rPr lang="en" sz="1400">
                <a:latin typeface="Courier New"/>
                <a:ea typeface="Courier New"/>
                <a:cs typeface="Courier New"/>
                <a:sym typeface="Courier New"/>
              </a:rPr>
              <a:t>&lt;inertia ixx="1e-6" ixy="0" ixz="0" iyy="1e-6" iyz="0" izz="1e-6" /&gt;</a:t>
            </a:r>
          </a:p>
          <a:p>
            <a:pPr lvl="0" rtl="0">
              <a:lnSpc>
                <a:spcPct val="100000"/>
              </a:lnSpc>
              <a:spcBef>
                <a:spcPts val="0"/>
              </a:spcBef>
              <a:spcAft>
                <a:spcPts val="0"/>
              </a:spcAft>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&lt;/link&gt;</a:t>
            </a:r>
          </a:p>
          <a:p>
            <a:pPr lvl="0">
              <a:spcBef>
                <a:spcPts val="0"/>
              </a:spcBef>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5" name="Shape 895"/>
        <p:cNvGrpSpPr/>
        <p:nvPr/>
      </p:nvGrpSpPr>
      <p:grpSpPr>
        <a:xfrm>
          <a:off x="0" y="0"/>
          <a:ext cx="0" cy="0"/>
          <a:chOff x="0" y="0"/>
          <a:chExt cx="0" cy="0"/>
        </a:xfrm>
      </p:grpSpPr>
      <p:sp>
        <p:nvSpPr>
          <p:cNvPr id="896" name="Shape 896"/>
          <p:cNvSpPr txBox="1"/>
          <p:nvPr>
            <p:ph idx="1" type="body"/>
          </p:nvPr>
        </p:nvSpPr>
        <p:spPr>
          <a:xfrm>
            <a:off x="311700" y="337650"/>
            <a:ext cx="8520600" cy="4241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sz="1500">
                <a:latin typeface="Courier New"/>
                <a:ea typeface="Courier New"/>
                <a:cs typeface="Courier New"/>
                <a:sym typeface="Courier New"/>
              </a:rPr>
              <a:t>&lt;gazebo reference="camera"&gt;</a:t>
            </a:r>
          </a:p>
          <a:p>
            <a:pPr lvl="0">
              <a:lnSpc>
                <a:spcPct val="100000"/>
              </a:lnSpc>
              <a:spcBef>
                <a:spcPts val="0"/>
              </a:spcBef>
              <a:spcAft>
                <a:spcPts val="0"/>
              </a:spcAft>
              <a:buClr>
                <a:schemeClr val="dk1"/>
              </a:buClr>
              <a:buSzPct val="73333"/>
              <a:buFont typeface="Arial"/>
              <a:buNone/>
            </a:pPr>
            <a:r>
              <a:t/>
            </a:r>
            <a:endParaRPr sz="1500">
              <a:latin typeface="Courier New"/>
              <a:ea typeface="Courier New"/>
              <a:cs typeface="Courier New"/>
              <a:sym typeface="Courier New"/>
            </a:endParaRPr>
          </a:p>
          <a:p>
            <a:pPr lvl="0" rtl="0">
              <a:lnSpc>
                <a:spcPct val="100000"/>
              </a:lnSpc>
              <a:spcBef>
                <a:spcPts val="0"/>
              </a:spcBef>
              <a:spcAft>
                <a:spcPts val="0"/>
              </a:spcAft>
              <a:buNone/>
            </a:pPr>
            <a:r>
              <a:rPr lang="en" sz="1500">
                <a:latin typeface="Courier New"/>
                <a:ea typeface="Courier New"/>
                <a:cs typeface="Courier New"/>
                <a:sym typeface="Courier New"/>
              </a:rPr>
              <a:t>	  &lt;material&gt;Gazebo/Blue&lt;/material&gt;</a:t>
            </a:r>
          </a:p>
          <a:p>
            <a:pPr lvl="0">
              <a:lnSpc>
                <a:spcPct val="100000"/>
              </a:lnSpc>
              <a:spcBef>
                <a:spcPts val="0"/>
              </a:spcBef>
              <a:spcAft>
                <a:spcPts val="0"/>
              </a:spcAft>
              <a:buClr>
                <a:schemeClr val="dk1"/>
              </a:buClr>
              <a:buSzPct val="73333"/>
              <a:buFont typeface="Arial"/>
              <a:buNone/>
            </a:pPr>
            <a:r>
              <a:t/>
            </a:r>
            <a:endParaRPr sz="1500">
              <a:latin typeface="Courier New"/>
              <a:ea typeface="Courier New"/>
              <a:cs typeface="Courier New"/>
              <a:sym typeface="Courier New"/>
            </a:endParaRP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&lt;sensor type="camera" name="camera1"&gt;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&lt;update_rate&gt;30.0&lt;/update_rate&gt;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&lt;camera name="head"&gt;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&lt;horizontal_fov&gt;1.3962634&lt;/horizontal_fov&gt;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&lt;image&gt;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&lt;width&gt;800&lt;/width&gt;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&lt;height&gt;800&lt;/height&gt;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&lt;format&gt;R8G8B8&lt;/format&gt;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&lt;/image&gt;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&lt;clip&gt;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&lt;near&gt;0.02&lt;/near&gt;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&lt;far&gt;300&lt;/far&gt;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&lt;/clip&gt;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&lt;/camera&gt;</a:t>
            </a:r>
          </a:p>
          <a:p>
            <a:pPr lvl="0">
              <a:spcBef>
                <a:spcPts val="0"/>
              </a:spcBef>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0" name="Shape 900"/>
        <p:cNvGrpSpPr/>
        <p:nvPr/>
      </p:nvGrpSpPr>
      <p:grpSpPr>
        <a:xfrm>
          <a:off x="0" y="0"/>
          <a:ext cx="0" cy="0"/>
          <a:chOff x="0" y="0"/>
          <a:chExt cx="0" cy="0"/>
        </a:xfrm>
      </p:grpSpPr>
      <p:sp>
        <p:nvSpPr>
          <p:cNvPr id="901" name="Shape 901"/>
          <p:cNvSpPr txBox="1"/>
          <p:nvPr>
            <p:ph idx="1" type="body"/>
          </p:nvPr>
        </p:nvSpPr>
        <p:spPr>
          <a:xfrm>
            <a:off x="311700" y="495225"/>
            <a:ext cx="8520600" cy="4095300"/>
          </a:xfrm>
          <a:prstGeom prst="rect">
            <a:avLst/>
          </a:prstGeom>
        </p:spPr>
        <p:txBody>
          <a:bodyPr anchorCtr="0" anchor="t" bIns="91425" lIns="91425" rIns="91425" wrap="square" tIns="91425">
            <a:noAutofit/>
          </a:bodyPr>
          <a:lstStyle/>
          <a:p>
            <a:pPr indent="387350" lvl="0" marL="45720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&lt;plugin name="camera_controller" filename="libgazebo_ros_camera.so"&gt;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&lt;alwaysOn&gt;true&lt;/alwaysOn&gt;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&lt;updateRate&gt;0.0&lt;/updateRate&gt;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&lt;cameraName&gt;mybot/camera&lt;/cameraName&gt;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&lt;imageTopicName&gt;image_raw&lt;/imageTopicName&gt;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&lt;cameraInfoTopicName&gt;camera_info&lt;/cameraInfoTopicName&gt;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&lt;frameName&gt;camera_link&lt;/frameName&gt;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&lt;hackBaseline&gt;0.07&lt;/hackBaseline&gt;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&lt;distortionK1&gt;0.0&lt;/distortionK1&gt;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&lt;distortionK2&gt;0.0&lt;/distortionK2&gt;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&lt;distortionK3&gt;0.0&lt;/distortionK3&gt;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&lt;distortionT1&gt;0.0&lt;/distortionT1&gt;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&lt;distortionT2&gt;0.0&lt;/distortionT2&gt;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&lt;/plugin&gt;</a:t>
            </a:r>
          </a:p>
          <a:p>
            <a:pPr indent="387350"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&lt;/sensor&gt;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a:p>
            <a:pPr lvl="0">
              <a:spcBef>
                <a:spcPts val="0"/>
              </a:spcBef>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5" name="Shape 905"/>
        <p:cNvGrpSpPr/>
        <p:nvPr/>
      </p:nvGrpSpPr>
      <p:grpSpPr>
        <a:xfrm>
          <a:off x="0" y="0"/>
          <a:ext cx="0" cy="0"/>
          <a:chOff x="0" y="0"/>
          <a:chExt cx="0" cy="0"/>
        </a:xfrm>
      </p:grpSpPr>
      <p:sp>
        <p:nvSpPr>
          <p:cNvPr id="906" name="Shape 90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Câmera</a:t>
            </a:r>
          </a:p>
        </p:txBody>
      </p:sp>
      <p:sp>
        <p:nvSpPr>
          <p:cNvPr id="907" name="Shape 90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 câmera publica mensagens do tipo </a:t>
            </a:r>
            <a:r>
              <a:rPr lang="en" sz="1500">
                <a:latin typeface="Courier New"/>
                <a:ea typeface="Courier New"/>
                <a:cs typeface="Courier New"/>
                <a:sym typeface="Courier New"/>
              </a:rPr>
              <a:t>sensor_msgs/Image</a:t>
            </a:r>
            <a:r>
              <a:rPr lang="en"/>
              <a:t> no tópico </a:t>
            </a:r>
            <a:r>
              <a:rPr lang="en" sz="1500">
                <a:latin typeface="Courier New"/>
                <a:ea typeface="Courier New"/>
                <a:cs typeface="Courier New"/>
                <a:sym typeface="Courier New"/>
              </a:rPr>
              <a:t>mybot/camera/image_raw.</a:t>
            </a:r>
          </a:p>
          <a:p>
            <a:pPr indent="-228600" lvl="0" marL="457200" rtl="0">
              <a:spcBef>
                <a:spcPts val="0"/>
              </a:spcBef>
            </a:pPr>
            <a:r>
              <a:rPr lang="en"/>
              <a:t>Para visualizar as imagens, vamos utilizar o nó </a:t>
            </a:r>
            <a:r>
              <a:rPr lang="en" sz="1500">
                <a:latin typeface="Courier New"/>
                <a:ea typeface="Courier New"/>
                <a:cs typeface="Courier New"/>
                <a:sym typeface="Courier New"/>
              </a:rPr>
              <a:t>image_view</a:t>
            </a:r>
            <a:r>
              <a:rPr lang="en"/>
              <a:t> do pacote </a:t>
            </a:r>
            <a:r>
              <a:rPr lang="en" sz="1500">
                <a:latin typeface="Courier New"/>
                <a:ea typeface="Courier New"/>
                <a:cs typeface="Courier New"/>
                <a:sym typeface="Courier New"/>
              </a:rPr>
              <a:t>image_view</a:t>
            </a:r>
            <a:r>
              <a:rPr lang="en"/>
              <a:t>:</a:t>
            </a:r>
          </a:p>
          <a:p>
            <a:pPr lvl="0">
              <a:spcBef>
                <a:spcPts val="0"/>
              </a:spcBef>
              <a:buNone/>
            </a:pPr>
            <a:r>
              <a:rPr lang="en"/>
              <a:t>	</a:t>
            </a:r>
            <a:r>
              <a:rPr lang="en" sz="1500">
                <a:latin typeface="Courier New"/>
                <a:ea typeface="Courier New"/>
                <a:cs typeface="Courier New"/>
                <a:sym typeface="Courier New"/>
              </a:rPr>
              <a:t>rosrun image_view image_view image:=/mybot/camera/image_raw</a:t>
            </a: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1" name="Shape 911"/>
        <p:cNvGrpSpPr/>
        <p:nvPr/>
      </p:nvGrpSpPr>
      <p:grpSpPr>
        <a:xfrm>
          <a:off x="0" y="0"/>
          <a:ext cx="0" cy="0"/>
          <a:chOff x="0" y="0"/>
          <a:chExt cx="0" cy="0"/>
        </a:xfrm>
      </p:grpSpPr>
      <p:sp>
        <p:nvSpPr>
          <p:cNvPr id="912" name="Shape 912"/>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lvl="0">
              <a:spcBef>
                <a:spcPts val="0"/>
              </a:spcBef>
              <a:buNone/>
            </a:pPr>
            <a:r>
              <a:rPr lang="en"/>
              <a:t>Simulador de Quadrotores</a:t>
            </a: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6" name="Shape 916"/>
        <p:cNvGrpSpPr/>
        <p:nvPr/>
      </p:nvGrpSpPr>
      <p:grpSpPr>
        <a:xfrm>
          <a:off x="0" y="0"/>
          <a:ext cx="0" cy="0"/>
          <a:chOff x="0" y="0"/>
          <a:chExt cx="0" cy="0"/>
        </a:xfrm>
      </p:grpSpPr>
      <p:sp>
        <p:nvSpPr>
          <p:cNvPr id="917" name="Shape 91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Simulador de Quadrotores</a:t>
            </a:r>
          </a:p>
        </p:txBody>
      </p:sp>
      <p:sp>
        <p:nvSpPr>
          <p:cNvPr id="918" name="Shape 91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lgn="just">
              <a:spcBef>
                <a:spcPts val="0"/>
              </a:spcBef>
            </a:pPr>
            <a:r>
              <a:rPr lang="en"/>
              <a:t>Agora nós vamos usar o pacote viscap_gazebo para simular quadrotores dentro do Gazebo.</a:t>
            </a:r>
          </a:p>
          <a:p>
            <a:pPr indent="-228600" lvl="0" marL="457200" rtl="0" algn="just">
              <a:spcBef>
                <a:spcPts val="0"/>
              </a:spcBef>
            </a:pPr>
            <a:r>
              <a:rPr lang="en"/>
              <a:t>Esse pacote contém os arquivos necessários para executar a simulação: o modelo do quadrotor, o plugin para o controle, alguns cenários com os quais o robô pode interagir.</a:t>
            </a:r>
          </a:p>
          <a:p>
            <a:pPr indent="-228600" lvl="0" marL="457200" algn="just">
              <a:spcBef>
                <a:spcPts val="0"/>
              </a:spcBef>
            </a:pPr>
            <a:r>
              <a:rPr lang="en"/>
              <a:t>O quadrotor dessa simulação contém vários sensores que utilizaremos para fazê-lo navegar pelo mundo da simulação, como câmeras, sensores de distância e lasers.</a:t>
            </a: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2" name="Shape 922"/>
        <p:cNvGrpSpPr/>
        <p:nvPr/>
      </p:nvGrpSpPr>
      <p:grpSpPr>
        <a:xfrm>
          <a:off x="0" y="0"/>
          <a:ext cx="0" cy="0"/>
          <a:chOff x="0" y="0"/>
          <a:chExt cx="0" cy="0"/>
        </a:xfrm>
      </p:grpSpPr>
      <p:sp>
        <p:nvSpPr>
          <p:cNvPr id="923" name="Shape 92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Instalação</a:t>
            </a:r>
          </a:p>
        </p:txBody>
      </p:sp>
      <p:sp>
        <p:nvSpPr>
          <p:cNvPr id="924" name="Shape 92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As instruções para a instalação encontram-se na página </a:t>
            </a:r>
            <a:r>
              <a:rPr lang="en" u="sng">
                <a:solidFill>
                  <a:schemeClr val="hlink"/>
                </a:solidFill>
                <a:hlinkClick r:id="rId3"/>
              </a:rPr>
              <a:t>https://github.com/viscap/viscap_gazebo</a:t>
            </a:r>
            <a:r>
              <a:rPr lang="en"/>
              <a:t> </a:t>
            </a: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8" name="Shape 928"/>
        <p:cNvGrpSpPr/>
        <p:nvPr/>
      </p:nvGrpSpPr>
      <p:grpSpPr>
        <a:xfrm>
          <a:off x="0" y="0"/>
          <a:ext cx="0" cy="0"/>
          <a:chOff x="0" y="0"/>
          <a:chExt cx="0" cy="0"/>
        </a:xfrm>
      </p:grpSpPr>
      <p:sp>
        <p:nvSpPr>
          <p:cNvPr id="929" name="Shape 92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Descrição do pacote</a:t>
            </a:r>
          </a:p>
        </p:txBody>
      </p:sp>
      <p:sp>
        <p:nvSpPr>
          <p:cNvPr id="930" name="Shape 93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O pacote viscap_gazebo contém recursos organizados em diversas pastas, das quais as principais são:</a:t>
            </a:r>
          </a:p>
          <a:p>
            <a:pPr indent="-228600" lvl="0" marL="457200" rtl="0">
              <a:spcBef>
                <a:spcPts val="0"/>
              </a:spcBef>
            </a:pPr>
            <a:r>
              <a:rPr lang="en" sz="1600">
                <a:latin typeface="Courier New"/>
                <a:ea typeface="Courier New"/>
                <a:cs typeface="Courier New"/>
                <a:sym typeface="Courier New"/>
              </a:rPr>
              <a:t>w</a:t>
            </a:r>
            <a:r>
              <a:rPr lang="en" sz="1600">
                <a:latin typeface="Courier New"/>
                <a:ea typeface="Courier New"/>
                <a:cs typeface="Courier New"/>
                <a:sym typeface="Courier New"/>
              </a:rPr>
              <a:t>orlds</a:t>
            </a:r>
            <a:r>
              <a:rPr lang="en"/>
              <a:t> e </a:t>
            </a:r>
            <a:r>
              <a:rPr lang="en" sz="1600">
                <a:latin typeface="Courier New"/>
                <a:ea typeface="Courier New"/>
                <a:cs typeface="Courier New"/>
                <a:sym typeface="Courier New"/>
              </a:rPr>
              <a:t>models</a:t>
            </a:r>
            <a:r>
              <a:rPr lang="en"/>
              <a:t>: Contém os arquivos .world que descrevem os cenários de simulação e modelos de objetos presentes nesses cenários;</a:t>
            </a:r>
          </a:p>
          <a:p>
            <a:pPr indent="-228600" lvl="0" marL="457200" rtl="0">
              <a:spcBef>
                <a:spcPts val="0"/>
              </a:spcBef>
            </a:pPr>
            <a:r>
              <a:rPr lang="en" sz="1600">
                <a:latin typeface="Courier New"/>
                <a:ea typeface="Courier New"/>
                <a:cs typeface="Courier New"/>
                <a:sym typeface="Courier New"/>
              </a:rPr>
              <a:t>urdf</a:t>
            </a:r>
            <a:r>
              <a:rPr lang="en"/>
              <a:t>, </a:t>
            </a:r>
            <a:r>
              <a:rPr lang="en" sz="1600">
                <a:latin typeface="Courier New"/>
                <a:ea typeface="Courier New"/>
                <a:cs typeface="Courier New"/>
                <a:sym typeface="Courier New"/>
              </a:rPr>
              <a:t>meshes</a:t>
            </a:r>
            <a:r>
              <a:rPr lang="en"/>
              <a:t> e </a:t>
            </a:r>
            <a:r>
              <a:rPr lang="en" sz="1600">
                <a:latin typeface="Courier New"/>
                <a:ea typeface="Courier New"/>
                <a:cs typeface="Courier New"/>
                <a:sym typeface="Courier New"/>
              </a:rPr>
              <a:t>plugins</a:t>
            </a:r>
            <a:r>
              <a:rPr lang="en"/>
              <a:t>: Contém os arquivos que constituem o modelo do quadrotor, incluindo o urdf, o modelo visual e o plugin de controle;</a:t>
            </a:r>
          </a:p>
          <a:p>
            <a:pPr indent="-228600" lvl="0" marL="457200" rtl="0">
              <a:spcBef>
                <a:spcPts val="0"/>
              </a:spcBef>
            </a:pPr>
            <a:r>
              <a:rPr lang="en" sz="1600">
                <a:latin typeface="Courier New"/>
                <a:ea typeface="Courier New"/>
                <a:cs typeface="Courier New"/>
                <a:sym typeface="Courier New"/>
              </a:rPr>
              <a:t>l</a:t>
            </a:r>
            <a:r>
              <a:rPr lang="en" sz="1600">
                <a:latin typeface="Courier New"/>
                <a:ea typeface="Courier New"/>
                <a:cs typeface="Courier New"/>
                <a:sym typeface="Courier New"/>
              </a:rPr>
              <a:t>aunch</a:t>
            </a:r>
            <a:r>
              <a:rPr lang="en"/>
              <a:t>: Contém os arquivos launch que usaremos para iniciar os diferentes cenários de simulação e carregar drones dentro do Gazebo;</a:t>
            </a:r>
          </a:p>
          <a:p>
            <a:pPr lvl="0">
              <a:spcBef>
                <a:spcPts val="0"/>
              </a:spcBef>
              <a:buNone/>
            </a:pPr>
            <a:r>
              <a:rPr lang="en"/>
              <a:t>Vamos dar uma olhada mais a fundo no modelo do quadrotor.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ROS Master</a:t>
            </a:r>
          </a:p>
        </p:txBody>
      </p:sp>
      <p:sp>
        <p:nvSpPr>
          <p:cNvPr id="145" name="Shape 14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Para iniciar o master:</a:t>
            </a:r>
          </a:p>
          <a:p>
            <a:pPr lvl="0">
              <a:spcBef>
                <a:spcPts val="0"/>
              </a:spcBef>
              <a:buNone/>
            </a:pPr>
            <a:r>
              <a:rPr lang="en"/>
              <a:t>	</a:t>
            </a:r>
            <a:r>
              <a:rPr lang="en" sz="1500">
                <a:latin typeface="Courier New"/>
                <a:ea typeface="Courier New"/>
                <a:cs typeface="Courier New"/>
                <a:sym typeface="Courier New"/>
              </a:rPr>
              <a:t>roscore</a:t>
            </a:r>
          </a:p>
          <a:p>
            <a:pPr indent="-228600" lvl="0" marL="457200" algn="just">
              <a:spcBef>
                <a:spcPts val="0"/>
              </a:spcBef>
            </a:pPr>
            <a:r>
              <a:rPr lang="en"/>
              <a:t>O comando roscore deve ser executado no início da execução de uma aplicação do ROS e deve continuar aberto durante todo o tempo da execução.</a:t>
            </a:r>
          </a:p>
          <a:p>
            <a:pPr lvl="0">
              <a:spcBef>
                <a:spcPts val="0"/>
              </a:spcBef>
              <a:buNone/>
            </a:pPr>
            <a:r>
              <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4" name="Shape 934"/>
        <p:cNvGrpSpPr/>
        <p:nvPr/>
      </p:nvGrpSpPr>
      <p:grpSpPr>
        <a:xfrm>
          <a:off x="0" y="0"/>
          <a:ext cx="0" cy="0"/>
          <a:chOff x="0" y="0"/>
          <a:chExt cx="0" cy="0"/>
        </a:xfrm>
      </p:grpSpPr>
      <p:sp>
        <p:nvSpPr>
          <p:cNvPr id="935" name="Shape 93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Modelo do quadrotor</a:t>
            </a:r>
          </a:p>
        </p:txBody>
      </p:sp>
      <p:sp>
        <p:nvSpPr>
          <p:cNvPr id="936" name="Shape 93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 pasta urdf contém os arquivos que formam o modelo urdf do quadrotor.</a:t>
            </a:r>
          </a:p>
          <a:p>
            <a:pPr indent="-228600" lvl="0" marL="457200" rtl="0">
              <a:spcBef>
                <a:spcPts val="0"/>
              </a:spcBef>
            </a:pPr>
            <a:r>
              <a:rPr lang="en"/>
              <a:t>A extensão utilizada nesses arquivos é .xacro. Isso significa que os arquivos utilizam o xacro, um programa do ROS que processa esses arquivos e gera urdf.</a:t>
            </a:r>
          </a:p>
          <a:p>
            <a:pPr indent="-228600" lvl="0" marL="457200">
              <a:spcBef>
                <a:spcPts val="0"/>
              </a:spcBef>
            </a:pPr>
            <a:r>
              <a:rPr lang="en"/>
              <a:t>O xacro incrementa o urdf com diversas funcionalidades úteis como criação de variáveis e macros para evitar repetição de código, inclusão de arquivos externos, operações matemáticas, entre outras.</a:t>
            </a: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0" name="Shape 940"/>
        <p:cNvGrpSpPr/>
        <p:nvPr/>
      </p:nvGrpSpPr>
      <p:grpSpPr>
        <a:xfrm>
          <a:off x="0" y="0"/>
          <a:ext cx="0" cy="0"/>
          <a:chOff x="0" y="0"/>
          <a:chExt cx="0" cy="0"/>
        </a:xfrm>
      </p:grpSpPr>
      <p:sp>
        <p:nvSpPr>
          <p:cNvPr id="941" name="Shape 94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Modelo do quadrotor</a:t>
            </a:r>
          </a:p>
        </p:txBody>
      </p:sp>
      <p:sp>
        <p:nvSpPr>
          <p:cNvPr id="942" name="Shape 942"/>
          <p:cNvSpPr txBox="1"/>
          <p:nvPr>
            <p:ph idx="1" type="body"/>
          </p:nvPr>
        </p:nvSpPr>
        <p:spPr>
          <a:xfrm>
            <a:off x="311700" y="1225225"/>
            <a:ext cx="8771100" cy="3354000"/>
          </a:xfrm>
          <a:prstGeom prst="rect">
            <a:avLst/>
          </a:prstGeom>
        </p:spPr>
        <p:txBody>
          <a:bodyPr anchorCtr="0" anchor="t" bIns="91425" lIns="91425" rIns="91425" wrap="square" tIns="91425">
            <a:noAutofit/>
          </a:bodyPr>
          <a:lstStyle/>
          <a:p>
            <a:pPr indent="-228600" lvl="0" marL="457200" rtl="0">
              <a:spcBef>
                <a:spcPts val="0"/>
              </a:spcBef>
            </a:pPr>
            <a:r>
              <a:rPr lang="en"/>
              <a:t>O arquivo principal é o </a:t>
            </a:r>
            <a:r>
              <a:rPr lang="en" sz="1600">
                <a:latin typeface="Courier New"/>
                <a:ea typeface="Courier New"/>
                <a:cs typeface="Courier New"/>
                <a:sym typeface="Courier New"/>
              </a:rPr>
              <a:t>quadrotor.urdf.xacro</a:t>
            </a:r>
            <a:r>
              <a:rPr lang="en"/>
              <a:t>.</a:t>
            </a:r>
          </a:p>
          <a:p>
            <a:pPr indent="-228600" lvl="0" marL="457200" rtl="0">
              <a:spcBef>
                <a:spcPts val="0"/>
              </a:spcBef>
            </a:pPr>
            <a:r>
              <a:rPr lang="en"/>
              <a:t>Todo arquivo xacro deve começar com o seguinte código:</a:t>
            </a:r>
          </a:p>
          <a:p>
            <a:pPr lvl="0" rtl="0">
              <a:lnSpc>
                <a:spcPct val="115000"/>
              </a:lnSpc>
              <a:spcBef>
                <a:spcPts val="0"/>
              </a:spcBef>
              <a:spcAft>
                <a:spcPts val="0"/>
              </a:spcAft>
              <a:buNone/>
            </a:pPr>
            <a:r>
              <a:rPr lang="en" sz="1600">
                <a:latin typeface="Courier New"/>
                <a:ea typeface="Courier New"/>
                <a:cs typeface="Courier New"/>
                <a:sym typeface="Courier New"/>
              </a:rPr>
              <a:t>&lt;?xml version="1.0"?&gt;</a:t>
            </a:r>
          </a:p>
          <a:p>
            <a:pPr lvl="0" rtl="0">
              <a:lnSpc>
                <a:spcPct val="115000"/>
              </a:lnSpc>
              <a:spcBef>
                <a:spcPts val="0"/>
              </a:spcBef>
              <a:spcAft>
                <a:spcPts val="0"/>
              </a:spcAft>
              <a:buNone/>
            </a:pPr>
            <a:r>
              <a:t/>
            </a:r>
            <a:endParaRPr sz="1600">
              <a:latin typeface="Courier New"/>
              <a:ea typeface="Courier New"/>
              <a:cs typeface="Courier New"/>
              <a:sym typeface="Courier New"/>
            </a:endParaRPr>
          </a:p>
          <a:p>
            <a:pPr lvl="0" rtl="0">
              <a:lnSpc>
                <a:spcPct val="115000"/>
              </a:lnSpc>
              <a:spcBef>
                <a:spcPts val="0"/>
              </a:spcBef>
              <a:spcAft>
                <a:spcPts val="0"/>
              </a:spcAft>
              <a:buNone/>
            </a:pPr>
            <a:r>
              <a:rPr lang="en" sz="1600">
                <a:latin typeface="Courier New"/>
                <a:ea typeface="Courier New"/>
                <a:cs typeface="Courier New"/>
                <a:sym typeface="Courier New"/>
              </a:rPr>
              <a:t>&lt;robot name="quadrotor_full" xmlns:xacro="http://wiki.ros.org/xacro"&gt;</a:t>
            </a:r>
          </a:p>
          <a:p>
            <a:pPr lvl="0" rtl="0" algn="l">
              <a:lnSpc>
                <a:spcPct val="115000"/>
              </a:lnSpc>
              <a:spcBef>
                <a:spcPts val="0"/>
              </a:spcBef>
              <a:spcAft>
                <a:spcPts val="0"/>
              </a:spcAft>
              <a:buNone/>
            </a:pPr>
            <a:r>
              <a:rPr lang="en" sz="1600">
                <a:latin typeface="Courier New"/>
                <a:ea typeface="Courier New"/>
                <a:cs typeface="Courier New"/>
                <a:sym typeface="Courier New"/>
              </a:rPr>
              <a:t>&lt;/robot&gt;</a:t>
            </a:r>
          </a:p>
          <a:p>
            <a:pPr lvl="0" rtl="0" algn="l">
              <a:lnSpc>
                <a:spcPct val="115000"/>
              </a:lnSpc>
              <a:spcBef>
                <a:spcPts val="0"/>
              </a:spcBef>
              <a:spcAft>
                <a:spcPts val="0"/>
              </a:spcAft>
              <a:buNone/>
            </a:pPr>
            <a:r>
              <a:t/>
            </a:r>
            <a:endParaRPr sz="1600">
              <a:latin typeface="Courier New"/>
              <a:ea typeface="Courier New"/>
              <a:cs typeface="Courier New"/>
              <a:sym typeface="Courier New"/>
            </a:endParaRPr>
          </a:p>
          <a:p>
            <a:pPr indent="-228600" lvl="0" marL="457200" rtl="0">
              <a:spcBef>
                <a:spcPts val="0"/>
              </a:spcBef>
            </a:pPr>
            <a:r>
              <a:rPr lang="en"/>
              <a:t>Onde “</a:t>
            </a:r>
            <a:r>
              <a:rPr lang="en" sz="1600">
                <a:latin typeface="Courier New"/>
                <a:ea typeface="Courier New"/>
                <a:cs typeface="Courier New"/>
                <a:sym typeface="Courier New"/>
              </a:rPr>
              <a:t>quadrotor_full</a:t>
            </a:r>
            <a:r>
              <a:rPr lang="en"/>
              <a:t>” é o nome que escolhemos para nosso quadrotor, mas poderia ser qualquer outro nome.</a:t>
            </a:r>
          </a:p>
          <a:p>
            <a:pPr indent="-228600" lvl="0" marL="457200" rtl="0">
              <a:spcBef>
                <a:spcPts val="0"/>
              </a:spcBef>
            </a:pPr>
            <a:r>
              <a:rPr lang="en"/>
              <a:t>Dentro da tag </a:t>
            </a:r>
            <a:r>
              <a:rPr lang="en" sz="1600">
                <a:latin typeface="Courier New"/>
                <a:ea typeface="Courier New"/>
                <a:cs typeface="Courier New"/>
                <a:sym typeface="Courier New"/>
              </a:rPr>
              <a:t>robot</a:t>
            </a:r>
            <a:r>
              <a:rPr lang="en"/>
              <a:t> colocamos o código que descreve o robô. </a:t>
            </a: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6" name="Shape 946"/>
        <p:cNvGrpSpPr/>
        <p:nvPr/>
      </p:nvGrpSpPr>
      <p:grpSpPr>
        <a:xfrm>
          <a:off x="0" y="0"/>
          <a:ext cx="0" cy="0"/>
          <a:chOff x="0" y="0"/>
          <a:chExt cx="0" cy="0"/>
        </a:xfrm>
      </p:grpSpPr>
      <p:sp>
        <p:nvSpPr>
          <p:cNvPr id="947" name="Shape 94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Modelo do quadrotor</a:t>
            </a:r>
          </a:p>
        </p:txBody>
      </p:sp>
      <p:sp>
        <p:nvSpPr>
          <p:cNvPr id="948" name="Shape 94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lnSpc>
                <a:spcPct val="115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&lt;xacro:property name="ID" value="$(arg id)" /&gt;</a:t>
            </a:r>
          </a:p>
          <a:p>
            <a:pPr lvl="0">
              <a:lnSpc>
                <a:spcPct val="115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&lt;xacro:property name="robot_name" value="quadrotor_$(arg id)" /&gt;</a:t>
            </a:r>
          </a:p>
          <a:p>
            <a:pPr lvl="0" rtl="0">
              <a:lnSpc>
                <a:spcPct val="150000"/>
              </a:lnSpc>
              <a:spcBef>
                <a:spcPts val="0"/>
              </a:spcBef>
              <a:spcAft>
                <a:spcPts val="1000"/>
              </a:spcAft>
              <a:buNone/>
            </a:pPr>
            <a:r>
              <a:rPr lang="en" sz="1600">
                <a:latin typeface="Courier New"/>
                <a:ea typeface="Courier New"/>
                <a:cs typeface="Courier New"/>
                <a:sym typeface="Courier New"/>
              </a:rPr>
              <a:t>&lt;xacro:property name="M_PI" value="3.1415926535897931" /&gt;</a:t>
            </a:r>
          </a:p>
          <a:p>
            <a:pPr indent="-228600" lvl="0" marL="457200" rtl="0">
              <a:spcBef>
                <a:spcPts val="0"/>
              </a:spcBef>
            </a:pPr>
            <a:r>
              <a:rPr lang="en"/>
              <a:t>Essas linhas estão definindo “propriedades” que funcionam com variáveis. São valores que poderemos reutilizar ao longo do restante do código.</a:t>
            </a:r>
          </a:p>
          <a:p>
            <a:pPr indent="-228600" lvl="0" marL="457200" rtl="0">
              <a:spcBef>
                <a:spcPts val="0"/>
              </a:spcBef>
            </a:pPr>
            <a:r>
              <a:rPr lang="en"/>
              <a:t>As propriedades definidas são o ID do quadrotor, o nome dele (que depende do ID) e o valor de pi.</a:t>
            </a:r>
          </a:p>
          <a:p>
            <a:pPr indent="-228600" lvl="0" marL="457200">
              <a:spcBef>
                <a:spcPts val="0"/>
              </a:spcBef>
            </a:pPr>
            <a:r>
              <a:rPr lang="en"/>
              <a:t>O código “</a:t>
            </a:r>
            <a:r>
              <a:rPr lang="en" sz="1600">
                <a:latin typeface="Courier New"/>
                <a:ea typeface="Courier New"/>
                <a:cs typeface="Courier New"/>
                <a:sym typeface="Courier New"/>
              </a:rPr>
              <a:t>$(arg id)</a:t>
            </a:r>
            <a:r>
              <a:rPr lang="en"/>
              <a:t>” indica que o ID pode ser passado como parâmetro a partir de um arquivo externo (repare que a notação é igual à dos arquivos launch).</a:t>
            </a: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2" name="Shape 952"/>
        <p:cNvGrpSpPr/>
        <p:nvPr/>
      </p:nvGrpSpPr>
      <p:grpSpPr>
        <a:xfrm>
          <a:off x="0" y="0"/>
          <a:ext cx="0" cy="0"/>
          <a:chOff x="0" y="0"/>
          <a:chExt cx="0" cy="0"/>
        </a:xfrm>
      </p:grpSpPr>
      <p:sp>
        <p:nvSpPr>
          <p:cNvPr id="953" name="Shape 95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Modelo do quadrotor</a:t>
            </a:r>
          </a:p>
        </p:txBody>
      </p:sp>
      <p:sp>
        <p:nvSpPr>
          <p:cNvPr id="954" name="Shape 95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organização e reutilização do código, cada parte do quadrotor está definida em um arquivo diferente.</a:t>
            </a:r>
          </a:p>
          <a:p>
            <a:pPr indent="-228600" lvl="0" marL="457200" rtl="0">
              <a:spcBef>
                <a:spcPts val="0"/>
              </a:spcBef>
            </a:pPr>
            <a:r>
              <a:rPr lang="en"/>
              <a:t>O arquivo </a:t>
            </a:r>
            <a:r>
              <a:rPr lang="en" sz="1600">
                <a:latin typeface="Courier New"/>
                <a:ea typeface="Courier New"/>
                <a:cs typeface="Courier New"/>
                <a:sym typeface="Courier New"/>
              </a:rPr>
              <a:t>quadrotor.urdf.xacro</a:t>
            </a:r>
            <a:r>
              <a:rPr lang="en"/>
              <a:t> inclui esses outros arquivos através de linhas como essa:</a:t>
            </a:r>
          </a:p>
          <a:p>
            <a:pPr lvl="0">
              <a:spcBef>
                <a:spcPts val="0"/>
              </a:spcBef>
              <a:spcAft>
                <a:spcPts val="0"/>
              </a:spcAft>
              <a:buNone/>
            </a:pPr>
            <a:r>
              <a:rPr lang="en" sz="1600">
                <a:latin typeface="Courier New"/>
                <a:ea typeface="Courier New"/>
                <a:cs typeface="Courier New"/>
                <a:sym typeface="Courier New"/>
              </a:rPr>
              <a:t>&lt;xacro:include filename=</a:t>
            </a:r>
          </a:p>
          <a:p>
            <a:pPr indent="457200" lvl="0" rtl="0">
              <a:lnSpc>
                <a:spcPct val="150000"/>
              </a:lnSpc>
              <a:spcBef>
                <a:spcPts val="0"/>
              </a:spcBef>
              <a:spcAft>
                <a:spcPts val="1000"/>
              </a:spcAft>
              <a:buNone/>
            </a:pPr>
            <a:r>
              <a:rPr lang="en" sz="1600">
                <a:latin typeface="Courier New"/>
                <a:ea typeface="Courier New"/>
                <a:cs typeface="Courier New"/>
                <a:sym typeface="Courier New"/>
              </a:rPr>
              <a:t>"$(find viscap_gazebo)/urdf/quadrotor_base.urdf.xacro" /&gt;</a:t>
            </a: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8" name="Shape 958"/>
        <p:cNvGrpSpPr/>
        <p:nvPr/>
      </p:nvGrpSpPr>
      <p:grpSpPr>
        <a:xfrm>
          <a:off x="0" y="0"/>
          <a:ext cx="0" cy="0"/>
          <a:chOff x="0" y="0"/>
          <a:chExt cx="0" cy="0"/>
        </a:xfrm>
      </p:grpSpPr>
      <p:sp>
        <p:nvSpPr>
          <p:cNvPr id="959" name="Shape 95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Modelo do quadrotor</a:t>
            </a:r>
          </a:p>
        </p:txBody>
      </p:sp>
      <p:sp>
        <p:nvSpPr>
          <p:cNvPr id="960" name="Shape 96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As diferentes partes do quadrotor estão definidas na forma de macros.</a:t>
            </a:r>
          </a:p>
          <a:p>
            <a:pPr indent="-228600" lvl="0" marL="457200" rtl="0">
              <a:spcBef>
                <a:spcPts val="0"/>
              </a:spcBef>
            </a:pPr>
            <a:r>
              <a:rPr lang="en"/>
              <a:t>Macros são trechos de código que podem ser reutilizados facilmente. Basta “chamar” o macro e o xacro incluirá aquele trecho de código automaticamente.</a:t>
            </a:r>
          </a:p>
          <a:p>
            <a:pPr indent="-228600" lvl="0" marL="457200">
              <a:spcBef>
                <a:spcPts val="0"/>
              </a:spcBef>
            </a:pPr>
            <a:r>
              <a:rPr lang="en"/>
              <a:t>É possível passar parâmetros para o macro, modificando seu comportamento conforme desejado.</a:t>
            </a: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4" name="Shape 964"/>
        <p:cNvGrpSpPr/>
        <p:nvPr/>
      </p:nvGrpSpPr>
      <p:grpSpPr>
        <a:xfrm>
          <a:off x="0" y="0"/>
          <a:ext cx="0" cy="0"/>
          <a:chOff x="0" y="0"/>
          <a:chExt cx="0" cy="0"/>
        </a:xfrm>
      </p:grpSpPr>
      <p:sp>
        <p:nvSpPr>
          <p:cNvPr id="965" name="Shape 96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Modelo do quadrotor</a:t>
            </a:r>
          </a:p>
        </p:txBody>
      </p:sp>
      <p:sp>
        <p:nvSpPr>
          <p:cNvPr id="966" name="Shape 96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Exemplo:</a:t>
            </a:r>
          </a:p>
          <a:p>
            <a:pPr lvl="0">
              <a:spcBef>
                <a:spcPts val="0"/>
              </a:spcBef>
              <a:spcAft>
                <a:spcPts val="0"/>
              </a:spcAft>
              <a:buNone/>
            </a:pPr>
            <a:r>
              <a:rPr lang="en" sz="1600">
                <a:latin typeface="Courier New"/>
                <a:ea typeface="Courier New"/>
                <a:cs typeface="Courier New"/>
                <a:sym typeface="Courier New"/>
              </a:rPr>
              <a:t>&lt;xacro:sonar_sensor name="sonar" parent="base_link" sim_name="${robot_name}" ros_topic="sonar_height" update_rate="10" min_range="0.01" max_range="3.0" field_of_view="${40*M_PI/180}" ray_count="3"&gt;</a:t>
            </a:r>
          </a:p>
          <a:p>
            <a:pPr indent="457200" lvl="0">
              <a:spcBef>
                <a:spcPts val="0"/>
              </a:spcBef>
              <a:spcAft>
                <a:spcPts val="0"/>
              </a:spcAft>
              <a:buNone/>
            </a:pPr>
            <a:r>
              <a:rPr lang="en" sz="1600">
                <a:latin typeface="Courier New"/>
                <a:ea typeface="Courier New"/>
                <a:cs typeface="Courier New"/>
                <a:sym typeface="Courier New"/>
              </a:rPr>
              <a:t>&lt;origin xyz="-0.15 0.0 0.0" rpy="0 ${90*M_PI/180} 0"/&gt;</a:t>
            </a:r>
          </a:p>
          <a:p>
            <a:pPr lvl="0" rtl="0">
              <a:lnSpc>
                <a:spcPct val="150000"/>
              </a:lnSpc>
              <a:spcBef>
                <a:spcPts val="0"/>
              </a:spcBef>
              <a:spcAft>
                <a:spcPts val="1000"/>
              </a:spcAft>
              <a:buNone/>
            </a:pPr>
            <a:r>
              <a:rPr lang="en" sz="1600">
                <a:latin typeface="Courier New"/>
                <a:ea typeface="Courier New"/>
                <a:cs typeface="Courier New"/>
                <a:sym typeface="Courier New"/>
              </a:rPr>
              <a:t>&lt;/xacro:sonar_sensor&gt;</a:t>
            </a:r>
          </a:p>
          <a:p>
            <a:pPr indent="-228600" lvl="0" marL="457200">
              <a:spcBef>
                <a:spcPts val="0"/>
              </a:spcBef>
            </a:pPr>
            <a:r>
              <a:rPr lang="en"/>
              <a:t>Nessa linha é chamado o macro </a:t>
            </a:r>
            <a:r>
              <a:rPr lang="en" sz="1600">
                <a:latin typeface="Courier New"/>
                <a:ea typeface="Courier New"/>
                <a:cs typeface="Courier New"/>
                <a:sym typeface="Courier New"/>
              </a:rPr>
              <a:t>sonar_sensor</a:t>
            </a:r>
            <a:r>
              <a:rPr lang="en"/>
              <a:t>, que adiciona um sonar (sensor de distância) ao quadrotor. Observe que vários parâmetros são passados, como campo de visão e distância máxima.</a:t>
            </a: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0" name="Shape 970"/>
        <p:cNvGrpSpPr/>
        <p:nvPr/>
      </p:nvGrpSpPr>
      <p:grpSpPr>
        <a:xfrm>
          <a:off x="0" y="0"/>
          <a:ext cx="0" cy="0"/>
          <a:chOff x="0" y="0"/>
          <a:chExt cx="0" cy="0"/>
        </a:xfrm>
      </p:grpSpPr>
      <p:sp>
        <p:nvSpPr>
          <p:cNvPr id="971" name="Shape 97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Modelo do quadrotor</a:t>
            </a:r>
          </a:p>
        </p:txBody>
      </p:sp>
      <p:sp>
        <p:nvSpPr>
          <p:cNvPr id="972" name="Shape 97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Observe o valor do parâmetro </a:t>
            </a:r>
            <a:r>
              <a:rPr lang="en" sz="1600">
                <a:latin typeface="Courier New"/>
                <a:ea typeface="Courier New"/>
                <a:cs typeface="Courier New"/>
                <a:sym typeface="Courier New"/>
              </a:rPr>
              <a:t>field_of_view</a:t>
            </a:r>
            <a:r>
              <a:rPr lang="en"/>
              <a:t>:</a:t>
            </a:r>
          </a:p>
          <a:p>
            <a:pPr lvl="0" rtl="0" algn="ctr">
              <a:lnSpc>
                <a:spcPct val="150000"/>
              </a:lnSpc>
              <a:spcBef>
                <a:spcPts val="0"/>
              </a:spcBef>
              <a:spcAft>
                <a:spcPts val="1000"/>
              </a:spcAft>
              <a:buNone/>
            </a:pPr>
            <a:r>
              <a:rPr lang="en" sz="1600">
                <a:latin typeface="Courier New"/>
                <a:ea typeface="Courier New"/>
                <a:cs typeface="Courier New"/>
                <a:sym typeface="Courier New"/>
              </a:rPr>
              <a:t>field_of_view="${40*M_PI/180}"</a:t>
            </a:r>
          </a:p>
          <a:p>
            <a:pPr indent="-228600" lvl="0" marL="457200">
              <a:spcBef>
                <a:spcPts val="0"/>
              </a:spcBef>
            </a:pPr>
            <a:r>
              <a:rPr lang="en"/>
              <a:t>Esse é um exemplo de expressão matemática que será calculada automaticamente pelo xacro. Repare também que foi utilizada a variável que guarda o valor de pi.</a:t>
            </a: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6" name="Shape 976"/>
        <p:cNvGrpSpPr/>
        <p:nvPr/>
      </p:nvGrpSpPr>
      <p:grpSpPr>
        <a:xfrm>
          <a:off x="0" y="0"/>
          <a:ext cx="0" cy="0"/>
          <a:chOff x="0" y="0"/>
          <a:chExt cx="0" cy="0"/>
        </a:xfrm>
      </p:grpSpPr>
      <p:sp>
        <p:nvSpPr>
          <p:cNvPr id="977" name="Shape 97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Modelo do quadrotor</a:t>
            </a:r>
          </a:p>
        </p:txBody>
      </p:sp>
      <p:sp>
        <p:nvSpPr>
          <p:cNvPr id="978" name="Shape 97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O arquivo </a:t>
            </a:r>
            <a:r>
              <a:rPr lang="en" sz="1600">
                <a:latin typeface="Courier New"/>
                <a:ea typeface="Courier New"/>
                <a:cs typeface="Courier New"/>
                <a:sym typeface="Courier New"/>
              </a:rPr>
              <a:t>quadrotor_base.urdf.xacro</a:t>
            </a:r>
            <a:r>
              <a:rPr lang="en"/>
              <a:t> contém a macro que cria o frame do quadrotor</a:t>
            </a:r>
          </a:p>
          <a:p>
            <a:pPr lvl="0" rtl="0">
              <a:lnSpc>
                <a:spcPct val="100000"/>
              </a:lnSpc>
              <a:spcBef>
                <a:spcPts val="0"/>
              </a:spcBef>
              <a:spcAft>
                <a:spcPts val="0"/>
              </a:spcAft>
              <a:buNone/>
            </a:pPr>
            <a:r>
              <a:rPr lang="en"/>
              <a:t> </a:t>
            </a:r>
            <a:r>
              <a:rPr lang="en" sz="1600">
                <a:latin typeface="Courier New"/>
                <a:ea typeface="Courier New"/>
                <a:cs typeface="Courier New"/>
                <a:sym typeface="Courier New"/>
              </a:rPr>
              <a:t>&lt;xacro:macro name="quadrotor_base_macro"&gt; </a:t>
            </a:r>
          </a:p>
          <a:p>
            <a:pPr lvl="0" rtl="0">
              <a:lnSpc>
                <a:spcPct val="100000"/>
              </a:lnSpc>
              <a:spcBef>
                <a:spcPts val="0"/>
              </a:spcBef>
              <a:spcAft>
                <a:spcPts val="0"/>
              </a:spcAft>
              <a:buNone/>
            </a:pPr>
            <a:r>
              <a:rPr lang="en" sz="1600">
                <a:latin typeface="Courier New"/>
                <a:ea typeface="Courier New"/>
                <a:cs typeface="Courier New"/>
                <a:sym typeface="Courier New"/>
              </a:rPr>
              <a:t>    &lt;link name="base_link"&gt;</a:t>
            </a:r>
          </a:p>
          <a:p>
            <a:pPr lvl="0" rtl="0">
              <a:lnSpc>
                <a:spcPct val="100000"/>
              </a:lnSpc>
              <a:spcBef>
                <a:spcPts val="0"/>
              </a:spcBef>
              <a:spcAft>
                <a:spcPts val="0"/>
              </a:spcAft>
              <a:buNone/>
            </a:pPr>
            <a:r>
              <a:rPr lang="en" sz="1600">
                <a:latin typeface="Courier New"/>
                <a:ea typeface="Courier New"/>
                <a:cs typeface="Courier New"/>
                <a:sym typeface="Courier New"/>
              </a:rPr>
              <a:t>      </a:t>
            </a:r>
          </a:p>
          <a:p>
            <a:pPr lvl="0" rtl="0">
              <a:lnSpc>
                <a:spcPct val="100000"/>
              </a:lnSpc>
              <a:spcBef>
                <a:spcPts val="0"/>
              </a:spcBef>
              <a:spcAft>
                <a:spcPts val="0"/>
              </a:spcAft>
              <a:buNone/>
            </a:pPr>
            <a:r>
              <a:rPr lang="en" sz="1600">
                <a:latin typeface="Courier New"/>
                <a:ea typeface="Courier New"/>
                <a:cs typeface="Courier New"/>
                <a:sym typeface="Courier New"/>
              </a:rPr>
              <a:t>      …</a:t>
            </a:r>
          </a:p>
          <a:p>
            <a:pPr lvl="0" rtl="0">
              <a:lnSpc>
                <a:spcPct val="100000"/>
              </a:lnSpc>
              <a:spcBef>
                <a:spcPts val="0"/>
              </a:spcBef>
              <a:spcAft>
                <a:spcPts val="0"/>
              </a:spcAft>
              <a:buNone/>
            </a:pPr>
            <a:r>
              <a:t/>
            </a:r>
            <a:endParaRPr sz="1600">
              <a:latin typeface="Courier New"/>
              <a:ea typeface="Courier New"/>
              <a:cs typeface="Courier New"/>
              <a:sym typeface="Courier New"/>
            </a:endParaRPr>
          </a:p>
          <a:p>
            <a:pPr lvl="0" rtl="0">
              <a:lnSpc>
                <a:spcPct val="100000"/>
              </a:lnSpc>
              <a:spcBef>
                <a:spcPts val="0"/>
              </a:spcBef>
              <a:spcAft>
                <a:spcPts val="0"/>
              </a:spcAft>
              <a:buNone/>
            </a:pPr>
            <a:r>
              <a:rPr lang="en" sz="1600">
                <a:latin typeface="Courier New"/>
                <a:ea typeface="Courier New"/>
                <a:cs typeface="Courier New"/>
                <a:sym typeface="Courier New"/>
              </a:rPr>
              <a:t>    &lt;/link&gt;</a:t>
            </a:r>
          </a:p>
          <a:p>
            <a:pPr lvl="0" rtl="0">
              <a:lnSpc>
                <a:spcPct val="100000"/>
              </a:lnSpc>
              <a:spcBef>
                <a:spcPts val="0"/>
              </a:spcBef>
              <a:spcAft>
                <a:spcPts val="0"/>
              </a:spcAft>
              <a:buNone/>
            </a:pPr>
            <a:r>
              <a:rPr lang="en" sz="1600">
                <a:latin typeface="Courier New"/>
                <a:ea typeface="Courier New"/>
                <a:cs typeface="Courier New"/>
                <a:sym typeface="Courier New"/>
              </a:rPr>
              <a:t>  &lt;/xacro:macro&gt;</a:t>
            </a:r>
          </a:p>
          <a:p>
            <a:pPr lvl="0">
              <a:spcBef>
                <a:spcPts val="0"/>
              </a:spcBef>
              <a:buNone/>
            </a:pPr>
            <a:r>
              <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2" name="Shape 982"/>
        <p:cNvGrpSpPr/>
        <p:nvPr/>
      </p:nvGrpSpPr>
      <p:grpSpPr>
        <a:xfrm>
          <a:off x="0" y="0"/>
          <a:ext cx="0" cy="0"/>
          <a:chOff x="0" y="0"/>
          <a:chExt cx="0" cy="0"/>
        </a:xfrm>
      </p:grpSpPr>
      <p:sp>
        <p:nvSpPr>
          <p:cNvPr id="983" name="Shape 98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Modelo do quadrotor</a:t>
            </a:r>
          </a:p>
        </p:txBody>
      </p:sp>
      <p:sp>
        <p:nvSpPr>
          <p:cNvPr id="984" name="Shape 98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Por simplicidade, o quadrotor foi modelado como um corpo rígido composto por apenas um link, cujo bloco inercial tem a seguinte forma:</a:t>
            </a:r>
          </a:p>
          <a:p>
            <a:pPr lvl="0" rtl="0">
              <a:spcBef>
                <a:spcPts val="0"/>
              </a:spcBef>
              <a:spcAft>
                <a:spcPts val="0"/>
              </a:spcAft>
              <a:buNone/>
            </a:pPr>
            <a:r>
              <a:rPr lang="en" sz="1600">
                <a:latin typeface="Courier New"/>
                <a:ea typeface="Courier New"/>
                <a:cs typeface="Courier New"/>
                <a:sym typeface="Courier New"/>
              </a:rPr>
              <a:t>&lt;inertial&gt;</a:t>
            </a:r>
          </a:p>
          <a:p>
            <a:pPr indent="457200" lvl="0" rtl="0">
              <a:spcBef>
                <a:spcPts val="0"/>
              </a:spcBef>
              <a:spcAft>
                <a:spcPts val="0"/>
              </a:spcAft>
              <a:buNone/>
            </a:pPr>
            <a:r>
              <a:rPr lang="en" sz="1600">
                <a:latin typeface="Courier New"/>
                <a:ea typeface="Courier New"/>
                <a:cs typeface="Courier New"/>
                <a:sym typeface="Courier New"/>
              </a:rPr>
              <a:t>&lt;origin xyz="0 0 0" rpy="0 0 0" /&gt;</a:t>
            </a:r>
          </a:p>
          <a:p>
            <a:pPr lvl="0" rtl="0">
              <a:spcBef>
                <a:spcPts val="0"/>
              </a:spcBef>
              <a:spcAft>
                <a:spcPts val="0"/>
              </a:spcAft>
              <a:buNone/>
            </a:pPr>
            <a:r>
              <a:rPr lang="en" sz="1600">
                <a:latin typeface="Courier New"/>
                <a:ea typeface="Courier New"/>
                <a:cs typeface="Courier New"/>
                <a:sym typeface="Courier New"/>
              </a:rPr>
              <a:t>    &lt;mass value="1.477" /&gt;</a:t>
            </a:r>
          </a:p>
          <a:p>
            <a:pPr indent="0" lvl="0" marL="0" rtl="0">
              <a:spcBef>
                <a:spcPts val="0"/>
              </a:spcBef>
              <a:spcAft>
                <a:spcPts val="0"/>
              </a:spcAft>
              <a:buNone/>
            </a:pPr>
            <a:r>
              <a:rPr lang="en" sz="1600">
                <a:latin typeface="Courier New"/>
                <a:ea typeface="Courier New"/>
                <a:cs typeface="Courier New"/>
                <a:sym typeface="Courier New"/>
              </a:rPr>
              <a:t>    &lt;inertia ixx="0.01152" ixy="0.0" ixz="0.0" iyy="0.01152" </a:t>
            </a:r>
          </a:p>
          <a:p>
            <a:pPr indent="457200" lvl="0" marL="457200" rtl="0">
              <a:spcBef>
                <a:spcPts val="0"/>
              </a:spcBef>
              <a:spcAft>
                <a:spcPts val="0"/>
              </a:spcAft>
              <a:buNone/>
            </a:pPr>
            <a:r>
              <a:rPr lang="en" sz="1600">
                <a:latin typeface="Courier New"/>
                <a:ea typeface="Courier New"/>
                <a:cs typeface="Courier New"/>
                <a:sym typeface="Courier New"/>
              </a:rPr>
              <a:t>iyz="0.0" izz="0.0218" /&gt;</a:t>
            </a:r>
          </a:p>
          <a:p>
            <a:pPr lvl="0" rtl="0">
              <a:lnSpc>
                <a:spcPct val="150000"/>
              </a:lnSpc>
              <a:spcBef>
                <a:spcPts val="0"/>
              </a:spcBef>
              <a:spcAft>
                <a:spcPts val="1000"/>
              </a:spcAft>
              <a:buNone/>
            </a:pPr>
            <a:r>
              <a:rPr lang="en" sz="1600">
                <a:latin typeface="Courier New"/>
                <a:ea typeface="Courier New"/>
                <a:cs typeface="Courier New"/>
                <a:sym typeface="Courier New"/>
              </a:rPr>
              <a:t>&lt;/inertial&gt;</a:t>
            </a:r>
          </a:p>
          <a:p>
            <a:pPr indent="-228600" lvl="0" marL="457200">
              <a:spcBef>
                <a:spcPts val="0"/>
              </a:spcBef>
            </a:pPr>
            <a:r>
              <a:rPr lang="en"/>
              <a:t>A tag </a:t>
            </a:r>
            <a:r>
              <a:rPr lang="en" sz="1600">
                <a:latin typeface="Courier New"/>
                <a:ea typeface="Courier New"/>
                <a:cs typeface="Courier New"/>
                <a:sym typeface="Courier New"/>
              </a:rPr>
              <a:t>inertia</a:t>
            </a:r>
            <a:r>
              <a:rPr lang="en"/>
              <a:t> representa a </a:t>
            </a:r>
            <a:r>
              <a:rPr b="1" lang="en"/>
              <a:t>matriz de inércia</a:t>
            </a:r>
            <a:r>
              <a:rPr lang="en"/>
              <a:t> do quadrotor, que foi estudada em aulas anteriores.</a:t>
            </a: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8" name="Shape 988"/>
        <p:cNvGrpSpPr/>
        <p:nvPr/>
      </p:nvGrpSpPr>
      <p:grpSpPr>
        <a:xfrm>
          <a:off x="0" y="0"/>
          <a:ext cx="0" cy="0"/>
          <a:chOff x="0" y="0"/>
          <a:chExt cx="0" cy="0"/>
        </a:xfrm>
      </p:grpSpPr>
      <p:sp>
        <p:nvSpPr>
          <p:cNvPr id="989" name="Shape 98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Modelo do quadrotor</a:t>
            </a:r>
          </a:p>
        </p:txBody>
      </p:sp>
      <p:sp>
        <p:nvSpPr>
          <p:cNvPr id="990" name="Shape 990"/>
          <p:cNvSpPr txBox="1"/>
          <p:nvPr>
            <p:ph idx="1" type="body"/>
          </p:nvPr>
        </p:nvSpPr>
        <p:spPr>
          <a:xfrm>
            <a:off x="311700" y="1225225"/>
            <a:ext cx="8624700" cy="3354000"/>
          </a:xfrm>
          <a:prstGeom prst="rect">
            <a:avLst/>
          </a:prstGeom>
        </p:spPr>
        <p:txBody>
          <a:bodyPr anchorCtr="0" anchor="t" bIns="91425" lIns="91425" rIns="91425" wrap="square" tIns="91425">
            <a:noAutofit/>
          </a:bodyPr>
          <a:lstStyle/>
          <a:p>
            <a:pPr indent="-228600" lvl="0" marL="457200" rtl="0">
              <a:spcBef>
                <a:spcPts val="0"/>
              </a:spcBef>
              <a:spcAft>
                <a:spcPts val="0"/>
              </a:spcAft>
            </a:pPr>
            <a:r>
              <a:rPr lang="en"/>
              <a:t>A geometria dos blocos </a:t>
            </a:r>
            <a:r>
              <a:rPr lang="en" sz="1600">
                <a:latin typeface="Courier New"/>
                <a:ea typeface="Courier New"/>
                <a:cs typeface="Courier New"/>
                <a:sym typeface="Courier New"/>
              </a:rPr>
              <a:t>visual</a:t>
            </a:r>
            <a:r>
              <a:rPr lang="en"/>
              <a:t> e </a:t>
            </a:r>
            <a:r>
              <a:rPr lang="en" sz="1600">
                <a:latin typeface="Courier New"/>
                <a:ea typeface="Courier New"/>
                <a:cs typeface="Courier New"/>
                <a:sym typeface="Courier New"/>
              </a:rPr>
              <a:t>collision</a:t>
            </a:r>
            <a:r>
              <a:rPr lang="en"/>
              <a:t> é definida em arquivos externos que possuem um modelo detalhado do quadrotor.</a:t>
            </a:r>
          </a:p>
          <a:p>
            <a:pPr lvl="0" rtl="0">
              <a:spcBef>
                <a:spcPts val="0"/>
              </a:spcBef>
              <a:spcAft>
                <a:spcPts val="0"/>
              </a:spcAft>
              <a:buNone/>
            </a:pPr>
            <a:r>
              <a:t/>
            </a:r>
            <a:endParaRPr/>
          </a:p>
          <a:p>
            <a:pPr lvl="0" rtl="0">
              <a:lnSpc>
                <a:spcPct val="100000"/>
              </a:lnSpc>
              <a:spcBef>
                <a:spcPts val="0"/>
              </a:spcBef>
              <a:spcAft>
                <a:spcPts val="0"/>
              </a:spcAft>
              <a:buNone/>
            </a:pPr>
            <a:r>
              <a:rPr lang="en" sz="1400">
                <a:latin typeface="Courier New"/>
                <a:ea typeface="Courier New"/>
                <a:cs typeface="Courier New"/>
                <a:sym typeface="Courier New"/>
              </a:rPr>
              <a:t>&lt;visual&gt;</a:t>
            </a:r>
          </a:p>
          <a:p>
            <a:pPr lvl="0">
              <a:lnSpc>
                <a:spcPct val="100000"/>
              </a:lnSpc>
              <a:spcBef>
                <a:spcPts val="0"/>
              </a:spcBef>
              <a:spcAft>
                <a:spcPts val="0"/>
              </a:spcAft>
              <a:buNone/>
            </a:pPr>
            <a:r>
              <a:rPr lang="en" sz="1400">
                <a:latin typeface="Courier New"/>
                <a:ea typeface="Courier New"/>
                <a:cs typeface="Courier New"/>
                <a:sym typeface="Courier New"/>
              </a:rPr>
              <a:t>    ...</a:t>
            </a:r>
          </a:p>
          <a:p>
            <a:pPr lvl="0" rtl="0">
              <a:lnSpc>
                <a:spcPct val="100000"/>
              </a:lnSpc>
              <a:spcBef>
                <a:spcPts val="0"/>
              </a:spcBef>
              <a:spcAft>
                <a:spcPts val="0"/>
              </a:spcAft>
              <a:buNone/>
            </a:pPr>
            <a:r>
              <a:rPr lang="en" sz="1400">
                <a:latin typeface="Courier New"/>
                <a:ea typeface="Courier New"/>
                <a:cs typeface="Courier New"/>
                <a:sym typeface="Courier New"/>
              </a:rPr>
              <a:t>    </a:t>
            </a:r>
            <a:r>
              <a:rPr lang="en" sz="1400">
                <a:latin typeface="Courier New"/>
                <a:ea typeface="Courier New"/>
                <a:cs typeface="Courier New"/>
                <a:sym typeface="Courier New"/>
              </a:rPr>
              <a:t>&lt;mesh filename="package://viscap_gazebo/meshes/quadrotor/quadrotor_4.dae"/&gt;</a:t>
            </a:r>
          </a:p>
          <a:p>
            <a:pPr lvl="0" rtl="0">
              <a:lnSpc>
                <a:spcPct val="100000"/>
              </a:lnSpc>
              <a:spcBef>
                <a:spcPts val="0"/>
              </a:spcBef>
              <a:spcAft>
                <a:spcPts val="0"/>
              </a:spcAft>
              <a:buNone/>
            </a:pPr>
            <a:r>
              <a:rPr lang="en" sz="1400">
                <a:latin typeface="Courier New"/>
                <a:ea typeface="Courier New"/>
                <a:cs typeface="Courier New"/>
                <a:sym typeface="Courier New"/>
              </a:rPr>
              <a:t>&lt;/visual&gt;</a:t>
            </a:r>
          </a:p>
          <a:p>
            <a:pPr lvl="0" rtl="0">
              <a:lnSpc>
                <a:spcPct val="100000"/>
              </a:lnSpc>
              <a:spcBef>
                <a:spcPts val="0"/>
              </a:spcBef>
              <a:spcAft>
                <a:spcPts val="0"/>
              </a:spcAft>
              <a:buNone/>
            </a:pPr>
            <a:r>
              <a:t/>
            </a:r>
            <a:endParaRPr sz="1400">
              <a:latin typeface="Courier New"/>
              <a:ea typeface="Courier New"/>
              <a:cs typeface="Courier New"/>
              <a:sym typeface="Courier New"/>
            </a:endParaRPr>
          </a:p>
          <a:p>
            <a:pPr lvl="0" rtl="0">
              <a:lnSpc>
                <a:spcPct val="100000"/>
              </a:lnSpc>
              <a:spcBef>
                <a:spcPts val="0"/>
              </a:spcBef>
              <a:spcAft>
                <a:spcPts val="0"/>
              </a:spcAft>
              <a:buNone/>
            </a:pPr>
            <a:r>
              <a:rPr lang="en" sz="1400">
                <a:latin typeface="Courier New"/>
                <a:ea typeface="Courier New"/>
                <a:cs typeface="Courier New"/>
                <a:sym typeface="Courier New"/>
              </a:rPr>
              <a:t>&lt;collision&gt;</a:t>
            </a:r>
          </a:p>
          <a:p>
            <a:pPr lvl="0" rtl="0">
              <a:lnSpc>
                <a:spcPct val="100000"/>
              </a:lnSpc>
              <a:spcBef>
                <a:spcPts val="0"/>
              </a:spcBef>
              <a:spcAft>
                <a:spcPts val="0"/>
              </a:spcAft>
              <a:buNone/>
            </a:pPr>
            <a:r>
              <a:rPr lang="en" sz="1400">
                <a:latin typeface="Courier New"/>
                <a:ea typeface="Courier New"/>
                <a:cs typeface="Courier New"/>
                <a:sym typeface="Courier New"/>
              </a:rPr>
              <a:t>    ...</a:t>
            </a:r>
          </a:p>
          <a:p>
            <a:pPr lvl="0" rtl="0">
              <a:lnSpc>
                <a:spcPct val="100000"/>
              </a:lnSpc>
              <a:spcBef>
                <a:spcPts val="0"/>
              </a:spcBef>
              <a:spcAft>
                <a:spcPts val="0"/>
              </a:spcAft>
              <a:buNone/>
            </a:pPr>
            <a:r>
              <a:rPr lang="en" sz="1400">
                <a:latin typeface="Courier New"/>
                <a:ea typeface="Courier New"/>
                <a:cs typeface="Courier New"/>
                <a:sym typeface="Courier New"/>
              </a:rPr>
              <a:t>    </a:t>
            </a:r>
            <a:r>
              <a:rPr lang="en" sz="1400">
                <a:latin typeface="Courier New"/>
                <a:ea typeface="Courier New"/>
                <a:cs typeface="Courier New"/>
                <a:sym typeface="Courier New"/>
              </a:rPr>
              <a:t>&lt;mesh filename="package://viscap_gazebo/meshes/quadrotor/quadrotor_4.stl"/&gt;</a:t>
            </a:r>
          </a:p>
          <a:p>
            <a:pPr lvl="0" rtl="0">
              <a:lnSpc>
                <a:spcPct val="100000"/>
              </a:lnSpc>
              <a:spcBef>
                <a:spcPts val="0"/>
              </a:spcBef>
              <a:spcAft>
                <a:spcPts val="0"/>
              </a:spcAft>
              <a:buNone/>
            </a:pPr>
            <a:r>
              <a:rPr lang="en" sz="1400">
                <a:latin typeface="Courier New"/>
                <a:ea typeface="Courier New"/>
                <a:cs typeface="Courier New"/>
                <a:sym typeface="Courier New"/>
              </a:rPr>
              <a:t>&lt;/collision&gt;</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Nós</a:t>
            </a:r>
          </a:p>
        </p:txBody>
      </p:sp>
      <p:sp>
        <p:nvSpPr>
          <p:cNvPr id="151" name="Shape 15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spcAft>
                <a:spcPts val="1000"/>
              </a:spcAft>
            </a:pPr>
            <a:r>
              <a:rPr lang="en"/>
              <a:t>Um nó é uma instância de um programa que está sendo executado.</a:t>
            </a:r>
          </a:p>
          <a:p>
            <a:pPr indent="-228600" lvl="0" marL="457200">
              <a:spcBef>
                <a:spcPts val="0"/>
              </a:spcBef>
              <a:spcAft>
                <a:spcPts val="1000"/>
              </a:spcAft>
            </a:pPr>
            <a:r>
              <a:rPr lang="en"/>
              <a:t>Para iniciar um nó:</a:t>
            </a:r>
          </a:p>
          <a:p>
            <a:pPr lvl="0">
              <a:spcBef>
                <a:spcPts val="0"/>
              </a:spcBef>
              <a:spcAft>
                <a:spcPts val="1000"/>
              </a:spcAft>
              <a:buNone/>
            </a:pPr>
            <a:r>
              <a:rPr lang="en"/>
              <a:t>	</a:t>
            </a:r>
            <a:r>
              <a:rPr lang="en" sz="1500">
                <a:latin typeface="Courier New"/>
                <a:ea typeface="Courier New"/>
                <a:cs typeface="Courier New"/>
                <a:sym typeface="Courier New"/>
              </a:rPr>
              <a:t>rosrun nome-do-pacote nome-do-executavel</a:t>
            </a:r>
          </a:p>
          <a:p>
            <a:pPr indent="-228600" lvl="0" marL="457200">
              <a:spcBef>
                <a:spcPts val="0"/>
              </a:spcBef>
              <a:spcAft>
                <a:spcPts val="1000"/>
              </a:spcAft>
            </a:pPr>
            <a:r>
              <a:rPr lang="en"/>
              <a:t>No exemplo do turtlesim, iniciamos dois nós: </a:t>
            </a:r>
            <a:r>
              <a:rPr lang="en" sz="1500">
                <a:latin typeface="Courier New"/>
                <a:ea typeface="Courier New"/>
                <a:cs typeface="Courier New"/>
                <a:sym typeface="Courier New"/>
              </a:rPr>
              <a:t>turtlesim_node</a:t>
            </a:r>
            <a:r>
              <a:rPr lang="en"/>
              <a:t> e </a:t>
            </a:r>
            <a:r>
              <a:rPr lang="en" sz="1500">
                <a:latin typeface="Courier New"/>
                <a:ea typeface="Courier New"/>
                <a:cs typeface="Courier New"/>
                <a:sym typeface="Courier New"/>
              </a:rPr>
              <a:t>turtle_teleop_key</a:t>
            </a:r>
          </a:p>
          <a:p>
            <a:pPr lvl="0">
              <a:spcBef>
                <a:spcPts val="0"/>
              </a:spcBef>
              <a:buNone/>
            </a:pPr>
            <a:r>
              <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4" name="Shape 994"/>
        <p:cNvGrpSpPr/>
        <p:nvPr/>
      </p:nvGrpSpPr>
      <p:grpSpPr>
        <a:xfrm>
          <a:off x="0" y="0"/>
          <a:ext cx="0" cy="0"/>
          <a:chOff x="0" y="0"/>
          <a:chExt cx="0" cy="0"/>
        </a:xfrm>
      </p:grpSpPr>
      <p:sp>
        <p:nvSpPr>
          <p:cNvPr id="995" name="Shape 99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Modelo do quadrotor</a:t>
            </a:r>
          </a:p>
        </p:txBody>
      </p:sp>
      <p:sp>
        <p:nvSpPr>
          <p:cNvPr id="996" name="Shape 99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lnSpc>
                <a:spcPct val="115000"/>
              </a:lnSpc>
              <a:spcBef>
                <a:spcPts val="0"/>
              </a:spcBef>
              <a:spcAft>
                <a:spcPts val="1000"/>
              </a:spcAft>
            </a:pPr>
            <a:r>
              <a:rPr lang="en"/>
              <a:t>O arquivo </a:t>
            </a:r>
            <a:r>
              <a:rPr lang="en" sz="1600">
                <a:latin typeface="Courier New"/>
                <a:ea typeface="Courier New"/>
                <a:cs typeface="Courier New"/>
                <a:sym typeface="Courier New"/>
              </a:rPr>
              <a:t>quadrotor.urdf.xacro</a:t>
            </a:r>
            <a:r>
              <a:rPr lang="en"/>
              <a:t> também executa o macro que carrega o plugin </a:t>
            </a:r>
            <a:r>
              <a:rPr lang="en" sz="1600">
                <a:latin typeface="Courier New"/>
                <a:ea typeface="Courier New"/>
                <a:cs typeface="Courier New"/>
                <a:sym typeface="Courier New"/>
              </a:rPr>
              <a:t>quadrotor_simple_controller</a:t>
            </a:r>
            <a:r>
              <a:rPr lang="en"/>
              <a:t>, que implementa um controlador PID básico que recebe mensagens de comando de velocidade. </a:t>
            </a:r>
          </a:p>
          <a:p>
            <a:pPr indent="-228600" lvl="0" marL="457200">
              <a:lnSpc>
                <a:spcPct val="115000"/>
              </a:lnSpc>
              <a:spcBef>
                <a:spcPts val="0"/>
              </a:spcBef>
              <a:spcAft>
                <a:spcPts val="1000"/>
              </a:spcAft>
            </a:pPr>
            <a:r>
              <a:rPr lang="en"/>
              <a:t>Por fim, são executados os macros que adicionam os sensores embarcados do quadrotor.</a:t>
            </a: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0" name="Shape 1000"/>
        <p:cNvGrpSpPr/>
        <p:nvPr/>
      </p:nvGrpSpPr>
      <p:grpSpPr>
        <a:xfrm>
          <a:off x="0" y="0"/>
          <a:ext cx="0" cy="0"/>
          <a:chOff x="0" y="0"/>
          <a:chExt cx="0" cy="0"/>
        </a:xfrm>
      </p:grpSpPr>
      <p:sp>
        <p:nvSpPr>
          <p:cNvPr id="1001" name="Shape 100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Arquivos launch</a:t>
            </a:r>
          </a:p>
        </p:txBody>
      </p:sp>
      <p:sp>
        <p:nvSpPr>
          <p:cNvPr id="1002" name="Shape 100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 pasta </a:t>
            </a:r>
            <a:r>
              <a:rPr lang="en" sz="1600">
                <a:latin typeface="Courier New"/>
                <a:ea typeface="Courier New"/>
                <a:cs typeface="Courier New"/>
                <a:sym typeface="Courier New"/>
              </a:rPr>
              <a:t>launch</a:t>
            </a:r>
            <a:r>
              <a:rPr lang="en"/>
              <a:t> possui alguns arquivos que usaremos para iniciar a simulação. Executar o comando:</a:t>
            </a:r>
          </a:p>
          <a:p>
            <a:pPr indent="457200" lvl="0">
              <a:spcBef>
                <a:spcPts val="0"/>
              </a:spcBef>
              <a:buNone/>
            </a:pPr>
            <a:r>
              <a:rPr lang="en" sz="1600">
                <a:latin typeface="Courier New"/>
                <a:ea typeface="Courier New"/>
                <a:cs typeface="Courier New"/>
                <a:sym typeface="Courier New"/>
              </a:rPr>
              <a:t>roslaunch viscap_gazebo start_simulation.launch</a:t>
            </a: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6" name="Shape 1006"/>
        <p:cNvGrpSpPr/>
        <p:nvPr/>
      </p:nvGrpSpPr>
      <p:grpSpPr>
        <a:xfrm>
          <a:off x="0" y="0"/>
          <a:ext cx="0" cy="0"/>
          <a:chOff x="0" y="0"/>
          <a:chExt cx="0" cy="0"/>
        </a:xfrm>
      </p:grpSpPr>
      <p:sp>
        <p:nvSpPr>
          <p:cNvPr id="1007" name="Shape 100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Sensores</a:t>
            </a:r>
          </a:p>
        </p:txBody>
      </p:sp>
      <p:sp>
        <p:nvSpPr>
          <p:cNvPr id="1008" name="Shape 100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O quadrotor que estamos simulando está equipado com diversos sensores que são comuns em drones reais.</a:t>
            </a:r>
          </a:p>
          <a:p>
            <a:pPr indent="-228600" lvl="0" marL="457200">
              <a:spcBef>
                <a:spcPts val="0"/>
              </a:spcBef>
            </a:pPr>
            <a:r>
              <a:rPr lang="en"/>
              <a:t>O Gazebo gera medidas simuladas para cada um desses sensores e então publica em tópicos para que possamos acessar a partir de nossa aplicação em ROS.</a:t>
            </a: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2" name="Shape 1012"/>
        <p:cNvGrpSpPr/>
        <p:nvPr/>
      </p:nvGrpSpPr>
      <p:grpSpPr>
        <a:xfrm>
          <a:off x="0" y="0"/>
          <a:ext cx="0" cy="0"/>
          <a:chOff x="0" y="0"/>
          <a:chExt cx="0" cy="0"/>
        </a:xfrm>
      </p:grpSpPr>
      <p:sp>
        <p:nvSpPr>
          <p:cNvPr id="1013" name="Shape 101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Sensores</a:t>
            </a:r>
          </a:p>
        </p:txBody>
      </p:sp>
      <p:sp>
        <p:nvSpPr>
          <p:cNvPr id="1014" name="Shape 101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rtl="0">
              <a:spcBef>
                <a:spcPts val="0"/>
              </a:spcBef>
              <a:buNone/>
            </a:pPr>
            <a:r>
              <a:rPr lang="en"/>
              <a:t>IMU (Inertial Measurement Unit)</a:t>
            </a:r>
          </a:p>
          <a:p>
            <a:pPr indent="-228600" lvl="0" marL="457200" rtl="0">
              <a:spcBef>
                <a:spcPts val="0"/>
              </a:spcBef>
            </a:pPr>
            <a:r>
              <a:rPr lang="en"/>
              <a:t>A IMU utiliza uma combinação de acelerômetros, giroscópios e magnetômetros para estimar a orientação, velocidade angular e aceleração linear do quadrotor.</a:t>
            </a:r>
          </a:p>
          <a:p>
            <a:pPr indent="-228600" lvl="0" marL="457200" rtl="0">
              <a:spcBef>
                <a:spcPts val="0"/>
              </a:spcBef>
            </a:pPr>
            <a:r>
              <a:rPr lang="en"/>
              <a:t>Publica mensagens do tipo </a:t>
            </a:r>
            <a:r>
              <a:rPr lang="en" sz="1600">
                <a:latin typeface="Courier New"/>
                <a:ea typeface="Courier New"/>
                <a:cs typeface="Courier New"/>
                <a:sym typeface="Courier New"/>
              </a:rPr>
              <a:t>sensor_msgs/Imu</a:t>
            </a:r>
            <a:r>
              <a:rPr lang="en"/>
              <a:t> no tópico </a:t>
            </a:r>
            <a:r>
              <a:rPr lang="en" sz="1600">
                <a:latin typeface="Courier New"/>
                <a:ea typeface="Courier New"/>
                <a:cs typeface="Courier New"/>
                <a:sym typeface="Courier New"/>
              </a:rPr>
              <a:t>/quadrotor_1/raw_imu</a:t>
            </a:r>
            <a:r>
              <a:rPr lang="en"/>
              <a:t>.</a:t>
            </a:r>
          </a:p>
          <a:p>
            <a:pPr indent="-228600" lvl="0" marL="457200" rtl="0">
              <a:spcBef>
                <a:spcPts val="0"/>
              </a:spcBef>
            </a:pPr>
            <a:r>
              <a:rPr lang="en"/>
              <a:t>Os outros tópicos que possuem o prefixo “</a:t>
            </a:r>
            <a:r>
              <a:rPr lang="en" sz="1600">
                <a:latin typeface="Courier New"/>
                <a:ea typeface="Courier New"/>
                <a:cs typeface="Courier New"/>
                <a:sym typeface="Courier New"/>
              </a:rPr>
              <a:t>raw_imu</a:t>
            </a:r>
            <a:r>
              <a:rPr lang="en"/>
              <a:t>” contém informações sobre os parâmetros do sensor.</a:t>
            </a: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8" name="Shape 1018"/>
        <p:cNvGrpSpPr/>
        <p:nvPr/>
      </p:nvGrpSpPr>
      <p:grpSpPr>
        <a:xfrm>
          <a:off x="0" y="0"/>
          <a:ext cx="0" cy="0"/>
          <a:chOff x="0" y="0"/>
          <a:chExt cx="0" cy="0"/>
        </a:xfrm>
      </p:grpSpPr>
      <p:sp>
        <p:nvSpPr>
          <p:cNvPr id="1019" name="Shape 101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Sensores</a:t>
            </a:r>
          </a:p>
        </p:txBody>
      </p:sp>
      <p:sp>
        <p:nvSpPr>
          <p:cNvPr id="1020" name="Shape 102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GPS:</a:t>
            </a:r>
          </a:p>
          <a:p>
            <a:pPr indent="-228600" lvl="0" marL="457200" rtl="0">
              <a:spcBef>
                <a:spcPts val="0"/>
              </a:spcBef>
            </a:pPr>
            <a:r>
              <a:rPr lang="en"/>
              <a:t>O GPS tenta estimar a posição global do quadrotor, retornando suas coordenadas de longitude, latitude e altitude.</a:t>
            </a:r>
          </a:p>
          <a:p>
            <a:pPr indent="-228600" lvl="0" marL="457200" rtl="0">
              <a:spcBef>
                <a:spcPts val="0"/>
              </a:spcBef>
            </a:pPr>
            <a:r>
              <a:rPr lang="en"/>
              <a:t>Publica mensagens do tipo </a:t>
            </a:r>
            <a:r>
              <a:rPr lang="en" sz="1600">
                <a:latin typeface="Courier New"/>
                <a:ea typeface="Courier New"/>
                <a:cs typeface="Courier New"/>
                <a:sym typeface="Courier New"/>
              </a:rPr>
              <a:t>sensor_msgs/NavSatFix</a:t>
            </a:r>
            <a:r>
              <a:rPr lang="en"/>
              <a:t> no tópico </a:t>
            </a:r>
            <a:r>
              <a:rPr lang="en" sz="1600">
                <a:latin typeface="Courier New"/>
                <a:ea typeface="Courier New"/>
                <a:cs typeface="Courier New"/>
                <a:sym typeface="Courier New"/>
              </a:rPr>
              <a:t>/quadrotor_1/fix</a:t>
            </a:r>
            <a:r>
              <a:rPr lang="en"/>
              <a:t>.</a:t>
            </a:r>
          </a:p>
          <a:p>
            <a:pPr indent="-228600" lvl="0" marL="457200" rtl="0">
              <a:spcBef>
                <a:spcPts val="0"/>
              </a:spcBef>
            </a:pPr>
            <a:r>
              <a:rPr lang="en"/>
              <a:t>Também é capaz de estimar a velocidade linear do quadrotor, publicando essa medida como mensagens do tipo </a:t>
            </a:r>
            <a:r>
              <a:rPr lang="en" sz="1600">
                <a:latin typeface="Courier New"/>
                <a:ea typeface="Courier New"/>
                <a:cs typeface="Courier New"/>
                <a:sym typeface="Courier New"/>
              </a:rPr>
              <a:t>geometry_msgs/Vector3Stamped</a:t>
            </a:r>
            <a:r>
              <a:rPr lang="en"/>
              <a:t> no tópico </a:t>
            </a:r>
            <a:r>
              <a:rPr lang="en" sz="1600">
                <a:latin typeface="Courier New"/>
                <a:ea typeface="Courier New"/>
                <a:cs typeface="Courier New"/>
                <a:sym typeface="Courier New"/>
              </a:rPr>
              <a:t>/quadrotor_1/fix_velocity</a:t>
            </a:r>
            <a:r>
              <a:rPr lang="en"/>
              <a:t>.</a:t>
            </a:r>
          </a:p>
          <a:p>
            <a:pPr indent="-228600" lvl="0" marL="457200">
              <a:spcBef>
                <a:spcPts val="0"/>
              </a:spcBef>
            </a:pPr>
            <a:r>
              <a:rPr lang="en"/>
              <a:t>Novamente, outros tópicos que contém o prefixo “fix” contém dados sobre parâmetros do sensor.</a:t>
            </a: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4" name="Shape 1024"/>
        <p:cNvGrpSpPr/>
        <p:nvPr/>
      </p:nvGrpSpPr>
      <p:grpSpPr>
        <a:xfrm>
          <a:off x="0" y="0"/>
          <a:ext cx="0" cy="0"/>
          <a:chOff x="0" y="0"/>
          <a:chExt cx="0" cy="0"/>
        </a:xfrm>
      </p:grpSpPr>
      <p:sp>
        <p:nvSpPr>
          <p:cNvPr id="1025" name="Shape 102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Sensores</a:t>
            </a:r>
          </a:p>
        </p:txBody>
      </p:sp>
      <p:sp>
        <p:nvSpPr>
          <p:cNvPr id="1026" name="Shape 102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Bússola:</a:t>
            </a:r>
          </a:p>
          <a:p>
            <a:pPr indent="-228600" lvl="0" marL="457200" rtl="0">
              <a:spcBef>
                <a:spcPts val="0"/>
              </a:spcBef>
            </a:pPr>
            <a:r>
              <a:rPr lang="en"/>
              <a:t>Estima o valor do campo magnético terrestre e publica essa informação como mensagens do tipo </a:t>
            </a:r>
            <a:r>
              <a:rPr lang="en" sz="1600">
                <a:latin typeface="Courier New"/>
                <a:ea typeface="Courier New"/>
                <a:cs typeface="Courier New"/>
                <a:sym typeface="Courier New"/>
              </a:rPr>
              <a:t>geometry_msgs/Vector3Stamped</a:t>
            </a:r>
            <a:r>
              <a:rPr lang="en"/>
              <a:t> no tópico </a:t>
            </a:r>
            <a:r>
              <a:rPr lang="en" sz="1600">
                <a:latin typeface="Courier New"/>
                <a:ea typeface="Courier New"/>
                <a:cs typeface="Courier New"/>
                <a:sym typeface="Courier New"/>
              </a:rPr>
              <a:t>/quadrotor_1/magnetic</a:t>
            </a:r>
            <a:r>
              <a:rPr lang="en"/>
              <a:t>.</a:t>
            </a:r>
          </a:p>
          <a:p>
            <a:pPr indent="-228600" lvl="0" marL="457200">
              <a:spcBef>
                <a:spcPts val="0"/>
              </a:spcBef>
            </a:pPr>
            <a:r>
              <a:rPr lang="en"/>
              <a:t>Outros tópicos com o prefixo “magnetic” contém parâmetros do sensor.</a:t>
            </a: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sp>
        <p:nvSpPr>
          <p:cNvPr id="1031" name="Shape 103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Sensores</a:t>
            </a:r>
          </a:p>
        </p:txBody>
      </p:sp>
      <p:sp>
        <p:nvSpPr>
          <p:cNvPr id="1032" name="Shape 103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Sonar:</a:t>
            </a:r>
          </a:p>
          <a:p>
            <a:pPr indent="-228600" lvl="0" marL="457200" rtl="0">
              <a:spcBef>
                <a:spcPts val="0"/>
              </a:spcBef>
            </a:pPr>
            <a:r>
              <a:rPr lang="en"/>
              <a:t>O sonar é um sensor de distância que aponta para baixo. Sua função é fornecer uma estimativa precisa da altitude do quadrotor (ou seja, a distância até o chão).</a:t>
            </a:r>
          </a:p>
          <a:p>
            <a:pPr indent="-228600" lvl="0" marL="457200" rtl="0">
              <a:spcBef>
                <a:spcPts val="0"/>
              </a:spcBef>
            </a:pPr>
            <a:r>
              <a:rPr lang="en"/>
              <a:t>Publica as medidas como mensagens do tipo </a:t>
            </a:r>
            <a:r>
              <a:rPr lang="en" sz="1600">
                <a:latin typeface="Courier New"/>
                <a:ea typeface="Courier New"/>
                <a:cs typeface="Courier New"/>
                <a:sym typeface="Courier New"/>
              </a:rPr>
              <a:t>sensor_msgs/Range</a:t>
            </a:r>
            <a:r>
              <a:rPr lang="en"/>
              <a:t> no tópico </a:t>
            </a:r>
            <a:r>
              <a:rPr lang="en" sz="1600">
                <a:latin typeface="Courier New"/>
                <a:ea typeface="Courier New"/>
                <a:cs typeface="Courier New"/>
                <a:sym typeface="Courier New"/>
              </a:rPr>
              <a:t>/quadrotor_1/sonar_height</a:t>
            </a:r>
            <a:r>
              <a:rPr lang="en"/>
              <a:t>.</a:t>
            </a:r>
          </a:p>
          <a:p>
            <a:pPr indent="-228600" lvl="0" marL="457200">
              <a:spcBef>
                <a:spcPts val="0"/>
              </a:spcBef>
            </a:pPr>
            <a:r>
              <a:rPr lang="en"/>
              <a:t>Outros tópicos com o prefixo “sonar_height” contém parâmetros do sensor.</a:t>
            </a: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6" name="Shape 1036"/>
        <p:cNvGrpSpPr/>
        <p:nvPr/>
      </p:nvGrpSpPr>
      <p:grpSpPr>
        <a:xfrm>
          <a:off x="0" y="0"/>
          <a:ext cx="0" cy="0"/>
          <a:chOff x="0" y="0"/>
          <a:chExt cx="0" cy="0"/>
        </a:xfrm>
      </p:grpSpPr>
      <p:sp>
        <p:nvSpPr>
          <p:cNvPr id="1037" name="Shape 103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Sensores</a:t>
            </a:r>
          </a:p>
        </p:txBody>
      </p:sp>
      <p:sp>
        <p:nvSpPr>
          <p:cNvPr id="1038" name="Shape 103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Câmeras:</a:t>
            </a:r>
          </a:p>
          <a:p>
            <a:pPr indent="-228600" lvl="0" marL="457200" rtl="0">
              <a:spcBef>
                <a:spcPts val="0"/>
              </a:spcBef>
            </a:pPr>
            <a:r>
              <a:rPr lang="en"/>
              <a:t>O quadrotor possui duas câmeras, uma apontada para frente (front) e uma apontada para baixo (bottom).</a:t>
            </a:r>
          </a:p>
          <a:p>
            <a:pPr indent="-228600" lvl="0" marL="457200" rtl="0">
              <a:spcBef>
                <a:spcPts val="0"/>
              </a:spcBef>
            </a:pPr>
            <a:r>
              <a:rPr lang="en"/>
              <a:t>Publicam as imagens obtidas nos tópicos </a:t>
            </a:r>
            <a:r>
              <a:rPr lang="en" sz="1600">
                <a:latin typeface="Courier New"/>
                <a:ea typeface="Courier New"/>
                <a:cs typeface="Courier New"/>
                <a:sym typeface="Courier New"/>
              </a:rPr>
              <a:t>/quadrotor_1/front/image_raw</a:t>
            </a:r>
            <a:r>
              <a:rPr lang="en"/>
              <a:t> e </a:t>
            </a:r>
            <a:r>
              <a:rPr lang="en" sz="1600">
                <a:latin typeface="Courier New"/>
                <a:ea typeface="Courier New"/>
                <a:cs typeface="Courier New"/>
                <a:sym typeface="Courier New"/>
              </a:rPr>
              <a:t>/quadrotor_1/bottom/image_raw</a:t>
            </a:r>
            <a:r>
              <a:rPr lang="en"/>
              <a:t>, em mensagens do tipo </a:t>
            </a:r>
            <a:r>
              <a:rPr lang="en" sz="1600">
                <a:latin typeface="Courier New"/>
                <a:ea typeface="Courier New"/>
                <a:cs typeface="Courier New"/>
                <a:sym typeface="Courier New"/>
              </a:rPr>
              <a:t>sensor_msgs/Image</a:t>
            </a:r>
            <a:r>
              <a:rPr lang="en"/>
              <a:t>.</a:t>
            </a:r>
          </a:p>
          <a:p>
            <a:pPr indent="-228600" lvl="0" marL="457200">
              <a:spcBef>
                <a:spcPts val="0"/>
              </a:spcBef>
            </a:pPr>
            <a:r>
              <a:rPr lang="en"/>
              <a:t>Outros tópicos que contenham “front” ou “bottom” no tópico contém parâmetros das câmeras e dados que o ROS utiliza para comprimir as imagens.</a:t>
            </a: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2" name="Shape 1042"/>
        <p:cNvGrpSpPr/>
        <p:nvPr/>
      </p:nvGrpSpPr>
      <p:grpSpPr>
        <a:xfrm>
          <a:off x="0" y="0"/>
          <a:ext cx="0" cy="0"/>
          <a:chOff x="0" y="0"/>
          <a:chExt cx="0" cy="0"/>
        </a:xfrm>
      </p:grpSpPr>
      <p:sp>
        <p:nvSpPr>
          <p:cNvPr id="1043" name="Shape 104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Sensores</a:t>
            </a:r>
          </a:p>
        </p:txBody>
      </p:sp>
      <p:sp>
        <p:nvSpPr>
          <p:cNvPr id="1044" name="Shape 104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visualizar as imagens produzidas pelas câmeras, podemos usar o image_view:</a:t>
            </a:r>
          </a:p>
          <a:p>
            <a:pPr lvl="0" rtl="0">
              <a:spcBef>
                <a:spcPts val="0"/>
              </a:spcBef>
              <a:buNone/>
            </a:pPr>
            <a:r>
              <a:rPr lang="en" sz="1600">
                <a:latin typeface="Courier New"/>
                <a:ea typeface="Courier New"/>
                <a:cs typeface="Courier New"/>
                <a:sym typeface="Courier New"/>
              </a:rPr>
              <a:t>  </a:t>
            </a:r>
            <a:r>
              <a:rPr lang="en" sz="1600">
                <a:latin typeface="Courier New"/>
                <a:ea typeface="Courier New"/>
                <a:cs typeface="Courier New"/>
                <a:sym typeface="Courier New"/>
              </a:rPr>
              <a:t>rosrun image_view image_view image:=/quadrotor_1/front/image_raw</a:t>
            </a:r>
          </a:p>
          <a:p>
            <a:pPr lvl="0">
              <a:spcBef>
                <a:spcPts val="0"/>
              </a:spcBef>
              <a:buClr>
                <a:schemeClr val="dk1"/>
              </a:buClr>
              <a:buSzPct val="68750"/>
              <a:buFont typeface="Arial"/>
              <a:buNone/>
            </a:pPr>
            <a:r>
              <a:rPr lang="en" sz="1600">
                <a:latin typeface="Courier New"/>
                <a:ea typeface="Courier New"/>
                <a:cs typeface="Courier New"/>
                <a:sym typeface="Courier New"/>
              </a:rPr>
              <a:t>  </a:t>
            </a:r>
            <a:r>
              <a:rPr lang="en" sz="1600">
                <a:latin typeface="Courier New"/>
                <a:ea typeface="Courier New"/>
                <a:cs typeface="Courier New"/>
                <a:sym typeface="Courier New"/>
              </a:rPr>
              <a:t>rosrun image_view image_view image:=/quadrotor_1/bottom/image_raw</a:t>
            </a: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8" name="Shape 1048"/>
        <p:cNvGrpSpPr/>
        <p:nvPr/>
      </p:nvGrpSpPr>
      <p:grpSpPr>
        <a:xfrm>
          <a:off x="0" y="0"/>
          <a:ext cx="0" cy="0"/>
          <a:chOff x="0" y="0"/>
          <a:chExt cx="0" cy="0"/>
        </a:xfrm>
      </p:grpSpPr>
      <p:sp>
        <p:nvSpPr>
          <p:cNvPr id="1049" name="Shape 104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Sensores</a:t>
            </a:r>
          </a:p>
        </p:txBody>
      </p:sp>
      <p:sp>
        <p:nvSpPr>
          <p:cNvPr id="1050" name="Shape 105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Laser scanner:</a:t>
            </a:r>
          </a:p>
          <a:p>
            <a:pPr indent="-228600" lvl="0" marL="457200" rtl="0">
              <a:spcBef>
                <a:spcPts val="0"/>
              </a:spcBef>
            </a:pPr>
            <a:r>
              <a:rPr lang="en"/>
              <a:t>Montado no topo do quadrotor, esse sensor emite feixes de laser para diversas direções ao redor do drone. Cada um desses lasers, ao incidir sobre algum objeto, é capaz de calcular a distância entre o quadrotor e esse objeto. No fim, temos um array de valores, um para cada laser, representando a distância entre o quadrotor e a superfície sobre a qual esse laser está incidindo.</a:t>
            </a:r>
          </a:p>
          <a:p>
            <a:pPr indent="-228600" lvl="0" marL="457200">
              <a:spcBef>
                <a:spcPts val="0"/>
              </a:spcBef>
            </a:pPr>
            <a:r>
              <a:rPr lang="en"/>
              <a:t>É utilizado principalmente para detectar obstáculos ao redor do quadrotor e </a:t>
            </a:r>
            <a:r>
              <a:rPr i="1" lang="en"/>
              <a:t>landmarks</a:t>
            </a:r>
            <a:r>
              <a:rPr lang="en"/>
              <a:t> para criar mapas.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Nós</a:t>
            </a:r>
          </a:p>
        </p:txBody>
      </p:sp>
      <p:sp>
        <p:nvSpPr>
          <p:cNvPr id="157" name="Shape 15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Para listar todos os nós que estão sendo executados:</a:t>
            </a:r>
          </a:p>
          <a:p>
            <a:pPr lvl="0">
              <a:spcBef>
                <a:spcPts val="0"/>
              </a:spcBef>
              <a:buNone/>
            </a:pPr>
            <a:r>
              <a:rPr lang="en"/>
              <a:t>	</a:t>
            </a:r>
            <a:r>
              <a:rPr lang="en" sz="1500">
                <a:latin typeface="Courier New"/>
                <a:ea typeface="Courier New"/>
                <a:cs typeface="Courier New"/>
                <a:sym typeface="Courier New"/>
              </a:rPr>
              <a:t>rosnode list</a:t>
            </a:r>
          </a:p>
          <a:p>
            <a:pPr indent="-228600" lvl="0" marL="457200">
              <a:spcBef>
                <a:spcPts val="0"/>
              </a:spcBef>
            </a:pPr>
            <a:r>
              <a:rPr lang="en"/>
              <a:t>Obs: O nó </a:t>
            </a:r>
            <a:r>
              <a:rPr lang="en" sz="1500">
                <a:latin typeface="Courier New"/>
                <a:ea typeface="Courier New"/>
                <a:cs typeface="Courier New"/>
                <a:sym typeface="Courier New"/>
              </a:rPr>
              <a:t>/rosout</a:t>
            </a:r>
            <a:r>
              <a:rPr lang="en"/>
              <a:t> é um nó especial que é inicializado automaticamente pelo roscore.</a:t>
            </a:r>
          </a:p>
          <a:p>
            <a:pPr lvl="0">
              <a:spcBef>
                <a:spcPts val="0"/>
              </a:spcBef>
              <a:buNone/>
            </a:pPr>
            <a:r>
              <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sp>
        <p:nvSpPr>
          <p:cNvPr id="1055" name="Shape 105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Sensores</a:t>
            </a:r>
          </a:p>
        </p:txBody>
      </p:sp>
      <p:sp>
        <p:nvSpPr>
          <p:cNvPr id="1056" name="Shape 105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Laser scanner:</a:t>
            </a:r>
          </a:p>
          <a:p>
            <a:pPr indent="-228600" lvl="0" marL="457200">
              <a:spcBef>
                <a:spcPts val="0"/>
              </a:spcBef>
            </a:pPr>
            <a:r>
              <a:rPr lang="en"/>
              <a:t>O laser publica suas medidas no tópico </a:t>
            </a:r>
            <a:r>
              <a:rPr lang="en" sz="1600">
                <a:latin typeface="Courier New"/>
                <a:ea typeface="Courier New"/>
                <a:cs typeface="Courier New"/>
                <a:sym typeface="Courier New"/>
              </a:rPr>
              <a:t>/quadrotor_1/scan</a:t>
            </a:r>
            <a:r>
              <a:rPr lang="en"/>
              <a:t>, em mensgens do tipo </a:t>
            </a:r>
            <a:r>
              <a:rPr lang="en" sz="1600">
                <a:latin typeface="Courier New"/>
                <a:ea typeface="Courier New"/>
                <a:cs typeface="Courier New"/>
                <a:sym typeface="Courier New"/>
              </a:rPr>
              <a:t>sensor_msgs/LaserScan</a:t>
            </a:r>
            <a:r>
              <a:rPr lang="en"/>
              <a:t>.</a:t>
            </a: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0" name="Shape 1060"/>
        <p:cNvGrpSpPr/>
        <p:nvPr/>
      </p:nvGrpSpPr>
      <p:grpSpPr>
        <a:xfrm>
          <a:off x="0" y="0"/>
          <a:ext cx="0" cy="0"/>
          <a:chOff x="0" y="0"/>
          <a:chExt cx="0" cy="0"/>
        </a:xfrm>
      </p:grpSpPr>
      <p:sp>
        <p:nvSpPr>
          <p:cNvPr id="1061" name="Shape 106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Sensores</a:t>
            </a:r>
          </a:p>
        </p:txBody>
      </p:sp>
      <p:sp>
        <p:nvSpPr>
          <p:cNvPr id="1062" name="Shape 106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Há mais um tópico ao qual temos acesso na simulação, chamado </a:t>
            </a:r>
            <a:r>
              <a:rPr lang="en" sz="1600">
                <a:latin typeface="Courier New"/>
                <a:ea typeface="Courier New"/>
                <a:cs typeface="Courier New"/>
                <a:sym typeface="Courier New"/>
              </a:rPr>
              <a:t>/quadrotor_1/ground_truth/state</a:t>
            </a:r>
            <a:r>
              <a:rPr lang="en"/>
              <a:t>.</a:t>
            </a:r>
          </a:p>
          <a:p>
            <a:pPr indent="-228600" lvl="0" marL="457200" rtl="0">
              <a:spcBef>
                <a:spcPts val="0"/>
              </a:spcBef>
            </a:pPr>
            <a:r>
              <a:rPr lang="en"/>
              <a:t>Esse tópico nos fornece a pose (posição + orientação) exatada do quadrotor, utilizando mensagens do tipo </a:t>
            </a:r>
            <a:r>
              <a:rPr lang="en" sz="1600">
                <a:latin typeface="Courier New"/>
                <a:ea typeface="Courier New"/>
                <a:cs typeface="Courier New"/>
                <a:sym typeface="Courier New"/>
              </a:rPr>
              <a:t>nav_msgs/Odometry</a:t>
            </a:r>
            <a:r>
              <a:rPr lang="en"/>
              <a:t>.</a:t>
            </a:r>
          </a:p>
          <a:p>
            <a:pPr indent="-228600" lvl="0" marL="457200" rtl="0">
              <a:spcBef>
                <a:spcPts val="0"/>
              </a:spcBef>
            </a:pPr>
            <a:r>
              <a:rPr lang="en"/>
              <a:t>Só é possível obter esse valor exato em simulação. Na vida real esses dados não estão disponíveis, e precisamos estimar a pose do robô através das medidas dos outros sensores.</a:t>
            </a:r>
          </a:p>
          <a:p>
            <a:pPr indent="-228600" lvl="0" marL="457200">
              <a:spcBef>
                <a:spcPts val="0"/>
              </a:spcBef>
            </a:pPr>
            <a:r>
              <a:rPr lang="en"/>
              <a:t>Em simulação, porém, esses dados são úteis para testar a performance de nossos algoritmos.</a:t>
            </a: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sp>
        <p:nvSpPr>
          <p:cNvPr id="1067" name="Shape 106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Controle</a:t>
            </a:r>
          </a:p>
        </p:txBody>
      </p:sp>
      <p:sp>
        <p:nvSpPr>
          <p:cNvPr id="1068" name="Shape 106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Como já foi dito, estamos utilizando o plugin </a:t>
            </a:r>
            <a:r>
              <a:rPr lang="en" sz="1600">
                <a:latin typeface="Courier New"/>
                <a:ea typeface="Courier New"/>
                <a:cs typeface="Courier New"/>
                <a:sym typeface="Courier New"/>
              </a:rPr>
              <a:t>quadrotor_simple_controller</a:t>
            </a:r>
            <a:r>
              <a:rPr lang="en"/>
              <a:t>, que implementa um controlador PID básico para controlar a velocidade do quadrotor.</a:t>
            </a:r>
          </a:p>
          <a:p>
            <a:pPr indent="-228600" lvl="0" marL="457200" rtl="0">
              <a:spcBef>
                <a:spcPts val="0"/>
              </a:spcBef>
            </a:pPr>
            <a:r>
              <a:rPr lang="en"/>
              <a:t>Dessa forma, podemos enviar comandos para mover o drone publicando mensagens do tipo </a:t>
            </a:r>
            <a:r>
              <a:rPr lang="en" sz="1600">
                <a:latin typeface="Courier New"/>
                <a:ea typeface="Courier New"/>
                <a:cs typeface="Courier New"/>
                <a:sym typeface="Courier New"/>
              </a:rPr>
              <a:t>geometry_msgs/Twist</a:t>
            </a:r>
            <a:r>
              <a:rPr lang="en"/>
              <a:t> no tópico </a:t>
            </a:r>
            <a:r>
              <a:rPr lang="en" sz="1600">
                <a:latin typeface="Courier New"/>
                <a:ea typeface="Courier New"/>
                <a:cs typeface="Courier New"/>
                <a:sym typeface="Courier New"/>
              </a:rPr>
              <a:t>/quadrotor_1/cmd_vel</a:t>
            </a:r>
            <a:r>
              <a:rPr lang="en"/>
              <a:t>.</a:t>
            </a:r>
          </a:p>
          <a:p>
            <a:pPr indent="-228600" lvl="0" marL="457200">
              <a:spcBef>
                <a:spcPts val="0"/>
              </a:spcBef>
            </a:pPr>
            <a:r>
              <a:rPr lang="en"/>
              <a:t>Note que é bem parecido com o exemplo da tartaruga no </a:t>
            </a:r>
            <a:r>
              <a:rPr lang="en" sz="1600">
                <a:latin typeface="Courier New"/>
                <a:ea typeface="Courier New"/>
                <a:cs typeface="Courier New"/>
                <a:sym typeface="Courier New"/>
              </a:rPr>
              <a:t>turtlesim</a:t>
            </a:r>
            <a:r>
              <a:rPr lang="en"/>
              <a:t>, porém agora temos acesso a movimentos em 3 dimensões.</a:t>
            </a: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2" name="Shape 1072"/>
        <p:cNvGrpSpPr/>
        <p:nvPr/>
      </p:nvGrpSpPr>
      <p:grpSpPr>
        <a:xfrm>
          <a:off x="0" y="0"/>
          <a:ext cx="0" cy="0"/>
          <a:chOff x="0" y="0"/>
          <a:chExt cx="0" cy="0"/>
        </a:xfrm>
      </p:grpSpPr>
      <p:sp>
        <p:nvSpPr>
          <p:cNvPr id="1073" name="Shape 1073"/>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lvl="0">
              <a:spcBef>
                <a:spcPts val="0"/>
              </a:spcBef>
              <a:buNone/>
            </a:pPr>
            <a:r>
              <a:rPr lang="en"/>
              <a:t>Programando o quadrotor</a:t>
            </a: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7" name="Shape 1077"/>
        <p:cNvGrpSpPr/>
        <p:nvPr/>
      </p:nvGrpSpPr>
      <p:grpSpPr>
        <a:xfrm>
          <a:off x="0" y="0"/>
          <a:ext cx="0" cy="0"/>
          <a:chOff x="0" y="0"/>
          <a:chExt cx="0" cy="0"/>
        </a:xfrm>
      </p:grpSpPr>
      <p:sp>
        <p:nvSpPr>
          <p:cNvPr id="1078" name="Shape 107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Programando o quadrotor</a:t>
            </a:r>
          </a:p>
        </p:txBody>
      </p:sp>
      <p:sp>
        <p:nvSpPr>
          <p:cNvPr id="1079" name="Shape 107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Vamos agora criar dois programas simples para acessar os sensores do quadrotor.</a:t>
            </a:r>
          </a:p>
          <a:p>
            <a:pPr indent="-228600" lvl="0" marL="457200" rtl="0">
              <a:spcBef>
                <a:spcPts val="0"/>
              </a:spcBef>
            </a:pPr>
            <a:r>
              <a:rPr lang="en"/>
              <a:t>Nesses programas vamos aprender como ler as medidas da câmera frontal e do laser.</a:t>
            </a:r>
          </a:p>
          <a:p>
            <a:pPr indent="-228600" lvl="0" marL="457200">
              <a:spcBef>
                <a:spcPts val="0"/>
              </a:spcBef>
            </a:pPr>
            <a:r>
              <a:rPr lang="en"/>
              <a:t>Essas medidas podem ser utilizadas como entrada para algoritmos de navegação que movem o drone através de ambientes com obstáculos.</a:t>
            </a: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3" name="Shape 1083"/>
        <p:cNvGrpSpPr/>
        <p:nvPr/>
      </p:nvGrpSpPr>
      <p:grpSpPr>
        <a:xfrm>
          <a:off x="0" y="0"/>
          <a:ext cx="0" cy="0"/>
          <a:chOff x="0" y="0"/>
          <a:chExt cx="0" cy="0"/>
        </a:xfrm>
      </p:grpSpPr>
      <p:sp>
        <p:nvSpPr>
          <p:cNvPr id="1084" name="Shape 108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None/>
            </a:pPr>
            <a:r>
              <a:rPr lang="en"/>
              <a:t>Laser</a:t>
            </a:r>
          </a:p>
        </p:txBody>
      </p:sp>
      <p:sp>
        <p:nvSpPr>
          <p:cNvPr id="1085" name="Shape 108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Vamos escrever um nó que é capaz de ler as mensgens publicadas pelo laser.</a:t>
            </a:r>
          </a:p>
          <a:p>
            <a:pPr indent="-228600" lvl="0" marL="457200" rtl="0">
              <a:spcBef>
                <a:spcPts val="0"/>
              </a:spcBef>
            </a:pPr>
            <a:r>
              <a:rPr lang="en"/>
              <a:t>Na pasta </a:t>
            </a:r>
            <a:r>
              <a:rPr lang="en" sz="1500">
                <a:latin typeface="Courier New"/>
                <a:ea typeface="Courier New"/>
                <a:cs typeface="Courier New"/>
                <a:sym typeface="Courier New"/>
              </a:rPr>
              <a:t>src</a:t>
            </a:r>
            <a:r>
              <a:rPr lang="en"/>
              <a:t> do pacote </a:t>
            </a:r>
            <a:r>
              <a:rPr lang="en" sz="1500">
                <a:latin typeface="Courier New"/>
                <a:ea typeface="Courier New"/>
                <a:cs typeface="Courier New"/>
                <a:sym typeface="Courier New"/>
              </a:rPr>
              <a:t>simuladores</a:t>
            </a:r>
            <a:r>
              <a:rPr lang="en"/>
              <a:t>, crie um arquivo chamado </a:t>
            </a:r>
            <a:r>
              <a:rPr lang="en" sz="1500">
                <a:latin typeface="Courier New"/>
                <a:ea typeface="Courier New"/>
                <a:cs typeface="Courier New"/>
                <a:sym typeface="Courier New"/>
              </a:rPr>
              <a:t>scansub.cpp</a:t>
            </a:r>
            <a:r>
              <a:rPr lang="en"/>
              <a:t>.</a:t>
            </a: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9" name="Shape 1089"/>
        <p:cNvGrpSpPr/>
        <p:nvPr/>
      </p:nvGrpSpPr>
      <p:grpSpPr>
        <a:xfrm>
          <a:off x="0" y="0"/>
          <a:ext cx="0" cy="0"/>
          <a:chOff x="0" y="0"/>
          <a:chExt cx="0" cy="0"/>
        </a:xfrm>
      </p:grpSpPr>
      <p:sp>
        <p:nvSpPr>
          <p:cNvPr id="1090" name="Shape 1090"/>
          <p:cNvSpPr txBox="1"/>
          <p:nvPr>
            <p:ph idx="1" type="body"/>
          </p:nvPr>
        </p:nvSpPr>
        <p:spPr>
          <a:xfrm>
            <a:off x="311700" y="337650"/>
            <a:ext cx="8520600" cy="4241700"/>
          </a:xfrm>
          <a:prstGeom prst="rect">
            <a:avLst/>
          </a:prstGeom>
        </p:spPr>
        <p:txBody>
          <a:bodyPr anchorCtr="0" anchor="t" bIns="91425" lIns="91425" rIns="91425" wrap="square" tIns="91425">
            <a:noAutofit/>
          </a:bodyPr>
          <a:lstStyle/>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#include &lt;ros/ros.h&gt;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#include &lt;sensor_msgs/LaserScan.h&gt;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#include &lt;sstream&gt;</a:t>
            </a:r>
          </a:p>
          <a:p>
            <a:pPr lvl="0" rtl="0">
              <a:lnSpc>
                <a:spcPct val="100000"/>
              </a:lnSpc>
              <a:spcBef>
                <a:spcPts val="0"/>
              </a:spcBef>
              <a:spcAft>
                <a:spcPts val="0"/>
              </a:spcAft>
              <a:buClr>
                <a:schemeClr val="dk1"/>
              </a:buClr>
              <a:buSzPct val="73333"/>
              <a:buFont typeface="Arial"/>
              <a:buNone/>
            </a:pPr>
            <a:r>
              <a:t/>
            </a:r>
            <a:endParaRPr sz="1500">
              <a:latin typeface="Courier New"/>
              <a:ea typeface="Courier New"/>
              <a:cs typeface="Courier New"/>
              <a:sym typeface="Courier New"/>
            </a:endParaRP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void laserScanCallback(const sensor_msgs::LaserScan&amp; msg)</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std::ostringstream oss;</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oss &lt;&lt; "Ranges = [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for (int i = 0; i &lt; msg.ranges.size(); i++)</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oss &lt;&lt; msg.ranges[i] &lt;&lt; "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oss &lt;&lt; "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ROS_INFO_STREAM( oss.str()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rtl="0">
              <a:spcBef>
                <a:spcPts val="0"/>
              </a:spcBef>
              <a:buNone/>
            </a:pPr>
            <a:r>
              <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4" name="Shape 1094"/>
        <p:cNvGrpSpPr/>
        <p:nvPr/>
      </p:nvGrpSpPr>
      <p:grpSpPr>
        <a:xfrm>
          <a:off x="0" y="0"/>
          <a:ext cx="0" cy="0"/>
          <a:chOff x="0" y="0"/>
          <a:chExt cx="0" cy="0"/>
        </a:xfrm>
      </p:grpSpPr>
      <p:sp>
        <p:nvSpPr>
          <p:cNvPr id="1095" name="Shape 1095"/>
          <p:cNvSpPr txBox="1"/>
          <p:nvPr>
            <p:ph idx="1" type="body"/>
          </p:nvPr>
        </p:nvSpPr>
        <p:spPr>
          <a:xfrm>
            <a:off x="311700" y="787850"/>
            <a:ext cx="8520600" cy="3791400"/>
          </a:xfrm>
          <a:prstGeom prst="rect">
            <a:avLst/>
          </a:prstGeom>
        </p:spPr>
        <p:txBody>
          <a:bodyPr anchorCtr="0" anchor="ctr" bIns="91425" lIns="91425" rIns="91425" wrap="square" tIns="91425">
            <a:noAutofit/>
          </a:bodyPr>
          <a:lstStyle/>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int main(int argc, char** argv)</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ros::init(argc, argv, "laser_scan_sub");</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ros::NodeHandle nh;</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ros::Subscriber scan_sub = nh.subscribe("/quadrotor_1/scan",</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1000, &amp;laserScanCallback);</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ros::spin();</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rtl="0">
              <a:spcBef>
                <a:spcPts val="0"/>
              </a:spcBef>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9" name="Shape 1099"/>
        <p:cNvGrpSpPr/>
        <p:nvPr/>
      </p:nvGrpSpPr>
      <p:grpSpPr>
        <a:xfrm>
          <a:off x="0" y="0"/>
          <a:ext cx="0" cy="0"/>
          <a:chOff x="0" y="0"/>
          <a:chExt cx="0" cy="0"/>
        </a:xfrm>
      </p:grpSpPr>
      <p:sp>
        <p:nvSpPr>
          <p:cNvPr id="1100" name="Shape 110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Clr>
                <a:schemeClr val="dk1"/>
              </a:buClr>
              <a:buSzPct val="26190"/>
              <a:buFont typeface="Arial"/>
              <a:buNone/>
            </a:pPr>
            <a:r>
              <a:rPr lang="en"/>
              <a:t>Laser</a:t>
            </a:r>
          </a:p>
        </p:txBody>
      </p:sp>
      <p:sp>
        <p:nvSpPr>
          <p:cNvPr id="1101" name="Shape 110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Esse programa é muito parecido com o subpose, porém ao invés de usarmos mensagens do tipo </a:t>
            </a:r>
            <a:r>
              <a:rPr lang="en" sz="1500">
                <a:latin typeface="Courier New"/>
                <a:ea typeface="Courier New"/>
                <a:cs typeface="Courier New"/>
                <a:sym typeface="Courier New"/>
              </a:rPr>
              <a:t>turtlesim/Pose</a:t>
            </a:r>
            <a:r>
              <a:rPr lang="en"/>
              <a:t> estamos usando mensagens do tipo </a:t>
            </a:r>
            <a:r>
              <a:rPr lang="en" sz="1500">
                <a:latin typeface="Courier New"/>
                <a:ea typeface="Courier New"/>
                <a:cs typeface="Courier New"/>
                <a:sym typeface="Courier New"/>
              </a:rPr>
              <a:t>sensor_msgs/LarserScan</a:t>
            </a:r>
            <a:r>
              <a:rPr lang="en"/>
              <a:t>.</a:t>
            </a:r>
          </a:p>
          <a:p>
            <a:pPr indent="-228600" lvl="0" marL="457200" rtl="0">
              <a:spcBef>
                <a:spcPts val="0"/>
              </a:spcBef>
            </a:pPr>
            <a:r>
              <a:rPr lang="en"/>
              <a:t>Dentro da função </a:t>
            </a:r>
            <a:r>
              <a:rPr lang="en" sz="1500">
                <a:latin typeface="Courier New"/>
                <a:ea typeface="Courier New"/>
                <a:cs typeface="Courier New"/>
                <a:sym typeface="Courier New"/>
              </a:rPr>
              <a:t>laserScanCallback</a:t>
            </a:r>
            <a:r>
              <a:rPr lang="en"/>
              <a:t>, o objeto </a:t>
            </a:r>
            <a:r>
              <a:rPr lang="en" sz="1500">
                <a:latin typeface="Courier New"/>
                <a:ea typeface="Courier New"/>
                <a:cs typeface="Courier New"/>
                <a:sym typeface="Courier New"/>
              </a:rPr>
              <a:t>msg</a:t>
            </a:r>
            <a:r>
              <a:rPr lang="en"/>
              <a:t> contém a mensagem que foi recebida. O array </a:t>
            </a:r>
            <a:r>
              <a:rPr lang="en" sz="1500">
                <a:latin typeface="Courier New"/>
                <a:ea typeface="Courier New"/>
                <a:cs typeface="Courier New"/>
                <a:sym typeface="Courier New"/>
              </a:rPr>
              <a:t>msg.ranges</a:t>
            </a:r>
            <a:r>
              <a:rPr lang="en"/>
              <a:t> contém as medidas de cada um dos sensores.</a:t>
            </a:r>
          </a:p>
          <a:p>
            <a:pPr indent="-228600" lvl="0" marL="457200" rtl="0">
              <a:spcBef>
                <a:spcPts val="0"/>
              </a:spcBef>
            </a:pPr>
            <a:r>
              <a:rPr lang="en"/>
              <a:t>Utilizamos uma estrutura </a:t>
            </a:r>
            <a:r>
              <a:rPr lang="en" sz="1600">
                <a:latin typeface="Courier New"/>
                <a:ea typeface="Courier New"/>
                <a:cs typeface="Courier New"/>
                <a:sym typeface="Courier New"/>
              </a:rPr>
              <a:t>for</a:t>
            </a:r>
            <a:r>
              <a:rPr lang="en"/>
              <a:t> para ler cada uma das medidas e concatenar em uma string para imprimir na tela.</a:t>
            </a: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5" name="Shape 1105"/>
        <p:cNvGrpSpPr/>
        <p:nvPr/>
      </p:nvGrpSpPr>
      <p:grpSpPr>
        <a:xfrm>
          <a:off x="0" y="0"/>
          <a:ext cx="0" cy="0"/>
          <a:chOff x="0" y="0"/>
          <a:chExt cx="0" cy="0"/>
        </a:xfrm>
      </p:grpSpPr>
      <p:sp>
        <p:nvSpPr>
          <p:cNvPr id="1106" name="Shape 110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Clr>
                <a:schemeClr val="dk1"/>
              </a:buClr>
              <a:buSzPct val="26190"/>
              <a:buFont typeface="Arial"/>
              <a:buNone/>
            </a:pPr>
            <a:r>
              <a:rPr lang="en"/>
              <a:t>Laser</a:t>
            </a:r>
          </a:p>
        </p:txBody>
      </p:sp>
      <p:sp>
        <p:nvSpPr>
          <p:cNvPr id="1107" name="Shape 110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compilar o programa:</a:t>
            </a:r>
          </a:p>
          <a:p>
            <a:pPr indent="-228600" lvl="0" marL="457200" rtl="0">
              <a:spcBef>
                <a:spcPts val="0"/>
              </a:spcBef>
            </a:pPr>
            <a:r>
              <a:rPr lang="en"/>
              <a:t>Adicionar as dependências no arquivo </a:t>
            </a:r>
            <a:r>
              <a:rPr lang="en" sz="1500">
                <a:latin typeface="Courier New"/>
                <a:ea typeface="Courier New"/>
                <a:cs typeface="Courier New"/>
                <a:sym typeface="Courier New"/>
              </a:rPr>
              <a:t>package.xml</a:t>
            </a:r>
          </a:p>
          <a:p>
            <a:pPr lvl="0" rtl="0">
              <a:lnSpc>
                <a:spcPct val="100000"/>
              </a:lnSpc>
              <a:spcBef>
                <a:spcPts val="0"/>
              </a:spcBef>
              <a:spcAft>
                <a:spcPts val="0"/>
              </a:spcAft>
              <a:buNone/>
            </a:pPr>
            <a:r>
              <a:rPr lang="en" sz="1500">
                <a:latin typeface="Courier New"/>
                <a:ea typeface="Courier New"/>
                <a:cs typeface="Courier New"/>
                <a:sym typeface="Courier New"/>
              </a:rPr>
              <a:t>  &lt;build_depend&gt;roscpp&lt;/build_depend&gt;</a:t>
            </a:r>
          </a:p>
          <a:p>
            <a:pPr lvl="0" rtl="0">
              <a:lnSpc>
                <a:spcPct val="100000"/>
              </a:lnSpc>
              <a:spcBef>
                <a:spcPts val="0"/>
              </a:spcBef>
              <a:spcAft>
                <a:spcPts val="0"/>
              </a:spcAft>
              <a:buNone/>
            </a:pPr>
            <a:r>
              <a:rPr lang="en" sz="1500">
                <a:latin typeface="Courier New"/>
                <a:ea typeface="Courier New"/>
                <a:cs typeface="Courier New"/>
                <a:sym typeface="Courier New"/>
              </a:rPr>
              <a:t>  &lt;build_depend&gt;sensor_msgs&lt;/build_depend&gt;</a:t>
            </a:r>
          </a:p>
          <a:p>
            <a:pPr lvl="0" rtl="0">
              <a:lnSpc>
                <a:spcPct val="100000"/>
              </a:lnSpc>
              <a:spcBef>
                <a:spcPts val="0"/>
              </a:spcBef>
              <a:spcAft>
                <a:spcPts val="0"/>
              </a:spcAft>
              <a:buNone/>
            </a:pPr>
            <a:r>
              <a:rPr lang="en" sz="1500">
                <a:latin typeface="Courier New"/>
                <a:ea typeface="Courier New"/>
                <a:cs typeface="Courier New"/>
                <a:sym typeface="Courier New"/>
              </a:rPr>
              <a:t>  </a:t>
            </a:r>
          </a:p>
          <a:p>
            <a:pPr lvl="0" rtl="0">
              <a:lnSpc>
                <a:spcPct val="100000"/>
              </a:lnSpc>
              <a:spcBef>
                <a:spcPts val="0"/>
              </a:spcBef>
              <a:spcAft>
                <a:spcPts val="0"/>
              </a:spcAft>
              <a:buNone/>
            </a:pPr>
            <a:r>
              <a:rPr lang="en" sz="1500">
                <a:latin typeface="Courier New"/>
                <a:ea typeface="Courier New"/>
                <a:cs typeface="Courier New"/>
                <a:sym typeface="Courier New"/>
              </a:rPr>
              <a:t>  &lt;run_depend&gt;roscpp&lt;/run_depend&gt;</a:t>
            </a:r>
          </a:p>
          <a:p>
            <a:pPr lvl="0" rtl="0">
              <a:lnSpc>
                <a:spcPct val="100000"/>
              </a:lnSpc>
              <a:spcBef>
                <a:spcPts val="0"/>
              </a:spcBef>
              <a:spcAft>
                <a:spcPts val="0"/>
              </a:spcAft>
              <a:buNone/>
            </a:pPr>
            <a:r>
              <a:rPr lang="en" sz="1500">
                <a:latin typeface="Courier New"/>
                <a:ea typeface="Courier New"/>
                <a:cs typeface="Courier New"/>
                <a:sym typeface="Courier New"/>
              </a:rPr>
              <a:t>  &lt;run_depend&gt;sensor_msgs&lt;/run_depend&gt;</a:t>
            </a:r>
          </a:p>
          <a:p>
            <a:pPr lvl="0" rtl="0">
              <a:spcBef>
                <a:spcPts val="0"/>
              </a:spcBef>
              <a:buNone/>
            </a:pPr>
            <a:r>
              <a:t/>
            </a:r>
            <a:endParaRPr sz="15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Nós</a:t>
            </a:r>
          </a:p>
        </p:txBody>
      </p:sp>
      <p:sp>
        <p:nvSpPr>
          <p:cNvPr id="163" name="Shape 16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Obter informações sobre um nó:</a:t>
            </a:r>
          </a:p>
          <a:p>
            <a:pPr lvl="0">
              <a:spcBef>
                <a:spcPts val="0"/>
              </a:spcBef>
              <a:buNone/>
            </a:pPr>
            <a:r>
              <a:rPr lang="en"/>
              <a:t>	</a:t>
            </a:r>
            <a:r>
              <a:rPr lang="en" sz="1500">
                <a:latin typeface="Courier New"/>
                <a:ea typeface="Courier New"/>
                <a:cs typeface="Courier New"/>
                <a:sym typeface="Courier New"/>
              </a:rPr>
              <a:t>rosnode info nome-do-no</a:t>
            </a:r>
          </a:p>
          <a:p>
            <a:pPr indent="-228600" lvl="0" marL="457200">
              <a:spcBef>
                <a:spcPts val="0"/>
              </a:spcBef>
            </a:pPr>
            <a:r>
              <a:rPr lang="en"/>
              <a:t>Encerrar um nó:</a:t>
            </a:r>
          </a:p>
          <a:p>
            <a:pPr lvl="0">
              <a:spcBef>
                <a:spcPts val="0"/>
              </a:spcBef>
              <a:buNone/>
            </a:pPr>
            <a:r>
              <a:rPr lang="en"/>
              <a:t>	</a:t>
            </a:r>
            <a:r>
              <a:rPr lang="en" sz="1500">
                <a:latin typeface="Courier New"/>
                <a:ea typeface="Courier New"/>
                <a:cs typeface="Courier New"/>
                <a:sym typeface="Courier New"/>
              </a:rPr>
              <a:t>rosnode kill nome-do-no</a:t>
            </a:r>
          </a:p>
          <a:p>
            <a:pPr lvl="0">
              <a:spcBef>
                <a:spcPts val="0"/>
              </a:spcBef>
              <a:buNone/>
            </a:pPr>
            <a:r>
              <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1" name="Shape 1111"/>
        <p:cNvGrpSpPr/>
        <p:nvPr/>
      </p:nvGrpSpPr>
      <p:grpSpPr>
        <a:xfrm>
          <a:off x="0" y="0"/>
          <a:ext cx="0" cy="0"/>
          <a:chOff x="0" y="0"/>
          <a:chExt cx="0" cy="0"/>
        </a:xfrm>
      </p:grpSpPr>
      <p:sp>
        <p:nvSpPr>
          <p:cNvPr id="1112" name="Shape 111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Clr>
                <a:schemeClr val="dk1"/>
              </a:buClr>
              <a:buSzPct val="26190"/>
              <a:buFont typeface="Arial"/>
              <a:buNone/>
            </a:pPr>
            <a:r>
              <a:rPr lang="en"/>
              <a:t>Laser</a:t>
            </a:r>
          </a:p>
        </p:txBody>
      </p:sp>
      <p:sp>
        <p:nvSpPr>
          <p:cNvPr id="1113" name="Shape 111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Adicionar também as dependências no arquivo </a:t>
            </a:r>
            <a:r>
              <a:rPr lang="en" sz="1500">
                <a:latin typeface="Courier New"/>
                <a:ea typeface="Courier New"/>
                <a:cs typeface="Courier New"/>
                <a:sym typeface="Courier New"/>
              </a:rPr>
              <a:t>CMakeLists.txt</a:t>
            </a:r>
            <a:r>
              <a:rPr lang="en"/>
              <a:t>:</a:t>
            </a:r>
          </a:p>
          <a:p>
            <a:pPr lvl="0" rtl="0">
              <a:lnSpc>
                <a:spcPct val="100000"/>
              </a:lnSpc>
              <a:spcBef>
                <a:spcPts val="0"/>
              </a:spcBef>
              <a:spcAft>
                <a:spcPts val="0"/>
              </a:spcAft>
              <a:buNone/>
            </a:pPr>
            <a:r>
              <a:rPr lang="en" sz="1500">
                <a:latin typeface="Courier New"/>
                <a:ea typeface="Courier New"/>
                <a:cs typeface="Courier New"/>
                <a:sym typeface="Courier New"/>
              </a:rPr>
              <a:t>find_package(catkin REQUIRED COMPONENTS</a:t>
            </a:r>
          </a:p>
          <a:p>
            <a:pPr lvl="0" rtl="0">
              <a:lnSpc>
                <a:spcPct val="100000"/>
              </a:lnSpc>
              <a:spcBef>
                <a:spcPts val="0"/>
              </a:spcBef>
              <a:spcAft>
                <a:spcPts val="0"/>
              </a:spcAft>
              <a:buNone/>
            </a:pPr>
            <a:r>
              <a:rPr lang="en" sz="1500">
                <a:latin typeface="Courier New"/>
                <a:ea typeface="Courier New"/>
                <a:cs typeface="Courier New"/>
                <a:sym typeface="Courier New"/>
              </a:rPr>
              <a:t>	roscpp</a:t>
            </a:r>
          </a:p>
          <a:p>
            <a:pPr lvl="0" rtl="0">
              <a:lnSpc>
                <a:spcPct val="100000"/>
              </a:lnSpc>
              <a:spcBef>
                <a:spcPts val="0"/>
              </a:spcBef>
              <a:spcAft>
                <a:spcPts val="0"/>
              </a:spcAft>
              <a:buNone/>
            </a:pPr>
            <a:r>
              <a:rPr lang="en" sz="1500">
                <a:latin typeface="Courier New"/>
                <a:ea typeface="Courier New"/>
                <a:cs typeface="Courier New"/>
                <a:sym typeface="Courier New"/>
              </a:rPr>
              <a:t>	sensor_msgs</a:t>
            </a:r>
          </a:p>
          <a:p>
            <a:pPr lvl="0" rtl="0">
              <a:lnSpc>
                <a:spcPct val="100000"/>
              </a:lnSpc>
              <a:spcBef>
                <a:spcPts val="0"/>
              </a:spcBef>
              <a:spcAft>
                <a:spcPts val="0"/>
              </a:spcAft>
              <a:buNone/>
            </a:pPr>
            <a:r>
              <a:rPr lang="en" sz="1500">
                <a:latin typeface="Courier New"/>
                <a:ea typeface="Courier New"/>
                <a:cs typeface="Courier New"/>
                <a:sym typeface="Courier New"/>
              </a:rPr>
              <a: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indent="-228600" lvl="0" marL="457200" rtl="0">
              <a:spcBef>
                <a:spcPts val="0"/>
              </a:spcBef>
            </a:pPr>
            <a:r>
              <a:rPr lang="en"/>
              <a:t>Adicionar o novo executável no arquivo </a:t>
            </a:r>
            <a:r>
              <a:rPr lang="en" sz="1500">
                <a:latin typeface="Courier New"/>
                <a:ea typeface="Courier New"/>
                <a:cs typeface="Courier New"/>
                <a:sym typeface="Courier New"/>
              </a:rPr>
              <a:t>CMakeLists.txt</a:t>
            </a:r>
            <a:r>
              <a:rPr lang="en"/>
              <a:t>:</a:t>
            </a:r>
          </a:p>
          <a:p>
            <a:pPr lvl="0" rtl="0">
              <a:lnSpc>
                <a:spcPct val="100000"/>
              </a:lnSpc>
              <a:spcBef>
                <a:spcPts val="0"/>
              </a:spcBef>
              <a:spcAft>
                <a:spcPts val="0"/>
              </a:spcAft>
              <a:buNone/>
            </a:pPr>
            <a:r>
              <a:rPr lang="en" sz="1500">
                <a:latin typeface="Courier New"/>
                <a:ea typeface="Courier New"/>
                <a:cs typeface="Courier New"/>
                <a:sym typeface="Courier New"/>
              </a:rPr>
              <a:t>add_executable(scansub src/scansub.cpp)</a:t>
            </a:r>
          </a:p>
          <a:p>
            <a:pPr lvl="0" rtl="0">
              <a:lnSpc>
                <a:spcPct val="100000"/>
              </a:lnSpc>
              <a:spcBef>
                <a:spcPts val="0"/>
              </a:spcBef>
              <a:spcAft>
                <a:spcPts val="0"/>
              </a:spcAft>
              <a:buNone/>
            </a:pPr>
            <a:r>
              <a:rPr lang="en" sz="1500">
                <a:latin typeface="Courier New"/>
                <a:ea typeface="Courier New"/>
                <a:cs typeface="Courier New"/>
                <a:sym typeface="Courier New"/>
              </a:rPr>
              <a:t>target_link_libraries(scansub ${catkin_LIBRARIES})</a:t>
            </a:r>
          </a:p>
          <a:p>
            <a:pPr lvl="0" rtl="0">
              <a:spcBef>
                <a:spcPts val="0"/>
              </a:spcBef>
              <a:buNone/>
            </a:pPr>
            <a:r>
              <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7" name="Shape 1117"/>
        <p:cNvGrpSpPr/>
        <p:nvPr/>
      </p:nvGrpSpPr>
      <p:grpSpPr>
        <a:xfrm>
          <a:off x="0" y="0"/>
          <a:ext cx="0" cy="0"/>
          <a:chOff x="0" y="0"/>
          <a:chExt cx="0" cy="0"/>
        </a:xfrm>
      </p:grpSpPr>
      <p:sp>
        <p:nvSpPr>
          <p:cNvPr id="1118" name="Shape 111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Clr>
                <a:schemeClr val="dk1"/>
              </a:buClr>
              <a:buSzPct val="26190"/>
              <a:buFont typeface="Arial"/>
              <a:buNone/>
            </a:pPr>
            <a:r>
              <a:rPr lang="en"/>
              <a:t>Laser</a:t>
            </a:r>
          </a:p>
        </p:txBody>
      </p:sp>
      <p:sp>
        <p:nvSpPr>
          <p:cNvPr id="1119" name="Shape 111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Compilar o pacote</a:t>
            </a:r>
          </a:p>
          <a:p>
            <a:pPr indent="457200" lvl="0" rtl="0">
              <a:spcBef>
                <a:spcPts val="0"/>
              </a:spcBef>
              <a:buNone/>
            </a:pPr>
            <a:r>
              <a:rPr lang="en" sz="1500">
                <a:latin typeface="Courier New"/>
                <a:ea typeface="Courier New"/>
                <a:cs typeface="Courier New"/>
                <a:sym typeface="Courier New"/>
              </a:rPr>
              <a:t>cd ~/catkin_ws</a:t>
            </a:r>
          </a:p>
          <a:p>
            <a:pPr indent="457200" lvl="0" rtl="0">
              <a:spcBef>
                <a:spcPts val="0"/>
              </a:spcBef>
              <a:buNone/>
            </a:pPr>
            <a:r>
              <a:rPr lang="en" sz="1500">
                <a:latin typeface="Courier New"/>
                <a:ea typeface="Courier New"/>
                <a:cs typeface="Courier New"/>
                <a:sym typeface="Courier New"/>
              </a:rPr>
              <a:t>catkin_make</a:t>
            </a:r>
          </a:p>
          <a:p>
            <a:pPr indent="-228600" lvl="0" marL="457200" rtl="0">
              <a:spcBef>
                <a:spcPts val="0"/>
              </a:spcBef>
            </a:pPr>
            <a:r>
              <a:rPr lang="en"/>
              <a:t>Executar:</a:t>
            </a:r>
          </a:p>
          <a:p>
            <a:pPr lvl="0" rtl="0">
              <a:spcBef>
                <a:spcPts val="0"/>
              </a:spcBef>
              <a:buNone/>
            </a:pPr>
            <a:r>
              <a:rPr lang="en" sz="1500">
                <a:latin typeface="Courier New"/>
                <a:ea typeface="Courier New"/>
                <a:cs typeface="Courier New"/>
                <a:sym typeface="Courier New"/>
              </a:rPr>
              <a:t>	rosrun simuladores scansub</a:t>
            </a: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3" name="Shape 1123"/>
        <p:cNvGrpSpPr/>
        <p:nvPr/>
      </p:nvGrpSpPr>
      <p:grpSpPr>
        <a:xfrm>
          <a:off x="0" y="0"/>
          <a:ext cx="0" cy="0"/>
          <a:chOff x="0" y="0"/>
          <a:chExt cx="0" cy="0"/>
        </a:xfrm>
      </p:grpSpPr>
      <p:sp>
        <p:nvSpPr>
          <p:cNvPr id="1124" name="Shape 112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None/>
            </a:pPr>
            <a:r>
              <a:rPr lang="en"/>
              <a:t>Câmera</a:t>
            </a:r>
          </a:p>
        </p:txBody>
      </p:sp>
      <p:sp>
        <p:nvSpPr>
          <p:cNvPr id="1125" name="Shape 112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Agora, vamos escrever um nó que lê as imagens publicadas pela câmera frontal do quadrotor.</a:t>
            </a:r>
          </a:p>
          <a:p>
            <a:pPr indent="-228600" lvl="0" marL="457200" rtl="0">
              <a:spcBef>
                <a:spcPts val="0"/>
              </a:spcBef>
            </a:pPr>
            <a:r>
              <a:rPr lang="en"/>
              <a:t>Para isso será necessário utilizar o pacote </a:t>
            </a:r>
            <a:r>
              <a:rPr lang="en" sz="1600">
                <a:latin typeface="Courier New"/>
                <a:ea typeface="Courier New"/>
                <a:cs typeface="Courier New"/>
                <a:sym typeface="Courier New"/>
              </a:rPr>
              <a:t>image_transport.</a:t>
            </a:r>
            <a:r>
              <a:rPr lang="en"/>
              <a:t> Esse é um pacote do ROS que contém diversas funções e estruturas para subscrever e publicar imagens. Ele também permite comprimir as imagens para tornar a transmissão mais rápida.</a:t>
            </a:r>
          </a:p>
          <a:p>
            <a:pPr indent="-228600" lvl="0" marL="457200" rtl="0">
              <a:spcBef>
                <a:spcPts val="0"/>
              </a:spcBef>
            </a:pPr>
            <a:r>
              <a:rPr lang="en"/>
              <a:t>Usaremos também algumas funções do opencv para visualizar as imagens. O pacote </a:t>
            </a:r>
            <a:r>
              <a:rPr lang="en" sz="1600">
                <a:latin typeface="Courier New"/>
                <a:ea typeface="Courier New"/>
                <a:cs typeface="Courier New"/>
                <a:sym typeface="Courier New"/>
              </a:rPr>
              <a:t>cv_bridge</a:t>
            </a:r>
            <a:r>
              <a:rPr lang="en"/>
              <a:t> será utilizado para converter entre os formatos de imagem do opencv e do ROS.</a:t>
            </a:r>
          </a:p>
          <a:p>
            <a:pPr indent="-228600" lvl="0" marL="457200" rtl="0">
              <a:spcBef>
                <a:spcPts val="0"/>
              </a:spcBef>
            </a:pPr>
            <a:r>
              <a:rPr lang="en"/>
              <a:t>Na pasta </a:t>
            </a:r>
            <a:r>
              <a:rPr lang="en" sz="1500">
                <a:latin typeface="Courier New"/>
                <a:ea typeface="Courier New"/>
                <a:cs typeface="Courier New"/>
                <a:sym typeface="Courier New"/>
              </a:rPr>
              <a:t>src</a:t>
            </a:r>
            <a:r>
              <a:rPr lang="en"/>
              <a:t> do pacote </a:t>
            </a:r>
            <a:r>
              <a:rPr lang="en" sz="1500">
                <a:latin typeface="Courier New"/>
                <a:ea typeface="Courier New"/>
                <a:cs typeface="Courier New"/>
                <a:sym typeface="Courier New"/>
              </a:rPr>
              <a:t>simuladores</a:t>
            </a:r>
            <a:r>
              <a:rPr lang="en"/>
              <a:t>, crie um arquivo chamado </a:t>
            </a:r>
            <a:r>
              <a:rPr lang="en" sz="1500">
                <a:latin typeface="Courier New"/>
                <a:ea typeface="Courier New"/>
                <a:cs typeface="Courier New"/>
                <a:sym typeface="Courier New"/>
              </a:rPr>
              <a:t>camerasub</a:t>
            </a:r>
            <a:r>
              <a:rPr lang="en" sz="1500">
                <a:latin typeface="Courier New"/>
                <a:ea typeface="Courier New"/>
                <a:cs typeface="Courier New"/>
                <a:sym typeface="Courier New"/>
              </a:rPr>
              <a:t>.cpp</a:t>
            </a:r>
            <a:r>
              <a:rPr lang="en"/>
              <a:t>.</a:t>
            </a: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9" name="Shape 1129"/>
        <p:cNvGrpSpPr/>
        <p:nvPr/>
      </p:nvGrpSpPr>
      <p:grpSpPr>
        <a:xfrm>
          <a:off x="0" y="0"/>
          <a:ext cx="0" cy="0"/>
          <a:chOff x="0" y="0"/>
          <a:chExt cx="0" cy="0"/>
        </a:xfrm>
      </p:grpSpPr>
      <p:sp>
        <p:nvSpPr>
          <p:cNvPr id="1130" name="Shape 1130"/>
          <p:cNvSpPr txBox="1"/>
          <p:nvPr>
            <p:ph idx="1" type="body"/>
          </p:nvPr>
        </p:nvSpPr>
        <p:spPr>
          <a:xfrm>
            <a:off x="311700" y="337650"/>
            <a:ext cx="8520600" cy="4241700"/>
          </a:xfrm>
          <a:prstGeom prst="rect">
            <a:avLst/>
          </a:prstGeom>
        </p:spPr>
        <p:txBody>
          <a:bodyPr anchorCtr="0" anchor="t" bIns="91425" lIns="91425" rIns="91425" wrap="square" tIns="91425">
            <a:noAutofit/>
          </a:bodyPr>
          <a:lstStyle/>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#include &lt;ros/ros.h&gt;</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#include &lt;image_transport/image_transport.h&gt;</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#include &lt;opencv2/highgui/highgui.hpp&gt;</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#include &lt;cv_bridge/cv_bridge.h&gt;</a:t>
            </a:r>
          </a:p>
          <a:p>
            <a:pPr lvl="0" rtl="0">
              <a:lnSpc>
                <a:spcPct val="100000"/>
              </a:lnSpc>
              <a:spcBef>
                <a:spcPts val="0"/>
              </a:spcBef>
              <a:spcAft>
                <a:spcPts val="0"/>
              </a:spcAft>
              <a:buClr>
                <a:schemeClr val="dk1"/>
              </a:buClr>
              <a:buSzPct val="68750"/>
              <a:buFont typeface="Arial"/>
              <a:buNone/>
            </a:pPr>
            <a:r>
              <a:t/>
            </a:r>
            <a:endParaRPr sz="1600">
              <a:latin typeface="Courier New"/>
              <a:ea typeface="Courier New"/>
              <a:cs typeface="Courier New"/>
              <a:sym typeface="Courier New"/>
            </a:endParaRP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void imageCallback(const sensor_msgs::ImageConstPtr&amp; msg)</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try</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cv::imshow("view", cv_bridge::toCvShare(msg, "bgr8")-&gt;image);</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cv::waitKey(30);</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catch (cv_bridge::Exception&amp; e)</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ROS_ERROR("Could not convert from '%s' to 'bgr8'.", msg-&gt;encoding.c_str());</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a:t>
            </a:r>
          </a:p>
          <a:p>
            <a:pPr lvl="0" rtl="0">
              <a:lnSpc>
                <a:spcPct val="100000"/>
              </a:lnSpc>
              <a:spcBef>
                <a:spcPts val="0"/>
              </a:spcBef>
              <a:spcAft>
                <a:spcPts val="0"/>
              </a:spcAft>
              <a:buClr>
                <a:schemeClr val="dk1"/>
              </a:buClr>
              <a:buSzPct val="73333"/>
              <a:buFont typeface="Arial"/>
              <a:buNone/>
            </a:pPr>
            <a:r>
              <a:t/>
            </a:r>
            <a:endParaRPr sz="1500">
              <a:latin typeface="Courier New"/>
              <a:ea typeface="Courier New"/>
              <a:cs typeface="Courier New"/>
              <a:sym typeface="Courier New"/>
            </a:endParaRPr>
          </a:p>
          <a:p>
            <a:pPr lvl="0" rtl="0">
              <a:spcBef>
                <a:spcPts val="0"/>
              </a:spcBef>
              <a:buNone/>
            </a:pPr>
            <a:r>
              <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4" name="Shape 1134"/>
        <p:cNvGrpSpPr/>
        <p:nvPr/>
      </p:nvGrpSpPr>
      <p:grpSpPr>
        <a:xfrm>
          <a:off x="0" y="0"/>
          <a:ext cx="0" cy="0"/>
          <a:chOff x="0" y="0"/>
          <a:chExt cx="0" cy="0"/>
        </a:xfrm>
      </p:grpSpPr>
      <p:sp>
        <p:nvSpPr>
          <p:cNvPr id="1135" name="Shape 1135"/>
          <p:cNvSpPr txBox="1"/>
          <p:nvPr>
            <p:ph idx="1" type="body"/>
          </p:nvPr>
        </p:nvSpPr>
        <p:spPr>
          <a:xfrm>
            <a:off x="311700" y="787850"/>
            <a:ext cx="8520600" cy="3791400"/>
          </a:xfrm>
          <a:prstGeom prst="rect">
            <a:avLst/>
          </a:prstGeom>
        </p:spPr>
        <p:txBody>
          <a:bodyPr anchorCtr="0" anchor="ctr" bIns="91425" lIns="91425" rIns="91425" wrap="square" tIns="91425">
            <a:noAutofit/>
          </a:bodyPr>
          <a:lstStyle/>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int main(int argc, char **argv)</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ros::init(argc, argv, "camerasub");</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ros::NodeHandle nh;</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cv::namedWindow("view");</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cv::startWindowThread();</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image_transport::ImageTransport it(nh);</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image_transport::Subscriber sub = it.subscribe(</a:t>
            </a:r>
          </a:p>
          <a:p>
            <a:pPr indent="387350"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"/quadrotor_1/front/image_raw", 1, imageCallback);</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ros::spin();</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cv::destroyWindow("view");</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a:t>
            </a:r>
          </a:p>
          <a:p>
            <a:pPr lvl="0" rtl="0">
              <a:spcBef>
                <a:spcPts val="0"/>
              </a:spcBef>
              <a:buNone/>
            </a:pPr>
            <a:r>
              <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9" name="Shape 1139"/>
        <p:cNvGrpSpPr/>
        <p:nvPr/>
      </p:nvGrpSpPr>
      <p:grpSpPr>
        <a:xfrm>
          <a:off x="0" y="0"/>
          <a:ext cx="0" cy="0"/>
          <a:chOff x="0" y="0"/>
          <a:chExt cx="0" cy="0"/>
        </a:xfrm>
      </p:grpSpPr>
      <p:sp>
        <p:nvSpPr>
          <p:cNvPr id="1140" name="Shape 114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Clr>
                <a:schemeClr val="dk1"/>
              </a:buClr>
              <a:buSzPct val="26190"/>
              <a:buFont typeface="Arial"/>
              <a:buNone/>
            </a:pPr>
            <a:r>
              <a:rPr lang="en"/>
              <a:t>Câmera</a:t>
            </a:r>
          </a:p>
        </p:txBody>
      </p:sp>
      <p:sp>
        <p:nvSpPr>
          <p:cNvPr id="1141" name="Shape 114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Primeiro, incluímos os pacotes necessários.</a:t>
            </a:r>
          </a:p>
          <a:p>
            <a:pPr lvl="0" rtl="0">
              <a:spcBef>
                <a:spcPts val="0"/>
              </a:spcBef>
              <a:buNone/>
            </a:pPr>
            <a:r>
              <a:t/>
            </a:r>
            <a:endParaRPr/>
          </a:p>
          <a:p>
            <a:pPr lvl="0" rtl="0">
              <a:lnSpc>
                <a:spcPct val="100000"/>
              </a:lnSpc>
              <a:spcBef>
                <a:spcPts val="0"/>
              </a:spcBef>
              <a:spcAft>
                <a:spcPts val="0"/>
              </a:spcAft>
              <a:buNone/>
            </a:pPr>
            <a:r>
              <a:rPr lang="en" sz="1600">
                <a:latin typeface="Courier New"/>
                <a:ea typeface="Courier New"/>
                <a:cs typeface="Courier New"/>
                <a:sym typeface="Courier New"/>
              </a:rPr>
              <a:t>  #include &lt;ros/ros.h&gt;</a:t>
            </a:r>
          </a:p>
          <a:p>
            <a:pPr lvl="0" rtl="0">
              <a:lnSpc>
                <a:spcPct val="100000"/>
              </a:lnSpc>
              <a:spcBef>
                <a:spcPts val="0"/>
              </a:spcBef>
              <a:spcAft>
                <a:spcPts val="0"/>
              </a:spcAft>
              <a:buNone/>
            </a:pPr>
            <a:r>
              <a:rPr lang="en" sz="1600">
                <a:latin typeface="Courier New"/>
                <a:ea typeface="Courier New"/>
                <a:cs typeface="Courier New"/>
                <a:sym typeface="Courier New"/>
              </a:rPr>
              <a:t>  #include &lt;image_transport/image_transport.h&gt;</a:t>
            </a:r>
          </a:p>
          <a:p>
            <a:pPr lvl="0" rtl="0">
              <a:lnSpc>
                <a:spcPct val="100000"/>
              </a:lnSpc>
              <a:spcBef>
                <a:spcPts val="0"/>
              </a:spcBef>
              <a:spcAft>
                <a:spcPts val="0"/>
              </a:spcAft>
              <a:buNone/>
            </a:pPr>
            <a:r>
              <a:rPr lang="en" sz="1600">
                <a:latin typeface="Courier New"/>
                <a:ea typeface="Courier New"/>
                <a:cs typeface="Courier New"/>
                <a:sym typeface="Courier New"/>
              </a:rPr>
              <a:t>  #include &lt;opencv2/highgui/highgui.hpp&gt;</a:t>
            </a:r>
          </a:p>
          <a:p>
            <a:pPr lvl="0" rtl="0">
              <a:lnSpc>
                <a:spcPct val="100000"/>
              </a:lnSpc>
              <a:spcBef>
                <a:spcPts val="0"/>
              </a:spcBef>
              <a:spcAft>
                <a:spcPts val="0"/>
              </a:spcAft>
              <a:buNone/>
            </a:pPr>
            <a:r>
              <a:rPr lang="en" sz="1600">
                <a:latin typeface="Courier New"/>
                <a:ea typeface="Courier New"/>
                <a:cs typeface="Courier New"/>
                <a:sym typeface="Courier New"/>
              </a:rPr>
              <a:t>  #include &lt;cv_bridge/cv_bridge.h&gt;</a:t>
            </a: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5" name="Shape 1145"/>
        <p:cNvGrpSpPr/>
        <p:nvPr/>
      </p:nvGrpSpPr>
      <p:grpSpPr>
        <a:xfrm>
          <a:off x="0" y="0"/>
          <a:ext cx="0" cy="0"/>
          <a:chOff x="0" y="0"/>
          <a:chExt cx="0" cy="0"/>
        </a:xfrm>
      </p:grpSpPr>
      <p:sp>
        <p:nvSpPr>
          <p:cNvPr id="1146" name="Shape 114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Câmera</a:t>
            </a:r>
          </a:p>
        </p:txBody>
      </p:sp>
      <p:sp>
        <p:nvSpPr>
          <p:cNvPr id="1147" name="Shape 114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Criamos uma função callback para processar as imagens recebidas:</a:t>
            </a:r>
          </a:p>
          <a:p>
            <a:pPr lvl="0" rtl="0">
              <a:lnSpc>
                <a:spcPct val="100000"/>
              </a:lnSpc>
              <a:spcBef>
                <a:spcPts val="0"/>
              </a:spcBef>
              <a:spcAft>
                <a:spcPts val="0"/>
              </a:spcAft>
              <a:buNone/>
            </a:pPr>
            <a:r>
              <a:rPr lang="en" sz="1600">
                <a:latin typeface="Courier New"/>
                <a:ea typeface="Courier New"/>
                <a:cs typeface="Courier New"/>
                <a:sym typeface="Courier New"/>
              </a:rPr>
              <a:t>  void imageCallback(const sensor_msgs::ImageConstPtr&amp; msg)</a:t>
            </a:r>
          </a:p>
          <a:p>
            <a:pPr lvl="0" rtl="0">
              <a:lnSpc>
                <a:spcPct val="100000"/>
              </a:lnSpc>
              <a:spcBef>
                <a:spcPts val="0"/>
              </a:spcBef>
              <a:spcAft>
                <a:spcPts val="0"/>
              </a:spcAft>
              <a:buNone/>
            </a:pPr>
            <a:r>
              <a:t/>
            </a:r>
            <a:endParaRPr sz="1600">
              <a:latin typeface="Courier New"/>
              <a:ea typeface="Courier New"/>
              <a:cs typeface="Courier New"/>
              <a:sym typeface="Courier New"/>
            </a:endParaRPr>
          </a:p>
          <a:p>
            <a:pPr indent="-228600" lvl="0" marL="457200" rtl="0">
              <a:lnSpc>
                <a:spcPct val="100000"/>
              </a:lnSpc>
              <a:spcBef>
                <a:spcPts val="0"/>
              </a:spcBef>
              <a:spcAft>
                <a:spcPts val="0"/>
              </a:spcAft>
            </a:pPr>
            <a:r>
              <a:rPr lang="en"/>
              <a:t>Dentro da função callback, utilizaremos a função </a:t>
            </a:r>
            <a:r>
              <a:rPr lang="en" sz="1600">
                <a:latin typeface="Courier New"/>
                <a:ea typeface="Courier New"/>
                <a:cs typeface="Courier New"/>
                <a:sym typeface="Courier New"/>
              </a:rPr>
              <a:t>cv::imshow</a:t>
            </a:r>
            <a:r>
              <a:rPr lang="en"/>
              <a:t> do opencv para mostrar a imagem em uma janela:</a:t>
            </a:r>
          </a:p>
          <a:p>
            <a:pPr lvl="0" rtl="0">
              <a:lnSpc>
                <a:spcPct val="100000"/>
              </a:lnSpc>
              <a:spcBef>
                <a:spcPts val="0"/>
              </a:spcBef>
              <a:spcAft>
                <a:spcPts val="0"/>
              </a:spcAft>
              <a:buNone/>
            </a:pPr>
            <a:r>
              <a:t/>
            </a:r>
            <a:endParaRP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try</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cv::imshow("view", cv_bridge::toCvShare(msg, "bgr8")-&gt;image);</a:t>
            </a:r>
          </a:p>
          <a:p>
            <a:pPr lvl="0" rtl="0">
              <a:lnSpc>
                <a:spcPct val="100000"/>
              </a:lnSpc>
              <a:spcBef>
                <a:spcPts val="0"/>
              </a:spcBef>
              <a:spcAft>
                <a:spcPts val="0"/>
              </a:spcAft>
              <a:buNone/>
            </a:pPr>
            <a:r>
              <a:rPr lang="en" sz="1600">
                <a:latin typeface="Courier New"/>
                <a:ea typeface="Courier New"/>
                <a:cs typeface="Courier New"/>
                <a:sym typeface="Courier New"/>
              </a:rPr>
              <a:t>    cv::waitKey(30);</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  }</a:t>
            </a: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1" name="Shape 1151"/>
        <p:cNvGrpSpPr/>
        <p:nvPr/>
      </p:nvGrpSpPr>
      <p:grpSpPr>
        <a:xfrm>
          <a:off x="0" y="0"/>
          <a:ext cx="0" cy="0"/>
          <a:chOff x="0" y="0"/>
          <a:chExt cx="0" cy="0"/>
        </a:xfrm>
      </p:grpSpPr>
      <p:sp>
        <p:nvSpPr>
          <p:cNvPr id="1152" name="Shape 115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Câmera</a:t>
            </a:r>
          </a:p>
        </p:txBody>
      </p:sp>
      <p:sp>
        <p:nvSpPr>
          <p:cNvPr id="1153" name="Shape 115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O código:</a:t>
            </a:r>
          </a:p>
          <a:p>
            <a:pPr lvl="0" rtl="0" algn="ctr">
              <a:lnSpc>
                <a:spcPct val="100000"/>
              </a:lnSpc>
              <a:spcBef>
                <a:spcPts val="0"/>
              </a:spcBef>
              <a:spcAft>
                <a:spcPts val="0"/>
              </a:spcAft>
              <a:buNone/>
            </a:pPr>
            <a:r>
              <a:rPr lang="en" sz="1600">
                <a:latin typeface="Courier New"/>
                <a:ea typeface="Courier New"/>
                <a:cs typeface="Courier New"/>
                <a:sym typeface="Courier New"/>
              </a:rPr>
              <a:t>cv_bridge::toCvShare(msg, "bgr8")-&gt;image</a:t>
            </a:r>
          </a:p>
          <a:p>
            <a:pPr lvl="0" rtl="0">
              <a:lnSpc>
                <a:spcPct val="100000"/>
              </a:lnSpc>
              <a:spcBef>
                <a:spcPts val="0"/>
              </a:spcBef>
              <a:spcAft>
                <a:spcPts val="0"/>
              </a:spcAft>
              <a:buNone/>
            </a:pPr>
            <a:r>
              <a:t/>
            </a:r>
            <a:endParaRPr sz="1600">
              <a:latin typeface="Courier New"/>
              <a:ea typeface="Courier New"/>
              <a:cs typeface="Courier New"/>
              <a:sym typeface="Courier New"/>
            </a:endParaRPr>
          </a:p>
          <a:p>
            <a:pPr lvl="0" rtl="0">
              <a:spcBef>
                <a:spcPts val="0"/>
              </a:spcBef>
              <a:buNone/>
            </a:pPr>
            <a:r>
              <a:rPr lang="en"/>
              <a:t>       Tenta converter a mensgem recebida (no formato do ROS) para o formato que o opencv utiliza.</a:t>
            </a:r>
          </a:p>
          <a:p>
            <a:pPr indent="-228600" lvl="0" marL="457200" rtl="0">
              <a:spcBef>
                <a:spcPts val="0"/>
              </a:spcBef>
            </a:pPr>
            <a:r>
              <a:rPr lang="en"/>
              <a:t>Caso a conversão não funcione, uma mensagem de erro é mostrada:</a:t>
            </a:r>
          </a:p>
          <a:p>
            <a:pPr lvl="0" rtl="0">
              <a:lnSpc>
                <a:spcPct val="100000"/>
              </a:lnSpc>
              <a:spcBef>
                <a:spcPts val="0"/>
              </a:spcBef>
              <a:spcAft>
                <a:spcPts val="0"/>
              </a:spcAft>
              <a:buNone/>
            </a:pPr>
            <a:r>
              <a:rPr lang="en"/>
              <a:t> </a:t>
            </a:r>
            <a:r>
              <a:rPr lang="en" sz="1600">
                <a:latin typeface="Courier New"/>
                <a:ea typeface="Courier New"/>
                <a:cs typeface="Courier New"/>
                <a:sym typeface="Courier New"/>
              </a:rPr>
              <a:t>catch (cv_bridge::Exception&amp; e){</a:t>
            </a:r>
          </a:p>
          <a:p>
            <a:pPr lvl="0" rtl="0">
              <a:lnSpc>
                <a:spcPct val="100000"/>
              </a:lnSpc>
              <a:spcBef>
                <a:spcPts val="0"/>
              </a:spcBef>
              <a:spcAft>
                <a:spcPts val="0"/>
              </a:spcAft>
              <a:buNone/>
            </a:pPr>
            <a:r>
              <a:rPr lang="en" sz="1600">
                <a:latin typeface="Courier New"/>
                <a:ea typeface="Courier New"/>
                <a:cs typeface="Courier New"/>
                <a:sym typeface="Courier New"/>
              </a:rPr>
              <a:t>    ROS_ERROR("Could not convert from '%s' to 'bgr8'.", </a:t>
            </a:r>
          </a:p>
          <a:p>
            <a:pPr indent="387350" lvl="0" marL="45720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msg-&gt;encoding.c_str());</a:t>
            </a:r>
          </a:p>
          <a:p>
            <a:pPr lvl="0" rtl="0">
              <a:lnSpc>
                <a:spcPct val="100000"/>
              </a:lnSpc>
              <a:spcBef>
                <a:spcPts val="0"/>
              </a:spcBef>
              <a:spcAft>
                <a:spcPts val="0"/>
              </a:spcAft>
              <a:buClr>
                <a:schemeClr val="dk1"/>
              </a:buClr>
              <a:buSzPct val="68750"/>
              <a:buFont typeface="Arial"/>
              <a:buNone/>
            </a:pPr>
            <a:r>
              <a:rPr lang="en" sz="1600">
                <a:latin typeface="Courier New"/>
                <a:ea typeface="Courier New"/>
                <a:cs typeface="Courier New"/>
                <a:sym typeface="Courier New"/>
              </a:rPr>
              <a:t>}</a:t>
            </a: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7" name="Shape 1157"/>
        <p:cNvGrpSpPr/>
        <p:nvPr/>
      </p:nvGrpSpPr>
      <p:grpSpPr>
        <a:xfrm>
          <a:off x="0" y="0"/>
          <a:ext cx="0" cy="0"/>
          <a:chOff x="0" y="0"/>
          <a:chExt cx="0" cy="0"/>
        </a:xfrm>
      </p:grpSpPr>
      <p:sp>
        <p:nvSpPr>
          <p:cNvPr id="1158" name="Shape 115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Câmera</a:t>
            </a:r>
          </a:p>
        </p:txBody>
      </p:sp>
      <p:sp>
        <p:nvSpPr>
          <p:cNvPr id="1159" name="Shape 115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 função main inicia ROS e cria uma janela na qual será mostrada a imagem</a:t>
            </a:r>
          </a:p>
          <a:p>
            <a:pPr lvl="0" rtl="0">
              <a:lnSpc>
                <a:spcPct val="100000"/>
              </a:lnSpc>
              <a:spcBef>
                <a:spcPts val="0"/>
              </a:spcBef>
              <a:spcAft>
                <a:spcPts val="0"/>
              </a:spcAft>
              <a:buNone/>
            </a:pPr>
            <a:r>
              <a:t/>
            </a:r>
            <a:endParaRPr sz="1600">
              <a:latin typeface="Courier New"/>
              <a:ea typeface="Courier New"/>
              <a:cs typeface="Courier New"/>
              <a:sym typeface="Courier New"/>
            </a:endParaRPr>
          </a:p>
          <a:p>
            <a:pPr lvl="0" rtl="0">
              <a:lnSpc>
                <a:spcPct val="100000"/>
              </a:lnSpc>
              <a:spcBef>
                <a:spcPts val="0"/>
              </a:spcBef>
              <a:spcAft>
                <a:spcPts val="0"/>
              </a:spcAft>
              <a:buNone/>
            </a:pPr>
            <a:r>
              <a:rPr lang="en" sz="1600">
                <a:latin typeface="Courier New"/>
                <a:ea typeface="Courier New"/>
                <a:cs typeface="Courier New"/>
                <a:sym typeface="Courier New"/>
              </a:rPr>
              <a:t>  ros::init(argc, argv, "camerasub");</a:t>
            </a:r>
          </a:p>
          <a:p>
            <a:pPr lvl="0" rtl="0">
              <a:lnSpc>
                <a:spcPct val="100000"/>
              </a:lnSpc>
              <a:spcBef>
                <a:spcPts val="0"/>
              </a:spcBef>
              <a:spcAft>
                <a:spcPts val="0"/>
              </a:spcAft>
              <a:buNone/>
            </a:pPr>
            <a:r>
              <a:rPr lang="en" sz="1600">
                <a:latin typeface="Courier New"/>
                <a:ea typeface="Courier New"/>
                <a:cs typeface="Courier New"/>
                <a:sym typeface="Courier New"/>
              </a:rPr>
              <a:t>  ros::NodeHandle nh;</a:t>
            </a:r>
          </a:p>
          <a:p>
            <a:pPr lvl="0" rtl="0">
              <a:lnSpc>
                <a:spcPct val="100000"/>
              </a:lnSpc>
              <a:spcBef>
                <a:spcPts val="0"/>
              </a:spcBef>
              <a:spcAft>
                <a:spcPts val="0"/>
              </a:spcAft>
              <a:buNone/>
            </a:pPr>
            <a:r>
              <a:rPr lang="en" sz="1600">
                <a:latin typeface="Courier New"/>
                <a:ea typeface="Courier New"/>
                <a:cs typeface="Courier New"/>
                <a:sym typeface="Courier New"/>
              </a:rPr>
              <a:t>  cv::namedWindow("view");</a:t>
            </a:r>
          </a:p>
          <a:p>
            <a:pPr lvl="0" rtl="0">
              <a:lnSpc>
                <a:spcPct val="100000"/>
              </a:lnSpc>
              <a:spcBef>
                <a:spcPts val="0"/>
              </a:spcBef>
              <a:spcAft>
                <a:spcPts val="0"/>
              </a:spcAft>
              <a:buNone/>
            </a:pPr>
            <a:r>
              <a:rPr lang="en" sz="1600">
                <a:latin typeface="Courier New"/>
                <a:ea typeface="Courier New"/>
                <a:cs typeface="Courier New"/>
                <a:sym typeface="Courier New"/>
              </a:rPr>
              <a:t>  cv::startWindowThread();</a:t>
            </a: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3" name="Shape 1163"/>
        <p:cNvGrpSpPr/>
        <p:nvPr/>
      </p:nvGrpSpPr>
      <p:grpSpPr>
        <a:xfrm>
          <a:off x="0" y="0"/>
          <a:ext cx="0" cy="0"/>
          <a:chOff x="0" y="0"/>
          <a:chExt cx="0" cy="0"/>
        </a:xfrm>
      </p:grpSpPr>
      <p:sp>
        <p:nvSpPr>
          <p:cNvPr id="1164" name="Shape 116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Câmera</a:t>
            </a:r>
          </a:p>
        </p:txBody>
      </p:sp>
      <p:sp>
        <p:nvSpPr>
          <p:cNvPr id="1165" name="Shape 116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subscrever ao tópico da câmera um NodeHandle e um Subscriber convencionais não funcionariam. O pacote </a:t>
            </a:r>
            <a:r>
              <a:rPr lang="en" sz="1600">
                <a:latin typeface="Courier New"/>
                <a:ea typeface="Courier New"/>
                <a:cs typeface="Courier New"/>
                <a:sym typeface="Courier New"/>
              </a:rPr>
              <a:t>image_transport</a:t>
            </a:r>
            <a:r>
              <a:rPr lang="en"/>
              <a:t> disponibiliza objetos análogos, mas que são preparados para funcionar com imagens. Note que o Subscriber que definimos é do pacote </a:t>
            </a:r>
            <a:r>
              <a:rPr lang="en" sz="1600">
                <a:latin typeface="Courier New"/>
                <a:ea typeface="Courier New"/>
                <a:cs typeface="Courier New"/>
                <a:sym typeface="Courier New"/>
              </a:rPr>
              <a:t>image_transport</a:t>
            </a:r>
            <a:r>
              <a:rPr lang="en"/>
              <a:t>, não do </a:t>
            </a:r>
            <a:r>
              <a:rPr lang="en" sz="1600">
                <a:latin typeface="Courier New"/>
                <a:ea typeface="Courier New"/>
                <a:cs typeface="Courier New"/>
                <a:sym typeface="Courier New"/>
              </a:rPr>
              <a:t>ros</a:t>
            </a:r>
            <a:r>
              <a:rPr lang="en"/>
              <a:t>:</a:t>
            </a:r>
          </a:p>
          <a:p>
            <a:pPr lvl="0" rtl="0">
              <a:lnSpc>
                <a:spcPct val="100000"/>
              </a:lnSpc>
              <a:spcBef>
                <a:spcPts val="0"/>
              </a:spcBef>
              <a:spcAft>
                <a:spcPts val="0"/>
              </a:spcAft>
              <a:buNone/>
            </a:pPr>
            <a:r>
              <a:rPr lang="en" sz="1600">
                <a:latin typeface="Courier New"/>
                <a:ea typeface="Courier New"/>
                <a:cs typeface="Courier New"/>
                <a:sym typeface="Courier New"/>
              </a:rPr>
              <a:t>  image_transport::ImageTransport it(nh);</a:t>
            </a:r>
          </a:p>
          <a:p>
            <a:pPr lvl="0" rtl="0">
              <a:lnSpc>
                <a:spcPct val="100000"/>
              </a:lnSpc>
              <a:spcBef>
                <a:spcPts val="0"/>
              </a:spcBef>
              <a:spcAft>
                <a:spcPts val="0"/>
              </a:spcAft>
              <a:buNone/>
            </a:pPr>
            <a:r>
              <a:rPr lang="en" sz="1600">
                <a:latin typeface="Courier New"/>
                <a:ea typeface="Courier New"/>
                <a:cs typeface="Courier New"/>
                <a:sym typeface="Courier New"/>
              </a:rPr>
              <a:t>  image_transport::Subscriber sub = it.subscribe(</a:t>
            </a:r>
          </a:p>
          <a:p>
            <a:pPr indent="457200" lvl="0" rtl="0">
              <a:lnSpc>
                <a:spcPct val="100000"/>
              </a:lnSpc>
              <a:spcBef>
                <a:spcPts val="0"/>
              </a:spcBef>
              <a:spcAft>
                <a:spcPts val="0"/>
              </a:spcAft>
              <a:buNone/>
            </a:pPr>
            <a:r>
              <a:rPr lang="en" sz="1600">
                <a:latin typeface="Courier New"/>
                <a:ea typeface="Courier New"/>
                <a:cs typeface="Courier New"/>
                <a:sym typeface="Courier New"/>
              </a:rPr>
              <a:t>"/quadrotor_1/front/image_raw", 1, imageCallback);</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Tópicos e Mensagens</a:t>
            </a:r>
          </a:p>
        </p:txBody>
      </p:sp>
      <p:sp>
        <p:nvSpPr>
          <p:cNvPr id="169" name="Shape 16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spcAft>
                <a:spcPts val="1000"/>
              </a:spcAft>
            </a:pPr>
            <a:r>
              <a:rPr lang="en"/>
              <a:t>No nosso exemplo, os nós </a:t>
            </a:r>
            <a:r>
              <a:rPr lang="en" sz="1500">
                <a:latin typeface="Courier New"/>
                <a:ea typeface="Courier New"/>
                <a:cs typeface="Courier New"/>
                <a:sym typeface="Courier New"/>
              </a:rPr>
              <a:t>/turtlesim</a:t>
            </a:r>
            <a:r>
              <a:rPr lang="en"/>
              <a:t> e </a:t>
            </a:r>
            <a:r>
              <a:rPr lang="en" sz="1500">
                <a:latin typeface="Courier New"/>
                <a:ea typeface="Courier New"/>
                <a:cs typeface="Courier New"/>
                <a:sym typeface="Courier New"/>
              </a:rPr>
              <a:t>/teleop_turtle</a:t>
            </a:r>
            <a:r>
              <a:rPr lang="en"/>
              <a:t> estão se comunicando de alguma forma.</a:t>
            </a:r>
          </a:p>
          <a:p>
            <a:pPr indent="-228600" lvl="0" marL="457200" algn="just">
              <a:spcBef>
                <a:spcPts val="0"/>
              </a:spcBef>
              <a:spcAft>
                <a:spcPts val="1000"/>
              </a:spcAft>
            </a:pPr>
            <a:r>
              <a:rPr lang="en"/>
              <a:t>A forma mais básica que o ROS utiliza para fazer a comunicação entre os nós é enviando mensagens. As mensagens no ROS são organizadas em tópicos. A idéia é que os nós que querem compartilhar informação publicam mensagens no nó apropriado, enquanto que os nós que querem receber essa informação subscrevem naquele tópico. O ROS master garante que os nós publicadores e subscritores encontrem uns aos outros.</a:t>
            </a:r>
          </a:p>
          <a:p>
            <a:pPr lvl="0">
              <a:spcBef>
                <a:spcPts val="0"/>
              </a:spcBef>
              <a:buNone/>
            </a:pPr>
            <a:r>
              <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9" name="Shape 1169"/>
        <p:cNvGrpSpPr/>
        <p:nvPr/>
      </p:nvGrpSpPr>
      <p:grpSpPr>
        <a:xfrm>
          <a:off x="0" y="0"/>
          <a:ext cx="0" cy="0"/>
          <a:chOff x="0" y="0"/>
          <a:chExt cx="0" cy="0"/>
        </a:xfrm>
      </p:grpSpPr>
      <p:sp>
        <p:nvSpPr>
          <p:cNvPr id="1170" name="Shape 117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Câmera</a:t>
            </a:r>
          </a:p>
        </p:txBody>
      </p:sp>
      <p:sp>
        <p:nvSpPr>
          <p:cNvPr id="1171" name="Shape 117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finalizar, o controle é passado para o ROS:</a:t>
            </a:r>
          </a:p>
          <a:p>
            <a:pPr lvl="0" rtl="0">
              <a:spcBef>
                <a:spcPts val="0"/>
              </a:spcBef>
              <a:buNone/>
            </a:pPr>
            <a:r>
              <a:rPr lang="en"/>
              <a:t>    </a:t>
            </a:r>
            <a:r>
              <a:rPr lang="en" sz="1600">
                <a:latin typeface="Courier New"/>
                <a:ea typeface="Courier New"/>
                <a:cs typeface="Courier New"/>
                <a:sym typeface="Courier New"/>
              </a:rPr>
              <a:t>ros::spin();</a:t>
            </a:r>
          </a:p>
          <a:p>
            <a:pPr indent="-228600" lvl="0" marL="457200" rtl="0">
              <a:spcBef>
                <a:spcPts val="0"/>
              </a:spcBef>
            </a:pPr>
            <a:r>
              <a:rPr lang="en"/>
              <a:t>Quando o programa for encerrado, é necessário destruir a janela que foi criada pelo opencv:</a:t>
            </a:r>
          </a:p>
          <a:p>
            <a:pPr lvl="0" rtl="0">
              <a:lnSpc>
                <a:spcPct val="100000"/>
              </a:lnSpc>
              <a:spcBef>
                <a:spcPts val="0"/>
              </a:spcBef>
              <a:spcAft>
                <a:spcPts val="0"/>
              </a:spcAft>
              <a:buNone/>
            </a:pPr>
            <a:r>
              <a:rPr lang="en" sz="1600">
                <a:latin typeface="Courier New"/>
                <a:ea typeface="Courier New"/>
                <a:cs typeface="Courier New"/>
                <a:sym typeface="Courier New"/>
              </a:rPr>
              <a:t>  cv::destroyWindow("view");</a:t>
            </a: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5" name="Shape 1175"/>
        <p:cNvGrpSpPr/>
        <p:nvPr/>
      </p:nvGrpSpPr>
      <p:grpSpPr>
        <a:xfrm>
          <a:off x="0" y="0"/>
          <a:ext cx="0" cy="0"/>
          <a:chOff x="0" y="0"/>
          <a:chExt cx="0" cy="0"/>
        </a:xfrm>
      </p:grpSpPr>
      <p:sp>
        <p:nvSpPr>
          <p:cNvPr id="1176" name="Shape 117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Clr>
                <a:schemeClr val="dk1"/>
              </a:buClr>
              <a:buSzPct val="26190"/>
              <a:buFont typeface="Arial"/>
              <a:buNone/>
            </a:pPr>
            <a:r>
              <a:rPr lang="en"/>
              <a:t>Câmera</a:t>
            </a:r>
          </a:p>
        </p:txBody>
      </p:sp>
      <p:sp>
        <p:nvSpPr>
          <p:cNvPr id="1177" name="Shape 117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compilar o programa:</a:t>
            </a:r>
          </a:p>
          <a:p>
            <a:pPr indent="-228600" lvl="0" marL="457200" rtl="0">
              <a:spcBef>
                <a:spcPts val="0"/>
              </a:spcBef>
            </a:pPr>
            <a:r>
              <a:rPr lang="en"/>
              <a:t>Adicionar as dependências no arquivo </a:t>
            </a:r>
            <a:r>
              <a:rPr lang="en" sz="1500">
                <a:latin typeface="Courier New"/>
                <a:ea typeface="Courier New"/>
                <a:cs typeface="Courier New"/>
                <a:sym typeface="Courier New"/>
              </a:rPr>
              <a:t>package.xml</a:t>
            </a:r>
          </a:p>
          <a:p>
            <a:pPr lvl="0" rtl="0">
              <a:lnSpc>
                <a:spcPct val="100000"/>
              </a:lnSpc>
              <a:spcBef>
                <a:spcPts val="0"/>
              </a:spcBef>
              <a:spcAft>
                <a:spcPts val="0"/>
              </a:spcAft>
              <a:buNone/>
            </a:pPr>
            <a:r>
              <a:rPr lang="en" sz="1500">
                <a:latin typeface="Courier New"/>
                <a:ea typeface="Courier New"/>
                <a:cs typeface="Courier New"/>
                <a:sym typeface="Courier New"/>
              </a:rPr>
              <a:t>  &lt;build_depend&gt;image_transport&lt;/build_depend&gt;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r>
              <a:rPr lang="en" sz="1500">
                <a:latin typeface="Courier New"/>
                <a:ea typeface="Courier New"/>
                <a:cs typeface="Courier New"/>
                <a:sym typeface="Courier New"/>
              </a:rPr>
              <a:t>&lt;build_depend&gt;cv_bridge&lt;/build_depend&gt;</a:t>
            </a:r>
          </a:p>
          <a:p>
            <a:pPr lvl="0" rtl="0">
              <a:lnSpc>
                <a:spcPct val="100000"/>
              </a:lnSpc>
              <a:spcBef>
                <a:spcPts val="0"/>
              </a:spcBef>
              <a:spcAft>
                <a:spcPts val="0"/>
              </a:spcAft>
              <a:buNone/>
            </a:pPr>
            <a:r>
              <a:rPr lang="en" sz="1500">
                <a:latin typeface="Courier New"/>
                <a:ea typeface="Courier New"/>
                <a:cs typeface="Courier New"/>
                <a:sym typeface="Courier New"/>
              </a:rPr>
              <a:t>  </a:t>
            </a:r>
          </a:p>
          <a:p>
            <a:pPr lvl="0" rtl="0">
              <a:lnSpc>
                <a:spcPct val="100000"/>
              </a:lnSpc>
              <a:spcBef>
                <a:spcPts val="0"/>
              </a:spcBef>
              <a:spcAft>
                <a:spcPts val="0"/>
              </a:spcAft>
              <a:buNone/>
            </a:pPr>
            <a:r>
              <a:rPr lang="en" sz="1500">
                <a:latin typeface="Courier New"/>
                <a:ea typeface="Courier New"/>
                <a:cs typeface="Courier New"/>
                <a:sym typeface="Courier New"/>
              </a:rPr>
              <a:t>  &lt;run_depend&gt;image_transport&lt;/run_depend&gt;</a:t>
            </a:r>
          </a:p>
          <a:p>
            <a:pPr lvl="0" rtl="0">
              <a:lnSpc>
                <a:spcPct val="100000"/>
              </a:lnSpc>
              <a:spcBef>
                <a:spcPts val="0"/>
              </a:spcBef>
              <a:spcAft>
                <a:spcPts val="0"/>
              </a:spcAft>
              <a:buNone/>
            </a:pPr>
            <a:r>
              <a:rPr lang="en" sz="1500">
                <a:latin typeface="Courier New"/>
                <a:ea typeface="Courier New"/>
                <a:cs typeface="Courier New"/>
                <a:sym typeface="Courier New"/>
              </a:rPr>
              <a:t>  </a:t>
            </a:r>
            <a:r>
              <a:rPr lang="en" sz="1500">
                <a:latin typeface="Courier New"/>
                <a:ea typeface="Courier New"/>
                <a:cs typeface="Courier New"/>
                <a:sym typeface="Courier New"/>
              </a:rPr>
              <a:t>&lt;run_depend&gt;cv_bridge&lt;/run_depend&gt;</a:t>
            </a:r>
          </a:p>
          <a:p>
            <a:pPr lvl="0" rtl="0">
              <a:spcBef>
                <a:spcPts val="0"/>
              </a:spcBef>
              <a:buNone/>
            </a:pPr>
            <a:r>
              <a:t/>
            </a:r>
            <a:endParaRPr sz="1500">
              <a:latin typeface="Courier New"/>
              <a:ea typeface="Courier New"/>
              <a:cs typeface="Courier New"/>
              <a:sym typeface="Courier New"/>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1" name="Shape 1181"/>
        <p:cNvGrpSpPr/>
        <p:nvPr/>
      </p:nvGrpSpPr>
      <p:grpSpPr>
        <a:xfrm>
          <a:off x="0" y="0"/>
          <a:ext cx="0" cy="0"/>
          <a:chOff x="0" y="0"/>
          <a:chExt cx="0" cy="0"/>
        </a:xfrm>
      </p:grpSpPr>
      <p:sp>
        <p:nvSpPr>
          <p:cNvPr id="1182" name="Shape 118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Clr>
                <a:schemeClr val="dk1"/>
              </a:buClr>
              <a:buSzPct val="26190"/>
              <a:buFont typeface="Arial"/>
              <a:buNone/>
            </a:pPr>
            <a:r>
              <a:rPr lang="en"/>
              <a:t>Câmera</a:t>
            </a:r>
          </a:p>
        </p:txBody>
      </p:sp>
      <p:sp>
        <p:nvSpPr>
          <p:cNvPr id="1183" name="Shape 118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Adicionar também as dependências no arquivo </a:t>
            </a:r>
            <a:r>
              <a:rPr lang="en" sz="1500">
                <a:latin typeface="Courier New"/>
                <a:ea typeface="Courier New"/>
                <a:cs typeface="Courier New"/>
                <a:sym typeface="Courier New"/>
              </a:rPr>
              <a:t>CMakeLists.txt</a:t>
            </a:r>
            <a:r>
              <a:rPr lang="en"/>
              <a:t>:</a:t>
            </a:r>
          </a:p>
          <a:p>
            <a:pPr lvl="0" rtl="0">
              <a:lnSpc>
                <a:spcPct val="100000"/>
              </a:lnSpc>
              <a:spcBef>
                <a:spcPts val="0"/>
              </a:spcBef>
              <a:spcAft>
                <a:spcPts val="0"/>
              </a:spcAft>
              <a:buNone/>
            </a:pPr>
            <a:r>
              <a:rPr lang="en" sz="1500">
                <a:latin typeface="Courier New"/>
                <a:ea typeface="Courier New"/>
                <a:cs typeface="Courier New"/>
                <a:sym typeface="Courier New"/>
              </a:rPr>
              <a:t>find_package(catkin REQUIRED COMPONENTS</a:t>
            </a:r>
          </a:p>
          <a:p>
            <a:pPr lvl="0" rtl="0">
              <a:lnSpc>
                <a:spcPct val="100000"/>
              </a:lnSpc>
              <a:spcBef>
                <a:spcPts val="0"/>
              </a:spcBef>
              <a:spcAft>
                <a:spcPts val="0"/>
              </a:spcAft>
              <a:buNone/>
            </a:pPr>
            <a:r>
              <a:rPr lang="en" sz="1500">
                <a:latin typeface="Courier New"/>
                <a:ea typeface="Courier New"/>
                <a:cs typeface="Courier New"/>
                <a:sym typeface="Courier New"/>
              </a:rPr>
              <a:t>	image_transport</a:t>
            </a:r>
          </a:p>
          <a:p>
            <a:pPr lvl="0" rtl="0">
              <a:lnSpc>
                <a:spcPct val="100000"/>
              </a:lnSpc>
              <a:spcBef>
                <a:spcPts val="0"/>
              </a:spcBef>
              <a:spcAft>
                <a:spcPts val="0"/>
              </a:spcAft>
              <a:buNone/>
            </a:pPr>
            <a:r>
              <a:rPr lang="en" sz="1500">
                <a:latin typeface="Courier New"/>
                <a:ea typeface="Courier New"/>
                <a:cs typeface="Courier New"/>
                <a:sym typeface="Courier New"/>
              </a:rPr>
              <a:t>	cv_bridge</a:t>
            </a:r>
          </a:p>
          <a:p>
            <a:pPr lvl="0" rtl="0">
              <a:lnSpc>
                <a:spcPct val="100000"/>
              </a:lnSpc>
              <a:spcBef>
                <a:spcPts val="0"/>
              </a:spcBef>
              <a:spcAft>
                <a:spcPts val="0"/>
              </a:spcAft>
              <a:buNone/>
            </a:pPr>
            <a:r>
              <a:rPr lang="en" sz="1500">
                <a:latin typeface="Courier New"/>
                <a:ea typeface="Courier New"/>
                <a:cs typeface="Courier New"/>
                <a:sym typeface="Courier New"/>
              </a:rPr>
              <a: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indent="-228600" lvl="0" marL="457200" rtl="0">
              <a:spcBef>
                <a:spcPts val="0"/>
              </a:spcBef>
            </a:pPr>
            <a:r>
              <a:rPr lang="en"/>
              <a:t>Adicionar o novo executável no arquivo </a:t>
            </a:r>
            <a:r>
              <a:rPr lang="en" sz="1500">
                <a:latin typeface="Courier New"/>
                <a:ea typeface="Courier New"/>
                <a:cs typeface="Courier New"/>
                <a:sym typeface="Courier New"/>
              </a:rPr>
              <a:t>CMakeLists.txt</a:t>
            </a:r>
            <a:r>
              <a:rPr lang="en"/>
              <a:t>:</a:t>
            </a:r>
          </a:p>
          <a:p>
            <a:pPr lvl="0" rtl="0">
              <a:lnSpc>
                <a:spcPct val="100000"/>
              </a:lnSpc>
              <a:spcBef>
                <a:spcPts val="0"/>
              </a:spcBef>
              <a:spcAft>
                <a:spcPts val="0"/>
              </a:spcAft>
              <a:buNone/>
            </a:pPr>
            <a:r>
              <a:rPr lang="en" sz="1500">
                <a:latin typeface="Courier New"/>
                <a:ea typeface="Courier New"/>
                <a:cs typeface="Courier New"/>
                <a:sym typeface="Courier New"/>
              </a:rPr>
              <a:t>add_executable(camerasub src/</a:t>
            </a:r>
            <a:r>
              <a:rPr lang="en" sz="1500">
                <a:latin typeface="Courier New"/>
                <a:ea typeface="Courier New"/>
                <a:cs typeface="Courier New"/>
                <a:sym typeface="Courier New"/>
              </a:rPr>
              <a:t>camerasub</a:t>
            </a:r>
            <a:r>
              <a:rPr lang="en" sz="1500">
                <a:latin typeface="Courier New"/>
                <a:ea typeface="Courier New"/>
                <a:cs typeface="Courier New"/>
                <a:sym typeface="Courier New"/>
              </a:rPr>
              <a:t>.cpp)</a:t>
            </a:r>
          </a:p>
          <a:p>
            <a:pPr lvl="0" rtl="0">
              <a:lnSpc>
                <a:spcPct val="100000"/>
              </a:lnSpc>
              <a:spcBef>
                <a:spcPts val="0"/>
              </a:spcBef>
              <a:spcAft>
                <a:spcPts val="0"/>
              </a:spcAft>
              <a:buNone/>
            </a:pPr>
            <a:r>
              <a:rPr lang="en" sz="1500">
                <a:latin typeface="Courier New"/>
                <a:ea typeface="Courier New"/>
                <a:cs typeface="Courier New"/>
                <a:sym typeface="Courier New"/>
              </a:rPr>
              <a:t>target_link_libraries(</a:t>
            </a:r>
            <a:r>
              <a:rPr lang="en" sz="1500">
                <a:latin typeface="Courier New"/>
                <a:ea typeface="Courier New"/>
                <a:cs typeface="Courier New"/>
                <a:sym typeface="Courier New"/>
              </a:rPr>
              <a:t>camerasub</a:t>
            </a:r>
            <a:r>
              <a:rPr lang="en" sz="1500">
                <a:latin typeface="Courier New"/>
                <a:ea typeface="Courier New"/>
                <a:cs typeface="Courier New"/>
                <a:sym typeface="Courier New"/>
              </a:rPr>
              <a:t> ${catkin_LIBRARIES})</a:t>
            </a:r>
          </a:p>
          <a:p>
            <a:pPr lvl="0" rtl="0">
              <a:spcBef>
                <a:spcPts val="0"/>
              </a:spcBef>
              <a:buNone/>
            </a:pPr>
            <a:r>
              <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7" name="Shape 1187"/>
        <p:cNvGrpSpPr/>
        <p:nvPr/>
      </p:nvGrpSpPr>
      <p:grpSpPr>
        <a:xfrm>
          <a:off x="0" y="0"/>
          <a:ext cx="0" cy="0"/>
          <a:chOff x="0" y="0"/>
          <a:chExt cx="0" cy="0"/>
        </a:xfrm>
      </p:grpSpPr>
      <p:sp>
        <p:nvSpPr>
          <p:cNvPr id="1188" name="Shape 118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rtl="0">
              <a:spcBef>
                <a:spcPts val="0"/>
              </a:spcBef>
              <a:buClr>
                <a:schemeClr val="dk1"/>
              </a:buClr>
              <a:buSzPct val="26190"/>
              <a:buFont typeface="Arial"/>
              <a:buNone/>
            </a:pPr>
            <a:r>
              <a:rPr lang="en"/>
              <a:t>Câmera</a:t>
            </a:r>
          </a:p>
        </p:txBody>
      </p:sp>
      <p:sp>
        <p:nvSpPr>
          <p:cNvPr id="1189" name="Shape 118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Compilar o pacote</a:t>
            </a:r>
          </a:p>
          <a:p>
            <a:pPr indent="457200" lvl="0" rtl="0">
              <a:spcBef>
                <a:spcPts val="0"/>
              </a:spcBef>
              <a:buNone/>
            </a:pPr>
            <a:r>
              <a:rPr lang="en" sz="1500">
                <a:latin typeface="Courier New"/>
                <a:ea typeface="Courier New"/>
                <a:cs typeface="Courier New"/>
                <a:sym typeface="Courier New"/>
              </a:rPr>
              <a:t>cd ~/catkin_ws</a:t>
            </a:r>
          </a:p>
          <a:p>
            <a:pPr indent="457200" lvl="0" rtl="0">
              <a:spcBef>
                <a:spcPts val="0"/>
              </a:spcBef>
              <a:buNone/>
            </a:pPr>
            <a:r>
              <a:rPr lang="en" sz="1500">
                <a:latin typeface="Courier New"/>
                <a:ea typeface="Courier New"/>
                <a:cs typeface="Courier New"/>
                <a:sym typeface="Courier New"/>
              </a:rPr>
              <a:t>catkin_make</a:t>
            </a:r>
          </a:p>
          <a:p>
            <a:pPr indent="-228600" lvl="0" marL="457200" rtl="0">
              <a:spcBef>
                <a:spcPts val="0"/>
              </a:spcBef>
            </a:pPr>
            <a:r>
              <a:rPr lang="en"/>
              <a:t>Executar:</a:t>
            </a:r>
          </a:p>
          <a:p>
            <a:pPr lvl="0" rtl="0">
              <a:spcBef>
                <a:spcPts val="0"/>
              </a:spcBef>
              <a:buNone/>
            </a:pPr>
            <a:r>
              <a:rPr lang="en" sz="1500">
                <a:latin typeface="Courier New"/>
                <a:ea typeface="Courier New"/>
                <a:cs typeface="Courier New"/>
                <a:sym typeface="Courier New"/>
              </a:rPr>
              <a:t>	rosrun simuladores camerasub</a:t>
            </a: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3" name="Shape 1193"/>
        <p:cNvGrpSpPr/>
        <p:nvPr/>
      </p:nvGrpSpPr>
      <p:grpSpPr>
        <a:xfrm>
          <a:off x="0" y="0"/>
          <a:ext cx="0" cy="0"/>
          <a:chOff x="0" y="0"/>
          <a:chExt cx="0" cy="0"/>
        </a:xfrm>
      </p:grpSpPr>
      <p:sp>
        <p:nvSpPr>
          <p:cNvPr id="1194" name="Shape 119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Exercício</a:t>
            </a:r>
          </a:p>
        </p:txBody>
      </p:sp>
      <p:sp>
        <p:nvSpPr>
          <p:cNvPr id="1195" name="Shape 119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lnSpc>
                <a:spcPct val="115000"/>
              </a:lnSpc>
              <a:spcBef>
                <a:spcPts val="1000"/>
              </a:spcBef>
              <a:spcAft>
                <a:spcPts val="1000"/>
              </a:spcAft>
            </a:pPr>
            <a:r>
              <a:rPr lang="en"/>
              <a:t>Crie um nó que mova o quadrotor para uma posição (X, Y, Z) específica.</a:t>
            </a:r>
          </a:p>
          <a:p>
            <a:pPr indent="-228600" lvl="0" marL="457200">
              <a:lnSpc>
                <a:spcPct val="115000"/>
              </a:lnSpc>
              <a:spcBef>
                <a:spcPts val="1000"/>
              </a:spcBef>
              <a:spcAft>
                <a:spcPts val="1000"/>
              </a:spcAft>
            </a:pPr>
            <a:r>
              <a:rPr lang="en"/>
              <a:t>Escreva um arquivo launch que permita abrir a simulação e o nó de controle com apenas um comando no terminal.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Bibliografia</a:t>
            </a:r>
          </a:p>
        </p:txBody>
      </p:sp>
      <p:sp>
        <p:nvSpPr>
          <p:cNvPr id="69" name="Shape 6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spcAft>
                <a:spcPts val="1000"/>
              </a:spcAft>
            </a:pPr>
            <a:r>
              <a:rPr lang="en"/>
              <a:t>Livro “A gentle introduction to ROS”, que pode ser baixado gratuitamente no link: </a:t>
            </a:r>
            <a:r>
              <a:rPr lang="en" u="sng">
                <a:solidFill>
                  <a:schemeClr val="hlink"/>
                </a:solidFill>
                <a:hlinkClick r:id="rId3"/>
              </a:rPr>
              <a:t>https://cse.sc.edu/~jokane/agitr/</a:t>
            </a:r>
            <a:r>
              <a:rPr lang="en"/>
              <a:t> </a:t>
            </a:r>
          </a:p>
          <a:p>
            <a:pPr indent="-228600" lvl="0" marL="457200" rtl="0">
              <a:spcBef>
                <a:spcPts val="0"/>
              </a:spcBef>
              <a:spcAft>
                <a:spcPts val="1000"/>
              </a:spcAft>
            </a:pPr>
            <a:r>
              <a:rPr lang="en"/>
              <a:t>Documentação oficial do ROS: </a:t>
            </a:r>
            <a:r>
              <a:rPr lang="en" u="sng">
                <a:solidFill>
                  <a:schemeClr val="hlink"/>
                </a:solidFill>
                <a:hlinkClick r:id="rId4"/>
              </a:rPr>
              <a:t>https://wiki.ros.org</a:t>
            </a:r>
            <a:r>
              <a:rPr lang="en"/>
              <a:t> </a:t>
            </a:r>
          </a:p>
          <a:p>
            <a:pPr indent="-228600" lvl="0" marL="457200" rtl="0">
              <a:spcBef>
                <a:spcPts val="0"/>
              </a:spcBef>
              <a:spcAft>
                <a:spcPts val="1000"/>
              </a:spcAft>
            </a:pPr>
            <a:r>
              <a:rPr lang="en"/>
              <a:t>Documentação oficial do Gazebo: </a:t>
            </a:r>
            <a:r>
              <a:rPr lang="en" u="sng">
                <a:solidFill>
                  <a:schemeClr val="hlink"/>
                </a:solidFill>
                <a:hlinkClick r:id="rId5"/>
              </a:rPr>
              <a:t>http://gazebosim.org/</a:t>
            </a:r>
            <a:r>
              <a:rPr lang="en"/>
              <a:t> </a:t>
            </a:r>
          </a:p>
          <a:p>
            <a:pPr indent="-228600" lvl="0" marL="457200">
              <a:spcBef>
                <a:spcPts val="0"/>
              </a:spcBef>
              <a:spcAft>
                <a:spcPts val="1000"/>
              </a:spcAft>
            </a:pPr>
            <a:r>
              <a:rPr lang="en"/>
              <a:t>Tutorial “Robotic Simulation with ROS and Gazebo”: </a:t>
            </a:r>
            <a:r>
              <a:rPr lang="en" u="sng">
                <a:solidFill>
                  <a:schemeClr val="hlink"/>
                </a:solidFill>
                <a:hlinkClick r:id="rId6"/>
              </a:rPr>
              <a:t>http://www.generationrobots.com/blog/en/2015/02/robotic-simulation-scenarios-with-gazebo-and-ros/</a:t>
            </a:r>
            <a:r>
              <a:rPr lang="en"/>
              <a:t>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Tópicos e Mensagens</a:t>
            </a:r>
          </a:p>
        </p:txBody>
      </p:sp>
      <p:sp>
        <p:nvSpPr>
          <p:cNvPr id="175" name="Shape 17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Visualizar uma representação gráfica dos nós e tópicos:</a:t>
            </a:r>
          </a:p>
          <a:p>
            <a:pPr lvl="0">
              <a:spcBef>
                <a:spcPts val="0"/>
              </a:spcBef>
              <a:buNone/>
            </a:pPr>
            <a:r>
              <a:rPr lang="en"/>
              <a:t>	</a:t>
            </a:r>
            <a:r>
              <a:rPr lang="en" sz="1500">
                <a:latin typeface="Courier New"/>
                <a:ea typeface="Courier New"/>
                <a:cs typeface="Courier New"/>
                <a:sym typeface="Courier New"/>
              </a:rPr>
              <a:t>rqt_graph</a:t>
            </a:r>
          </a:p>
          <a:p>
            <a:pPr lvl="0">
              <a:spcBef>
                <a:spcPts val="0"/>
              </a:spcBef>
              <a:buNone/>
            </a:pPr>
            <a:r>
              <a:t/>
            </a:r>
            <a:endParaRPr/>
          </a:p>
        </p:txBody>
      </p:sp>
      <p:pic>
        <p:nvPicPr>
          <p:cNvPr id="176" name="Shape 176"/>
          <p:cNvPicPr preferRelativeResize="0"/>
          <p:nvPr/>
        </p:nvPicPr>
        <p:blipFill>
          <a:blip r:embed="rId3">
            <a:alphaModFix/>
          </a:blip>
          <a:stretch>
            <a:fillRect/>
          </a:stretch>
        </p:blipFill>
        <p:spPr>
          <a:xfrm>
            <a:off x="2291402" y="2276025"/>
            <a:ext cx="4561200" cy="2352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Mensagens e Tipos de Mensagens</a:t>
            </a:r>
          </a:p>
        </p:txBody>
      </p:sp>
      <p:sp>
        <p:nvSpPr>
          <p:cNvPr id="182" name="Shape 18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Listar tópicos:</a:t>
            </a:r>
          </a:p>
          <a:p>
            <a:pPr lvl="0">
              <a:spcBef>
                <a:spcPts val="0"/>
              </a:spcBef>
              <a:buNone/>
            </a:pPr>
            <a:r>
              <a:rPr lang="en"/>
              <a:t>	</a:t>
            </a:r>
            <a:r>
              <a:rPr lang="en" sz="1500">
                <a:latin typeface="Courier New"/>
                <a:ea typeface="Courier New"/>
                <a:cs typeface="Courier New"/>
                <a:sym typeface="Courier New"/>
              </a:rPr>
              <a:t>rostopic list</a:t>
            </a:r>
          </a:p>
          <a:p>
            <a:pPr indent="-228600" lvl="0" marL="457200">
              <a:spcBef>
                <a:spcPts val="0"/>
              </a:spcBef>
            </a:pPr>
            <a:r>
              <a:rPr lang="en"/>
              <a:t>Imprimir as mensagens de um tópico:</a:t>
            </a:r>
          </a:p>
          <a:p>
            <a:pPr lvl="0">
              <a:spcBef>
                <a:spcPts val="0"/>
              </a:spcBef>
              <a:buNone/>
            </a:pPr>
            <a:r>
              <a:rPr lang="en"/>
              <a:t>	</a:t>
            </a:r>
            <a:r>
              <a:rPr lang="en" sz="1500">
                <a:latin typeface="Courier New"/>
                <a:ea typeface="Courier New"/>
                <a:cs typeface="Courier New"/>
                <a:sym typeface="Courier New"/>
              </a:rPr>
              <a:t>rostopic echo nome-do-topico</a:t>
            </a:r>
          </a:p>
          <a:p>
            <a:pPr indent="-228600" lvl="0" marL="457200">
              <a:spcBef>
                <a:spcPts val="0"/>
              </a:spcBef>
            </a:pPr>
            <a:r>
              <a:rPr lang="en"/>
              <a:t>Exemplo:</a:t>
            </a:r>
          </a:p>
          <a:p>
            <a:pPr lvl="0">
              <a:spcBef>
                <a:spcPts val="0"/>
              </a:spcBef>
              <a:buNone/>
            </a:pPr>
            <a:r>
              <a:rPr lang="en"/>
              <a:t>	</a:t>
            </a:r>
            <a:r>
              <a:rPr lang="en" sz="1500">
                <a:latin typeface="Courier New"/>
                <a:ea typeface="Courier New"/>
                <a:cs typeface="Courier New"/>
                <a:sym typeface="Courier New"/>
              </a:rPr>
              <a:t>rostopic echo /turtle1/cmd_vel</a:t>
            </a:r>
          </a:p>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Mensagens e Tipos de Mensagens</a:t>
            </a:r>
          </a:p>
        </p:txBody>
      </p:sp>
      <p:sp>
        <p:nvSpPr>
          <p:cNvPr id="188" name="Shape 18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Obter informações sobre um tópico:</a:t>
            </a:r>
          </a:p>
          <a:p>
            <a:pPr lvl="0">
              <a:spcBef>
                <a:spcPts val="0"/>
              </a:spcBef>
              <a:buNone/>
            </a:pPr>
            <a:r>
              <a:rPr lang="en"/>
              <a:t>	</a:t>
            </a:r>
            <a:r>
              <a:rPr lang="en" sz="1500">
                <a:latin typeface="Courier New"/>
                <a:ea typeface="Courier New"/>
                <a:cs typeface="Courier New"/>
                <a:sym typeface="Courier New"/>
              </a:rPr>
              <a:t>rostopic info nome-do-topico</a:t>
            </a:r>
          </a:p>
          <a:p>
            <a:pPr indent="-228600" lvl="0" marL="457200">
              <a:spcBef>
                <a:spcPts val="0"/>
              </a:spcBef>
            </a:pPr>
            <a:r>
              <a:rPr lang="en"/>
              <a:t>Exemplo:</a:t>
            </a:r>
          </a:p>
          <a:p>
            <a:pPr lvl="0">
              <a:spcBef>
                <a:spcPts val="0"/>
              </a:spcBef>
              <a:buNone/>
            </a:pPr>
            <a:r>
              <a:rPr lang="en"/>
              <a:t>	</a:t>
            </a:r>
            <a:r>
              <a:rPr lang="en" sz="1500">
                <a:latin typeface="Courier New"/>
                <a:ea typeface="Courier New"/>
                <a:cs typeface="Courier New"/>
                <a:sym typeface="Courier New"/>
              </a:rPr>
              <a:t>rostopic info /turtle1/color_sensor</a:t>
            </a: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Mensagens e Tipos de Mensagens</a:t>
            </a:r>
          </a:p>
        </p:txBody>
      </p:sp>
      <p:sp>
        <p:nvSpPr>
          <p:cNvPr id="194" name="Shape 19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Obter informações sobre um tipo de mensagem:</a:t>
            </a:r>
          </a:p>
          <a:p>
            <a:pPr lvl="0">
              <a:spcBef>
                <a:spcPts val="0"/>
              </a:spcBef>
              <a:buNone/>
            </a:pPr>
            <a:r>
              <a:rPr lang="en"/>
              <a:t>	</a:t>
            </a:r>
            <a:r>
              <a:rPr lang="en" sz="1500">
                <a:latin typeface="Courier New"/>
                <a:ea typeface="Courier New"/>
                <a:cs typeface="Courier New"/>
                <a:sym typeface="Courier New"/>
              </a:rPr>
              <a:t>rosmsg show nome-do-tipo-de-mensagem</a:t>
            </a:r>
          </a:p>
          <a:p>
            <a:pPr indent="-228600" lvl="0" marL="457200">
              <a:spcBef>
                <a:spcPts val="0"/>
              </a:spcBef>
            </a:pPr>
            <a:r>
              <a:rPr lang="en"/>
              <a:t>Exemplos:</a:t>
            </a:r>
          </a:p>
          <a:p>
            <a:pPr lvl="0">
              <a:spcBef>
                <a:spcPts val="0"/>
              </a:spcBef>
              <a:buNone/>
            </a:pPr>
            <a:r>
              <a:rPr lang="en" sz="1500">
                <a:latin typeface="Courier New"/>
                <a:ea typeface="Courier New"/>
                <a:cs typeface="Courier New"/>
                <a:sym typeface="Courier New"/>
              </a:rPr>
              <a:t>	rosmsg show turtlesim/Color</a:t>
            </a:r>
          </a:p>
          <a:p>
            <a:pPr lvl="0">
              <a:spcBef>
                <a:spcPts val="0"/>
              </a:spcBef>
              <a:buNone/>
            </a:pPr>
            <a:r>
              <a:rPr lang="en" sz="1500">
                <a:latin typeface="Courier New"/>
                <a:ea typeface="Courier New"/>
                <a:cs typeface="Courier New"/>
                <a:sym typeface="Courier New"/>
              </a:rPr>
              <a:t>	rosmsg show geometry_msgs/Twist</a:t>
            </a:r>
          </a:p>
          <a:p>
            <a:pPr indent="-228600" lvl="0" marL="457200" rtl="0">
              <a:spcBef>
                <a:spcPts val="0"/>
              </a:spcBef>
            </a:pPr>
            <a:r>
              <a:rPr lang="en"/>
              <a:t>Para ver mais detalhes sobre a mensagem, usar a opção -r:</a:t>
            </a:r>
          </a:p>
          <a:p>
            <a:pPr indent="457200" lvl="0">
              <a:spcBef>
                <a:spcPts val="0"/>
              </a:spcBef>
              <a:buNone/>
            </a:pPr>
            <a:r>
              <a:rPr lang="en" sz="1500">
                <a:latin typeface="Courier New"/>
                <a:ea typeface="Courier New"/>
                <a:cs typeface="Courier New"/>
                <a:sym typeface="Courier New"/>
              </a:rPr>
              <a:t>rosmsg show -r nome-do-tipo-de-mensagem</a:t>
            </a:r>
          </a:p>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Mensagens e Tipos de Mensagens</a:t>
            </a:r>
          </a:p>
        </p:txBody>
      </p:sp>
      <p:sp>
        <p:nvSpPr>
          <p:cNvPr id="200" name="Shape 20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Publicar mensagens pela linha de comando:</a:t>
            </a:r>
          </a:p>
          <a:p>
            <a:pPr lvl="0">
              <a:spcBef>
                <a:spcPts val="0"/>
              </a:spcBef>
              <a:buNone/>
            </a:pPr>
            <a:r>
              <a:rPr lang="en"/>
              <a:t>	</a:t>
            </a:r>
            <a:r>
              <a:rPr lang="en" sz="1500">
                <a:latin typeface="Courier New"/>
                <a:ea typeface="Courier New"/>
                <a:cs typeface="Courier New"/>
                <a:sym typeface="Courier New"/>
              </a:rPr>
              <a:t>rostopic pub nome-do-topico tipo-da-mensagem conteudo-da-mensagem</a:t>
            </a:r>
          </a:p>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Mensagens e Tipos de Mensagens</a:t>
            </a:r>
          </a:p>
        </p:txBody>
      </p:sp>
      <p:sp>
        <p:nvSpPr>
          <p:cNvPr id="206" name="Shape 20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Exemplo:</a:t>
            </a:r>
          </a:p>
          <a:p>
            <a:pPr lvl="0" rtl="0">
              <a:lnSpc>
                <a:spcPct val="100000"/>
              </a:lnSpc>
              <a:spcBef>
                <a:spcPts val="0"/>
              </a:spcBef>
              <a:spcAft>
                <a:spcPts val="0"/>
              </a:spcAft>
              <a:buNone/>
            </a:pPr>
            <a:r>
              <a:rPr lang="en"/>
              <a:t>	</a:t>
            </a:r>
            <a:r>
              <a:rPr lang="en" sz="1500">
                <a:latin typeface="Courier New"/>
                <a:ea typeface="Courier New"/>
                <a:cs typeface="Courier New"/>
                <a:sym typeface="Courier New"/>
              </a:rPr>
              <a:t>rostopic pub /turtle1/cmd_vel geometry_msgs/Twist “linear:</a:t>
            </a:r>
          </a:p>
          <a:p>
            <a:pPr lvl="0">
              <a:lnSpc>
                <a:spcPct val="100000"/>
              </a:lnSpc>
              <a:spcBef>
                <a:spcPts val="0"/>
              </a:spcBef>
              <a:spcAft>
                <a:spcPts val="0"/>
              </a:spcAft>
              <a:buNone/>
            </a:pPr>
            <a:r>
              <a:rPr lang="en" sz="1500">
                <a:latin typeface="Courier New"/>
                <a:ea typeface="Courier New"/>
                <a:cs typeface="Courier New"/>
                <a:sym typeface="Courier New"/>
              </a:rPr>
              <a:t>		x: 2.0</a:t>
            </a:r>
          </a:p>
          <a:p>
            <a:pPr lvl="0">
              <a:lnSpc>
                <a:spcPct val="100000"/>
              </a:lnSpc>
              <a:spcBef>
                <a:spcPts val="0"/>
              </a:spcBef>
              <a:spcAft>
                <a:spcPts val="0"/>
              </a:spcAft>
              <a:buNone/>
            </a:pPr>
            <a:r>
              <a:rPr lang="en" sz="1500">
                <a:latin typeface="Courier New"/>
                <a:ea typeface="Courier New"/>
                <a:cs typeface="Courier New"/>
                <a:sym typeface="Courier New"/>
              </a:rPr>
              <a:t>		y: 0.0</a:t>
            </a:r>
          </a:p>
          <a:p>
            <a:pPr lvl="0">
              <a:lnSpc>
                <a:spcPct val="100000"/>
              </a:lnSpc>
              <a:spcBef>
                <a:spcPts val="0"/>
              </a:spcBef>
              <a:spcAft>
                <a:spcPts val="0"/>
              </a:spcAft>
              <a:buNone/>
            </a:pPr>
            <a:r>
              <a:rPr lang="en" sz="1500">
                <a:latin typeface="Courier New"/>
                <a:ea typeface="Courier New"/>
                <a:cs typeface="Courier New"/>
                <a:sym typeface="Courier New"/>
              </a:rPr>
              <a:t>		z: 0.0</a:t>
            </a:r>
          </a:p>
          <a:p>
            <a:pPr lvl="0">
              <a:lnSpc>
                <a:spcPct val="100000"/>
              </a:lnSpc>
              <a:spcBef>
                <a:spcPts val="0"/>
              </a:spcBef>
              <a:spcAft>
                <a:spcPts val="0"/>
              </a:spcAft>
              <a:buNone/>
            </a:pPr>
            <a:r>
              <a:rPr lang="en" sz="1500">
                <a:latin typeface="Courier New"/>
                <a:ea typeface="Courier New"/>
                <a:cs typeface="Courier New"/>
                <a:sym typeface="Courier New"/>
              </a:rPr>
              <a:t>	angular:</a:t>
            </a:r>
          </a:p>
          <a:p>
            <a:pPr lvl="0">
              <a:lnSpc>
                <a:spcPct val="100000"/>
              </a:lnSpc>
              <a:spcBef>
                <a:spcPts val="0"/>
              </a:spcBef>
              <a:spcAft>
                <a:spcPts val="0"/>
              </a:spcAft>
              <a:buNone/>
            </a:pPr>
            <a:r>
              <a:rPr lang="en" sz="1500">
                <a:latin typeface="Courier New"/>
                <a:ea typeface="Courier New"/>
                <a:cs typeface="Courier New"/>
                <a:sym typeface="Courier New"/>
              </a:rPr>
              <a:t>		x: 0.0</a:t>
            </a:r>
          </a:p>
          <a:p>
            <a:pPr lvl="0">
              <a:lnSpc>
                <a:spcPct val="100000"/>
              </a:lnSpc>
              <a:spcBef>
                <a:spcPts val="0"/>
              </a:spcBef>
              <a:spcAft>
                <a:spcPts val="0"/>
              </a:spcAft>
              <a:buNone/>
            </a:pPr>
            <a:r>
              <a:rPr lang="en" sz="1500">
                <a:latin typeface="Courier New"/>
                <a:ea typeface="Courier New"/>
                <a:cs typeface="Courier New"/>
                <a:sym typeface="Courier New"/>
              </a:rPr>
              <a:t>		y: 0.0</a:t>
            </a:r>
          </a:p>
          <a:p>
            <a:pPr lvl="0">
              <a:lnSpc>
                <a:spcPct val="100000"/>
              </a:lnSpc>
              <a:spcBef>
                <a:spcPts val="0"/>
              </a:spcBef>
              <a:spcAft>
                <a:spcPts val="0"/>
              </a:spcAft>
              <a:buNone/>
            </a:pPr>
            <a:r>
              <a:rPr lang="en" sz="1500">
                <a:latin typeface="Courier New"/>
                <a:ea typeface="Courier New"/>
                <a:cs typeface="Courier New"/>
                <a:sym typeface="Courier New"/>
              </a:rPr>
              <a:t>		z: 0.0”</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Um exemplo maior</a:t>
            </a:r>
          </a:p>
        </p:txBody>
      </p:sp>
      <p:sp>
        <p:nvSpPr>
          <p:cNvPr id="212" name="Shape 21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rtl="0">
              <a:lnSpc>
                <a:spcPct val="150000"/>
              </a:lnSpc>
              <a:spcBef>
                <a:spcPts val="1000"/>
              </a:spcBef>
              <a:spcAft>
                <a:spcPts val="0"/>
              </a:spcAft>
              <a:buNone/>
            </a:pPr>
            <a:r>
              <a:rPr lang="en" sz="1500">
                <a:latin typeface="Courier New"/>
                <a:ea typeface="Courier New"/>
                <a:cs typeface="Courier New"/>
                <a:sym typeface="Courier New"/>
              </a:rPr>
              <a:t>rosrun turtlesim turtlesim_node __name:=A</a:t>
            </a:r>
          </a:p>
          <a:p>
            <a:pPr lvl="0" rtl="0">
              <a:lnSpc>
                <a:spcPct val="150000"/>
              </a:lnSpc>
              <a:spcBef>
                <a:spcPts val="1000"/>
              </a:spcBef>
              <a:spcAft>
                <a:spcPts val="0"/>
              </a:spcAft>
              <a:buNone/>
            </a:pPr>
            <a:r>
              <a:rPr lang="en" sz="1500">
                <a:latin typeface="Courier New"/>
                <a:ea typeface="Courier New"/>
                <a:cs typeface="Courier New"/>
                <a:sym typeface="Courier New"/>
              </a:rPr>
              <a:t>rosrun turtlesim turtlesim_node __name:=B</a:t>
            </a:r>
          </a:p>
          <a:p>
            <a:pPr lvl="0" rtl="0">
              <a:lnSpc>
                <a:spcPct val="150000"/>
              </a:lnSpc>
              <a:spcBef>
                <a:spcPts val="1000"/>
              </a:spcBef>
              <a:spcAft>
                <a:spcPts val="0"/>
              </a:spcAft>
              <a:buNone/>
            </a:pPr>
            <a:r>
              <a:rPr lang="en" sz="1500">
                <a:latin typeface="Courier New"/>
                <a:ea typeface="Courier New"/>
                <a:cs typeface="Courier New"/>
                <a:sym typeface="Courier New"/>
              </a:rPr>
              <a:t>rosrun turtlesim turtle_teleop_key __name:=C</a:t>
            </a:r>
          </a:p>
          <a:p>
            <a:pPr lvl="0" rtl="0">
              <a:lnSpc>
                <a:spcPct val="150000"/>
              </a:lnSpc>
              <a:spcBef>
                <a:spcPts val="1000"/>
              </a:spcBef>
              <a:spcAft>
                <a:spcPts val="0"/>
              </a:spcAft>
              <a:buNone/>
            </a:pPr>
            <a:r>
              <a:rPr lang="en" sz="1500">
                <a:latin typeface="Courier New"/>
                <a:ea typeface="Courier New"/>
                <a:cs typeface="Courier New"/>
                <a:sym typeface="Courier New"/>
              </a:rPr>
              <a:t>rosrun turtlesim turtle_teleop_key __name:=D</a:t>
            </a:r>
          </a:p>
          <a:p>
            <a:pPr lvl="0" rtl="0">
              <a:lnSpc>
                <a:spcPct val="150000"/>
              </a:lnSpc>
              <a:spcBef>
                <a:spcPts val="1000"/>
              </a:spcBef>
              <a:spcAft>
                <a:spcPts val="0"/>
              </a:spcAft>
              <a:buNone/>
            </a:pPr>
            <a:r>
              <a:t/>
            </a:r>
            <a:endParaRPr sz="1500">
              <a:latin typeface="Courier New"/>
              <a:ea typeface="Courier New"/>
              <a:cs typeface="Courier New"/>
              <a:sym typeface="Courier New"/>
            </a:endParaRPr>
          </a:p>
          <a:p>
            <a:pPr indent="-228600" lvl="0" marL="457200" rtl="0">
              <a:lnSpc>
                <a:spcPct val="150000"/>
              </a:lnSpc>
              <a:spcBef>
                <a:spcPts val="1000"/>
              </a:spcBef>
              <a:spcAft>
                <a:spcPts val="0"/>
              </a:spcAft>
            </a:pPr>
            <a:r>
              <a:rPr lang="en"/>
              <a:t>O que vai aparecer no rqt_graph?</a:t>
            </a:r>
          </a:p>
          <a:p>
            <a:pPr lvl="0" rt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Criar um Workspace</a:t>
            </a:r>
          </a:p>
        </p:txBody>
      </p:sp>
      <p:sp>
        <p:nvSpPr>
          <p:cNvPr id="218" name="Shape 21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lgn="just">
              <a:spcBef>
                <a:spcPts val="0"/>
              </a:spcBef>
              <a:buNone/>
            </a:pPr>
            <a:r>
              <a:rPr lang="en"/>
              <a:t>Antes de começarmos a criar nossos próprios pacotes é necessário criar um workspace, que é uma pasta onde todos os nossos pacotes ficarão.</a:t>
            </a:r>
          </a:p>
          <a:p>
            <a:pPr lvl="0">
              <a:spcBef>
                <a:spcPts val="0"/>
              </a:spcBef>
              <a:buNone/>
            </a:pPr>
            <a:r>
              <a:rPr lang="en" sz="1500">
                <a:latin typeface="Courier New"/>
                <a:ea typeface="Courier New"/>
                <a:cs typeface="Courier New"/>
                <a:sym typeface="Courier New"/>
              </a:rPr>
              <a:t>	mkdir -p ~/catkin_ws/src</a:t>
            </a:r>
          </a:p>
          <a:p>
            <a:pPr lvl="0">
              <a:spcBef>
                <a:spcPts val="0"/>
              </a:spcBef>
              <a:buNone/>
            </a:pPr>
            <a:r>
              <a:rPr lang="en" sz="1500">
                <a:latin typeface="Courier New"/>
                <a:ea typeface="Courier New"/>
                <a:cs typeface="Courier New"/>
                <a:sym typeface="Courier New"/>
              </a:rPr>
              <a:t>	cd ~/catkin_ws/src</a:t>
            </a:r>
          </a:p>
          <a:p>
            <a:pPr lvl="0">
              <a:spcBef>
                <a:spcPts val="0"/>
              </a:spcBef>
              <a:buNone/>
            </a:pPr>
            <a:r>
              <a:rPr lang="en" sz="1500">
                <a:latin typeface="Courier New"/>
                <a:ea typeface="Courier New"/>
                <a:cs typeface="Courier New"/>
                <a:sym typeface="Courier New"/>
              </a:rPr>
              <a:t>	catkin_init_workspace</a:t>
            </a:r>
          </a:p>
          <a:p>
            <a:pPr lvl="0">
              <a:spcBef>
                <a:spcPts val="0"/>
              </a:spcBef>
              <a:buNone/>
            </a:pPr>
            <a:r>
              <a:rPr lang="en" sz="1500">
                <a:latin typeface="Courier New"/>
                <a:ea typeface="Courier New"/>
                <a:cs typeface="Courier New"/>
                <a:sym typeface="Courier New"/>
              </a:rPr>
              <a:t>	cd ~/catkin_ws</a:t>
            </a:r>
          </a:p>
          <a:p>
            <a:pPr lvl="0">
              <a:spcBef>
                <a:spcPts val="0"/>
              </a:spcBef>
              <a:buNone/>
            </a:pPr>
            <a:r>
              <a:rPr lang="en" sz="1500">
                <a:latin typeface="Courier New"/>
                <a:ea typeface="Courier New"/>
                <a:cs typeface="Courier New"/>
                <a:sym typeface="Courier New"/>
              </a:rPr>
              <a:t>	catkin_make</a:t>
            </a:r>
          </a:p>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Criar um Workspace</a:t>
            </a:r>
          </a:p>
        </p:txBody>
      </p:sp>
      <p:sp>
        <p:nvSpPr>
          <p:cNvPr id="224" name="Shape 22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Para tornar os pacotes dentro do nosso workspace visíveis para o sistema do ROS, executar os comandos:</a:t>
            </a:r>
          </a:p>
          <a:p>
            <a:pPr indent="457200" lvl="0">
              <a:spcBef>
                <a:spcPts val="0"/>
              </a:spcBef>
              <a:buNone/>
            </a:pPr>
            <a:r>
              <a:rPr lang="en" sz="1500">
                <a:latin typeface="Courier New"/>
                <a:ea typeface="Courier New"/>
                <a:cs typeface="Courier New"/>
                <a:sym typeface="Courier New"/>
              </a:rPr>
              <a:t>echo “source ~/catkin_ws/devel/setup.bash” &gt; ~/.bashrc</a:t>
            </a:r>
          </a:p>
          <a:p>
            <a:pPr indent="457200" lvl="0">
              <a:spcBef>
                <a:spcPts val="0"/>
              </a:spcBef>
              <a:buNone/>
            </a:pPr>
            <a:r>
              <a:rPr lang="en" sz="1500">
                <a:latin typeface="Courier New"/>
                <a:ea typeface="Courier New"/>
                <a:cs typeface="Courier New"/>
                <a:sym typeface="Courier New"/>
              </a:rPr>
              <a:t>source ~/.bashrc</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nosso primeiro pacote</a:t>
            </a:r>
          </a:p>
        </p:txBody>
      </p:sp>
      <p:sp>
        <p:nvSpPr>
          <p:cNvPr id="230" name="Shape 23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O comando para criar um pacote é:</a:t>
            </a:r>
          </a:p>
          <a:p>
            <a:pPr lvl="0">
              <a:spcBef>
                <a:spcPts val="0"/>
              </a:spcBef>
              <a:buNone/>
            </a:pPr>
            <a:r>
              <a:rPr lang="en"/>
              <a:t>	</a:t>
            </a:r>
            <a:r>
              <a:rPr lang="en" sz="1500">
                <a:latin typeface="Courier New"/>
                <a:ea typeface="Courier New"/>
                <a:cs typeface="Courier New"/>
                <a:sym typeface="Courier New"/>
              </a:rPr>
              <a:t>catkin_create_pkg nome-do-pacote</a:t>
            </a:r>
          </a:p>
          <a:p>
            <a:pPr indent="-228600" lvl="0" marL="457200">
              <a:spcBef>
                <a:spcPts val="0"/>
              </a:spcBef>
            </a:pPr>
            <a:r>
              <a:rPr lang="en"/>
              <a:t>Criar um pacote para ser utilizado no curso:</a:t>
            </a:r>
          </a:p>
          <a:p>
            <a:pPr lvl="0">
              <a:spcBef>
                <a:spcPts val="0"/>
              </a:spcBef>
              <a:buNone/>
            </a:pPr>
            <a:r>
              <a:rPr lang="en"/>
              <a:t>	</a:t>
            </a:r>
            <a:r>
              <a:rPr lang="en" sz="1500">
                <a:latin typeface="Courier New"/>
                <a:ea typeface="Courier New"/>
                <a:cs typeface="Courier New"/>
                <a:sym typeface="Courier New"/>
              </a:rPr>
              <a:t>cd ~/catkin_ws/src</a:t>
            </a:r>
          </a:p>
          <a:p>
            <a:pPr lvl="0">
              <a:spcBef>
                <a:spcPts val="0"/>
              </a:spcBef>
              <a:buNone/>
            </a:pPr>
            <a:r>
              <a:rPr lang="en" sz="1500">
                <a:latin typeface="Courier New"/>
                <a:ea typeface="Courier New"/>
                <a:cs typeface="Courier New"/>
                <a:sym typeface="Courier New"/>
              </a:rPr>
              <a:t>	catkin_create_pkg ros_e_gazebo</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lvl="0">
              <a:spcBef>
                <a:spcPts val="0"/>
              </a:spcBef>
              <a:buNone/>
            </a:pPr>
            <a:r>
              <a:rPr lang="en"/>
              <a:t>Aula 1: Introdução ao ROS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nosso primeiro pacote</a:t>
            </a:r>
          </a:p>
        </p:txBody>
      </p:sp>
      <p:sp>
        <p:nvSpPr>
          <p:cNvPr id="236" name="Shape 23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lgn="just">
              <a:lnSpc>
                <a:spcPct val="100000"/>
              </a:lnSpc>
              <a:spcBef>
                <a:spcPts val="0"/>
              </a:spcBef>
              <a:spcAft>
                <a:spcPts val="1000"/>
              </a:spcAft>
            </a:pPr>
            <a:r>
              <a:rPr lang="en" sz="1500">
                <a:latin typeface="Courier New"/>
                <a:ea typeface="Courier New"/>
                <a:cs typeface="Courier New"/>
                <a:sym typeface="Courier New"/>
              </a:rPr>
              <a:t>package.xml</a:t>
            </a:r>
            <a:r>
              <a:rPr lang="en"/>
              <a:t>: é o manifesto, que já foi explicado anteriormente</a:t>
            </a:r>
          </a:p>
          <a:p>
            <a:pPr indent="-228600" lvl="0" marL="457200" rtl="0" algn="just">
              <a:spcBef>
                <a:spcPts val="0"/>
              </a:spcBef>
              <a:spcAft>
                <a:spcPts val="1000"/>
              </a:spcAft>
            </a:pPr>
            <a:r>
              <a:rPr lang="en" sz="1500">
                <a:latin typeface="Courier New"/>
                <a:ea typeface="Courier New"/>
                <a:cs typeface="Courier New"/>
                <a:sym typeface="Courier New"/>
              </a:rPr>
              <a:t>CMakeLists.txt</a:t>
            </a:r>
            <a:r>
              <a:rPr lang="en"/>
              <a:t>: é um script que será utilizado pelo catkin para 	construir os arquivos do projeto. Contém instruções como quais executáveis serão criados, quais arquivos fonte utilizar para criá-los e onde encontrar as bibliotecas que devem ser importadas.</a:t>
            </a:r>
          </a:p>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nosso primeiro pacote</a:t>
            </a:r>
          </a:p>
        </p:txBody>
      </p:sp>
      <p:sp>
        <p:nvSpPr>
          <p:cNvPr id="242" name="Shape 24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No arquivo </a:t>
            </a:r>
            <a:r>
              <a:rPr lang="en" sz="1500">
                <a:latin typeface="Courier New"/>
                <a:ea typeface="Courier New"/>
                <a:cs typeface="Courier New"/>
                <a:sym typeface="Courier New"/>
              </a:rPr>
              <a:t>package.xml</a:t>
            </a:r>
            <a:r>
              <a:rPr lang="en"/>
              <a:t>:</a:t>
            </a:r>
          </a:p>
          <a:p>
            <a:pPr indent="-228600" lvl="0" marL="457200" rtl="0">
              <a:spcBef>
                <a:spcPts val="0"/>
              </a:spcBef>
              <a:spcAft>
                <a:spcPts val="1000"/>
              </a:spcAft>
            </a:pPr>
            <a:r>
              <a:rPr lang="en"/>
              <a:t>A maioria dos campos é auto explicativa;</a:t>
            </a:r>
          </a:p>
          <a:p>
            <a:pPr indent="-228600" lvl="0" marL="457200">
              <a:spcBef>
                <a:spcPts val="0"/>
              </a:spcBef>
              <a:spcAft>
                <a:spcPts val="1000"/>
              </a:spcAft>
            </a:pPr>
            <a:r>
              <a:rPr lang="en" sz="1500">
                <a:latin typeface="Courier New"/>
                <a:ea typeface="Courier New"/>
                <a:cs typeface="Courier New"/>
                <a:sym typeface="Courier New"/>
              </a:rPr>
              <a:t>&lt;build_depend&gt; e &lt;run_depend&gt;</a:t>
            </a:r>
            <a:r>
              <a:rPr lang="en"/>
              <a:t> - Aqui são listadas as dependências do pacote. Editar o arquivo, adicionando roscpp, geometry_msgs e turtlesim como dependencias.</a:t>
            </a:r>
          </a:p>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nosso primeiro pacote</a:t>
            </a:r>
          </a:p>
        </p:txBody>
      </p:sp>
      <p:sp>
        <p:nvSpPr>
          <p:cNvPr id="248" name="Shape 24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lnSpc>
                <a:spcPct val="115000"/>
              </a:lnSpc>
              <a:spcBef>
                <a:spcPts val="0"/>
              </a:spcBef>
              <a:spcAft>
                <a:spcPts val="0"/>
              </a:spcAft>
              <a:buNone/>
            </a:pPr>
            <a:r>
              <a:rPr lang="en" sz="1500">
                <a:latin typeface="Courier New"/>
                <a:ea typeface="Courier New"/>
                <a:cs typeface="Courier New"/>
                <a:sym typeface="Courier New"/>
              </a:rPr>
              <a:t>&lt;build_depend&gt;roscpp&lt;/build_depend&gt;</a:t>
            </a:r>
          </a:p>
          <a:p>
            <a:pPr lvl="0">
              <a:lnSpc>
                <a:spcPct val="115000"/>
              </a:lnSpc>
              <a:spcBef>
                <a:spcPts val="0"/>
              </a:spcBef>
              <a:spcAft>
                <a:spcPts val="0"/>
              </a:spcAft>
              <a:buNone/>
            </a:pPr>
            <a:r>
              <a:rPr lang="en" sz="1500">
                <a:latin typeface="Courier New"/>
                <a:ea typeface="Courier New"/>
                <a:cs typeface="Courier New"/>
                <a:sym typeface="Courier New"/>
              </a:rPr>
              <a:t>&lt;build_depend&gt;geometry_msgs&lt;/build_depend&gt;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&lt;build_depend&gt;turtlesim&lt;/build_depend&gt;</a:t>
            </a:r>
          </a:p>
          <a:p>
            <a:pPr lvl="0">
              <a:lnSpc>
                <a:spcPct val="115000"/>
              </a:lnSpc>
              <a:spcBef>
                <a:spcPts val="0"/>
              </a:spcBef>
              <a:spcAft>
                <a:spcPts val="0"/>
              </a:spcAft>
              <a:buNone/>
            </a:pPr>
            <a:r>
              <a:t/>
            </a:r>
            <a:endParaRPr sz="1500">
              <a:latin typeface="Courier New"/>
              <a:ea typeface="Courier New"/>
              <a:cs typeface="Courier New"/>
              <a:sym typeface="Courier New"/>
            </a:endParaRPr>
          </a:p>
          <a:p>
            <a:pPr lvl="0">
              <a:lnSpc>
                <a:spcPct val="115000"/>
              </a:lnSpc>
              <a:spcBef>
                <a:spcPts val="0"/>
              </a:spcBef>
              <a:spcAft>
                <a:spcPts val="0"/>
              </a:spcAft>
              <a:buNone/>
            </a:pPr>
            <a:r>
              <a:rPr lang="en" sz="1500">
                <a:latin typeface="Courier New"/>
                <a:ea typeface="Courier New"/>
                <a:cs typeface="Courier New"/>
                <a:sym typeface="Courier New"/>
              </a:rPr>
              <a:t>&lt;run_depend&gt;roscpp&lt;/run_depend&gt;</a:t>
            </a:r>
          </a:p>
          <a:p>
            <a:pPr lvl="0">
              <a:lnSpc>
                <a:spcPct val="115000"/>
              </a:lnSpc>
              <a:spcBef>
                <a:spcPts val="0"/>
              </a:spcBef>
              <a:spcAft>
                <a:spcPts val="0"/>
              </a:spcAft>
              <a:buNone/>
            </a:pPr>
            <a:r>
              <a:rPr lang="en" sz="1500">
                <a:latin typeface="Courier New"/>
                <a:ea typeface="Courier New"/>
                <a:cs typeface="Courier New"/>
                <a:sym typeface="Courier New"/>
              </a:rPr>
              <a:t>&lt;run_depend&gt;geometry_msgs&lt;/run_depend&gt;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&lt;run_depend&gt;turtlesim&lt;/run_depend&gt;</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nosso primeiro pacote</a:t>
            </a:r>
          </a:p>
        </p:txBody>
      </p:sp>
      <p:sp>
        <p:nvSpPr>
          <p:cNvPr id="254" name="Shape 25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No arquivo CmakeLists.xml:</a:t>
            </a:r>
          </a:p>
          <a:p>
            <a:pPr indent="-228600" lvl="0" marL="457200">
              <a:spcBef>
                <a:spcPts val="0"/>
              </a:spcBef>
              <a:spcAft>
                <a:spcPts val="1000"/>
              </a:spcAft>
            </a:pPr>
            <a:r>
              <a:rPr lang="en" sz="1500">
                <a:latin typeface="Courier New"/>
                <a:ea typeface="Courier New"/>
                <a:cs typeface="Courier New"/>
                <a:sym typeface="Courier New"/>
              </a:rPr>
              <a:t>project(simuladores)</a:t>
            </a:r>
            <a:r>
              <a:rPr lang="en"/>
              <a:t> – nome do pacote</a:t>
            </a:r>
          </a:p>
          <a:p>
            <a:pPr indent="-228600" lvl="0" marL="457200" rtl="0">
              <a:spcBef>
                <a:spcPts val="0"/>
              </a:spcBef>
              <a:spcAft>
                <a:spcPts val="0"/>
              </a:spcAft>
            </a:pPr>
            <a:r>
              <a:rPr lang="en" sz="1500">
                <a:latin typeface="Courier New"/>
                <a:ea typeface="Courier New"/>
                <a:cs typeface="Courier New"/>
                <a:sym typeface="Courier New"/>
              </a:rPr>
              <a:t>find_package(catkin REQUIRED)</a:t>
            </a:r>
            <a:r>
              <a:rPr lang="en"/>
              <a:t> – lista as dependencias do pacote. Editar essa linha deixando da seguinte forma: </a:t>
            </a:r>
          </a:p>
          <a:p>
            <a:pPr indent="0" lvl="0" marL="457200" rtl="0">
              <a:spcBef>
                <a:spcPts val="0"/>
              </a:spcBef>
              <a:spcAft>
                <a:spcPts val="1000"/>
              </a:spcAft>
              <a:buNone/>
            </a:pPr>
            <a:r>
              <a:rPr lang="en" sz="1500">
                <a:latin typeface="Courier New"/>
                <a:ea typeface="Courier New"/>
                <a:cs typeface="Courier New"/>
                <a:sym typeface="Courier New"/>
              </a:rPr>
              <a:t>find_package(catkin REQUIRED  COMPONENTS roscpp geometry_msgs turtlesim)</a:t>
            </a:r>
          </a:p>
          <a:p>
            <a:pPr indent="-228600" lvl="0" marL="457200">
              <a:spcBef>
                <a:spcPts val="0"/>
              </a:spcBef>
              <a:spcAft>
                <a:spcPts val="1000"/>
              </a:spcAft>
            </a:pPr>
            <a:r>
              <a:rPr lang="en" sz="1500">
                <a:latin typeface="Courier New"/>
                <a:ea typeface="Courier New"/>
                <a:cs typeface="Courier New"/>
                <a:sym typeface="Courier New"/>
              </a:rPr>
              <a:t>catkin_package()</a:t>
            </a:r>
            <a:r>
              <a:rPr lang="en"/>
              <a:t> - Declara um pacote catkin</a:t>
            </a:r>
          </a:p>
          <a:p>
            <a:pPr lv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nosso primeiro pacote</a:t>
            </a:r>
          </a:p>
        </p:txBody>
      </p:sp>
      <p:sp>
        <p:nvSpPr>
          <p:cNvPr id="260" name="Shape 26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Compilar o pacote criado:</a:t>
            </a:r>
          </a:p>
          <a:p>
            <a:pPr lvl="0">
              <a:spcBef>
                <a:spcPts val="0"/>
              </a:spcBef>
              <a:buNone/>
            </a:pPr>
            <a:r>
              <a:rPr lang="en" sz="1500">
                <a:latin typeface="Courier New"/>
                <a:ea typeface="Courier New"/>
                <a:cs typeface="Courier New"/>
                <a:sym typeface="Courier New"/>
              </a:rPr>
              <a:t>	cd ~/catkin_ws</a:t>
            </a:r>
          </a:p>
          <a:p>
            <a:pPr lvl="0">
              <a:spcBef>
                <a:spcPts val="0"/>
              </a:spcBef>
              <a:buNone/>
            </a:pPr>
            <a:r>
              <a:rPr lang="en" sz="1500">
                <a:latin typeface="Courier New"/>
                <a:ea typeface="Courier New"/>
                <a:cs typeface="Courier New"/>
                <a:sym typeface="Courier New"/>
              </a:rPr>
              <a:t>	catkin_make</a:t>
            </a:r>
          </a:p>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nosso primeiro programa</a:t>
            </a:r>
          </a:p>
        </p:txBody>
      </p:sp>
      <p:sp>
        <p:nvSpPr>
          <p:cNvPr id="266" name="Shape 266"/>
          <p:cNvSpPr txBox="1"/>
          <p:nvPr>
            <p:ph idx="1" type="body"/>
          </p:nvPr>
        </p:nvSpPr>
        <p:spPr>
          <a:xfrm>
            <a:off x="562825" y="1546100"/>
            <a:ext cx="1879500" cy="2610300"/>
          </a:xfrm>
          <a:prstGeom prst="rect">
            <a:avLst/>
          </a:prstGeom>
        </p:spPr>
        <p:txBody>
          <a:bodyPr anchorCtr="0" anchor="t" bIns="91425" lIns="91425" rIns="91425" wrap="square" tIns="91425">
            <a:noAutofit/>
          </a:bodyPr>
          <a:lstStyle/>
          <a:p>
            <a:pPr lvl="0">
              <a:spcBef>
                <a:spcPts val="0"/>
              </a:spcBef>
              <a:buNone/>
            </a:pPr>
            <a:r>
              <a:rPr lang="en"/>
              <a:t>hello.cpp </a:t>
            </a:r>
          </a:p>
          <a:p>
            <a:pPr lvl="0" rtl="0">
              <a:spcBef>
                <a:spcPts val="0"/>
              </a:spcBef>
              <a:buNone/>
            </a:pPr>
            <a:r>
              <a:rPr lang="en"/>
              <a:t>na pasta src</a:t>
            </a:r>
          </a:p>
          <a:p>
            <a:pPr lvl="0" rtl="0">
              <a:spcBef>
                <a:spcPts val="0"/>
              </a:spcBef>
              <a:buNone/>
            </a:pPr>
            <a:r>
              <a:t/>
            </a:r>
            <a:endParaRPr/>
          </a:p>
        </p:txBody>
      </p:sp>
      <p:pic>
        <p:nvPicPr>
          <p:cNvPr id="267" name="Shape 267"/>
          <p:cNvPicPr preferRelativeResize="0"/>
          <p:nvPr/>
        </p:nvPicPr>
        <p:blipFill>
          <a:blip r:embed="rId3">
            <a:alphaModFix/>
          </a:blip>
          <a:stretch>
            <a:fillRect/>
          </a:stretch>
        </p:blipFill>
        <p:spPr>
          <a:xfrm>
            <a:off x="2442325" y="1489814"/>
            <a:ext cx="6313775" cy="3207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nosso primeiro programa</a:t>
            </a:r>
          </a:p>
        </p:txBody>
      </p:sp>
      <p:sp>
        <p:nvSpPr>
          <p:cNvPr id="273" name="Shape 27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lnSpc>
                <a:spcPct val="100000"/>
              </a:lnSpc>
              <a:spcBef>
                <a:spcPts val="0"/>
              </a:spcBef>
              <a:spcAft>
                <a:spcPts val="1000"/>
              </a:spcAft>
            </a:pPr>
            <a:r>
              <a:rPr lang="en" sz="1500">
                <a:latin typeface="Courier New"/>
                <a:ea typeface="Courier New"/>
                <a:cs typeface="Courier New"/>
                <a:sym typeface="Courier New"/>
              </a:rPr>
              <a:t>#include &lt;ros/ros.h&gt;</a:t>
            </a:r>
            <a:r>
              <a:rPr lang="en"/>
              <a:t> - Inclui as classes padrão do ROS;</a:t>
            </a:r>
          </a:p>
          <a:p>
            <a:pPr indent="-228600" lvl="0" marL="457200" rtl="0">
              <a:spcBef>
                <a:spcPts val="0"/>
              </a:spcBef>
              <a:spcAft>
                <a:spcPts val="1000"/>
              </a:spcAft>
            </a:pPr>
            <a:r>
              <a:rPr lang="en" sz="1500">
                <a:latin typeface="Courier New"/>
                <a:ea typeface="Courier New"/>
                <a:cs typeface="Courier New"/>
                <a:sym typeface="Courier New"/>
              </a:rPr>
              <a:t>ros::init( argc, argv, “hello_ros” );</a:t>
            </a:r>
            <a:r>
              <a:rPr lang="en"/>
              <a:t> - Inicia o sistema do ROS, 	declarando um nó chamado “hello_ros”;</a:t>
            </a:r>
          </a:p>
          <a:p>
            <a:pPr indent="-228600" lvl="0" marL="457200" rtl="0">
              <a:spcBef>
                <a:spcPts val="0"/>
              </a:spcBef>
              <a:spcAft>
                <a:spcPts val="1000"/>
              </a:spcAft>
            </a:pPr>
            <a:r>
              <a:rPr lang="en" sz="1500">
                <a:latin typeface="Courier New"/>
                <a:ea typeface="Courier New"/>
                <a:cs typeface="Courier New"/>
                <a:sym typeface="Courier New"/>
              </a:rPr>
              <a:t>ros::NodeHandle nh;</a:t>
            </a:r>
            <a:r>
              <a:rPr lang="en"/>
              <a:t> - Cria um objeto NodeHandle para acessar as funções do ROS;</a:t>
            </a:r>
          </a:p>
          <a:p>
            <a:pPr indent="-228600" lvl="0" marL="457200" rtl="0">
              <a:spcBef>
                <a:spcPts val="0"/>
              </a:spcBef>
              <a:spcAft>
                <a:spcPts val="1000"/>
              </a:spcAft>
            </a:pPr>
            <a:r>
              <a:rPr lang="en" sz="1500">
                <a:latin typeface="Courier New"/>
                <a:ea typeface="Courier New"/>
                <a:cs typeface="Courier New"/>
                <a:sym typeface="Courier New"/>
              </a:rPr>
              <a:t>ROS_INFO_STREAM( “Hello ROS!”);</a:t>
            </a:r>
            <a:r>
              <a:rPr lang="en"/>
              <a:t> - Imprime a mensagem na tela;</a:t>
            </a:r>
          </a:p>
          <a:p>
            <a:pPr lv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nosso primeiro programa</a:t>
            </a:r>
          </a:p>
        </p:txBody>
      </p:sp>
      <p:sp>
        <p:nvSpPr>
          <p:cNvPr id="279" name="Shape 27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a:t>Editar o arquivo CMakeLists.txt:</a:t>
            </a:r>
          </a:p>
          <a:p>
            <a:pPr lvl="0" rtl="0">
              <a:lnSpc>
                <a:spcPct val="100000"/>
              </a:lnSpc>
              <a:spcBef>
                <a:spcPts val="0"/>
              </a:spcBef>
              <a:spcAft>
                <a:spcPts val="0"/>
              </a:spcAft>
              <a:buNone/>
            </a:pPr>
            <a:r>
              <a:t/>
            </a:r>
            <a:endParaRPr/>
          </a:p>
          <a:p>
            <a:pPr lvl="0">
              <a:spcBef>
                <a:spcPts val="0"/>
              </a:spcBef>
              <a:spcAft>
                <a:spcPts val="0"/>
              </a:spcAft>
              <a:buNone/>
            </a:pPr>
            <a:r>
              <a:rPr lang="en"/>
              <a:t>Declarar executáveis:</a:t>
            </a:r>
          </a:p>
          <a:p>
            <a:pPr lvl="0">
              <a:spcBef>
                <a:spcPts val="0"/>
              </a:spcBef>
              <a:spcAft>
                <a:spcPts val="0"/>
              </a:spcAft>
              <a:buNone/>
            </a:pPr>
            <a:r>
              <a:rPr lang="en"/>
              <a:t>	</a:t>
            </a:r>
            <a:r>
              <a:rPr lang="en" sz="1500">
                <a:latin typeface="Courier New"/>
                <a:ea typeface="Courier New"/>
                <a:cs typeface="Courier New"/>
                <a:sym typeface="Courier New"/>
              </a:rPr>
              <a:t>add_executable(nome-do-executavel arquivos-fonte)</a:t>
            </a:r>
          </a:p>
          <a:p>
            <a:pPr indent="457200" lvl="0" rtl="0">
              <a:spcBef>
                <a:spcPts val="0"/>
              </a:spcBef>
              <a:buNone/>
            </a:pPr>
            <a:r>
              <a:rPr lang="en" sz="1500">
                <a:latin typeface="Courier New"/>
                <a:ea typeface="Courier New"/>
                <a:cs typeface="Courier New"/>
                <a:sym typeface="Courier New"/>
              </a:rPr>
              <a:t>target_link_libraries(nome-do-executavel ${catkin_LIBRARIES})</a:t>
            </a:r>
          </a:p>
          <a:p>
            <a:pPr lvl="0">
              <a:spcBef>
                <a:spcPts val="0"/>
              </a:spcBef>
              <a:spcAft>
                <a:spcPts val="0"/>
              </a:spcAft>
              <a:buNone/>
            </a:pPr>
            <a:r>
              <a:rPr lang="en"/>
              <a:t>No nosso caso:</a:t>
            </a:r>
          </a:p>
          <a:p>
            <a:pPr lvl="0">
              <a:spcBef>
                <a:spcPts val="0"/>
              </a:spcBef>
              <a:spcAft>
                <a:spcPts val="0"/>
              </a:spcAft>
              <a:buNone/>
            </a:pPr>
            <a:r>
              <a:rPr lang="en"/>
              <a:t>	</a:t>
            </a:r>
            <a:r>
              <a:rPr lang="en" sz="1500">
                <a:latin typeface="Courier New"/>
                <a:ea typeface="Courier New"/>
                <a:cs typeface="Courier New"/>
                <a:sym typeface="Courier New"/>
              </a:rPr>
              <a:t>add_executable(hello hello.cpp)</a:t>
            </a:r>
          </a:p>
          <a:p>
            <a:pPr lvl="0">
              <a:spcBef>
                <a:spcPts val="0"/>
              </a:spcBef>
              <a:buNone/>
            </a:pPr>
            <a:r>
              <a:rPr lang="en" sz="1500">
                <a:latin typeface="Courier New"/>
                <a:ea typeface="Courier New"/>
                <a:cs typeface="Courier New"/>
                <a:sym typeface="Courier New"/>
              </a:rPr>
              <a:t>	target_link_libraries(hello ${catkin_LIBRARIES})</a:t>
            </a:r>
          </a:p>
          <a:p>
            <a:pPr lvl="0">
              <a:spcBef>
                <a:spcPts val="0"/>
              </a:spcBef>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nosso primeiro programa</a:t>
            </a:r>
          </a:p>
        </p:txBody>
      </p:sp>
      <p:sp>
        <p:nvSpPr>
          <p:cNvPr id="285" name="Shape 28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Compilar o pacote</a:t>
            </a:r>
          </a:p>
          <a:p>
            <a:pPr lvl="0">
              <a:spcBef>
                <a:spcPts val="0"/>
              </a:spcBef>
              <a:spcAft>
                <a:spcPts val="0"/>
              </a:spcAft>
              <a:buNone/>
            </a:pPr>
            <a:r>
              <a:rPr lang="en" sz="1500">
                <a:latin typeface="Courier New"/>
                <a:ea typeface="Courier New"/>
                <a:cs typeface="Courier New"/>
                <a:sym typeface="Courier New"/>
              </a:rPr>
              <a:t>	cd ~/catkin_ws</a:t>
            </a:r>
          </a:p>
          <a:p>
            <a:pPr lvl="0" rtl="0">
              <a:spcBef>
                <a:spcPts val="0"/>
              </a:spcBef>
              <a:buNone/>
            </a:pPr>
            <a:r>
              <a:rPr lang="en" sz="1500">
                <a:latin typeface="Courier New"/>
                <a:ea typeface="Courier New"/>
                <a:cs typeface="Courier New"/>
                <a:sym typeface="Courier New"/>
              </a:rPr>
              <a:t>	catkin_make</a:t>
            </a:r>
          </a:p>
          <a:p>
            <a:pPr lv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nosso primeiro programa</a:t>
            </a:r>
          </a:p>
        </p:txBody>
      </p:sp>
      <p:sp>
        <p:nvSpPr>
          <p:cNvPr id="291" name="Shape 29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Executar o programa</a:t>
            </a:r>
          </a:p>
          <a:p>
            <a:pPr lvl="0">
              <a:spcBef>
                <a:spcPts val="0"/>
              </a:spcBef>
              <a:buNone/>
            </a:pPr>
            <a:r>
              <a:rPr lang="en" sz="1500">
                <a:latin typeface="Courier New"/>
                <a:ea typeface="Courier New"/>
                <a:cs typeface="Courier New"/>
                <a:sym typeface="Courier New"/>
              </a:rPr>
              <a:t>	roscore</a:t>
            </a:r>
          </a:p>
          <a:p>
            <a:pPr lvl="0">
              <a:spcBef>
                <a:spcPts val="0"/>
              </a:spcBef>
              <a:buNone/>
            </a:pPr>
            <a:r>
              <a:rPr lang="en" sz="1500">
                <a:latin typeface="Courier New"/>
                <a:ea typeface="Courier New"/>
                <a:cs typeface="Courier New"/>
                <a:sym typeface="Courier New"/>
              </a:rPr>
              <a:t>	rosrun ros_e_gazebo hello</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ROS - Robot Operating System</a:t>
            </a:r>
          </a:p>
        </p:txBody>
      </p:sp>
      <p:sp>
        <p:nvSpPr>
          <p:cNvPr id="80" name="Shape 8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lgn="just">
              <a:spcBef>
                <a:spcPts val="0"/>
              </a:spcBef>
              <a:buNone/>
            </a:pPr>
            <a:r>
              <a:rPr lang="en"/>
              <a:t>ROS é um framework (conjunto de programas e ferramentas) de código aberto desenvolvido para servir como base em aplicações de robótica. Ele fornece diversos serviços como abstração de hardware, implementação de funções comumente utilizadas, um sistema de comunicação entre processos, gerenciamento de pacotes, entre outros. Também fornece bibliotecas e ferramentas para criar código que seja capaz de ser executado através de várias máquinas simultaneamente.</a:t>
            </a:r>
          </a:p>
          <a:p>
            <a:pPr lv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lvl="0">
              <a:spcBef>
                <a:spcPts val="0"/>
              </a:spcBef>
              <a:buNone/>
            </a:pPr>
            <a:r>
              <a:rPr lang="en"/>
              <a:t>Aula 2: Publishers, Subscribers e Launch</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02" name="Shape 30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lgn="just">
              <a:spcBef>
                <a:spcPts val="0"/>
              </a:spcBef>
              <a:buNone/>
            </a:pPr>
            <a:r>
              <a:rPr lang="en"/>
              <a:t>Agora nós vamos criar um programa que publica mensagens de comando de velocidade aleatórias para o turtlesim.</a:t>
            </a:r>
          </a:p>
          <a:p>
            <a:pPr lvl="0">
              <a:spcBef>
                <a:spcPts val="0"/>
              </a:spcBef>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08" name="Shape 308"/>
          <p:cNvSpPr txBox="1"/>
          <p:nvPr>
            <p:ph idx="1" type="body"/>
          </p:nvPr>
        </p:nvSpPr>
        <p:spPr>
          <a:xfrm>
            <a:off x="387900" y="1489825"/>
            <a:ext cx="1446600" cy="3078900"/>
          </a:xfrm>
          <a:prstGeom prst="rect">
            <a:avLst/>
          </a:prstGeom>
        </p:spPr>
        <p:txBody>
          <a:bodyPr anchorCtr="0" anchor="t" bIns="91425" lIns="91425" rIns="91425" wrap="square" tIns="91425">
            <a:noAutofit/>
          </a:bodyPr>
          <a:lstStyle/>
          <a:p>
            <a:pPr lvl="0">
              <a:spcBef>
                <a:spcPts val="0"/>
              </a:spcBef>
              <a:buNone/>
            </a:pPr>
            <a:r>
              <a:rPr lang="en"/>
              <a:t>pubvel.cpp</a:t>
            </a:r>
          </a:p>
        </p:txBody>
      </p:sp>
      <p:pic>
        <p:nvPicPr>
          <p:cNvPr id="309" name="Shape 309"/>
          <p:cNvPicPr preferRelativeResize="0"/>
          <p:nvPr/>
        </p:nvPicPr>
        <p:blipFill>
          <a:blip r:embed="rId3">
            <a:alphaModFix/>
          </a:blip>
          <a:stretch>
            <a:fillRect/>
          </a:stretch>
        </p:blipFill>
        <p:spPr>
          <a:xfrm>
            <a:off x="1896850" y="1181988"/>
            <a:ext cx="6981256" cy="36945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pic>
        <p:nvPicPr>
          <p:cNvPr id="315" name="Shape 315"/>
          <p:cNvPicPr preferRelativeResize="0"/>
          <p:nvPr/>
        </p:nvPicPr>
        <p:blipFill>
          <a:blip r:embed="rId3">
            <a:alphaModFix/>
          </a:blip>
          <a:stretch>
            <a:fillRect/>
          </a:stretch>
        </p:blipFill>
        <p:spPr>
          <a:xfrm>
            <a:off x="1653825" y="1386550"/>
            <a:ext cx="5836357" cy="36945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21" name="Shape 32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Incluir os arquivos de cabeçalho necessários</a:t>
            </a:r>
          </a:p>
          <a:p>
            <a:pPr indent="-228600" lvl="0" marL="457200">
              <a:spcBef>
                <a:spcPts val="0"/>
              </a:spcBef>
              <a:spcAft>
                <a:spcPts val="1000"/>
              </a:spcAft>
            </a:pPr>
            <a:r>
              <a:rPr lang="en" sz="1500">
                <a:latin typeface="Courier New"/>
                <a:ea typeface="Courier New"/>
                <a:cs typeface="Courier New"/>
                <a:sym typeface="Courier New"/>
              </a:rPr>
              <a:t>#include &lt;geometry_msgs/Twist.h&gt;</a:t>
            </a:r>
            <a:r>
              <a:rPr lang="en"/>
              <a:t> - contém a classe necessária para criar mensagens do tipo que precisamos;</a:t>
            </a:r>
          </a:p>
          <a:p>
            <a:pPr indent="-228600" lvl="0" marL="457200">
              <a:spcBef>
                <a:spcPts val="0"/>
              </a:spcBef>
              <a:spcAft>
                <a:spcPts val="1000"/>
              </a:spcAft>
            </a:pPr>
            <a:r>
              <a:rPr lang="en" sz="1500">
                <a:latin typeface="Courier New"/>
                <a:ea typeface="Courier New"/>
                <a:cs typeface="Courier New"/>
                <a:sym typeface="Courier New"/>
              </a:rPr>
              <a:t>#include &lt;stdlib.h&gt;</a:t>
            </a:r>
            <a:r>
              <a:rPr lang="en"/>
              <a:t> - para usar </a:t>
            </a:r>
            <a:r>
              <a:rPr lang="en" sz="1500">
                <a:latin typeface="Courier New"/>
                <a:ea typeface="Courier New"/>
                <a:cs typeface="Courier New"/>
                <a:sym typeface="Courier New"/>
              </a:rPr>
              <a:t>rand()</a:t>
            </a:r>
            <a:r>
              <a:rPr lang="en"/>
              <a:t> e </a:t>
            </a:r>
            <a:r>
              <a:rPr lang="en" sz="1500">
                <a:latin typeface="Courier New"/>
                <a:ea typeface="Courier New"/>
                <a:cs typeface="Courier New"/>
                <a:sym typeface="Courier New"/>
              </a:rPr>
              <a:t>RAND_MAX</a:t>
            </a:r>
          </a:p>
          <a:p>
            <a:pPr lvl="0">
              <a:spcBef>
                <a:spcPts val="0"/>
              </a:spcBef>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27" name="Shape 32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Criar um objeto da classe ros::Publisher</a:t>
            </a:r>
          </a:p>
          <a:p>
            <a:pPr indent="0" lvl="0" marL="0">
              <a:spcBef>
                <a:spcPts val="0"/>
              </a:spcBef>
              <a:buNone/>
            </a:pPr>
            <a:r>
              <a:rPr lang="en" sz="1500">
                <a:latin typeface="Courier New"/>
                <a:ea typeface="Courier New"/>
                <a:cs typeface="Courier New"/>
                <a:sym typeface="Courier New"/>
              </a:rPr>
              <a:t>ros::Publisher nome-do-objeto = node-handle.advertise&lt;tipo-da-mensagem&gt; 	(nome-do-topico, tamanho-da-fila);</a:t>
            </a:r>
          </a:p>
          <a:p>
            <a:pPr indent="-228600" lvl="0" marL="457200">
              <a:spcBef>
                <a:spcPts val="0"/>
              </a:spcBef>
            </a:pPr>
            <a:r>
              <a:rPr i="1" lang="en"/>
              <a:t>nome-do-objeto</a:t>
            </a:r>
            <a:r>
              <a:rPr lang="en"/>
              <a:t>: Usar um nome que faça sentido, como </a:t>
            </a:r>
            <a:r>
              <a:rPr lang="en" sz="1500">
                <a:latin typeface="Courier New"/>
                <a:ea typeface="Courier New"/>
                <a:cs typeface="Courier New"/>
                <a:sym typeface="Courier New"/>
              </a:rPr>
              <a:t>cmdVelPub</a:t>
            </a:r>
            <a:r>
              <a:rPr lang="en"/>
              <a:t> ou apenas </a:t>
            </a:r>
            <a:r>
              <a:rPr lang="en" sz="1500">
                <a:latin typeface="Courier New"/>
                <a:ea typeface="Courier New"/>
                <a:cs typeface="Courier New"/>
                <a:sym typeface="Courier New"/>
              </a:rPr>
              <a:t>pub</a:t>
            </a:r>
            <a:r>
              <a:rPr lang="en"/>
              <a:t> caso só exista um Publisher;</a:t>
            </a:r>
          </a:p>
          <a:p>
            <a:pPr indent="-228600" lvl="0" marL="457200">
              <a:spcBef>
                <a:spcPts val="0"/>
              </a:spcBef>
            </a:pPr>
            <a:r>
              <a:rPr i="1" lang="en"/>
              <a:t>node-handle</a:t>
            </a:r>
            <a:r>
              <a:rPr lang="en"/>
              <a:t>: Objeto da classe ros::NodeHandle criado previamente;</a:t>
            </a:r>
          </a:p>
          <a:p>
            <a:pPr indent="-228600" lvl="0" marL="457200" rtl="0">
              <a:spcBef>
                <a:spcPts val="0"/>
              </a:spcBef>
            </a:pPr>
            <a:r>
              <a:rPr i="1" lang="en"/>
              <a:t>tipo-da-mensagem</a:t>
            </a:r>
            <a:r>
              <a:rPr lang="en"/>
              <a:t>: Nome da classe do tipo de mensagem que será publicado;</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33" name="Shape 33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spcAft>
                <a:spcPts val="1000"/>
              </a:spcAft>
            </a:pPr>
            <a:r>
              <a:rPr i="1" lang="en"/>
              <a:t>nome-do-topico</a:t>
            </a:r>
            <a:r>
              <a:rPr lang="en"/>
              <a:t>: Escolher um nome que faça sentido. No nosso caso vamos publicar em um tópico específico que foi criado pelo turtlesim;</a:t>
            </a:r>
          </a:p>
          <a:p>
            <a:pPr indent="-228600" lvl="0" marL="457200">
              <a:spcBef>
                <a:spcPts val="0"/>
              </a:spcBef>
              <a:spcAft>
                <a:spcPts val="1000"/>
              </a:spcAft>
            </a:pPr>
            <a:r>
              <a:rPr i="1" lang="en"/>
              <a:t>tamanho-da-fila</a:t>
            </a:r>
            <a:r>
              <a:rPr lang="en"/>
              <a:t>: Caso mensagens estejam sendo publicadas mais rápido do que consumidas, o ROS vai guardar essas mensagens em uma fila. Usar um número grande como 1000 geralmente evita qualquer problema.</a:t>
            </a:r>
          </a:p>
          <a:p>
            <a:pPr lvl="0">
              <a:spcBef>
                <a:spcPts val="0"/>
              </a:spcBef>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39" name="Shape 33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Selecionar uma semente para o gerador de números aleatórios</a:t>
            </a:r>
          </a:p>
          <a:p>
            <a:pPr lvl="0">
              <a:spcBef>
                <a:spcPts val="0"/>
              </a:spcBef>
              <a:buNone/>
            </a:pPr>
            <a:r>
              <a:rPr lang="en"/>
              <a:t>	</a:t>
            </a:r>
            <a:r>
              <a:rPr lang="en" sz="1500">
                <a:latin typeface="Courier New"/>
                <a:ea typeface="Courier New"/>
                <a:cs typeface="Courier New"/>
                <a:sym typeface="Courier New"/>
              </a:rPr>
              <a:t>srand(time(0));</a:t>
            </a:r>
          </a:p>
          <a:p>
            <a:pPr lvl="0">
              <a:spcBef>
                <a:spcPts val="0"/>
              </a:spcBef>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45" name="Shape 34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Criar e preencher a mensagem</a:t>
            </a:r>
          </a:p>
          <a:p>
            <a:pPr indent="457200" lvl="0">
              <a:spcBef>
                <a:spcPts val="0"/>
              </a:spcBef>
              <a:spcAft>
                <a:spcPts val="0"/>
              </a:spcAft>
              <a:buNone/>
            </a:pPr>
            <a:r>
              <a:rPr lang="en" sz="1500">
                <a:latin typeface="Courier New"/>
                <a:ea typeface="Courier New"/>
                <a:cs typeface="Courier New"/>
                <a:sym typeface="Courier New"/>
              </a:rPr>
              <a:t>geometry_msgs::Twist msg;</a:t>
            </a:r>
          </a:p>
          <a:p>
            <a:pPr indent="457200" lvl="0">
              <a:spcBef>
                <a:spcPts val="0"/>
              </a:spcBef>
              <a:spcAft>
                <a:spcPts val="0"/>
              </a:spcAft>
              <a:buNone/>
            </a:pPr>
            <a:r>
              <a:rPr lang="en" sz="1500">
                <a:latin typeface="Courier New"/>
                <a:ea typeface="Courier New"/>
                <a:cs typeface="Courier New"/>
                <a:sym typeface="Courier New"/>
              </a:rPr>
              <a:t>msg.linear.x = double(rand())/double(RAND_MAX);</a:t>
            </a:r>
          </a:p>
          <a:p>
            <a:pPr indent="457200" lvl="0" rtl="0">
              <a:spcBef>
                <a:spcPts val="0"/>
              </a:spcBef>
              <a:buNone/>
            </a:pPr>
            <a:r>
              <a:rPr lang="en" sz="1500">
                <a:latin typeface="Courier New"/>
                <a:ea typeface="Courier New"/>
                <a:cs typeface="Courier New"/>
                <a:sym typeface="Courier New"/>
              </a:rPr>
              <a:t>msg.angular.z = 2*double(rand())/double(RAND_MAX) – 1;</a:t>
            </a:r>
          </a:p>
          <a:p>
            <a:pPr lvl="0" rtl="0" algn="just">
              <a:spcBef>
                <a:spcPts val="0"/>
              </a:spcBef>
              <a:buNone/>
            </a:pPr>
            <a:r>
              <a:rPr lang="en"/>
              <a:t>Esse código preenche os campos velocidade linear com um valor entre 0 e 1 e velocidade angular com um número entre -1 e 1. O turtlesim ignora os outros campos.</a:t>
            </a:r>
          </a:p>
          <a:p>
            <a:pPr lvl="0">
              <a:spcBef>
                <a:spcPts val="0"/>
              </a:spcBef>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51" name="Shape 35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Publicar a mensagem:</a:t>
            </a:r>
          </a:p>
          <a:p>
            <a:pPr lvl="0">
              <a:spcBef>
                <a:spcPts val="0"/>
              </a:spcBef>
              <a:buNone/>
            </a:pPr>
            <a:r>
              <a:rPr lang="en"/>
              <a:t>	</a:t>
            </a:r>
            <a:r>
              <a:rPr lang="en" sz="1500">
                <a:latin typeface="Courier New"/>
                <a:ea typeface="Courier New"/>
                <a:cs typeface="Courier New"/>
                <a:sym typeface="Courier New"/>
              </a:rPr>
              <a:t>pub.publish(msg);</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Vantagens do ROS</a:t>
            </a:r>
          </a:p>
        </p:txBody>
      </p:sp>
      <p:sp>
        <p:nvSpPr>
          <p:cNvPr id="86" name="Shape 8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lnSpc>
                <a:spcPct val="100000"/>
              </a:lnSpc>
              <a:spcBef>
                <a:spcPts val="0"/>
              </a:spcBef>
              <a:spcAft>
                <a:spcPts val="1000"/>
              </a:spcAft>
            </a:pPr>
            <a:r>
              <a:rPr lang="en"/>
              <a:t>Computação distribuída: O ROS permite a criação com facilidade de aplicações que são executadas em várias máquinas simultaneamente.</a:t>
            </a:r>
          </a:p>
          <a:p>
            <a:pPr indent="-228600" lvl="0" marL="457200" rtl="0">
              <a:lnSpc>
                <a:spcPct val="100000"/>
              </a:lnSpc>
              <a:spcBef>
                <a:spcPts val="0"/>
              </a:spcBef>
              <a:spcAft>
                <a:spcPts val="1000"/>
              </a:spcAft>
            </a:pPr>
            <a:r>
              <a:rPr lang="en"/>
              <a:t>Reutilização de software: Muitas estruturas e algoritmos padrão estão disponíveis no ROS.</a:t>
            </a:r>
          </a:p>
          <a:p>
            <a:pPr indent="-228600" lvl="0" marL="457200" rtl="0">
              <a:lnSpc>
                <a:spcPct val="100000"/>
              </a:lnSpc>
              <a:spcBef>
                <a:spcPts val="0"/>
              </a:spcBef>
              <a:spcAft>
                <a:spcPts val="1000"/>
              </a:spcAft>
            </a:pPr>
            <a:r>
              <a:rPr lang="en"/>
              <a:t>Teste rápido: O ROS tem ferramentas que facilitam e agilizam o processo de teste do software desenvolvido.</a:t>
            </a:r>
          </a:p>
          <a:p>
            <a:pPr lvl="0" rtl="0">
              <a:spcBef>
                <a:spcPts val="0"/>
              </a:spcBef>
              <a:buNone/>
            </a:pPr>
            <a:r>
              <a:t/>
            </a:r>
            <a:endParaRPr/>
          </a:p>
          <a:p>
            <a:pPr lvl="0">
              <a:spcBef>
                <a:spcPts val="0"/>
              </a:spcBef>
              <a:buNone/>
            </a:pPr>
            <a:r>
              <a:rPr lang="en"/>
              <a:t>Pode ser programado em C++, Python, Java, entre outras.</a:t>
            </a:r>
          </a:p>
          <a:p>
            <a:pPr lv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57" name="Shape 35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lgn="just">
              <a:spcBef>
                <a:spcPts val="0"/>
              </a:spcBef>
              <a:buNone/>
            </a:pPr>
            <a:r>
              <a:rPr lang="en"/>
              <a:t>Para publicar as mensagens de forma contínua e periódica, usamos um loop while. A condição de repetição do loop é:</a:t>
            </a:r>
          </a:p>
          <a:p>
            <a:pPr lvl="0" algn="just">
              <a:spcBef>
                <a:spcPts val="0"/>
              </a:spcBef>
              <a:buNone/>
            </a:pPr>
            <a:r>
              <a:rPr lang="en"/>
              <a:t>	</a:t>
            </a:r>
            <a:r>
              <a:rPr lang="en" sz="1500">
                <a:latin typeface="Courier New"/>
                <a:ea typeface="Courier New"/>
                <a:cs typeface="Courier New"/>
                <a:sym typeface="Courier New"/>
              </a:rPr>
              <a:t>ros::ok()</a:t>
            </a:r>
          </a:p>
          <a:p>
            <a:pPr lvl="0" algn="just">
              <a:spcBef>
                <a:spcPts val="0"/>
              </a:spcBef>
              <a:buNone/>
            </a:pPr>
            <a:r>
              <a:rPr lang="en"/>
              <a:t>Essa função retorna true enquanto o nosso nó estiver rodando corretamente. Ela só retornará false caso o nó seja encerrado, nos seguintes casos: o nó seja encerrado com rosnode kill, ou com Ctrl-C, ou chamando a função ros::shutdown() dentro do código, ou iniciando outro nó com o mesmo nome.</a:t>
            </a:r>
          </a:p>
          <a:p>
            <a:pPr lvl="0">
              <a:spcBef>
                <a:spcPts val="0"/>
              </a:spcBef>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63" name="Shape 36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Criar uma taxa de publicação:</a:t>
            </a:r>
          </a:p>
          <a:p>
            <a:pPr lvl="0">
              <a:spcBef>
                <a:spcPts val="0"/>
              </a:spcBef>
              <a:buNone/>
            </a:pPr>
            <a:r>
              <a:rPr lang="en"/>
              <a:t>	</a:t>
            </a:r>
            <a:r>
              <a:rPr lang="en" sz="1500">
                <a:latin typeface="Courier New"/>
                <a:ea typeface="Courier New"/>
                <a:cs typeface="Courier New"/>
                <a:sym typeface="Courier New"/>
              </a:rPr>
              <a:t>ros::Rate rate(2); </a:t>
            </a:r>
          </a:p>
          <a:p>
            <a:pPr lvl="0">
              <a:spcBef>
                <a:spcPts val="0"/>
              </a:spcBef>
              <a:buNone/>
            </a:pPr>
            <a:r>
              <a:rPr lang="en"/>
              <a:t>E dentro do loop, chamar a função:</a:t>
            </a:r>
          </a:p>
          <a:p>
            <a:pPr lvl="0">
              <a:spcBef>
                <a:spcPts val="0"/>
              </a:spcBef>
              <a:buNone/>
            </a:pPr>
            <a:r>
              <a:rPr lang="en"/>
              <a:t>	</a:t>
            </a:r>
            <a:r>
              <a:rPr lang="en" sz="1500">
                <a:latin typeface="Courier New"/>
                <a:ea typeface="Courier New"/>
                <a:cs typeface="Courier New"/>
                <a:sym typeface="Courier New"/>
              </a:rPr>
              <a:t>rate.sleep();</a:t>
            </a:r>
          </a:p>
          <a:p>
            <a:pPr lvl="0" algn="just">
              <a:spcBef>
                <a:spcPts val="0"/>
              </a:spcBef>
              <a:buNone/>
            </a:pPr>
            <a:r>
              <a:rPr lang="en"/>
              <a:t>Isso vai fazer com que o ROS espere um tempo entre cada iteração do loop. O ROS vai calcular esse tempo automaticamente de forma que o loop seja executado 2 vezes por segundo.</a:t>
            </a:r>
          </a:p>
          <a:p>
            <a:pPr lvl="0">
              <a:spcBef>
                <a:spcPts val="0"/>
              </a:spcBef>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69" name="Shape 36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Usar ROS_INFO_STEAM para imprimir os valores publicados na tela.</a:t>
            </a:r>
          </a:p>
          <a:p>
            <a:pPr lvl="0">
              <a:spcBef>
                <a:spcPts val="0"/>
              </a:spcBef>
              <a:spcAft>
                <a:spcPts val="0"/>
              </a:spcAft>
              <a:buNone/>
            </a:pPr>
            <a:r>
              <a:rPr lang="en" sz="1500">
                <a:latin typeface="Courier New"/>
                <a:ea typeface="Courier New"/>
                <a:cs typeface="Courier New"/>
                <a:sym typeface="Courier New"/>
              </a:rPr>
              <a:t>	ROS_INFO_STEAM(“Sending random velocity command:” </a:t>
            </a:r>
          </a:p>
          <a:p>
            <a:pPr indent="457200" lvl="0" marL="457200" rtl="0">
              <a:spcBef>
                <a:spcPts val="0"/>
              </a:spcBef>
              <a:spcAft>
                <a:spcPts val="0"/>
              </a:spcAft>
              <a:buNone/>
            </a:pPr>
            <a:r>
              <a:rPr lang="en" sz="1500">
                <a:latin typeface="Courier New"/>
                <a:ea typeface="Courier New"/>
                <a:cs typeface="Courier New"/>
                <a:sym typeface="Courier New"/>
              </a:rPr>
              <a:t>&lt;&lt; “ linear=” &lt;&lt; msg.linear.x </a:t>
            </a:r>
          </a:p>
          <a:p>
            <a:pPr indent="457200" lvl="0" marL="457200">
              <a:spcBef>
                <a:spcPts val="0"/>
              </a:spcBef>
              <a:buNone/>
            </a:pPr>
            <a:r>
              <a:rPr lang="en" sz="1500">
                <a:latin typeface="Courier New"/>
                <a:ea typeface="Courier New"/>
                <a:cs typeface="Courier New"/>
                <a:sym typeface="Courier New"/>
              </a:rPr>
              <a:t>&lt;&lt; “ angular=” &lt;&lt; msg.angular.z);</a:t>
            </a:r>
          </a:p>
          <a:p>
            <a:pPr lvl="0">
              <a:spcBef>
                <a:spcPts val="0"/>
              </a:spcBef>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75" name="Shape 37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rtl="0">
              <a:spcBef>
                <a:spcPts val="0"/>
              </a:spcBef>
              <a:buNone/>
            </a:pPr>
            <a:r>
              <a:rPr lang="en"/>
              <a:t>Para c</a:t>
            </a:r>
            <a:r>
              <a:rPr lang="en"/>
              <a:t>ompilar o pubvel:</a:t>
            </a:r>
          </a:p>
          <a:p>
            <a:pPr indent="-228600" lvl="0" marL="457200" rtl="0">
              <a:spcBef>
                <a:spcPts val="0"/>
              </a:spcBef>
            </a:pPr>
            <a:r>
              <a:rPr lang="en"/>
              <a:t>Adicionar o novo executável no arquivo CmakeLists.txt.</a:t>
            </a:r>
          </a:p>
          <a:p>
            <a:pPr indent="-323850" lvl="0" marL="457200" rtl="0">
              <a:spcBef>
                <a:spcPts val="0"/>
              </a:spcBef>
              <a:buSzPct val="100000"/>
              <a:buFont typeface="Courier New"/>
            </a:pPr>
            <a:r>
              <a:rPr lang="en" sz="1500">
                <a:latin typeface="Courier New"/>
                <a:ea typeface="Courier New"/>
                <a:cs typeface="Courier New"/>
                <a:sym typeface="Courier New"/>
              </a:rPr>
              <a:t>catkin_make</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Publisher</a:t>
            </a:r>
          </a:p>
        </p:txBody>
      </p:sp>
      <p:sp>
        <p:nvSpPr>
          <p:cNvPr id="381" name="Shape 38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Para e</a:t>
            </a:r>
            <a:r>
              <a:rPr lang="en"/>
              <a:t>xecutar:</a:t>
            </a:r>
          </a:p>
          <a:p>
            <a:pPr indent="457200" lvl="0">
              <a:spcBef>
                <a:spcPts val="0"/>
              </a:spcBef>
              <a:spcAft>
                <a:spcPts val="0"/>
              </a:spcAft>
              <a:buNone/>
            </a:pPr>
            <a:r>
              <a:rPr lang="en" sz="1500">
                <a:latin typeface="Courier New"/>
                <a:ea typeface="Courier New"/>
                <a:cs typeface="Courier New"/>
                <a:sym typeface="Courier New"/>
              </a:rPr>
              <a:t>roscore</a:t>
            </a:r>
          </a:p>
          <a:p>
            <a:pPr lvl="0">
              <a:spcBef>
                <a:spcPts val="0"/>
              </a:spcBef>
              <a:spcAft>
                <a:spcPts val="0"/>
              </a:spcAft>
              <a:buNone/>
            </a:pPr>
            <a:r>
              <a:rPr lang="en" sz="1500">
                <a:latin typeface="Courier New"/>
                <a:ea typeface="Courier New"/>
                <a:cs typeface="Courier New"/>
                <a:sym typeface="Courier New"/>
              </a:rPr>
              <a:t>    rosrun ros_e_gazebo pubvel</a:t>
            </a:r>
          </a:p>
          <a:p>
            <a:pPr lvl="0">
              <a:spcBef>
                <a:spcPts val="0"/>
              </a:spcBef>
              <a:buNone/>
            </a:pPr>
            <a:r>
              <a:rPr lang="en" sz="1500">
                <a:latin typeface="Courier New"/>
                <a:ea typeface="Courier New"/>
                <a:cs typeface="Courier New"/>
                <a:sym typeface="Courier New"/>
              </a:rPr>
              <a:t>    rosrun turtlesim turtlesim_node</a:t>
            </a:r>
          </a:p>
          <a:p>
            <a:pPr lvl="0">
              <a:spcBef>
                <a:spcPts val="0"/>
              </a:spcBef>
              <a:buNone/>
            </a:pPr>
            <a:r>
              <a:t/>
            </a:r>
            <a:endParaRPr/>
          </a:p>
          <a:p>
            <a:pPr lvl="0">
              <a:spcBef>
                <a:spcPts val="0"/>
              </a:spcBef>
              <a:buNone/>
            </a:pPr>
            <a:r>
              <a:rPr lang="en"/>
              <a:t>Verificar a frequência de publicação:</a:t>
            </a:r>
          </a:p>
          <a:p>
            <a:pPr indent="457200" lvl="0">
              <a:spcBef>
                <a:spcPts val="0"/>
              </a:spcBef>
              <a:buNone/>
            </a:pPr>
            <a:r>
              <a:rPr lang="en" sz="1500">
                <a:latin typeface="Courier New"/>
                <a:ea typeface="Courier New"/>
                <a:cs typeface="Courier New"/>
                <a:sym typeface="Courier New"/>
              </a:rPr>
              <a:t>rostopic hz /turtle1/cmd_vel</a:t>
            </a:r>
          </a:p>
          <a:p>
            <a:pPr lvl="0">
              <a:spcBef>
                <a:spcPts val="0"/>
              </a:spcBef>
              <a:buNone/>
            </a:pPr>
            <a:r>
              <a:t/>
            </a:r>
            <a:endParaRPr/>
          </a:p>
          <a:p>
            <a:pPr lvl="0">
              <a:spcBef>
                <a:spcPts val="0"/>
              </a:spcBef>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Subscriber</a:t>
            </a:r>
          </a:p>
        </p:txBody>
      </p:sp>
      <p:sp>
        <p:nvSpPr>
          <p:cNvPr id="387" name="Shape 38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lgn="just">
              <a:spcBef>
                <a:spcPts val="0"/>
              </a:spcBef>
              <a:buNone/>
            </a:pPr>
            <a:r>
              <a:rPr lang="en"/>
              <a:t>Agora nós vamos criar um programa que subscreve ao tópico /turtle1/pose, no qual o turtlesim_node publica. As mensagens nesse tópico descrevem a </a:t>
            </a:r>
            <a:r>
              <a:rPr b="1" lang="en"/>
              <a:t>pose</a:t>
            </a:r>
            <a:r>
              <a:rPr lang="en"/>
              <a:t> da tartaruga, um termo que se refere à posição e orientação.</a:t>
            </a:r>
          </a:p>
          <a:p>
            <a:pPr lvl="0">
              <a:spcBef>
                <a:spcPts val="0"/>
              </a:spcBef>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subpose.cpp</a:t>
            </a:r>
          </a:p>
        </p:txBody>
      </p:sp>
      <p:pic>
        <p:nvPicPr>
          <p:cNvPr descr="subpose.png" id="393" name="Shape 393"/>
          <p:cNvPicPr preferRelativeResize="0"/>
          <p:nvPr/>
        </p:nvPicPr>
        <p:blipFill>
          <a:blip r:embed="rId3">
            <a:alphaModFix/>
          </a:blip>
          <a:stretch>
            <a:fillRect/>
          </a:stretch>
        </p:blipFill>
        <p:spPr>
          <a:xfrm>
            <a:off x="2860423" y="511512"/>
            <a:ext cx="5321075" cy="427287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Subscriber</a:t>
            </a:r>
          </a:p>
        </p:txBody>
      </p:sp>
      <p:sp>
        <p:nvSpPr>
          <p:cNvPr id="399" name="Shape 39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lgn="just">
              <a:spcBef>
                <a:spcPts val="0"/>
              </a:spcBef>
            </a:pPr>
            <a:r>
              <a:rPr lang="en"/>
              <a:t> Uma diferença importante entre publicar e subscrever é que o Subscriber não sabe quando as mensagens vão chegar, portanto nós precisamos escrever um código que será chamado automaticamente toda vez que uma nova mensagem chegue. Esse código é chamado de uma função callback.</a:t>
            </a:r>
          </a:p>
          <a:p>
            <a:pPr lvl="0" rtl="0" algn="just">
              <a:spcBef>
                <a:spcPts val="0"/>
              </a:spcBef>
              <a:buNone/>
            </a:pPr>
            <a:r>
              <a:t/>
            </a:r>
            <a:endParaRPr/>
          </a:p>
          <a:p>
            <a:pPr lvl="0" rtl="0" algn="ctr">
              <a:spcBef>
                <a:spcPts val="0"/>
              </a:spcBef>
              <a:buNone/>
            </a:pPr>
            <a:r>
              <a:rPr lang="en" sz="1500">
                <a:latin typeface="Courier New"/>
                <a:ea typeface="Courier New"/>
                <a:cs typeface="Courier New"/>
                <a:sym typeface="Courier New"/>
              </a:rPr>
              <a:t>void nome-da-funcao( const nome-do-pacote::nome-do-tipo &amp;msg ) { … }</a:t>
            </a:r>
          </a:p>
          <a:p>
            <a:pPr lvl="0" rtl="0" algn="just">
              <a:spcBef>
                <a:spcPts val="0"/>
              </a:spcBef>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Subscriber</a:t>
            </a:r>
          </a:p>
        </p:txBody>
      </p:sp>
      <p:sp>
        <p:nvSpPr>
          <p:cNvPr id="405" name="Shape 40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spcAft>
                <a:spcPts val="1000"/>
              </a:spcAft>
            </a:pPr>
            <a:r>
              <a:rPr lang="en"/>
              <a:t>O corpo da função tem acesso a todos os campos da mensagem recebida através da variável msg, e podemos utilizar esses dados da maneira que quisermos. No nosso caso, nós apenas imprimimos os campos da mensagem na tela.</a:t>
            </a:r>
          </a:p>
          <a:p>
            <a:pPr indent="-228600" lvl="0" marL="457200" rtl="0">
              <a:spcBef>
                <a:spcPts val="0"/>
              </a:spcBef>
              <a:spcAft>
                <a:spcPts val="1000"/>
              </a:spcAft>
            </a:pPr>
            <a:r>
              <a:rPr lang="en"/>
              <a:t>É necessário incluir o arquivo </a:t>
            </a:r>
            <a:r>
              <a:rPr lang="en" sz="1500">
                <a:latin typeface="Courier New"/>
                <a:ea typeface="Courier New"/>
                <a:cs typeface="Courier New"/>
                <a:sym typeface="Courier New"/>
              </a:rPr>
              <a:t>turtlesim/Pose.h</a:t>
            </a:r>
          </a:p>
          <a:p>
            <a:pPr indent="-228600" lvl="0" marL="457200">
              <a:spcBef>
                <a:spcPts val="0"/>
              </a:spcBef>
              <a:spcAft>
                <a:spcPts val="1000"/>
              </a:spcAft>
            </a:pPr>
            <a:r>
              <a:rPr lang="en"/>
              <a:t>A função callback sempre retorna </a:t>
            </a:r>
            <a:r>
              <a:rPr lang="en" sz="1500">
                <a:latin typeface="Courier New"/>
                <a:ea typeface="Courier New"/>
                <a:cs typeface="Courier New"/>
                <a:sym typeface="Courier New"/>
              </a:rPr>
              <a:t>void</a:t>
            </a:r>
            <a:r>
              <a:rPr lang="en"/>
              <a:t>.</a:t>
            </a:r>
          </a:p>
          <a:p>
            <a:pPr lvl="0">
              <a:spcBef>
                <a:spcPts val="0"/>
              </a:spcBef>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Subscriber</a:t>
            </a:r>
          </a:p>
        </p:txBody>
      </p:sp>
      <p:sp>
        <p:nvSpPr>
          <p:cNvPr id="411" name="Shape 41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Criar um objeto subscriber:</a:t>
            </a:r>
          </a:p>
          <a:p>
            <a:pPr indent="0" lvl="0" marL="0" algn="ctr">
              <a:spcBef>
                <a:spcPts val="0"/>
              </a:spcBef>
              <a:buNone/>
            </a:pPr>
            <a:r>
              <a:rPr lang="en" sz="1500">
                <a:latin typeface="Courier New"/>
                <a:ea typeface="Courier New"/>
                <a:cs typeface="Courier New"/>
                <a:sym typeface="Courier New"/>
              </a:rPr>
              <a:t>ros::Subscriber nome-do-objeto = node-handle.subscribe( nome-do-topico, 	tamanho-da-fila, ponteiro-para-funcao-callback );</a:t>
            </a:r>
          </a:p>
          <a:p>
            <a:pPr indent="-228600" lvl="0" marL="457200">
              <a:spcBef>
                <a:spcPts val="0"/>
              </a:spcBef>
            </a:pPr>
            <a:r>
              <a:rPr lang="en"/>
              <a:t>Para usar o ponteiro basta colocar um &amp; antes do nome da função</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Intalação do ROS</a:t>
            </a:r>
          </a:p>
        </p:txBody>
      </p:sp>
      <p:sp>
        <p:nvSpPr>
          <p:cNvPr id="92" name="Shape 9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lnSpc>
                <a:spcPct val="115000"/>
              </a:lnSpc>
              <a:spcBef>
                <a:spcPts val="100"/>
              </a:spcBef>
            </a:pPr>
            <a:r>
              <a:rPr lang="en"/>
              <a:t>As instruções encontram-se no site: </a:t>
            </a:r>
            <a:r>
              <a:rPr lang="en" u="sng">
                <a:solidFill>
                  <a:schemeClr val="hlink"/>
                </a:solidFill>
                <a:hlinkClick r:id="rId3"/>
              </a:rPr>
              <a:t>http://wiki.ros.org/indigo/Installation/Ubuntu</a:t>
            </a:r>
            <a:r>
              <a:rPr lang="en"/>
              <a:t> </a:t>
            </a:r>
          </a:p>
          <a:p>
            <a:pPr indent="-228600" lvl="0" marL="457200" rtl="0">
              <a:lnSpc>
                <a:spcPct val="115000"/>
              </a:lnSpc>
              <a:spcBef>
                <a:spcPts val="100"/>
              </a:spcBef>
            </a:pPr>
            <a:r>
              <a:rPr lang="en"/>
              <a:t>Instalar a versão </a:t>
            </a:r>
            <a:r>
              <a:rPr b="1" lang="en">
                <a:latin typeface="Courier New"/>
                <a:ea typeface="Courier New"/>
                <a:cs typeface="Courier New"/>
                <a:sym typeface="Courier New"/>
              </a:rPr>
              <a:t>ros-kinetic-desktop-full</a:t>
            </a:r>
            <a:r>
              <a:rPr lang="en"/>
              <a:t> </a:t>
            </a:r>
          </a:p>
          <a:p>
            <a:pPr indent="-228600" lvl="0" marL="457200" rtl="0">
              <a:lnSpc>
                <a:spcPct val="115000"/>
              </a:lnSpc>
              <a:spcBef>
                <a:spcPts val="100"/>
              </a:spcBef>
            </a:pPr>
            <a:r>
              <a:rPr lang="en"/>
              <a:t>No nosso curso utilizaremos alguns pacotes adicionais:</a:t>
            </a:r>
          </a:p>
          <a:p>
            <a:pPr indent="0" lvl="0" marL="457200" rtl="0">
              <a:lnSpc>
                <a:spcPct val="115000"/>
              </a:lnSpc>
              <a:spcBef>
                <a:spcPts val="0"/>
              </a:spcBef>
              <a:buNone/>
            </a:pPr>
            <a:r>
              <a:rPr lang="en" sz="1500">
                <a:latin typeface="Courier New"/>
                <a:ea typeface="Courier New"/>
                <a:cs typeface="Courier New"/>
                <a:sym typeface="Courier New"/>
              </a:rPr>
              <a:t>Sudo apt-get update</a:t>
            </a:r>
          </a:p>
          <a:p>
            <a:pPr indent="0" lvl="0" marL="457200" rtl="0">
              <a:lnSpc>
                <a:spcPct val="115000"/>
              </a:lnSpc>
              <a:spcBef>
                <a:spcPts val="0"/>
              </a:spcBef>
              <a:buNone/>
            </a:pPr>
            <a:r>
              <a:rPr lang="en" sz="1500">
                <a:latin typeface="Courier New"/>
                <a:ea typeface="Courier New"/>
                <a:cs typeface="Courier New"/>
                <a:sym typeface="Courier New"/>
              </a:rPr>
              <a:t>sudo apt-get install ros-kinetic-ros-control ros-kinetic-gazebo-ros-pkgs</a:t>
            </a:r>
          </a:p>
          <a:p>
            <a:pPr lvl="0">
              <a:spcBef>
                <a:spcPts val="0"/>
              </a:spcBef>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Subscriber</a:t>
            </a:r>
          </a:p>
        </p:txBody>
      </p:sp>
      <p:sp>
        <p:nvSpPr>
          <p:cNvPr id="417" name="Shape 41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O ROS só vai chamar a função callback quando passarmos o controle do programa para ele. Existem duas formas de fazer isso:</a:t>
            </a:r>
          </a:p>
          <a:p>
            <a:pPr lvl="0">
              <a:spcBef>
                <a:spcPts val="0"/>
              </a:spcBef>
              <a:buNone/>
            </a:pPr>
            <a:r>
              <a:rPr lang="en"/>
              <a:t>1ª Forma:</a:t>
            </a:r>
          </a:p>
          <a:p>
            <a:pPr lvl="0">
              <a:spcBef>
                <a:spcPts val="0"/>
              </a:spcBef>
              <a:buNone/>
            </a:pPr>
            <a:r>
              <a:rPr lang="en"/>
              <a:t>	</a:t>
            </a:r>
            <a:r>
              <a:rPr lang="en" sz="1500">
                <a:latin typeface="Courier New"/>
                <a:ea typeface="Courier New"/>
                <a:cs typeface="Courier New"/>
                <a:sym typeface="Courier New"/>
              </a:rPr>
              <a:t>ros::spinOnce();</a:t>
            </a:r>
          </a:p>
          <a:p>
            <a:pPr lvl="0">
              <a:spcBef>
                <a:spcPts val="0"/>
              </a:spcBef>
              <a:buNone/>
            </a:pPr>
            <a:r>
              <a:rPr lang="en"/>
              <a:t>Essa forma pede para o ROS executar todos os callbacks e então retornar o 	controle para nós.</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Shape 42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Subscriber</a:t>
            </a:r>
          </a:p>
        </p:txBody>
      </p:sp>
      <p:sp>
        <p:nvSpPr>
          <p:cNvPr id="423" name="Shape 42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Essa forma é útil quando queremos fazer alguma coisa entre as execuções dos callbacks:</a:t>
            </a:r>
          </a:p>
          <a:p>
            <a:pPr lvl="0">
              <a:spcBef>
                <a:spcPts val="0"/>
              </a:spcBef>
              <a:buNone/>
            </a:pPr>
            <a:r>
              <a:rPr lang="en" sz="1500">
                <a:latin typeface="Courier New"/>
                <a:ea typeface="Courier New"/>
                <a:cs typeface="Courier New"/>
                <a:sym typeface="Courier New"/>
              </a:rPr>
              <a:t>While (ros::ok()) {</a:t>
            </a:r>
          </a:p>
          <a:p>
            <a:pPr lvl="0">
              <a:spcBef>
                <a:spcPts val="0"/>
              </a:spcBef>
              <a:buNone/>
            </a:pPr>
            <a:r>
              <a:rPr lang="en" sz="1500">
                <a:latin typeface="Courier New"/>
                <a:ea typeface="Courier New"/>
                <a:cs typeface="Courier New"/>
                <a:sym typeface="Courier New"/>
              </a:rPr>
              <a:t>	// Fazer alguma tarefa. Por exemplo, publicar mensagens</a:t>
            </a:r>
          </a:p>
          <a:p>
            <a:pPr lvl="0">
              <a:spcBef>
                <a:spcPts val="0"/>
              </a:spcBef>
              <a:buNone/>
            </a:pPr>
            <a:r>
              <a:rPr lang="en" sz="1500">
                <a:latin typeface="Courier New"/>
                <a:ea typeface="Courier New"/>
                <a:cs typeface="Courier New"/>
                <a:sym typeface="Courier New"/>
              </a:rPr>
              <a:t>	ros::spinOnce();</a:t>
            </a:r>
          </a:p>
          <a:p>
            <a:pPr lvl="0">
              <a:spcBef>
                <a:spcPts val="0"/>
              </a:spcBef>
              <a:buNone/>
            </a:pPr>
            <a:r>
              <a:rPr lang="en" sz="1500">
                <a:latin typeface="Courier New"/>
                <a:ea typeface="Courier New"/>
                <a:cs typeface="Courier New"/>
                <a:sym typeface="Courier New"/>
              </a:rPr>
              <a:t>}</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Shape 42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Subscriber</a:t>
            </a:r>
          </a:p>
        </p:txBody>
      </p:sp>
      <p:sp>
        <p:nvSpPr>
          <p:cNvPr id="429" name="Shape 42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2ª Forma:</a:t>
            </a:r>
          </a:p>
          <a:p>
            <a:pPr lvl="0">
              <a:spcBef>
                <a:spcPts val="0"/>
              </a:spcBef>
              <a:buNone/>
            </a:pPr>
            <a:r>
              <a:rPr lang="en"/>
              <a:t>	</a:t>
            </a:r>
            <a:r>
              <a:rPr lang="en" sz="1500">
                <a:latin typeface="Courier New"/>
                <a:ea typeface="Courier New"/>
                <a:cs typeface="Courier New"/>
                <a:sym typeface="Courier New"/>
              </a:rPr>
              <a:t>ros::spin();</a:t>
            </a:r>
          </a:p>
          <a:p>
            <a:pPr lvl="0">
              <a:spcBef>
                <a:spcPts val="0"/>
              </a:spcBef>
              <a:buNone/>
            </a:pPr>
            <a:r>
              <a:rPr lang="en"/>
              <a:t>Essa forma diz para o ROS continuar executando os callbacks sempre que 	necessário indefinidamente, até que o nó seja encerrado.</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Shape 43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Subscriber</a:t>
            </a:r>
          </a:p>
        </p:txBody>
      </p:sp>
      <p:sp>
        <p:nvSpPr>
          <p:cNvPr id="435" name="Shape 43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Para c</a:t>
            </a:r>
            <a:r>
              <a:rPr lang="en"/>
              <a:t>ompilar:</a:t>
            </a:r>
          </a:p>
          <a:p>
            <a:pPr indent="-228600" lvl="0" marL="457200" rtl="0">
              <a:spcBef>
                <a:spcPts val="0"/>
              </a:spcBef>
              <a:spcAft>
                <a:spcPts val="1000"/>
              </a:spcAft>
            </a:pPr>
            <a:r>
              <a:rPr lang="en"/>
              <a:t>Adicionar o novo executável no arquivo </a:t>
            </a:r>
            <a:r>
              <a:rPr lang="en" sz="1500">
                <a:latin typeface="Courier New"/>
                <a:ea typeface="Courier New"/>
                <a:cs typeface="Courier New"/>
                <a:sym typeface="Courier New"/>
              </a:rPr>
              <a:t>CmakeLists.txt</a:t>
            </a:r>
            <a:r>
              <a:rPr lang="en"/>
              <a:t>.</a:t>
            </a:r>
          </a:p>
          <a:p>
            <a:pPr indent="-323850" lvl="0" marL="457200">
              <a:spcBef>
                <a:spcPts val="0"/>
              </a:spcBef>
              <a:spcAft>
                <a:spcPts val="1000"/>
              </a:spcAft>
              <a:buSzPct val="100000"/>
              <a:buFont typeface="Courier New"/>
            </a:pPr>
            <a:r>
              <a:rPr lang="en" sz="1500">
                <a:latin typeface="Courier New"/>
                <a:ea typeface="Courier New"/>
                <a:cs typeface="Courier New"/>
                <a:sym typeface="Courier New"/>
              </a:rPr>
              <a:t>catkin_make</a:t>
            </a:r>
          </a:p>
          <a:p>
            <a:pPr lvl="0">
              <a:spcBef>
                <a:spcPts val="0"/>
              </a:spcBef>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um Subscriber</a:t>
            </a:r>
          </a:p>
        </p:txBody>
      </p:sp>
      <p:sp>
        <p:nvSpPr>
          <p:cNvPr id="441" name="Shape 44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Para e</a:t>
            </a:r>
            <a:r>
              <a:rPr lang="en"/>
              <a:t>xecutar:</a:t>
            </a:r>
          </a:p>
          <a:p>
            <a:pPr lvl="0">
              <a:spcBef>
                <a:spcPts val="0"/>
              </a:spcBef>
              <a:buNone/>
            </a:pPr>
            <a:r>
              <a:rPr lang="en" sz="1500">
                <a:latin typeface="Courier New"/>
                <a:ea typeface="Courier New"/>
                <a:cs typeface="Courier New"/>
                <a:sym typeface="Courier New"/>
              </a:rPr>
              <a:t>	roscore</a:t>
            </a:r>
          </a:p>
          <a:p>
            <a:pPr lvl="0">
              <a:spcBef>
                <a:spcPts val="0"/>
              </a:spcBef>
              <a:buNone/>
            </a:pPr>
            <a:r>
              <a:rPr lang="en" sz="1500">
                <a:latin typeface="Courier New"/>
                <a:ea typeface="Courier New"/>
                <a:cs typeface="Courier New"/>
                <a:sym typeface="Courier New"/>
              </a:rPr>
              <a:t>	rosrun turtlesim turtlesim_node</a:t>
            </a:r>
          </a:p>
          <a:p>
            <a:pPr lvl="0">
              <a:spcBef>
                <a:spcPts val="0"/>
              </a:spcBef>
              <a:buNone/>
            </a:pPr>
            <a:r>
              <a:rPr lang="en" sz="1500">
                <a:latin typeface="Courier New"/>
                <a:ea typeface="Courier New"/>
                <a:cs typeface="Courier New"/>
                <a:sym typeface="Courier New"/>
              </a:rPr>
              <a:t>	rosrun ros_e_gazebo subpose</a:t>
            </a:r>
          </a:p>
          <a:p>
            <a:pPr lvl="0">
              <a:spcBef>
                <a:spcPts val="0"/>
              </a:spcBef>
              <a:buNone/>
            </a:pPr>
            <a:r>
              <a:rPr lang="en" sz="1500">
                <a:latin typeface="Courier New"/>
                <a:ea typeface="Courier New"/>
                <a:cs typeface="Courier New"/>
                <a:sym typeface="Courier New"/>
              </a:rPr>
              <a:t>	rosrun ros_e_gazebo pubvel</a:t>
            </a:r>
          </a:p>
          <a:p>
            <a:pPr lvl="0">
              <a:spcBef>
                <a:spcPts val="0"/>
              </a:spcBef>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Shape 446"/>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lvl="0">
              <a:spcBef>
                <a:spcPts val="0"/>
              </a:spcBef>
              <a:buNone/>
            </a:pPr>
            <a:r>
              <a:rPr lang="en"/>
              <a:t>Arquivos Launch</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Arquivos Launch</a:t>
            </a:r>
          </a:p>
        </p:txBody>
      </p:sp>
      <p:sp>
        <p:nvSpPr>
          <p:cNvPr id="452" name="Shape 45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Esses arquivos nos permitem executar vários nós ao mesmo tempo. A idéia é listar todos os nós que queremos executar em uma sintaxe xml específica, podendo definir configurações para cada nó e passar argumentos.</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Arquivos Launch</a:t>
            </a:r>
          </a:p>
        </p:txBody>
      </p:sp>
      <p:sp>
        <p:nvSpPr>
          <p:cNvPr id="458" name="Shape 45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a:t>example.launch:</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sz="1500">
                <a:latin typeface="Courier New"/>
                <a:ea typeface="Courier New"/>
                <a:cs typeface="Courier New"/>
                <a:sym typeface="Courier New"/>
              </a:rPr>
              <a:t>&lt;launch&gt;</a:t>
            </a:r>
          </a:p>
          <a:p>
            <a:pPr lvl="0">
              <a:lnSpc>
                <a:spcPct val="100000"/>
              </a:lnSpc>
              <a:spcBef>
                <a:spcPts val="0"/>
              </a:spcBef>
              <a:spcAft>
                <a:spcPts val="0"/>
              </a:spcAft>
              <a:buNone/>
            </a:pPr>
            <a:r>
              <a:t/>
            </a:r>
            <a:endParaRPr sz="1500">
              <a:latin typeface="Courier New"/>
              <a:ea typeface="Courier New"/>
              <a:cs typeface="Courier New"/>
              <a:sym typeface="Courier New"/>
            </a:endParaRPr>
          </a:p>
          <a:p>
            <a:pPr lvl="0" rtl="0">
              <a:lnSpc>
                <a:spcPct val="100000"/>
              </a:lnSpc>
              <a:spcBef>
                <a:spcPts val="0"/>
              </a:spcBef>
              <a:spcAft>
                <a:spcPts val="0"/>
              </a:spcAft>
              <a:buNone/>
            </a:pPr>
            <a:r>
              <a:rPr lang="en" sz="1500">
                <a:latin typeface="Courier New"/>
                <a:ea typeface="Courier New"/>
                <a:cs typeface="Courier New"/>
                <a:sym typeface="Courier New"/>
              </a:rPr>
              <a:t>	&lt;node pkg=”turtlesim” type=”turtlesim_node” name=”turtlesim” /&gt;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indent="457200" lvl="0" rtl="0">
              <a:lnSpc>
                <a:spcPct val="100000"/>
              </a:lnSpc>
              <a:spcBef>
                <a:spcPts val="0"/>
              </a:spcBef>
              <a:spcAft>
                <a:spcPts val="0"/>
              </a:spcAft>
              <a:buNone/>
            </a:pPr>
            <a:r>
              <a:rPr lang="en" sz="1500">
                <a:latin typeface="Courier New"/>
                <a:ea typeface="Courier New"/>
                <a:cs typeface="Courier New"/>
                <a:sym typeface="Courier New"/>
              </a:rPr>
              <a:t>&lt;node pkg=”turtlesim” type=”turtle_teleop_key” name=”teleop_key” /&gt;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indent="457200" lvl="0" rtl="0">
              <a:lnSpc>
                <a:spcPct val="100000"/>
              </a:lnSpc>
              <a:spcBef>
                <a:spcPts val="0"/>
              </a:spcBef>
              <a:spcAft>
                <a:spcPts val="0"/>
              </a:spcAft>
              <a:buNone/>
            </a:pPr>
            <a:r>
              <a:rPr lang="en" sz="1500">
                <a:latin typeface="Courier New"/>
                <a:ea typeface="Courier New"/>
                <a:cs typeface="Courier New"/>
                <a:sym typeface="Courier New"/>
              </a:rPr>
              <a:t>&lt;node pkg=”simuladores” type=”subpose” name=”pose_subscriber” </a:t>
            </a:r>
          </a:p>
          <a:p>
            <a:pPr indent="457200" lvl="0" marL="457200" rtl="0">
              <a:lnSpc>
                <a:spcPct val="100000"/>
              </a:lnSpc>
              <a:spcBef>
                <a:spcPts val="0"/>
              </a:spcBef>
              <a:spcAft>
                <a:spcPts val="0"/>
              </a:spcAft>
              <a:buNone/>
            </a:pPr>
            <a:r>
              <a:rPr lang="en" sz="1500">
                <a:latin typeface="Courier New"/>
                <a:ea typeface="Courier New"/>
                <a:cs typeface="Courier New"/>
                <a:sym typeface="Courier New"/>
              </a:rPr>
              <a:t>output=”screen” /&gt;</a:t>
            </a:r>
          </a:p>
          <a:p>
            <a:pPr indent="457200" lvl="0" rtl="0">
              <a:lnSpc>
                <a:spcPct val="100000"/>
              </a:lnSpc>
              <a:spcBef>
                <a:spcPts val="0"/>
              </a:spcBef>
              <a:spcAft>
                <a:spcPts val="0"/>
              </a:spcAft>
              <a:buNone/>
            </a:pPr>
            <a:r>
              <a:t/>
            </a:r>
            <a:endParaRPr sz="1500">
              <a:latin typeface="Courier New"/>
              <a:ea typeface="Courier New"/>
              <a:cs typeface="Courier New"/>
              <a:sym typeface="Courier New"/>
            </a:endParaRPr>
          </a:p>
          <a:p>
            <a:pPr lvl="0" rtl="0">
              <a:lnSpc>
                <a:spcPct val="100000"/>
              </a:lnSpc>
              <a:spcBef>
                <a:spcPts val="0"/>
              </a:spcBef>
              <a:spcAft>
                <a:spcPts val="0"/>
              </a:spcAft>
              <a:buNone/>
            </a:pPr>
            <a:r>
              <a:rPr lang="en" sz="1500">
                <a:latin typeface="Courier New"/>
                <a:ea typeface="Courier New"/>
                <a:cs typeface="Courier New"/>
                <a:sym typeface="Courier New"/>
              </a:rPr>
              <a:t>&lt;/launch&gt;</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Shape 46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Arquivos Launch</a:t>
            </a:r>
          </a:p>
        </p:txBody>
      </p:sp>
      <p:sp>
        <p:nvSpPr>
          <p:cNvPr id="464" name="Shape 46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Esse arquivo executa todos os nós do exemplo anterior, mas com um único comando:</a:t>
            </a:r>
          </a:p>
          <a:p>
            <a:pPr lvl="0">
              <a:spcBef>
                <a:spcPts val="0"/>
              </a:spcBef>
              <a:buNone/>
            </a:pPr>
            <a:r>
              <a:rPr lang="en"/>
              <a:t>	</a:t>
            </a:r>
            <a:r>
              <a:rPr lang="en" sz="1500">
                <a:latin typeface="Courier New"/>
                <a:ea typeface="Courier New"/>
                <a:cs typeface="Courier New"/>
                <a:sym typeface="Courier New"/>
              </a:rPr>
              <a:t>roslaunch simuladores exemplo.launch</a:t>
            </a:r>
          </a:p>
          <a:p>
            <a:pPr lvl="0">
              <a:spcBef>
                <a:spcPts val="0"/>
              </a:spcBef>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a:t>
            </a:r>
            <a:r>
              <a:rPr lang="en"/>
              <a:t>Arquivos Launch</a:t>
            </a:r>
          </a:p>
        </p:txBody>
      </p:sp>
      <p:sp>
        <p:nvSpPr>
          <p:cNvPr id="470" name="Shape 47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spcAft>
                <a:spcPts val="1000"/>
              </a:spcAft>
            </a:pPr>
            <a:r>
              <a:rPr lang="en"/>
              <a:t>Tudo deve estar envolvido em uma tag launch: </a:t>
            </a:r>
            <a:r>
              <a:rPr lang="en" sz="1500">
                <a:latin typeface="Courier New"/>
                <a:ea typeface="Courier New"/>
                <a:cs typeface="Courier New"/>
                <a:sym typeface="Courier New"/>
              </a:rPr>
              <a:t>&lt;launch&gt; … &lt;/launch&gt;</a:t>
            </a:r>
          </a:p>
          <a:p>
            <a:pPr indent="-228600" lvl="0" marL="457200">
              <a:spcBef>
                <a:spcPts val="0"/>
              </a:spcBef>
              <a:spcAft>
                <a:spcPts val="1000"/>
              </a:spcAft>
            </a:pPr>
            <a:r>
              <a:rPr lang="en"/>
              <a:t>Cada nó é chamado por uma tag node:</a:t>
            </a:r>
          </a:p>
          <a:p>
            <a:pPr lvl="0" rtl="0" algn="ctr">
              <a:spcBef>
                <a:spcPts val="0"/>
              </a:spcBef>
              <a:spcAft>
                <a:spcPts val="1000"/>
              </a:spcAft>
              <a:buNone/>
            </a:pPr>
            <a:r>
              <a:rPr lang="en" sz="1500">
                <a:latin typeface="Courier New"/>
                <a:ea typeface="Courier New"/>
                <a:cs typeface="Courier New"/>
                <a:sym typeface="Courier New"/>
              </a:rPr>
              <a:t>&lt;node pkg=”pacote” type=”executavel” name=”nome-do-no” /&gt;</a:t>
            </a:r>
          </a:p>
          <a:p>
            <a:pPr indent="-228600" lvl="0" marL="457200" rtl="0" algn="l">
              <a:spcBef>
                <a:spcPts val="0"/>
              </a:spcBef>
              <a:spcAft>
                <a:spcPts val="1000"/>
              </a:spcAft>
            </a:pPr>
            <a:r>
              <a:rPr lang="en"/>
              <a:t>O atributo </a:t>
            </a:r>
            <a:r>
              <a:rPr lang="en" sz="1500">
                <a:latin typeface="Courier New"/>
                <a:ea typeface="Courier New"/>
                <a:cs typeface="Courier New"/>
                <a:sym typeface="Courier New"/>
              </a:rPr>
              <a:t>name</a:t>
            </a:r>
            <a:r>
              <a:rPr lang="en"/>
              <a:t> sobrescreve o nome definido no código do nó</a:t>
            </a:r>
          </a:p>
          <a:p>
            <a:pPr indent="-228600" lvl="0" marL="457200" rtl="0" algn="l">
              <a:spcBef>
                <a:spcPts val="0"/>
              </a:spcBef>
              <a:spcAft>
                <a:spcPts val="1000"/>
              </a:spcAft>
            </a:pPr>
            <a:r>
              <a:rPr lang="en"/>
              <a:t>O atributo </a:t>
            </a:r>
            <a:r>
              <a:rPr lang="en" sz="1500">
                <a:latin typeface="Courier New"/>
                <a:ea typeface="Courier New"/>
                <a:cs typeface="Courier New"/>
                <a:sym typeface="Courier New"/>
              </a:rPr>
              <a:t>output=”screen”</a:t>
            </a:r>
            <a:r>
              <a:rPr lang="en"/>
              <a:t> serve para que a saída do nó seja impressa na tela.</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Exemplo</a:t>
            </a:r>
          </a:p>
        </p:txBody>
      </p:sp>
      <p:sp>
        <p:nvSpPr>
          <p:cNvPr id="98" name="Shape 9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Usaremos um exemplo para estudar os conceitos  básicos do ROS. Executar e</a:t>
            </a:r>
            <a:r>
              <a:rPr lang="en"/>
              <a:t>m três terminais diferentes:</a:t>
            </a:r>
          </a:p>
          <a:p>
            <a:pPr lvl="0">
              <a:spcBef>
                <a:spcPts val="0"/>
              </a:spcBef>
              <a:buNone/>
            </a:pPr>
            <a:r>
              <a:rPr lang="en" sz="1500">
                <a:latin typeface="Courier New"/>
                <a:ea typeface="Courier New"/>
                <a:cs typeface="Courier New"/>
                <a:sym typeface="Courier New"/>
              </a:rPr>
              <a:t>	</a:t>
            </a:r>
          </a:p>
          <a:p>
            <a:pPr indent="457200" lvl="0">
              <a:spcBef>
                <a:spcPts val="0"/>
              </a:spcBef>
              <a:buNone/>
            </a:pPr>
            <a:r>
              <a:rPr lang="en" sz="1500">
                <a:latin typeface="Courier New"/>
                <a:ea typeface="Courier New"/>
                <a:cs typeface="Courier New"/>
                <a:sym typeface="Courier New"/>
              </a:rPr>
              <a:t>roscore</a:t>
            </a:r>
          </a:p>
          <a:p>
            <a:pPr lvl="0">
              <a:spcBef>
                <a:spcPts val="0"/>
              </a:spcBef>
              <a:buNone/>
            </a:pPr>
            <a:r>
              <a:rPr lang="en" sz="1500">
                <a:latin typeface="Courier New"/>
                <a:ea typeface="Courier New"/>
                <a:cs typeface="Courier New"/>
                <a:sym typeface="Courier New"/>
              </a:rPr>
              <a:t>	rosrun turtlesim turtlesim_node</a:t>
            </a:r>
          </a:p>
          <a:p>
            <a:pPr lvl="0">
              <a:spcBef>
                <a:spcPts val="0"/>
              </a:spcBef>
              <a:buNone/>
            </a:pPr>
            <a:r>
              <a:rPr lang="en" sz="1500">
                <a:latin typeface="Courier New"/>
                <a:ea typeface="Courier New"/>
                <a:cs typeface="Courier New"/>
                <a:sym typeface="Courier New"/>
              </a:rPr>
              <a:t>	rosrun turtlesim turtle_teleop_key</a:t>
            </a:r>
          </a:p>
          <a:p>
            <a:pPr lvl="0">
              <a:spcBef>
                <a:spcPts val="0"/>
              </a:spcBef>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a:t>
            </a:r>
            <a:r>
              <a:rPr lang="en"/>
              <a:t>Arquivos Launch</a:t>
            </a:r>
          </a:p>
        </p:txBody>
      </p:sp>
      <p:sp>
        <p:nvSpPr>
          <p:cNvPr id="476" name="Shape 47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É possível i</a:t>
            </a:r>
            <a:r>
              <a:rPr lang="en"/>
              <a:t>ncluir outros arquivos launch:</a:t>
            </a:r>
          </a:p>
          <a:p>
            <a:pPr lvl="0" algn="ctr">
              <a:spcBef>
                <a:spcPts val="0"/>
              </a:spcBef>
              <a:buNone/>
            </a:pPr>
            <a:r>
              <a:rPr lang="en" sz="1500">
                <a:latin typeface="Courier New"/>
                <a:ea typeface="Courier New"/>
                <a:cs typeface="Courier New"/>
                <a:sym typeface="Courier New"/>
              </a:rPr>
              <a:t>&lt;include file=”caminho-para-o-arquivo-launch” /&gt;</a:t>
            </a:r>
          </a:p>
          <a:p>
            <a:pPr lvl="0">
              <a:spcBef>
                <a:spcPts val="0"/>
              </a:spcBef>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Shape 48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a:t>
            </a:r>
            <a:r>
              <a:rPr lang="en"/>
              <a:t>Arquivos Launch</a:t>
            </a:r>
          </a:p>
        </p:txBody>
      </p:sp>
      <p:sp>
        <p:nvSpPr>
          <p:cNvPr id="482" name="Shape 48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É possível incluir a</a:t>
            </a:r>
            <a:r>
              <a:rPr lang="en"/>
              <a:t>rgumentos:</a:t>
            </a:r>
          </a:p>
          <a:p>
            <a:pPr lvl="0" rtl="0" algn="ctr">
              <a:spcBef>
                <a:spcPts val="0"/>
              </a:spcBef>
              <a:buNone/>
            </a:pPr>
            <a:r>
              <a:rPr lang="en" sz="1500">
                <a:latin typeface="Courier New"/>
                <a:ea typeface="Courier New"/>
                <a:cs typeface="Courier New"/>
                <a:sym typeface="Courier New"/>
              </a:rPr>
              <a:t>&lt;arg name=”nome-do-argumento” default=”valor-padrao” /&gt;</a:t>
            </a:r>
          </a:p>
          <a:p>
            <a:pPr lvl="0">
              <a:spcBef>
                <a:spcPts val="0"/>
              </a:spcBef>
              <a:buNone/>
            </a:pPr>
            <a:r>
              <a:rPr lang="en"/>
              <a:t>Essa tag define um argumento, que pode ser passado pelo comando roslaunch e utilizado em qualquer lugar do arquivo através da sintaxe: </a:t>
            </a:r>
          </a:p>
          <a:p>
            <a:pPr lvl="0" algn="ctr">
              <a:spcBef>
                <a:spcPts val="0"/>
              </a:spcBef>
              <a:buNone/>
            </a:pPr>
            <a:r>
              <a:rPr lang="en" sz="1500">
                <a:latin typeface="Courier New"/>
                <a:ea typeface="Courier New"/>
                <a:cs typeface="Courier New"/>
                <a:sym typeface="Courier New"/>
              </a:rPr>
              <a:t>$(arg nome-do-argumento)</a:t>
            </a:r>
          </a:p>
          <a:p>
            <a:pPr lvl="0">
              <a:spcBef>
                <a:spcPts val="0"/>
              </a:spcBef>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Arquivos Launch</a:t>
            </a:r>
          </a:p>
        </p:txBody>
      </p:sp>
      <p:sp>
        <p:nvSpPr>
          <p:cNvPr id="488" name="Shape 48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Por exemplo:</a:t>
            </a:r>
            <a:r>
              <a:rPr lang="en"/>
              <a:t>	 	</a:t>
            </a:r>
          </a:p>
          <a:p>
            <a:pPr lvl="0" rtl="0">
              <a:lnSpc>
                <a:spcPct val="100000"/>
              </a:lnSpc>
              <a:spcBef>
                <a:spcPts val="0"/>
              </a:spcBef>
              <a:spcAft>
                <a:spcPts val="0"/>
              </a:spcAft>
              <a:buNone/>
            </a:pPr>
            <a:r>
              <a:rPr lang="en" sz="1500">
                <a:latin typeface="Courier New"/>
                <a:ea typeface="Courier New"/>
                <a:cs typeface="Courier New"/>
                <a:sym typeface="Courier New"/>
              </a:rPr>
              <a:t>&lt;launch&gt;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lvl="0">
              <a:lnSpc>
                <a:spcPct val="100000"/>
              </a:lnSpc>
              <a:spcBef>
                <a:spcPts val="0"/>
              </a:spcBef>
              <a:buNone/>
            </a:pPr>
            <a:r>
              <a:rPr lang="en" sz="1500">
                <a:latin typeface="Courier New"/>
                <a:ea typeface="Courier New"/>
                <a:cs typeface="Courier New"/>
                <a:sym typeface="Courier New"/>
              </a:rPr>
              <a:t>	&lt;arg name=”node_name” default=”hello” /&gt;</a:t>
            </a:r>
          </a:p>
          <a:p>
            <a:pPr lvl="0">
              <a:lnSpc>
                <a:spcPct val="100000"/>
              </a:lnSpc>
              <a:spcBef>
                <a:spcPts val="0"/>
              </a:spcBef>
              <a:buNone/>
            </a:pPr>
            <a:r>
              <a:rPr lang="en" sz="1500">
                <a:latin typeface="Courier New"/>
                <a:ea typeface="Courier New"/>
                <a:cs typeface="Courier New"/>
                <a:sym typeface="Courier New"/>
              </a:rPr>
              <a:t>	&lt;node pkg=”simuladores” type=”hello” name=”$(arg node_name)” /&gt;</a:t>
            </a:r>
          </a:p>
          <a:p>
            <a:pPr lvl="0">
              <a:lnSpc>
                <a:spcPct val="100000"/>
              </a:lnSpc>
              <a:spcBef>
                <a:spcPts val="0"/>
              </a:spcBef>
              <a:buNone/>
            </a:pPr>
            <a:r>
              <a:rPr lang="en" sz="1500">
                <a:latin typeface="Courier New"/>
                <a:ea typeface="Courier New"/>
                <a:cs typeface="Courier New"/>
                <a:sym typeface="Courier New"/>
              </a:rPr>
              <a:t>&lt;/launch&gt;</a:t>
            </a:r>
          </a:p>
          <a:p>
            <a:pPr lvl="0">
              <a:spcBef>
                <a:spcPts val="0"/>
              </a:spcBef>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Shape 49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Arquivos Launch</a:t>
            </a:r>
          </a:p>
        </p:txBody>
      </p:sp>
      <p:sp>
        <p:nvSpPr>
          <p:cNvPr id="494" name="Shape 49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rtl="0">
              <a:spcBef>
                <a:spcPts val="0"/>
              </a:spcBef>
              <a:buNone/>
            </a:pPr>
            <a:r>
              <a:rPr lang="en"/>
              <a:t>Chamar esse arquivo com o comando:</a:t>
            </a:r>
          </a:p>
          <a:p>
            <a:pPr lvl="0" rtl="0">
              <a:spcBef>
                <a:spcPts val="0"/>
              </a:spcBef>
              <a:spcAft>
                <a:spcPts val="0"/>
              </a:spcAft>
              <a:buNone/>
            </a:pPr>
            <a:r>
              <a:rPr lang="en"/>
              <a:t>	</a:t>
            </a:r>
            <a:r>
              <a:rPr lang="en" sz="1500">
                <a:latin typeface="Courier New"/>
                <a:ea typeface="Courier New"/>
                <a:cs typeface="Courier New"/>
                <a:sym typeface="Courier New"/>
              </a:rPr>
              <a:t>roslaunch simuladores hello.launch node_name:=hi</a:t>
            </a:r>
          </a:p>
          <a:p>
            <a:pPr lvl="0">
              <a:spcBef>
                <a:spcPts val="0"/>
              </a:spcBef>
              <a:buNone/>
            </a:pPr>
            <a:r>
              <a:t/>
            </a:r>
            <a:endParaRPr/>
          </a:p>
          <a:p>
            <a:pPr lvl="0">
              <a:spcBef>
                <a:spcPts val="0"/>
              </a:spcBef>
              <a:buNone/>
            </a:pPr>
            <a:r>
              <a:rPr lang="en"/>
              <a:t>Sobrescrevemos o valor padrão do argumento </a:t>
            </a:r>
            <a:r>
              <a:rPr lang="en" sz="1500">
                <a:latin typeface="Courier New"/>
                <a:ea typeface="Courier New"/>
                <a:cs typeface="Courier New"/>
                <a:sym typeface="Courier New"/>
              </a:rPr>
              <a:t>node_name</a:t>
            </a:r>
            <a:r>
              <a:rPr lang="en"/>
              <a:t> que era </a:t>
            </a:r>
            <a:r>
              <a:rPr lang="en" sz="1500">
                <a:latin typeface="Courier New"/>
                <a:ea typeface="Courier New"/>
                <a:cs typeface="Courier New"/>
                <a:sym typeface="Courier New"/>
              </a:rPr>
              <a:t>“hello”</a:t>
            </a:r>
            <a:r>
              <a:rPr lang="en"/>
              <a:t> com o novo valor </a:t>
            </a:r>
            <a:r>
              <a:rPr lang="en" sz="1500">
                <a:latin typeface="Courier New"/>
                <a:ea typeface="Courier New"/>
                <a:cs typeface="Courier New"/>
                <a:sym typeface="Courier New"/>
              </a:rPr>
              <a:t>“hi”</a:t>
            </a:r>
            <a:r>
              <a:rPr lang="en"/>
              <a:t>.</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Shape 49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Exercício</a:t>
            </a:r>
          </a:p>
        </p:txBody>
      </p:sp>
      <p:sp>
        <p:nvSpPr>
          <p:cNvPr id="500" name="Shape 50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Usando os conceitos que estudamos e os programas que escrevemos, crie um nó que move a tartaruga do turtlesim para uma posição ( X, Y ) determinada.</a:t>
            </a:r>
          </a:p>
          <a:p>
            <a:pPr indent="-228600" lvl="0" marL="457200">
              <a:spcBef>
                <a:spcPts val="0"/>
              </a:spcBef>
            </a:pPr>
            <a:r>
              <a:rPr lang="en"/>
              <a:t>Escreva um arquivo launch que permita executar o turtlesim e o nó que foi criado com apenas um comando. </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Shape 50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Exercício 2</a:t>
            </a:r>
          </a:p>
        </p:txBody>
      </p:sp>
      <p:sp>
        <p:nvSpPr>
          <p:cNvPr id="506" name="Shape 50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Modifique o programa do Exercício anterior para subscrever a um tópico chamado /goal.</a:t>
            </a:r>
          </a:p>
          <a:p>
            <a:pPr indent="-228600" lvl="0" marL="457200" rtl="0">
              <a:spcBef>
                <a:spcPts val="0"/>
              </a:spcBef>
            </a:pPr>
            <a:r>
              <a:rPr lang="en"/>
              <a:t>Deverá ser possível, durante a execução do programa, publicar mensagens representando posições no tópico /goal.</a:t>
            </a:r>
          </a:p>
          <a:p>
            <a:pPr indent="-228600" lvl="0" marL="457200">
              <a:spcBef>
                <a:spcPts val="0"/>
              </a:spcBef>
            </a:pPr>
            <a:r>
              <a:rPr lang="en"/>
              <a:t>A tartaruga deverá tratar essa posição como seu novo objetivo e se mover para lá. </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Shape 511"/>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lvl="0" rtl="0">
              <a:spcBef>
                <a:spcPts val="0"/>
              </a:spcBef>
              <a:buNone/>
            </a:pPr>
            <a:r>
              <a:rPr lang="en"/>
              <a:t>Gazebo Simulator</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Shape 51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Gazebo</a:t>
            </a:r>
          </a:p>
        </p:txBody>
      </p:sp>
      <p:sp>
        <p:nvSpPr>
          <p:cNvPr id="517" name="Shape 51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O Gazebo é um simulador 3D que tem a habilidade de simular, de forma precisa e eficiente, populações de robôs em ambientes indoor e outdoor complexos. Ele já vem com uma base contendo diversos modelos de objetos, robôs e sensores, mas permite também que criemos nossos próprios ambientes e modelos. É capaz de simular vários tipos de sensores como sonar, lidar, GPS e câmera.</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Shape 52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Instalação do Gazebo</a:t>
            </a:r>
          </a:p>
        </p:txBody>
      </p:sp>
      <p:sp>
        <p:nvSpPr>
          <p:cNvPr id="523" name="Shape 52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Se, ao instalarmos o ROS, escolhermos o pacote </a:t>
            </a:r>
            <a:r>
              <a:rPr b="1" lang="en" sz="1500">
                <a:latin typeface="Courier New"/>
                <a:ea typeface="Courier New"/>
                <a:cs typeface="Courier New"/>
                <a:sym typeface="Courier New"/>
              </a:rPr>
              <a:t>ros-indigo-desktop-full</a:t>
            </a:r>
            <a:r>
              <a:rPr lang="en"/>
              <a:t>, o Gazebo 2 já vem instalado. Essa é a versão indicada para o ROS Indigo e é a que vamos utilizar no curso.</a:t>
            </a:r>
          </a:p>
          <a:p>
            <a:pPr lvl="0" rtl="0">
              <a:spcBef>
                <a:spcPts val="0"/>
              </a:spcBef>
              <a:buNone/>
            </a:pPr>
            <a:r>
              <a:t/>
            </a:r>
            <a:endParaRPr/>
          </a:p>
          <a:p>
            <a:pPr indent="-228600" lvl="0" marL="457200" rtl="0">
              <a:spcBef>
                <a:spcPts val="0"/>
              </a:spcBef>
            </a:pPr>
            <a:r>
              <a:rPr lang="en"/>
              <a:t>Para instalar o Gazebo de forma independente, e também numa versão mais nova, basta seguir as instruções na página a seguir: </a:t>
            </a:r>
            <a:r>
              <a:rPr lang="en" u="sng">
                <a:solidFill>
                  <a:schemeClr val="hlink"/>
                </a:solidFill>
                <a:hlinkClick r:id="rId3"/>
              </a:rPr>
              <a:t>http://gazebosim.org/tutorials?tut=install_ubuntu&amp;cat=install</a:t>
            </a:r>
            <a:r>
              <a:rPr lang="en"/>
              <a:t> </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Shape 52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Iniciar o Gazebo</a:t>
            </a:r>
          </a:p>
        </p:txBody>
      </p:sp>
      <p:sp>
        <p:nvSpPr>
          <p:cNvPr id="529" name="Shape 52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iniciar o Gazebo, basta abrir um terminal e executar o comando: </a:t>
            </a:r>
          </a:p>
          <a:p>
            <a:pPr indent="457200" lvl="0" rtl="0">
              <a:spcBef>
                <a:spcPts val="0"/>
              </a:spcBef>
              <a:buNone/>
            </a:pPr>
            <a:r>
              <a:rPr lang="en" sz="1500">
                <a:latin typeface="Courier New"/>
                <a:ea typeface="Courier New"/>
                <a:cs typeface="Courier New"/>
                <a:sym typeface="Courier New"/>
              </a:rPr>
              <a:t>g</a:t>
            </a:r>
            <a:r>
              <a:rPr lang="en" sz="1500">
                <a:latin typeface="Courier New"/>
                <a:ea typeface="Courier New"/>
                <a:cs typeface="Courier New"/>
                <a:sym typeface="Courier New"/>
              </a:rPr>
              <a:t>azebo</a:t>
            </a:r>
          </a:p>
          <a:p>
            <a:pPr indent="-228600" lvl="0" marL="457200" rtl="0">
              <a:spcBef>
                <a:spcPts val="0"/>
              </a:spcBef>
              <a:spcAft>
                <a:spcPts val="1000"/>
              </a:spcAft>
            </a:pPr>
            <a:r>
              <a:rPr lang="en"/>
              <a:t>Isso inicializará o Gazebo como um programa independente do ROS.</a:t>
            </a:r>
          </a:p>
          <a:p>
            <a:pPr indent="-228600" lvl="0" marL="457200" rtl="0">
              <a:spcBef>
                <a:spcPts val="0"/>
              </a:spcBef>
              <a:spcAft>
                <a:spcPts val="1000"/>
              </a:spcAft>
            </a:pPr>
            <a:r>
              <a:rPr lang="en"/>
              <a:t>Para utilizar o Gazebo juntamente com o ROS, é necessário o pacote </a:t>
            </a:r>
            <a:r>
              <a:rPr lang="en" sz="1500">
                <a:latin typeface="Courier New"/>
                <a:ea typeface="Courier New"/>
                <a:cs typeface="Courier New"/>
                <a:sym typeface="Courier New"/>
              </a:rPr>
              <a:t>gazebo_ros</a:t>
            </a:r>
            <a:r>
              <a:rPr lang="en"/>
              <a:t>.</a:t>
            </a:r>
          </a:p>
          <a:p>
            <a:pPr indent="-228600" lvl="0" marL="457200" rtl="0">
              <a:spcBef>
                <a:spcPts val="0"/>
              </a:spcBef>
              <a:spcAft>
                <a:spcPts val="1000"/>
              </a:spcAft>
            </a:pPr>
            <a:r>
              <a:rPr lang="en"/>
              <a:t>Caso o pacote ainda não esteja instalado: </a:t>
            </a:r>
          </a:p>
          <a:p>
            <a:pPr lvl="0" rtl="0">
              <a:spcBef>
                <a:spcPts val="0"/>
              </a:spcBef>
              <a:spcAft>
                <a:spcPts val="1000"/>
              </a:spcAft>
              <a:buNone/>
            </a:pPr>
            <a:r>
              <a:rPr lang="en"/>
              <a:t>        </a:t>
            </a:r>
            <a:r>
              <a:rPr lang="en" sz="1500">
                <a:latin typeface="Courier New"/>
                <a:ea typeface="Courier New"/>
                <a:cs typeface="Courier New"/>
                <a:sym typeface="Courier New"/>
              </a:rPr>
              <a:t>sudo apt-get install ros-indigo-gazebo-ros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descr="turtlesim.png" id="103" name="Shape 103"/>
          <p:cNvPicPr preferRelativeResize="0"/>
          <p:nvPr/>
        </p:nvPicPr>
        <p:blipFill>
          <a:blip r:embed="rId3">
            <a:alphaModFix/>
          </a:blip>
          <a:stretch>
            <a:fillRect/>
          </a:stretch>
        </p:blipFill>
        <p:spPr>
          <a:xfrm>
            <a:off x="929900" y="647063"/>
            <a:ext cx="7284200" cy="38493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Shape 53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Iniciar o Gazebo</a:t>
            </a:r>
          </a:p>
        </p:txBody>
      </p:sp>
      <p:sp>
        <p:nvSpPr>
          <p:cNvPr id="535" name="Shape 53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iniciar o Gazebo como parte do ROS, executar os seguintes comandos em dois terminais independentes:</a:t>
            </a:r>
          </a:p>
          <a:p>
            <a:pPr indent="457200" lvl="0">
              <a:spcBef>
                <a:spcPts val="0"/>
              </a:spcBef>
              <a:buNone/>
            </a:pPr>
            <a:r>
              <a:rPr lang="en" sz="1500">
                <a:latin typeface="Courier New"/>
                <a:ea typeface="Courier New"/>
                <a:cs typeface="Courier New"/>
                <a:sym typeface="Courier New"/>
              </a:rPr>
              <a:t>r</a:t>
            </a:r>
            <a:r>
              <a:rPr lang="en" sz="1500">
                <a:latin typeface="Courier New"/>
                <a:ea typeface="Courier New"/>
                <a:cs typeface="Courier New"/>
                <a:sym typeface="Courier New"/>
              </a:rPr>
              <a:t>oscore</a:t>
            </a:r>
          </a:p>
          <a:p>
            <a:pPr indent="457200" lvl="0" rtl="0">
              <a:spcBef>
                <a:spcPts val="1000"/>
              </a:spcBef>
              <a:buNone/>
            </a:pPr>
            <a:r>
              <a:rPr lang="en" sz="1500">
                <a:latin typeface="Courier New"/>
                <a:ea typeface="Courier New"/>
                <a:cs typeface="Courier New"/>
                <a:sym typeface="Courier New"/>
              </a:rPr>
              <a:t>rosrun gazebo_ros gazebo </a:t>
            </a:r>
          </a:p>
          <a:p>
            <a:pPr indent="-228600" lvl="0" marL="457200" rtl="0">
              <a:spcBef>
                <a:spcPts val="1000"/>
              </a:spcBef>
            </a:pPr>
            <a:r>
              <a:rPr lang="en"/>
              <a:t>Dessa vez o Gazebo será iniciado como um nó do ROS, capaz de publicar e subscrever em tópicos.</a:t>
            </a:r>
          </a:p>
          <a:p>
            <a:pPr lvl="0">
              <a:spcBef>
                <a:spcPts val="1000"/>
              </a:spcBef>
              <a:buNone/>
            </a:pPr>
            <a:r>
              <a:rPr lang="en" sz="1500">
                <a:latin typeface="Courier New"/>
                <a:ea typeface="Courier New"/>
                <a:cs typeface="Courier New"/>
                <a:sym typeface="Courier New"/>
              </a:rPr>
              <a:t>	rosnode list</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Shape 540"/>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lvl="0">
              <a:spcBef>
                <a:spcPts val="0"/>
              </a:spcBef>
              <a:buNone/>
            </a:pPr>
            <a:r>
              <a:rPr lang="en"/>
              <a:t>Componentes do Gazebo</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Shape 54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Mundos</a:t>
            </a:r>
          </a:p>
        </p:txBody>
      </p:sp>
      <p:sp>
        <p:nvSpPr>
          <p:cNvPr id="546" name="Shape 54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O mundo que será simulado pelo Gazebo pode conter diversos objetos, robôs e sensores. Diversas características podem ser alteradas, como vento, luminosidade e mesmo as regras da física. Os mundos são descritos em arquivos com extensão </a:t>
            </a:r>
            <a:r>
              <a:rPr lang="en" sz="1500">
                <a:latin typeface="Courier New"/>
                <a:ea typeface="Courier New"/>
                <a:cs typeface="Courier New"/>
                <a:sym typeface="Courier New"/>
              </a:rPr>
              <a:t>.world</a:t>
            </a:r>
            <a:r>
              <a:rPr lang="en"/>
              <a:t>, que são escritos numa linguagem de marcação chamada SDF (Simulation Description Format).</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Shape 55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Mundos</a:t>
            </a:r>
          </a:p>
        </p:txBody>
      </p:sp>
      <p:sp>
        <p:nvSpPr>
          <p:cNvPr id="552" name="Shape 55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Exemplo: </a:t>
            </a:r>
            <a:r>
              <a:rPr lang="en" sz="1500">
                <a:latin typeface="Courier New"/>
                <a:ea typeface="Courier New"/>
                <a:cs typeface="Courier New"/>
                <a:sym typeface="Courier New"/>
              </a:rPr>
              <a:t>empty.world</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&lt;?xml version="1.0" ?&gt;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&lt;sdf version="1.4"&gt;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&lt;world name="default"&gt;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 A global light source --&gt;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&lt;include&gt;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&lt;uri&gt;model://sun&lt;/uri&gt;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&lt;/include&gt;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 A ground plane --&gt;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&lt;include&gt;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&lt;uri&gt;model://ground_plane&lt;/uri&gt;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&lt;/include&gt;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&lt;/world&gt;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&lt;/sdf&gt;</a:t>
            </a:r>
          </a:p>
          <a:p>
            <a:pPr lvl="0">
              <a:spcBef>
                <a:spcPts val="0"/>
              </a:spcBef>
              <a:buNone/>
            </a:pPr>
            <a:r>
              <a:t/>
            </a:r>
            <a:endParaRPr sz="1500">
              <a:latin typeface="Courier New"/>
              <a:ea typeface="Courier New"/>
              <a:cs typeface="Courier New"/>
              <a:sym typeface="Courier New"/>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Shape 55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Mundos</a:t>
            </a:r>
          </a:p>
        </p:txBody>
      </p:sp>
      <p:sp>
        <p:nvSpPr>
          <p:cNvPr id="558" name="Shape 55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Outros exemplos de mundos:</a:t>
            </a:r>
          </a:p>
          <a:p>
            <a:pPr lvl="0">
              <a:spcBef>
                <a:spcPts val="0"/>
              </a:spcBef>
              <a:buNone/>
            </a:pPr>
            <a:r>
              <a:rPr lang="en" sz="1500">
                <a:latin typeface="Courier New"/>
                <a:ea typeface="Courier New"/>
                <a:cs typeface="Courier New"/>
                <a:sym typeface="Courier New"/>
              </a:rPr>
              <a:t>	roslaunch gazebo_ros willowgarage_world.launch</a:t>
            </a:r>
          </a:p>
          <a:p>
            <a:pPr lvl="0">
              <a:spcBef>
                <a:spcPts val="0"/>
              </a:spcBef>
              <a:buNone/>
            </a:pPr>
            <a:r>
              <a:rPr lang="en" sz="1500">
                <a:latin typeface="Courier New"/>
                <a:ea typeface="Courier New"/>
                <a:cs typeface="Courier New"/>
                <a:sym typeface="Courier New"/>
              </a:rPr>
              <a:t>	roslaunch gazebo_ros shapes_world.launch</a:t>
            </a:r>
          </a:p>
          <a:p>
            <a:pPr lvl="0">
              <a:spcBef>
                <a:spcPts val="0"/>
              </a:spcBef>
              <a:buNone/>
            </a:pPr>
            <a:r>
              <a:rPr lang="en" sz="1500">
                <a:latin typeface="Courier New"/>
                <a:ea typeface="Courier New"/>
                <a:cs typeface="Courier New"/>
                <a:sym typeface="Courier New"/>
              </a:rPr>
              <a:t>	roslaunch gazebo_ros rubble_world.launch</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Shape 56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Modelos</a:t>
            </a:r>
          </a:p>
        </p:txBody>
      </p:sp>
      <p:sp>
        <p:nvSpPr>
          <p:cNvPr id="564" name="Shape 56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Modelos representam elementos da simulação: objetos, sensores ou mesmo robôs. Modelos são descritos em arquivos com a extensão </a:t>
            </a:r>
            <a:r>
              <a:rPr lang="en" sz="1500">
                <a:latin typeface="Courier New"/>
                <a:ea typeface="Courier New"/>
                <a:cs typeface="Courier New"/>
                <a:sym typeface="Courier New"/>
              </a:rPr>
              <a:t>.sdf</a:t>
            </a:r>
            <a:r>
              <a:rPr lang="en"/>
              <a:t>, e devem contar uma única tag </a:t>
            </a:r>
            <a:r>
              <a:rPr lang="en" sz="1500">
                <a:latin typeface="Courier New"/>
                <a:ea typeface="Courier New"/>
                <a:cs typeface="Courier New"/>
                <a:sym typeface="Courier New"/>
              </a:rPr>
              <a:t>&lt;model&gt; … &lt;/model&gt;</a:t>
            </a:r>
            <a:r>
              <a:rPr lang="en"/>
              <a:t>. São escritos usando a mesma linguagem SDF dos arquivos </a:t>
            </a:r>
            <a:r>
              <a:rPr lang="en" sz="1500">
                <a:latin typeface="Courier New"/>
                <a:ea typeface="Courier New"/>
                <a:cs typeface="Courier New"/>
                <a:sym typeface="Courier New"/>
              </a:rPr>
              <a:t>world</a:t>
            </a:r>
            <a:r>
              <a:rPr lang="en"/>
              <a:t>.</a:t>
            </a:r>
          </a:p>
        </p:txBody>
      </p:sp>
      <p:pic>
        <p:nvPicPr>
          <p:cNvPr id="565" name="Shape 565"/>
          <p:cNvPicPr preferRelativeResize="0"/>
          <p:nvPr/>
        </p:nvPicPr>
        <p:blipFill>
          <a:blip r:embed="rId3">
            <a:alphaModFix/>
          </a:blip>
          <a:stretch>
            <a:fillRect/>
          </a:stretch>
        </p:blipFill>
        <p:spPr>
          <a:xfrm>
            <a:off x="604525" y="2910762"/>
            <a:ext cx="1754525" cy="1574150"/>
          </a:xfrm>
          <a:prstGeom prst="rect">
            <a:avLst/>
          </a:prstGeom>
          <a:noFill/>
          <a:ln>
            <a:noFill/>
          </a:ln>
        </p:spPr>
      </p:pic>
      <p:pic>
        <p:nvPicPr>
          <p:cNvPr id="566" name="Shape 566"/>
          <p:cNvPicPr preferRelativeResize="0"/>
          <p:nvPr/>
        </p:nvPicPr>
        <p:blipFill>
          <a:blip r:embed="rId4">
            <a:alphaModFix/>
          </a:blip>
          <a:stretch>
            <a:fillRect/>
          </a:stretch>
        </p:blipFill>
        <p:spPr>
          <a:xfrm>
            <a:off x="3040180" y="2693487"/>
            <a:ext cx="2232545" cy="2008700"/>
          </a:xfrm>
          <a:prstGeom prst="rect">
            <a:avLst/>
          </a:prstGeom>
          <a:noFill/>
          <a:ln>
            <a:noFill/>
          </a:ln>
        </p:spPr>
      </p:pic>
      <p:pic>
        <p:nvPicPr>
          <p:cNvPr id="567" name="Shape 567"/>
          <p:cNvPicPr preferRelativeResize="0"/>
          <p:nvPr/>
        </p:nvPicPr>
        <p:blipFill>
          <a:blip r:embed="rId5">
            <a:alphaModFix/>
          </a:blip>
          <a:stretch>
            <a:fillRect/>
          </a:stretch>
        </p:blipFill>
        <p:spPr>
          <a:xfrm>
            <a:off x="5953850" y="2851750"/>
            <a:ext cx="2813425" cy="169215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Shape 57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Modelos de Robôs no ROS</a:t>
            </a:r>
          </a:p>
        </p:txBody>
      </p:sp>
      <p:sp>
        <p:nvSpPr>
          <p:cNvPr id="573" name="Shape 57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O ROS também utiliza arquivos para representar modelos de robôs, porém utiliza uma linguagem diferente, a URDF - Universal Robotic Description Format.</a:t>
            </a:r>
          </a:p>
          <a:p>
            <a:pPr indent="-228600" lvl="0" marL="457200" rtl="0">
              <a:spcBef>
                <a:spcPts val="0"/>
              </a:spcBef>
            </a:pPr>
            <a:r>
              <a:rPr lang="en"/>
              <a:t>Essa linguagem é muito parecida com a SDF do Gazebo, porém mais limitada: ela só pode ser usada para representar robôs, e não objetos estáticos, e não possui alguns elementos exclusivos de simulação.</a:t>
            </a:r>
          </a:p>
          <a:p>
            <a:pPr indent="-228600" lvl="0" marL="457200">
              <a:spcBef>
                <a:spcPts val="0"/>
              </a:spcBef>
            </a:pPr>
            <a:r>
              <a:rPr lang="en"/>
              <a:t>Quando o Gazebo encontra um arquivo URDF, ele primeiro converte para SDF e só então carrega aquele modelo no ambiente de simulação.</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Shape 57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Plugins</a:t>
            </a:r>
          </a:p>
        </p:txBody>
      </p:sp>
      <p:sp>
        <p:nvSpPr>
          <p:cNvPr id="579" name="Shape 57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Plugins são programas que nos permitem interagir com o ambiente de simulação do Gazebo.</a:t>
            </a:r>
          </a:p>
          <a:p>
            <a:pPr indent="-228600" lvl="0" marL="457200" rtl="0">
              <a:spcBef>
                <a:spcPts val="0"/>
              </a:spcBef>
            </a:pPr>
            <a:r>
              <a:rPr lang="en"/>
              <a:t>Através de plugins é possível controlar robôs, simular sensores, modificar as leis da física, criar novos robôs ou objetos, etc.</a:t>
            </a:r>
          </a:p>
          <a:p>
            <a:pPr indent="-228600" lvl="0" marL="457200">
              <a:spcBef>
                <a:spcPts val="0"/>
              </a:spcBef>
            </a:pPr>
            <a:r>
              <a:rPr lang="en"/>
              <a:t>Plugins são escritos em C++.</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Shape 584"/>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lvl="0">
              <a:spcBef>
                <a:spcPts val="0"/>
              </a:spcBef>
              <a:buNone/>
            </a:pPr>
            <a:r>
              <a:rPr lang="en"/>
              <a:t>Construindo nossa própria simulação</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Shape 58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Construindo nossa simulação</a:t>
            </a:r>
          </a:p>
        </p:txBody>
      </p:sp>
      <p:sp>
        <p:nvSpPr>
          <p:cNvPr id="590" name="Shape 59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Para compreendermos melhor como utilizar os componentes do Gazebo, vamos criar alguns pacotes que definem uma simulação e executar no Gazebo.</a:t>
            </a:r>
          </a:p>
          <a:p>
            <a:pPr indent="-228600" lvl="0" marL="457200">
              <a:spcBef>
                <a:spcPts val="0"/>
              </a:spcBef>
            </a:pPr>
            <a:r>
              <a:rPr lang="en"/>
              <a:t>Vamos criar os arquivos que definem um robô de direção diferencial. Esse tipo de robô possui duas rodas motorizadas que se movem de forma independente e uma caster wheel, uma roda que se move livremente e serve para sustentar o robô.</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Exemplo</a:t>
            </a:r>
          </a:p>
        </p:txBody>
      </p:sp>
      <p:sp>
        <p:nvSpPr>
          <p:cNvPr id="109" name="Shape 10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lnSpc>
                <a:spcPct val="115000"/>
              </a:lnSpc>
              <a:spcBef>
                <a:spcPts val="0"/>
              </a:spcBef>
              <a:spcAft>
                <a:spcPts val="1000"/>
              </a:spcAft>
            </a:pPr>
            <a:r>
              <a:rPr lang="en"/>
              <a:t>Esses comandos executarão o </a:t>
            </a:r>
            <a:r>
              <a:rPr lang="en"/>
              <a:t>turtlesim</a:t>
            </a:r>
            <a:r>
              <a:rPr lang="en"/>
              <a:t>, que é um simulador simples instalado junto com o ROS.</a:t>
            </a:r>
          </a:p>
          <a:p>
            <a:pPr indent="-228600" lvl="0" marL="457200">
              <a:lnSpc>
                <a:spcPct val="115000"/>
              </a:lnSpc>
              <a:spcBef>
                <a:spcPts val="0"/>
              </a:spcBef>
              <a:spcAft>
                <a:spcPts val="1000"/>
              </a:spcAft>
            </a:pPr>
            <a:r>
              <a:rPr lang="en"/>
              <a:t>Mantendo o terceiro terminal ativo, é possível controlar a tartaruga usando as setas do teclado.</a:t>
            </a:r>
          </a:p>
          <a:p>
            <a:pPr indent="-228600" lvl="0" marL="457200">
              <a:lnSpc>
                <a:spcPct val="115000"/>
              </a:lnSpc>
              <a:spcBef>
                <a:spcPts val="0"/>
              </a:spcBef>
              <a:spcAft>
                <a:spcPts val="1000"/>
              </a:spcAft>
            </a:pPr>
            <a:r>
              <a:rPr lang="en"/>
              <a:t>Esse exemplo apresenta dois nós se comunicando através da publicação de mensagens. Estudaremos esses conceitos a seguir.</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Shape 59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ct val="26190"/>
              <a:buFont typeface="Arial"/>
              <a:buNone/>
            </a:pPr>
            <a:r>
              <a:rPr lang="en"/>
              <a:t>Construindo nossa simulação</a:t>
            </a:r>
          </a:p>
        </p:txBody>
      </p:sp>
      <p:sp>
        <p:nvSpPr>
          <p:cNvPr id="596" name="Shape 59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a:spcBef>
                <a:spcPts val="0"/>
              </a:spcBef>
            </a:pPr>
            <a:r>
              <a:rPr lang="en"/>
              <a:t>Como resultado o robô é capaz de se mover para frente e para trás, e também de girar em torno do eixo Z. São movimentos muito similares aos da tartaruga no turtlesim.</a:t>
            </a:r>
          </a:p>
        </p:txBody>
      </p:sp>
      <p:pic>
        <p:nvPicPr>
          <p:cNvPr id="597" name="Shape 597"/>
          <p:cNvPicPr preferRelativeResize="0"/>
          <p:nvPr/>
        </p:nvPicPr>
        <p:blipFill>
          <a:blip r:embed="rId3">
            <a:alphaModFix/>
          </a:blip>
          <a:stretch>
            <a:fillRect/>
          </a:stretch>
        </p:blipFill>
        <p:spPr>
          <a:xfrm>
            <a:off x="867825" y="2441725"/>
            <a:ext cx="2699974" cy="2137500"/>
          </a:xfrm>
          <a:prstGeom prst="rect">
            <a:avLst/>
          </a:prstGeom>
          <a:noFill/>
          <a:ln>
            <a:noFill/>
          </a:ln>
        </p:spPr>
      </p:pic>
      <p:pic>
        <p:nvPicPr>
          <p:cNvPr id="598" name="Shape 598"/>
          <p:cNvPicPr preferRelativeResize="0"/>
          <p:nvPr/>
        </p:nvPicPr>
        <p:blipFill>
          <a:blip r:embed="rId4">
            <a:alphaModFix/>
          </a:blip>
          <a:stretch>
            <a:fillRect/>
          </a:stretch>
        </p:blipFill>
        <p:spPr>
          <a:xfrm>
            <a:off x="5233550" y="1972150"/>
            <a:ext cx="2787600" cy="280487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Shape 60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Construindo nossa simulação</a:t>
            </a:r>
          </a:p>
        </p:txBody>
      </p:sp>
      <p:sp>
        <p:nvSpPr>
          <p:cNvPr id="604" name="Shape 60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Primeiro, vamos criar três novos pacotes:</a:t>
            </a:r>
          </a:p>
          <a:p>
            <a:pPr indent="457200" lvl="0" rtl="0">
              <a:spcBef>
                <a:spcPts val="0"/>
              </a:spcBef>
              <a:buNone/>
            </a:pPr>
            <a:r>
              <a:rPr lang="en" sz="1500">
                <a:latin typeface="Courier New"/>
                <a:ea typeface="Courier New"/>
                <a:cs typeface="Courier New"/>
                <a:sym typeface="Courier New"/>
              </a:rPr>
              <a:t>cd ~/catkin_ws/src</a:t>
            </a:r>
          </a:p>
          <a:p>
            <a:pPr indent="457200" lvl="0" rtl="0">
              <a:spcBef>
                <a:spcPts val="0"/>
              </a:spcBef>
              <a:buNone/>
            </a:pPr>
            <a:r>
              <a:rPr lang="en" sz="1500">
                <a:latin typeface="Courier New"/>
                <a:ea typeface="Courier New"/>
                <a:cs typeface="Courier New"/>
                <a:sym typeface="Courier New"/>
              </a:rPr>
              <a:t>catkin_create_pkg mybot_gazebo gazebo_ros</a:t>
            </a:r>
          </a:p>
          <a:p>
            <a:pPr indent="457200" lvl="0" rtl="0">
              <a:spcBef>
                <a:spcPts val="0"/>
              </a:spcBef>
              <a:buNone/>
            </a:pPr>
            <a:r>
              <a:rPr lang="en" sz="1500">
                <a:latin typeface="Courier New"/>
                <a:ea typeface="Courier New"/>
                <a:cs typeface="Courier New"/>
                <a:sym typeface="Courier New"/>
              </a:rPr>
              <a:t>catkin_create_pkg mybot_description</a:t>
            </a:r>
          </a:p>
          <a:p>
            <a:pPr indent="457200" lvl="0" rtl="0">
              <a:spcBef>
                <a:spcPts val="0"/>
              </a:spcBef>
              <a:buNone/>
            </a:pPr>
            <a:r>
              <a:rPr lang="en" sz="1500">
                <a:latin typeface="Courier New"/>
                <a:ea typeface="Courier New"/>
                <a:cs typeface="Courier New"/>
                <a:sym typeface="Courier New"/>
              </a:rPr>
              <a:t>catkin_create_pkg mybot_control</a:t>
            </a:r>
          </a:p>
          <a:p>
            <a:pPr indent="457200" lvl="0" rtl="0">
              <a:spcBef>
                <a:spcPts val="0"/>
              </a:spcBef>
              <a:buNone/>
            </a:pPr>
            <a:r>
              <a:rPr lang="en" sz="1500">
                <a:latin typeface="Courier New"/>
                <a:ea typeface="Courier New"/>
                <a:cs typeface="Courier New"/>
                <a:sym typeface="Courier New"/>
              </a:rPr>
              <a:t>cd ~/catkin_ws</a:t>
            </a:r>
          </a:p>
          <a:p>
            <a:pPr indent="457200" lvl="0">
              <a:spcBef>
                <a:spcPts val="0"/>
              </a:spcBef>
              <a:buNone/>
            </a:pPr>
            <a:r>
              <a:rPr lang="en" sz="1500">
                <a:latin typeface="Courier New"/>
                <a:ea typeface="Courier New"/>
                <a:cs typeface="Courier New"/>
                <a:sym typeface="Courier New"/>
              </a:rPr>
              <a:t>catkin_make</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Shape 60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mundo</a:t>
            </a:r>
          </a:p>
        </p:txBody>
      </p:sp>
      <p:sp>
        <p:nvSpPr>
          <p:cNvPr id="610" name="Shape 61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Vamos criar o arquivo </a:t>
            </a:r>
            <a:r>
              <a:rPr lang="en" sz="1500">
                <a:latin typeface="Courier New"/>
                <a:ea typeface="Courier New"/>
                <a:cs typeface="Courier New"/>
                <a:sym typeface="Courier New"/>
              </a:rPr>
              <a:t>.world</a:t>
            </a:r>
            <a:r>
              <a:rPr lang="en"/>
              <a:t> que define o mundo da simulação:</a:t>
            </a:r>
          </a:p>
          <a:p>
            <a:pPr indent="0" lvl="0" marL="457200" rtl="0">
              <a:spcBef>
                <a:spcPts val="0"/>
              </a:spcBef>
              <a:buNone/>
            </a:pPr>
            <a:r>
              <a:rPr lang="en" sz="1500">
                <a:latin typeface="Courier New"/>
                <a:ea typeface="Courier New"/>
                <a:cs typeface="Courier New"/>
                <a:sym typeface="Courier New"/>
              </a:rPr>
              <a:t>roscd mybot_gazebo</a:t>
            </a:r>
          </a:p>
          <a:p>
            <a:pPr indent="0" lvl="0" marL="457200" rtl="0">
              <a:spcBef>
                <a:spcPts val="0"/>
              </a:spcBef>
              <a:buNone/>
            </a:pPr>
            <a:r>
              <a:rPr lang="en" sz="1500">
                <a:latin typeface="Courier New"/>
                <a:ea typeface="Courier New"/>
                <a:cs typeface="Courier New"/>
                <a:sym typeface="Courier New"/>
              </a:rPr>
              <a:t>mkdir launch worlds</a:t>
            </a:r>
          </a:p>
          <a:p>
            <a:pPr indent="0" lvl="0" marL="457200" rtl="0">
              <a:spcBef>
                <a:spcPts val="0"/>
              </a:spcBef>
              <a:buNone/>
            </a:pPr>
            <a:r>
              <a:rPr lang="en" sz="1500">
                <a:latin typeface="Courier New"/>
                <a:ea typeface="Courier New"/>
                <a:cs typeface="Courier New"/>
                <a:sym typeface="Courier New"/>
              </a:rPr>
              <a:t>cd worlds</a:t>
            </a:r>
          </a:p>
          <a:p>
            <a:pPr indent="0" lvl="0" marL="457200">
              <a:spcBef>
                <a:spcPts val="0"/>
              </a:spcBef>
              <a:buNone/>
            </a:pPr>
            <a:r>
              <a:rPr lang="en" sz="1500">
                <a:latin typeface="Courier New"/>
                <a:ea typeface="Courier New"/>
                <a:cs typeface="Courier New"/>
                <a:sym typeface="Courier New"/>
              </a:rPr>
              <a:t>gedit mybot.world</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Shape 61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mundo</a:t>
            </a:r>
          </a:p>
        </p:txBody>
      </p:sp>
      <p:sp>
        <p:nvSpPr>
          <p:cNvPr id="616" name="Shape 61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&lt;?xml version="1.0"?&gt;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&lt;sdf version="1.4"&gt;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&lt;world name="myworld"&gt;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&lt;include&gt;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&lt;uri&gt;model://sun&lt;/uri&gt;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&lt;/include&gt;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&lt;include&gt;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&lt;uri&gt;model://ground_plane&lt;/uri&gt;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&lt;/include&gt;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&lt;/world&gt;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&lt;/sdf&gt;</a:t>
            </a:r>
          </a:p>
          <a:p>
            <a:pPr lvl="0">
              <a:lnSpc>
                <a:spcPct val="115000"/>
              </a:lnSpc>
              <a:spcBef>
                <a:spcPts val="0"/>
              </a:spcBef>
              <a:spcAft>
                <a:spcPts val="0"/>
              </a:spcAft>
              <a:buNone/>
            </a:pPr>
            <a:r>
              <a:t/>
            </a:r>
            <a:endParaRPr sz="1500">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Shape 62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mundo</a:t>
            </a:r>
          </a:p>
        </p:txBody>
      </p:sp>
      <p:sp>
        <p:nvSpPr>
          <p:cNvPr id="622" name="Shape 62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Esse é um arquivo </a:t>
            </a:r>
            <a:r>
              <a:rPr lang="en" sz="1500">
                <a:latin typeface="Courier New"/>
                <a:ea typeface="Courier New"/>
                <a:cs typeface="Courier New"/>
                <a:sym typeface="Courier New"/>
              </a:rPr>
              <a:t>.world</a:t>
            </a:r>
            <a:r>
              <a:rPr lang="en"/>
              <a:t> bem básico, que apenas define o nome do mundo e inclui dois modelos: um piso no chão e o sol para fornecer iluminação.</a:t>
            </a:r>
          </a:p>
          <a:p>
            <a:pPr indent="-228600" lvl="0" marL="457200" rtl="0">
              <a:spcBef>
                <a:spcPts val="0"/>
              </a:spcBef>
            </a:pPr>
            <a:r>
              <a:rPr lang="en"/>
              <a:t>Vamos criar um arquivo </a:t>
            </a:r>
            <a:r>
              <a:rPr lang="en" sz="1500">
                <a:latin typeface="Courier New"/>
                <a:ea typeface="Courier New"/>
                <a:cs typeface="Courier New"/>
                <a:sym typeface="Courier New"/>
              </a:rPr>
              <a:t>.launch</a:t>
            </a:r>
            <a:r>
              <a:rPr lang="en"/>
              <a:t> que inicializará o Gazebo como um nó do ROS e carrega o mundo de simulação que criamos.</a:t>
            </a:r>
          </a:p>
          <a:p>
            <a:pPr indent="0" lvl="0" marL="457200" rtl="0">
              <a:spcBef>
                <a:spcPts val="0"/>
              </a:spcBef>
              <a:buNone/>
            </a:pPr>
            <a:r>
              <a:rPr lang="en" sz="1500">
                <a:latin typeface="Courier New"/>
                <a:ea typeface="Courier New"/>
                <a:cs typeface="Courier New"/>
                <a:sym typeface="Courier New"/>
              </a:rPr>
              <a:t>roscd mybot_gazebo/launch</a:t>
            </a:r>
          </a:p>
          <a:p>
            <a:pPr indent="0" lvl="0" marL="457200">
              <a:spcBef>
                <a:spcPts val="0"/>
              </a:spcBef>
              <a:buNone/>
            </a:pPr>
            <a:r>
              <a:rPr lang="en" sz="1500">
                <a:latin typeface="Courier New"/>
                <a:ea typeface="Courier New"/>
                <a:cs typeface="Courier New"/>
                <a:sym typeface="Courier New"/>
              </a:rPr>
              <a:t>gedit mybot_world.launch</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Shape 62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mundo</a:t>
            </a:r>
          </a:p>
        </p:txBody>
      </p:sp>
      <p:sp>
        <p:nvSpPr>
          <p:cNvPr id="628" name="Shape 628"/>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Inserir no arquivo:</a:t>
            </a:r>
          </a:p>
          <a:p>
            <a:pPr lvl="0" rtl="0">
              <a:lnSpc>
                <a:spcPct val="150000"/>
              </a:lnSpc>
              <a:spcBef>
                <a:spcPts val="0"/>
              </a:spcBef>
              <a:spcAft>
                <a:spcPts val="0"/>
              </a:spcAft>
              <a:buNone/>
            </a:pPr>
            <a:r>
              <a:rPr lang="en" sz="1500">
                <a:latin typeface="Courier New"/>
                <a:ea typeface="Courier New"/>
                <a:cs typeface="Courier New"/>
                <a:sym typeface="Courier New"/>
              </a:rPr>
              <a:t>&lt;launch&gt;</a:t>
            </a:r>
          </a:p>
          <a:p>
            <a:pPr indent="-69850" lvl="0" marL="457200" rtl="0">
              <a:lnSpc>
                <a:spcPct val="15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&lt;include file="$(find gazebo_ros)/launch/empty_world.launch"&gt;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&lt;arg name="world_name" </a:t>
            </a:r>
          </a:p>
          <a:p>
            <a:pPr indent="387350" lvl="0" marL="914400" rtl="0">
              <a:lnSpc>
                <a:spcPct val="15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value="$(find mybot_gazebo)/worlds/mybot.world" /&gt;</a:t>
            </a:r>
          </a:p>
          <a:p>
            <a:pPr indent="-69850" lvl="0" marL="457200" rtl="0">
              <a:lnSpc>
                <a:spcPct val="15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&lt;arg name="gui" value="true" /&gt;</a:t>
            </a:r>
          </a:p>
          <a:p>
            <a:pPr indent="0" lvl="0" marL="457200" rtl="0">
              <a:lnSpc>
                <a:spcPct val="150000"/>
              </a:lnSpc>
              <a:spcBef>
                <a:spcPts val="0"/>
              </a:spcBef>
              <a:spcAft>
                <a:spcPts val="0"/>
              </a:spcAft>
              <a:buNone/>
            </a:pPr>
            <a:r>
              <a:rPr lang="en" sz="1500">
                <a:latin typeface="Courier New"/>
                <a:ea typeface="Courier New"/>
                <a:cs typeface="Courier New"/>
                <a:sym typeface="Courier New"/>
              </a:rPr>
              <a:t>&lt;/include&gt;</a:t>
            </a:r>
          </a:p>
          <a:p>
            <a:pPr lvl="0">
              <a:lnSpc>
                <a:spcPct val="150000"/>
              </a:lnSpc>
              <a:spcBef>
                <a:spcPts val="0"/>
              </a:spcBef>
              <a:spcAft>
                <a:spcPts val="0"/>
              </a:spcAft>
              <a:buNone/>
            </a:pPr>
            <a:r>
              <a:rPr lang="en" sz="1500">
                <a:latin typeface="Courier New"/>
                <a:ea typeface="Courier New"/>
                <a:cs typeface="Courier New"/>
                <a:sym typeface="Courier New"/>
              </a:rPr>
              <a:t>&lt;/launch&gt;</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Shape 63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mundo</a:t>
            </a:r>
          </a:p>
        </p:txBody>
      </p:sp>
      <p:sp>
        <p:nvSpPr>
          <p:cNvPr id="634" name="Shape 63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Agora vamos executar o arquivo </a:t>
            </a:r>
            <a:r>
              <a:rPr lang="en" sz="1500">
                <a:latin typeface="Courier New"/>
                <a:ea typeface="Courier New"/>
                <a:cs typeface="Courier New"/>
                <a:sym typeface="Courier New"/>
              </a:rPr>
              <a:t>.launch</a:t>
            </a:r>
            <a:r>
              <a:rPr lang="en"/>
              <a:t>:</a:t>
            </a:r>
          </a:p>
          <a:p>
            <a:pPr lvl="0">
              <a:spcBef>
                <a:spcPts val="0"/>
              </a:spcBef>
              <a:buNone/>
            </a:pPr>
            <a:r>
              <a:rPr lang="en" sz="1500">
                <a:latin typeface="Courier New"/>
                <a:ea typeface="Courier New"/>
                <a:cs typeface="Courier New"/>
                <a:sym typeface="Courier New"/>
              </a:rPr>
              <a:t>	roslaunch mybot_gazebo mybot_world.launch</a:t>
            </a: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Shape 63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Modelo</a:t>
            </a:r>
          </a:p>
        </p:txBody>
      </p:sp>
      <p:sp>
        <p:nvSpPr>
          <p:cNvPr id="640" name="Shape 640"/>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Agora vamos criar o modelo do robô diferencial.</a:t>
            </a:r>
          </a:p>
          <a:p>
            <a:pPr indent="-228600" lvl="0" marL="457200" rtl="0">
              <a:spcBef>
                <a:spcPts val="0"/>
              </a:spcBef>
            </a:pPr>
            <a:r>
              <a:rPr lang="en"/>
              <a:t>Como estamos trabalhando com o ROS, vamos usar a linguagem URDF para definir o nosso robô.</a:t>
            </a:r>
          </a:p>
          <a:p>
            <a:pPr lvl="0" rtl="0">
              <a:spcBef>
                <a:spcPts val="0"/>
              </a:spcBef>
              <a:buNone/>
            </a:pPr>
            <a:r>
              <a:rPr lang="en" sz="1500">
                <a:latin typeface="Courier New"/>
                <a:ea typeface="Courier New"/>
                <a:cs typeface="Courier New"/>
                <a:sym typeface="Courier New"/>
              </a:rPr>
              <a:t>	roscd mybot_description</a:t>
            </a:r>
          </a:p>
          <a:p>
            <a:pPr lvl="0" rtl="0">
              <a:spcBef>
                <a:spcPts val="0"/>
              </a:spcBef>
              <a:buNone/>
            </a:pPr>
            <a:r>
              <a:rPr lang="en" sz="1500">
                <a:latin typeface="Courier New"/>
                <a:ea typeface="Courier New"/>
                <a:cs typeface="Courier New"/>
                <a:sym typeface="Courier New"/>
              </a:rPr>
              <a:t>	mkdir urdf</a:t>
            </a:r>
          </a:p>
          <a:p>
            <a:pPr lvl="0" rtl="0">
              <a:spcBef>
                <a:spcPts val="0"/>
              </a:spcBef>
              <a:buNone/>
            </a:pPr>
            <a:r>
              <a:rPr lang="en" sz="1500">
                <a:latin typeface="Courier New"/>
                <a:ea typeface="Courier New"/>
                <a:cs typeface="Courier New"/>
                <a:sym typeface="Courier New"/>
              </a:rPr>
              <a:t>	cd urdf</a:t>
            </a:r>
          </a:p>
          <a:p>
            <a:pPr lvl="0">
              <a:spcBef>
                <a:spcPts val="0"/>
              </a:spcBef>
              <a:buNone/>
            </a:pPr>
            <a:r>
              <a:rPr lang="en" sz="1500">
                <a:latin typeface="Courier New"/>
                <a:ea typeface="Courier New"/>
                <a:cs typeface="Courier New"/>
                <a:sym typeface="Courier New"/>
              </a:rPr>
              <a:t>	gedit mybot.urdf</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Shape 64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Modelo</a:t>
            </a:r>
          </a:p>
        </p:txBody>
      </p:sp>
      <p:sp>
        <p:nvSpPr>
          <p:cNvPr id="646" name="Shape 64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Um modelo de um robô é formado por links e joints.</a:t>
            </a:r>
          </a:p>
          <a:p>
            <a:pPr indent="-228600" lvl="0" marL="457200" rtl="0">
              <a:spcBef>
                <a:spcPts val="0"/>
              </a:spcBef>
            </a:pPr>
            <a:r>
              <a:rPr lang="en"/>
              <a:t>Links são as partes do robô: o corpo, cada roda, eventuais sensores, etc.</a:t>
            </a:r>
          </a:p>
          <a:p>
            <a:pPr indent="-228600" lvl="0" marL="457200" rtl="0">
              <a:spcBef>
                <a:spcPts val="0"/>
              </a:spcBef>
            </a:pPr>
            <a:r>
              <a:rPr lang="en"/>
              <a:t>Joints são as ligações entre os links. Existem diversos tipos de joints, e cada tipo define como o link é capaz de se mover em relação ao outro link ao qual está ligado.</a:t>
            </a:r>
          </a:p>
          <a:p>
            <a:pPr indent="-228600" lvl="0" marL="457200">
              <a:spcBef>
                <a:spcPts val="0"/>
              </a:spcBef>
            </a:pPr>
            <a:r>
              <a:rPr lang="en"/>
              <a:t>Usamos as tags xml para definir os diversos elementos que formam o robô.</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Shape 65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Criando o Modelo</a:t>
            </a:r>
          </a:p>
        </p:txBody>
      </p:sp>
      <p:sp>
        <p:nvSpPr>
          <p:cNvPr id="652" name="Shape 652"/>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228600" lvl="0" marL="457200" rtl="0">
              <a:spcBef>
                <a:spcPts val="0"/>
              </a:spcBef>
            </a:pPr>
            <a:r>
              <a:rPr lang="en"/>
              <a:t>O modelo mais básico de um robô é:</a:t>
            </a:r>
          </a:p>
          <a:p>
            <a:pPr lvl="0" rtl="0">
              <a:spcBef>
                <a:spcPts val="0"/>
              </a:spcBef>
              <a:buNone/>
            </a:pPr>
            <a:r>
              <a:rPr lang="en" sz="1500">
                <a:latin typeface="Courier New"/>
                <a:ea typeface="Courier New"/>
                <a:cs typeface="Courier New"/>
                <a:sym typeface="Courier New"/>
              </a:rPr>
              <a:t>&lt;?xml version="1.0"?&gt;</a:t>
            </a:r>
          </a:p>
          <a:p>
            <a:pPr lvl="0" rtl="0">
              <a:spcBef>
                <a:spcPts val="0"/>
              </a:spcBef>
              <a:buNone/>
            </a:pPr>
            <a:r>
              <a:rPr lang="en" sz="1500">
                <a:latin typeface="Courier New"/>
                <a:ea typeface="Courier New"/>
                <a:cs typeface="Courier New"/>
                <a:sym typeface="Courier New"/>
              </a:rPr>
              <a:t>&lt;robot name="mybot"&gt;</a:t>
            </a:r>
          </a:p>
          <a:p>
            <a:pPr lvl="0">
              <a:spcBef>
                <a:spcPts val="0"/>
              </a:spcBef>
              <a:buNone/>
            </a:pPr>
            <a:r>
              <a:rPr lang="en" sz="1500">
                <a:latin typeface="Courier New"/>
                <a:ea typeface="Courier New"/>
                <a:cs typeface="Courier New"/>
                <a:sym typeface="Courier New"/>
              </a:rPr>
              <a:t>&lt;/robot&gt;</a:t>
            </a: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