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257" r:id="rId2"/>
    <p:sldId id="258" r:id="rId3"/>
    <p:sldId id="264" r:id="rId4"/>
    <p:sldId id="261" r:id="rId5"/>
    <p:sldId id="262" r:id="rId6"/>
    <p:sldId id="265" r:id="rId7"/>
    <p:sldId id="259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11" d="100"/>
          <a:sy n="111" d="100"/>
        </p:scale>
        <p:origin x="6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90ED9-344C-2B48-B275-1F42C61CF6C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79F58-FE90-474D-B911-05F9B1B0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79F58-FE90-474D-B911-05F9B1B09F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1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79F58-FE90-474D-B911-05F9B1B09F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4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79F58-FE90-474D-B911-05F9B1B09F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3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404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99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7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4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97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6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5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6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0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0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9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2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4A9F0-8A23-D043-BDC4-E0DC77634C3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5F8B-8B11-1948-9F94-17DD2A4A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6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CF43-D7F5-0282-1C99-0249F017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99" y="1342790"/>
            <a:ext cx="1556359" cy="851770"/>
          </a:xfrm>
        </p:spPr>
        <p:txBody>
          <a:bodyPr>
            <a:normAutofit/>
          </a:bodyPr>
          <a:lstStyle/>
          <a:p>
            <a:pPr algn="l"/>
            <a:r>
              <a:rPr lang="en-US" sz="3000" b="1" i="1" dirty="0" err="1"/>
              <a:t>SetUps</a:t>
            </a:r>
            <a:endParaRPr lang="en-US" sz="3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635E-F7F4-0CCF-9919-845FD5BB5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2194560"/>
            <a:ext cx="11699309" cy="433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Objective:</a:t>
            </a:r>
            <a:r>
              <a:rPr lang="en-AU" sz="2000" dirty="0"/>
              <a:t> </a:t>
            </a:r>
            <a:r>
              <a:rPr lang="en-AU" sz="1600" dirty="0"/>
              <a:t>Compare CPU and memory performance between two data-handling approaches in an Android app using Room, DAO method, </a:t>
            </a:r>
            <a:r>
              <a:rPr lang="en-AU" sz="1600" dirty="0" err="1"/>
              <a:t>ViewModel</a:t>
            </a:r>
            <a:r>
              <a:rPr lang="en-AU" sz="1600" dirty="0"/>
              <a:t> and </a:t>
            </a:r>
            <a:r>
              <a:rPr lang="en-AU" sz="1600" dirty="0" err="1"/>
              <a:t>RecyclerView</a:t>
            </a:r>
            <a:r>
              <a:rPr lang="en-AU" sz="1600" dirty="0"/>
              <a:t>.</a:t>
            </a:r>
          </a:p>
          <a:p>
            <a:pPr marL="0" indent="0">
              <a:buNone/>
            </a:pPr>
            <a:r>
              <a:rPr lang="en-AU" sz="2000" b="1" dirty="0"/>
              <a:t>Variants: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/>
              <a:t>Variant 1:</a:t>
            </a:r>
            <a:r>
              <a:rPr lang="en-AU" sz="1600" dirty="0"/>
              <a:t> Uses </a:t>
            </a:r>
            <a:r>
              <a:rPr lang="en-AU" sz="1600" dirty="0" err="1"/>
              <a:t>LiveData</a:t>
            </a:r>
            <a:r>
              <a:rPr lang="en-AU" sz="1600" dirty="0"/>
              <a:t> with </a:t>
            </a:r>
            <a:r>
              <a:rPr lang="en-AU" sz="1600" dirty="0" err="1"/>
              <a:t>ViewModel</a:t>
            </a:r>
            <a:r>
              <a:rPr lang="en-AU" sz="1600" dirty="0"/>
              <a:t> for automatic list updates.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AU" sz="1600" b="1" dirty="0"/>
              <a:t>Variant 2:</a:t>
            </a:r>
            <a:r>
              <a:rPr lang="en-AU" sz="1600" dirty="0"/>
              <a:t> Manual data handling (no </a:t>
            </a:r>
            <a:r>
              <a:rPr lang="en-AU" sz="1600" dirty="0" err="1"/>
              <a:t>LiveData</a:t>
            </a:r>
            <a:r>
              <a:rPr lang="en-AU" sz="1600" dirty="0"/>
              <a:t>), with modified </a:t>
            </a:r>
            <a:r>
              <a:rPr lang="en-AU" sz="1600" dirty="0" err="1"/>
              <a:t>ViewModel</a:t>
            </a:r>
            <a:r>
              <a:rPr lang="en-AU" sz="1600" dirty="0"/>
              <a:t>, DAO, and a newly created Repository (some methods in UI controllers are also simplified)</a:t>
            </a:r>
          </a:p>
          <a:p>
            <a:pPr marL="0" indent="0">
              <a:buNone/>
            </a:pPr>
            <a:r>
              <a:rPr lang="en-AU" sz="2000" b="1" dirty="0"/>
              <a:t>Test Cases:</a:t>
            </a:r>
            <a:endParaRPr lang="en-AU" sz="2000" dirty="0"/>
          </a:p>
          <a:p>
            <a:r>
              <a:rPr lang="en-AU" sz="1600" dirty="0"/>
              <a:t>Launch "Your Activity" fragment (load data).</a:t>
            </a:r>
          </a:p>
          <a:p>
            <a:r>
              <a:rPr lang="en-AU" sz="1600" dirty="0"/>
              <a:t>Navigate to Add and Update fragments (activities).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Measure performance with Android Profiler during each operations (CRUD).</a:t>
            </a:r>
          </a:p>
          <a:p>
            <a:pPr marL="0" indent="0">
              <a:buNone/>
            </a:pPr>
            <a:r>
              <a:rPr lang="en-AU" sz="2000" b="1" dirty="0"/>
              <a:t>Tools:</a:t>
            </a:r>
            <a:r>
              <a:rPr lang="en-AU" sz="2000" dirty="0"/>
              <a:t> </a:t>
            </a:r>
            <a:r>
              <a:rPr lang="en-AU" sz="1600" dirty="0"/>
              <a:t>Android Profiler for tracking CPU and memory usage.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2CEAD9-722A-C8DB-C5B6-E3E41A6F16E1}"/>
              </a:ext>
            </a:extLst>
          </p:cNvPr>
          <p:cNvSpPr txBox="1">
            <a:spLocks/>
          </p:cNvSpPr>
          <p:nvPr/>
        </p:nvSpPr>
        <p:spPr>
          <a:xfrm>
            <a:off x="8855901" y="491020"/>
            <a:ext cx="3336099" cy="851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Student Name: Dang Khoa Le</a:t>
            </a:r>
            <a:br>
              <a:rPr lang="en-US" sz="1600" dirty="0"/>
            </a:br>
            <a:r>
              <a:rPr lang="en-US" sz="1600" dirty="0"/>
              <a:t>Student ID: 103844421</a:t>
            </a:r>
          </a:p>
        </p:txBody>
      </p:sp>
      <p:pic>
        <p:nvPicPr>
          <p:cNvPr id="60" name="Audio 59">
            <a:extLst>
              <a:ext uri="{FF2B5EF4-FFF2-40B4-BE49-F238E27FC236}">
                <a16:creationId xmlns:a16="http://schemas.microsoft.com/office/drawing/2014/main" id="{94E870EE-FBCD-5B47-7019-A78FDFB21D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8257">
        <p14:reveal/>
      </p:transition>
    </mc:Choice>
    <mc:Fallback>
      <p:transition spd="slow" advTm="38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283B5-2297-8B42-E0C6-BFC1B5BD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5FE4-4E5A-7B1B-5CB0-973B7E13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1" y="6006230"/>
            <a:ext cx="9544833" cy="851770"/>
          </a:xfrm>
        </p:spPr>
        <p:txBody>
          <a:bodyPr>
            <a:noAutofit/>
          </a:bodyPr>
          <a:lstStyle/>
          <a:p>
            <a:pPr algn="l"/>
            <a:r>
              <a:rPr lang="en-AU" sz="3000" b="1" i="1" dirty="0"/>
              <a:t>Original Program (Variant 1) Observations</a:t>
            </a:r>
            <a:endParaRPr lang="en-US" sz="3000" b="1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EA5B52-3D73-45A8-7164-5A5DD3427852}"/>
              </a:ext>
            </a:extLst>
          </p:cNvPr>
          <p:cNvSpPr txBox="1">
            <a:spLocks/>
          </p:cNvSpPr>
          <p:nvPr/>
        </p:nvSpPr>
        <p:spPr>
          <a:xfrm>
            <a:off x="8855901" y="535579"/>
            <a:ext cx="3336099" cy="851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Student Name: Dang Khoa Le</a:t>
            </a:r>
            <a:br>
              <a:rPr lang="en-US" sz="1600" dirty="0"/>
            </a:br>
            <a:r>
              <a:rPr lang="en-US" sz="1600" dirty="0"/>
              <a:t>Student ID: 103844421</a:t>
            </a:r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6382BF30-4BCF-25D6-9395-EF40757674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" y="1488869"/>
            <a:ext cx="5565369" cy="159253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C89EBA6-D9E5-4F7E-3B8B-991059B53E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05" y="1488868"/>
            <a:ext cx="5681723" cy="1625829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6F1C1AD2-3192-16F4-43E1-820E12CC3C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" y="3750680"/>
            <a:ext cx="5565369" cy="159253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593D700F-C84E-58C2-1247-F4E7B73BA4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04" y="3750678"/>
            <a:ext cx="5681723" cy="1625829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ECD7A853-F53D-14BA-EE90-BF1C5FAC4567}"/>
              </a:ext>
            </a:extLst>
          </p:cNvPr>
          <p:cNvSpPr txBox="1"/>
          <p:nvPr/>
        </p:nvSpPr>
        <p:spPr>
          <a:xfrm>
            <a:off x="1647939" y="3081403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1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3C551735-4387-07F7-1D17-8577CC8F5D40}"/>
              </a:ext>
            </a:extLst>
          </p:cNvPr>
          <p:cNvSpPr txBox="1"/>
          <p:nvPr/>
        </p:nvSpPr>
        <p:spPr>
          <a:xfrm>
            <a:off x="8064522" y="3129702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2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785E6BE7-2943-7036-EE46-AAEAA63C2654}"/>
              </a:ext>
            </a:extLst>
          </p:cNvPr>
          <p:cNvSpPr txBox="1"/>
          <p:nvPr/>
        </p:nvSpPr>
        <p:spPr>
          <a:xfrm>
            <a:off x="1647938" y="5343214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3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74322478-C7CA-9B4C-0B2C-F81FE0269272}"/>
              </a:ext>
            </a:extLst>
          </p:cNvPr>
          <p:cNvSpPr txBox="1"/>
          <p:nvPr/>
        </p:nvSpPr>
        <p:spPr>
          <a:xfrm>
            <a:off x="8064523" y="5376507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4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9" name="Audio 28">
            <a:extLst>
              <a:ext uri="{FF2B5EF4-FFF2-40B4-BE49-F238E27FC236}">
                <a16:creationId xmlns:a16="http://schemas.microsoft.com/office/drawing/2014/main" id="{728DD08A-A31A-4183-70F4-44A01DAF1D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61599"/>
      </p:ext>
    </p:extLst>
  </p:cSld>
  <p:clrMapOvr>
    <a:masterClrMapping/>
  </p:clrMapOvr>
  <p:transition spd="slow" advTm="2995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78639-516A-9EA7-485E-DCE5F0604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ECF9-45B8-F129-6228-2C29BB0C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167" y="5970011"/>
            <a:ext cx="9544833" cy="851770"/>
          </a:xfrm>
        </p:spPr>
        <p:txBody>
          <a:bodyPr>
            <a:noAutofit/>
          </a:bodyPr>
          <a:lstStyle/>
          <a:p>
            <a:r>
              <a:rPr lang="en-AU" sz="3000" b="1" i="1" dirty="0"/>
              <a:t>Original Program (Variant 1) Observations</a:t>
            </a:r>
            <a:endParaRPr lang="en-US" sz="3000" b="1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A6F060-1BB5-1525-8B0B-BD217B8D2205}"/>
              </a:ext>
            </a:extLst>
          </p:cNvPr>
          <p:cNvSpPr txBox="1">
            <a:spLocks/>
          </p:cNvSpPr>
          <p:nvPr/>
        </p:nvSpPr>
        <p:spPr>
          <a:xfrm>
            <a:off x="8855901" y="535579"/>
            <a:ext cx="3336099" cy="851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Student Name: Dang Khoa Le</a:t>
            </a:r>
            <a:br>
              <a:rPr lang="en-US" sz="1600" dirty="0"/>
            </a:br>
            <a:r>
              <a:rPr lang="en-US" sz="1600" dirty="0"/>
              <a:t>Student ID: 103844421</a:t>
            </a:r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FEED1BA-3E24-30F8-E8B3-36B19EAB32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" y="373033"/>
            <a:ext cx="3604416" cy="1031406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EE6348-8488-D5F1-3953-00A0796651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" y="1824195"/>
            <a:ext cx="3604416" cy="1031406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09B04A-59D3-4342-B6B3-83C434448B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" y="3359272"/>
            <a:ext cx="3604416" cy="1031406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071C706F-78B4-9592-CBF3-16232DA80A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" y="4866802"/>
            <a:ext cx="3679774" cy="1052970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08A432FF-BD80-57B8-46A7-61A971F62C85}"/>
              </a:ext>
            </a:extLst>
          </p:cNvPr>
          <p:cNvSpPr txBox="1"/>
          <p:nvPr/>
        </p:nvSpPr>
        <p:spPr>
          <a:xfrm>
            <a:off x="667458" y="1464713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1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083D76D9-F7A5-E9B8-F745-A96BA03BEDD6}"/>
              </a:ext>
            </a:extLst>
          </p:cNvPr>
          <p:cNvSpPr txBox="1"/>
          <p:nvPr/>
        </p:nvSpPr>
        <p:spPr>
          <a:xfrm>
            <a:off x="667458" y="2931891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2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B8ECDDAA-8FA0-EB53-3530-E182317DFF6E}"/>
              </a:ext>
            </a:extLst>
          </p:cNvPr>
          <p:cNvSpPr txBox="1"/>
          <p:nvPr/>
        </p:nvSpPr>
        <p:spPr>
          <a:xfrm>
            <a:off x="667458" y="4500717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3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6412D7B3-53D7-8DE7-B395-EC534660F6C4}"/>
              </a:ext>
            </a:extLst>
          </p:cNvPr>
          <p:cNvSpPr txBox="1"/>
          <p:nvPr/>
        </p:nvSpPr>
        <p:spPr>
          <a:xfrm>
            <a:off x="705136" y="5987101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4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E42B7-469B-D068-27EE-BA50F86AC4AC}"/>
              </a:ext>
            </a:extLst>
          </p:cNvPr>
          <p:cNvSpPr txBox="1"/>
          <p:nvPr/>
        </p:nvSpPr>
        <p:spPr>
          <a:xfrm>
            <a:off x="3967735" y="260892"/>
            <a:ext cx="4789078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AU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CPU Usage Analysis</a:t>
            </a:r>
            <a:endParaRPr lang="en-AU" sz="1200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Launch Your Activity:</a:t>
            </a:r>
            <a:endParaRPr lang="en-AU" sz="1200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36%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31%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31%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34%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 from Your Activity to Add Activity:</a:t>
            </a:r>
            <a:endParaRPr lang="en-AU" sz="1200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27%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31%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30%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27%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an Exercise Activity and Navigate Back to Your Activity:</a:t>
            </a:r>
            <a:endParaRPr lang="en-AU" sz="1200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44%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24%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26%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31%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 from Your Activity to Update Activity (with Passed ID):</a:t>
            </a:r>
            <a:endParaRPr lang="en-AU" sz="1200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33%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31%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35%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35%</a:t>
            </a:r>
            <a:endParaRPr lang="en-AU" sz="1200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an Exercise Activity and Navigate Back to Your Activity:</a:t>
            </a:r>
            <a:endParaRPr lang="en-AU" sz="1200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34%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39%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25%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35%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an Exercise Activity (with Animations):</a:t>
            </a:r>
            <a:endParaRPr lang="en-AU" sz="1200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52%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28%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27%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27%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34A7E-01B8-C38A-61B6-9E6DF9C14E54}"/>
              </a:ext>
            </a:extLst>
          </p:cNvPr>
          <p:cNvSpPr txBox="1"/>
          <p:nvPr/>
        </p:nvSpPr>
        <p:spPr>
          <a:xfrm>
            <a:off x="9060766" y="1813250"/>
            <a:ext cx="2926367" cy="397031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Memory Usage Analysis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Initial Memory Usage: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86 MB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94.8 MB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105.9 MB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114.4 MB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When Adding an Exercise Item: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87.5 MB (+1.5 MB)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100.5 MB (+5.7 MB)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107.7 MB (+1.8 MB)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115.8 MB (+1.4 MB)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When Updating an Exercise Item: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92.9 MB (+5.4 MB)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104.5 MB (+4 MB)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113.3 MB (+5.6 MB)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120.5 MB (+4.7 MB)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When Deleting an Exercise Item: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100 MB (+7.1 MB)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105.4 MB (+ 0.9 MB)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111 MB (+2.2 MB)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121.1 MB (+0.6 MB)</a:t>
            </a:r>
          </a:p>
        </p:txBody>
      </p:sp>
      <p:pic>
        <p:nvPicPr>
          <p:cNvPr id="35" name="Audio 34">
            <a:extLst>
              <a:ext uri="{FF2B5EF4-FFF2-40B4-BE49-F238E27FC236}">
                <a16:creationId xmlns:a16="http://schemas.microsoft.com/office/drawing/2014/main" id="{C3429116-6AF2-6653-184D-269B25011F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51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7951">
        <p159:morph option="byObject"/>
      </p:transition>
    </mc:Choice>
    <mc:Fallback>
      <p:transition spd="slow" advTm="179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141D9-725A-ECBA-5095-D2DD6677B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5A7F-4988-58C5-AE72-E902C217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575" y="2364444"/>
            <a:ext cx="9544833" cy="851770"/>
          </a:xfrm>
        </p:spPr>
        <p:txBody>
          <a:bodyPr>
            <a:noAutofit/>
          </a:bodyPr>
          <a:lstStyle/>
          <a:p>
            <a:r>
              <a:rPr lang="en-AU" sz="2500" b="1" i="1" dirty="0"/>
              <a:t>Original Program (Variant 1) Observations</a:t>
            </a:r>
            <a:endParaRPr lang="en-US" sz="25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44EA-0D1F-62AE-77A0-08E2ED45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3036074"/>
            <a:ext cx="11699309" cy="34899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b="1" dirty="0"/>
              <a:t>CPU Usage: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b="1" dirty="0"/>
              <a:t>Launch Activity:</a:t>
            </a:r>
            <a:r>
              <a:rPr lang="en-AU" sz="1400" dirty="0"/>
              <a:t> 31-36% CPU, stable across tests.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b="1" dirty="0"/>
              <a:t>Add Exercise:</a:t>
            </a:r>
            <a:r>
              <a:rPr lang="en-AU" sz="1400" dirty="0"/>
              <a:t> Significant spike in one test (44%), generally stable (24-31%).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b="1" dirty="0"/>
              <a:t>Update Exercise:</a:t>
            </a:r>
            <a:r>
              <a:rPr lang="en-AU" sz="1400" dirty="0"/>
              <a:t> Small fluctuations (25-39%).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b="1" dirty="0"/>
              <a:t>Delete Exercise:</a:t>
            </a:r>
            <a:r>
              <a:rPr lang="en-AU" sz="1400" dirty="0"/>
              <a:t> Test 1 showed a spike (52%), likely due to animation; otherwise, stable (27-28%).</a:t>
            </a:r>
          </a:p>
          <a:p>
            <a:pPr marL="0" indent="0">
              <a:buNone/>
            </a:pPr>
            <a:r>
              <a:rPr lang="en-AU" sz="2000" b="1" dirty="0"/>
              <a:t>Memory Usage: </a:t>
            </a:r>
            <a:r>
              <a:rPr lang="en-AU" sz="1400" dirty="0"/>
              <a:t>Increases consistently as operations progress (the app isn’t reset).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b="1" dirty="0"/>
              <a:t>Add Exercise:</a:t>
            </a:r>
            <a:r>
              <a:rPr lang="en-AU" sz="1400" dirty="0"/>
              <a:t> +1.5 to +5.7 MB.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b="1" dirty="0"/>
              <a:t>Update Exercise:</a:t>
            </a:r>
            <a:r>
              <a:rPr lang="en-AU" sz="1400" dirty="0"/>
              <a:t> +4.0 to +5.6 MB.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b="1" dirty="0"/>
              <a:t>Delete Exercise:</a:t>
            </a:r>
            <a:r>
              <a:rPr lang="en-AU" sz="1400" dirty="0"/>
              <a:t> Even deletion saw memory increases, likely due to animations (red-over and fade-out animation).</a:t>
            </a:r>
          </a:p>
          <a:p>
            <a:pPr marL="0" indent="0">
              <a:buNone/>
            </a:pPr>
            <a:r>
              <a:rPr lang="en-AU" sz="2000" b="1" dirty="0"/>
              <a:t>Conclusion:</a:t>
            </a:r>
            <a:r>
              <a:rPr lang="en-AU" sz="2000" dirty="0"/>
              <a:t> </a:t>
            </a:r>
            <a:r>
              <a:rPr lang="en-AU" sz="1400" dirty="0"/>
              <a:t>CPU and Memory usage remains relatively stable during CRUD operations, but spikes occur during deletion due to animations and other uncertainties.</a:t>
            </a:r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E0F717-9C5A-5828-B431-031DE3702600}"/>
              </a:ext>
            </a:extLst>
          </p:cNvPr>
          <p:cNvSpPr txBox="1">
            <a:spLocks/>
          </p:cNvSpPr>
          <p:nvPr/>
        </p:nvSpPr>
        <p:spPr>
          <a:xfrm>
            <a:off x="8855901" y="535579"/>
            <a:ext cx="3336099" cy="851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Student Name: Dang Khoa Le</a:t>
            </a:r>
            <a:br>
              <a:rPr lang="en-US" sz="1600" dirty="0"/>
            </a:br>
            <a:r>
              <a:rPr lang="en-US" sz="1600" dirty="0"/>
              <a:t>Student ID: 103844421</a:t>
            </a:r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35435-1BF5-DBB7-EDFB-7EA7FCA213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" y="70994"/>
            <a:ext cx="3741420" cy="1070610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A2542A8E-D919-F676-D8EB-15F8FA72CF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34" y="70994"/>
            <a:ext cx="3741420" cy="1070610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EF024F-B11B-5B9B-2856-8F89DD4A1D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" y="1240003"/>
            <a:ext cx="3741420" cy="1070610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97B77C-5B27-322B-4870-30F9D930ED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34" y="1255650"/>
            <a:ext cx="3741420" cy="1070610"/>
          </a:xfrm>
          <a:prstGeom prst="rect">
            <a:avLst/>
          </a:prstGeom>
        </p:spPr>
      </p:pic>
      <p:pic>
        <p:nvPicPr>
          <p:cNvPr id="51" name="Audio 50">
            <a:extLst>
              <a:ext uri="{FF2B5EF4-FFF2-40B4-BE49-F238E27FC236}">
                <a16:creationId xmlns:a16="http://schemas.microsoft.com/office/drawing/2014/main" id="{9C6D3420-B385-938B-0C44-30F44711AF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14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7797">
        <p159:morph option="byObject"/>
      </p:transition>
    </mc:Choice>
    <mc:Fallback>
      <p:transition spd="slow" advTm="277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AAF2D-4BE3-A915-3C22-D96922A5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D7C3-C900-A88B-734F-18FF0AC0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1" y="6006230"/>
            <a:ext cx="9544833" cy="851770"/>
          </a:xfrm>
        </p:spPr>
        <p:txBody>
          <a:bodyPr>
            <a:noAutofit/>
          </a:bodyPr>
          <a:lstStyle/>
          <a:p>
            <a:pPr algn="l"/>
            <a:r>
              <a:rPr lang="en-AU" sz="3000" b="1" i="1" dirty="0"/>
              <a:t>Variant 2 Overview</a:t>
            </a:r>
            <a:endParaRPr lang="en-US" sz="3000" b="1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BBA27C-D351-F86D-2124-565BD92455D0}"/>
              </a:ext>
            </a:extLst>
          </p:cNvPr>
          <p:cNvSpPr txBox="1">
            <a:spLocks/>
          </p:cNvSpPr>
          <p:nvPr/>
        </p:nvSpPr>
        <p:spPr>
          <a:xfrm>
            <a:off x="8855901" y="535579"/>
            <a:ext cx="3336099" cy="851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Student Name: Dang Khoa Le</a:t>
            </a:r>
            <a:br>
              <a:rPr lang="en-US" sz="1600" dirty="0"/>
            </a:br>
            <a:r>
              <a:rPr lang="en-US" sz="1600" dirty="0"/>
              <a:t>Student ID: 103844421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DC08519-6475-8A85-FAA4-85CB023F9C1F}"/>
              </a:ext>
            </a:extLst>
          </p:cNvPr>
          <p:cNvSpPr txBox="1"/>
          <p:nvPr/>
        </p:nvSpPr>
        <p:spPr>
          <a:xfrm>
            <a:off x="1647939" y="3081403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1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9D7C2550-B5AD-D196-2CA8-9A45B9D07679}"/>
              </a:ext>
            </a:extLst>
          </p:cNvPr>
          <p:cNvSpPr txBox="1"/>
          <p:nvPr/>
        </p:nvSpPr>
        <p:spPr>
          <a:xfrm>
            <a:off x="8064522" y="3129702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2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46042941-91FE-7418-FA3A-59F51B9CD291}"/>
              </a:ext>
            </a:extLst>
          </p:cNvPr>
          <p:cNvSpPr txBox="1"/>
          <p:nvPr/>
        </p:nvSpPr>
        <p:spPr>
          <a:xfrm>
            <a:off x="1647938" y="5343214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3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190C182-B8F7-7C74-736C-A90DEDF76E22}"/>
              </a:ext>
            </a:extLst>
          </p:cNvPr>
          <p:cNvSpPr txBox="1"/>
          <p:nvPr/>
        </p:nvSpPr>
        <p:spPr>
          <a:xfrm>
            <a:off x="8064523" y="5376507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4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2C68708-83EE-8D93-EC62-60B728F2E1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3"/>
          <a:stretch/>
        </p:blipFill>
        <p:spPr>
          <a:xfrm>
            <a:off x="59371" y="1527361"/>
            <a:ext cx="5715616" cy="1408532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CE2A33B-33E1-A485-6F06-FFB03B2A56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0"/>
          <a:stretch/>
        </p:blipFill>
        <p:spPr>
          <a:xfrm>
            <a:off x="6445189" y="1527361"/>
            <a:ext cx="5714646" cy="1427698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B25203-BD7D-FBCE-6599-763005CD2E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" y="3793332"/>
            <a:ext cx="5705913" cy="140853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87A5DB0-8941-E4CF-69E8-A4A872D467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89" y="3788772"/>
            <a:ext cx="5724385" cy="1413092"/>
          </a:xfrm>
          <a:prstGeom prst="rect">
            <a:avLst/>
          </a:prstGeom>
        </p:spPr>
      </p:pic>
      <p:pic>
        <p:nvPicPr>
          <p:cNvPr id="20" name="Audio 19">
            <a:extLst>
              <a:ext uri="{FF2B5EF4-FFF2-40B4-BE49-F238E27FC236}">
                <a16:creationId xmlns:a16="http://schemas.microsoft.com/office/drawing/2014/main" id="{4662E769-A241-D9F1-6FF6-17E8E9A622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04863"/>
      </p:ext>
    </p:extLst>
  </p:cSld>
  <p:clrMapOvr>
    <a:masterClrMapping/>
  </p:clrMapOvr>
  <p:transition spd="slow" advTm="6292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B5D8B-8275-8817-5019-871D3C7E9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7EAF-A1A8-ED9B-BF46-C9304B02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167" y="5970011"/>
            <a:ext cx="9544833" cy="851770"/>
          </a:xfrm>
        </p:spPr>
        <p:txBody>
          <a:bodyPr>
            <a:noAutofit/>
          </a:bodyPr>
          <a:lstStyle/>
          <a:p>
            <a:r>
              <a:rPr lang="en-AU" sz="3000" b="1" i="1" dirty="0"/>
              <a:t>Variant 2 Overview</a:t>
            </a:r>
            <a:endParaRPr lang="en-US" sz="3000" b="1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8B5CE7-991D-3FE5-08EB-EEF2448B3F7F}"/>
              </a:ext>
            </a:extLst>
          </p:cNvPr>
          <p:cNvSpPr txBox="1">
            <a:spLocks/>
          </p:cNvSpPr>
          <p:nvPr/>
        </p:nvSpPr>
        <p:spPr>
          <a:xfrm>
            <a:off x="8855901" y="535579"/>
            <a:ext cx="3336099" cy="851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Student Name: Dang Khoa Le</a:t>
            </a:r>
            <a:br>
              <a:rPr lang="en-US" sz="1600" dirty="0"/>
            </a:br>
            <a:r>
              <a:rPr lang="en-US" sz="1600" dirty="0"/>
              <a:t>Student ID: 103844421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DDD2E70E-43C2-DFD9-49FD-C2EFC99B033D}"/>
              </a:ext>
            </a:extLst>
          </p:cNvPr>
          <p:cNvSpPr txBox="1"/>
          <p:nvPr/>
        </p:nvSpPr>
        <p:spPr>
          <a:xfrm>
            <a:off x="667458" y="1464713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1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C1CE5FC-2F03-8546-CD10-FA0E1683C178}"/>
              </a:ext>
            </a:extLst>
          </p:cNvPr>
          <p:cNvSpPr txBox="1"/>
          <p:nvPr/>
        </p:nvSpPr>
        <p:spPr>
          <a:xfrm>
            <a:off x="667458" y="2931891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2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1521B4CE-0599-354D-FAD8-56AD44C487B5}"/>
              </a:ext>
            </a:extLst>
          </p:cNvPr>
          <p:cNvSpPr txBox="1"/>
          <p:nvPr/>
        </p:nvSpPr>
        <p:spPr>
          <a:xfrm>
            <a:off x="667458" y="4500717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3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A0CD5D6C-83F7-73C4-3EEB-DBC34EC9E3C4}"/>
              </a:ext>
            </a:extLst>
          </p:cNvPr>
          <p:cNvSpPr txBox="1"/>
          <p:nvPr/>
        </p:nvSpPr>
        <p:spPr>
          <a:xfrm>
            <a:off x="705136" y="5987101"/>
            <a:ext cx="2388235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 Test 4 CPU and Memory Profiler Record</a:t>
            </a:r>
            <a:endParaRPr lang="en-AU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96C0-2D82-1370-7A93-983485E4F9DE}"/>
              </a:ext>
            </a:extLst>
          </p:cNvPr>
          <p:cNvSpPr txBox="1"/>
          <p:nvPr/>
        </p:nvSpPr>
        <p:spPr>
          <a:xfrm>
            <a:off x="3967735" y="260892"/>
            <a:ext cx="4789078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AU" sz="12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CPU Usage Analysis</a:t>
            </a:r>
            <a:endParaRPr lang="en-AU" sz="12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Launch Your Activity:</a:t>
            </a:r>
            <a:endParaRPr lang="en-AU" sz="12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28%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29%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40%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21%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 from Your Activity to Add Activity:</a:t>
            </a:r>
            <a:endParaRPr lang="en-AU" sz="12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28%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29%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40%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24%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an Exercise Activity and Navigate Back to Your Activity:</a:t>
            </a:r>
            <a:endParaRPr lang="en-AU" sz="12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28%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22%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44%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30%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 from Your Activity to Update Activity (with Passed ID):</a:t>
            </a:r>
            <a:endParaRPr lang="en-AU" sz="12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26%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28%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29%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25%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an Exercise Activity and Navigate Back to Your Activity:</a:t>
            </a:r>
            <a:endParaRPr lang="en-AU" sz="12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26%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25%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34%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27%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an Exercise Activity (with Animations):</a:t>
            </a:r>
            <a:endParaRPr lang="en-AU" sz="12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25%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26%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26%</a:t>
            </a:r>
          </a:p>
          <a:p>
            <a:pPr marL="742950" lvl="1" indent="-285750" algn="just"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19%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B522E-DDB3-7420-E3C2-4C4D82A393B8}"/>
              </a:ext>
            </a:extLst>
          </p:cNvPr>
          <p:cNvSpPr txBox="1"/>
          <p:nvPr/>
        </p:nvSpPr>
        <p:spPr>
          <a:xfrm>
            <a:off x="9060766" y="1813250"/>
            <a:ext cx="2926367" cy="378565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 Memory Usage:</a:t>
            </a:r>
            <a:endParaRPr lang="en-AU" sz="1200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100 MB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114.9 MB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125.4 MB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129.8 MB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Adding an Exercise Item:</a:t>
            </a:r>
            <a:endParaRPr lang="en-AU" sz="1200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101.6MB (+1.6 MB)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117 MB (+2.1 MB)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127.1 MB (+1.7 MB)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132.5 MB (+2.7 MB)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Updating an Exercise Item:</a:t>
            </a:r>
            <a:endParaRPr lang="en-AU" sz="1200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102.3 MB (+0.7 MB)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120.3 MB (+3.3 MB)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127.6 MB (+0.5MB)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139 MB (+6.5 MB)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200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Deleting an Exercise Item:</a:t>
            </a:r>
            <a:endParaRPr lang="en-AU" sz="1200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105.7 MB (+3.4 MB)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123.5 MB (+ 3.2MB)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129.6 MB (+2.0 MB)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140.4 MB (+1.4 MB)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943A09A-2E05-885E-A31A-F6C3C2362F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3"/>
          <a:stretch/>
        </p:blipFill>
        <p:spPr>
          <a:xfrm>
            <a:off x="53251" y="517336"/>
            <a:ext cx="3604411" cy="888255"/>
          </a:xfrm>
          <a:prstGeom prst="rect">
            <a:avLst/>
          </a:prstGeom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267DA748-743A-F9F8-4E6E-14A066B786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0"/>
          <a:stretch/>
        </p:blipFill>
        <p:spPr>
          <a:xfrm>
            <a:off x="53863" y="1989389"/>
            <a:ext cx="3603799" cy="900343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7585309B-904C-2521-F508-A867F06BB4E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1" y="3561106"/>
            <a:ext cx="3598291" cy="888255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16B0A45-1B09-4B7A-A8E7-B83E051E8C8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1" y="5059695"/>
            <a:ext cx="3609941" cy="891131"/>
          </a:xfrm>
          <a:prstGeom prst="rect">
            <a:avLst/>
          </a:prstGeom>
        </p:spPr>
      </p:pic>
      <p:pic>
        <p:nvPicPr>
          <p:cNvPr id="52" name="Audio 51">
            <a:extLst>
              <a:ext uri="{FF2B5EF4-FFF2-40B4-BE49-F238E27FC236}">
                <a16:creationId xmlns:a16="http://schemas.microsoft.com/office/drawing/2014/main" id="{B27E4B8E-40E7-BBCD-B4F9-13E54FFC70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19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8551">
        <p159:morph option="byObject"/>
      </p:transition>
    </mc:Choice>
    <mc:Fallback>
      <p:transition spd="slow" advTm="8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AC6B6-A79D-29B9-9E72-C619F64E6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F29F-7E1B-2CE5-1DDE-16F1B8DC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725" y="2252331"/>
            <a:ext cx="5109275" cy="851770"/>
          </a:xfrm>
        </p:spPr>
        <p:txBody>
          <a:bodyPr>
            <a:noAutofit/>
          </a:bodyPr>
          <a:lstStyle/>
          <a:p>
            <a:r>
              <a:rPr lang="en-AU" sz="3000" b="1" i="1" dirty="0"/>
              <a:t>Variant 2 Overview</a:t>
            </a:r>
            <a:endParaRPr lang="en-US" sz="3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0AAF-E9C3-D2FE-C807-C2342FD30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3218569"/>
            <a:ext cx="11699309" cy="330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Hypothesis:</a:t>
            </a:r>
            <a:r>
              <a:rPr lang="en-AU" sz="2000" dirty="0"/>
              <a:t> </a:t>
            </a:r>
            <a:r>
              <a:rPr lang="en-AU" sz="1600" dirty="0"/>
              <a:t>Manual list handling (no </a:t>
            </a:r>
            <a:r>
              <a:rPr lang="en-AU" sz="1600" dirty="0" err="1"/>
              <a:t>LiveData</a:t>
            </a:r>
            <a:r>
              <a:rPr lang="en-AU" sz="1600" dirty="0"/>
              <a:t>) will lead to higher CPU and memory usage due to lack of automatic data management.</a:t>
            </a:r>
          </a:p>
          <a:p>
            <a:pPr marL="0" indent="0">
              <a:buNone/>
            </a:pPr>
            <a:r>
              <a:rPr lang="en-AU" sz="2000" b="1" dirty="0"/>
              <a:t>Expected Results:</a:t>
            </a:r>
            <a:r>
              <a:rPr lang="en-AU" sz="1600" dirty="0"/>
              <a:t> </a:t>
            </a:r>
            <a:r>
              <a:rPr lang="en-AU" sz="1600" dirty="0" err="1"/>
              <a:t>LiveData</a:t>
            </a:r>
            <a:r>
              <a:rPr lang="en-AU" sz="1600" dirty="0"/>
              <a:t> should optimize performance by managing data more efficiently than manual operations, particularly in larger dataset</a:t>
            </a:r>
          </a:p>
          <a:p>
            <a:pPr marL="0" indent="0">
              <a:buNone/>
            </a:pPr>
            <a:r>
              <a:rPr lang="en-AU" sz="2000" b="1" dirty="0"/>
              <a:t>Results (Overview):</a:t>
            </a:r>
            <a:endParaRPr lang="en-A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/>
              <a:t>CPU Usage:</a:t>
            </a:r>
            <a:r>
              <a:rPr lang="en-AU" sz="1600" dirty="0"/>
              <a:t> Higher fluctuations in Variant 2 (19-44%), with lower CPU usage during deletion (simpler animations).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/>
              <a:t>Memory Usage:</a:t>
            </a:r>
            <a:r>
              <a:rPr lang="en-AU" sz="1600" dirty="0"/>
              <a:t> Slightly lower overall memory increases compared to Variant 1, but larger spikes when updating entries.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62475B-96B3-BA5F-4B35-FCD25EAB8944}"/>
              </a:ext>
            </a:extLst>
          </p:cNvPr>
          <p:cNvSpPr txBox="1">
            <a:spLocks/>
          </p:cNvSpPr>
          <p:nvPr/>
        </p:nvSpPr>
        <p:spPr>
          <a:xfrm>
            <a:off x="8855901" y="521081"/>
            <a:ext cx="3336099" cy="851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Student Name: Dang Khoa Le</a:t>
            </a:r>
            <a:br>
              <a:rPr lang="en-US" sz="1600" dirty="0"/>
            </a:br>
            <a:r>
              <a:rPr lang="en-US" sz="1600" dirty="0"/>
              <a:t>Student ID: 103844421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2090746-2E2A-96BD-93B3-AC4F4C3FF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3"/>
          <a:stretch/>
        </p:blipFill>
        <p:spPr>
          <a:xfrm>
            <a:off x="0" y="340637"/>
            <a:ext cx="3908200" cy="963120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CB39B05D-1353-91BC-FDAB-ED970100C6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0"/>
          <a:stretch/>
        </p:blipFill>
        <p:spPr>
          <a:xfrm>
            <a:off x="4014363" y="340638"/>
            <a:ext cx="3907535" cy="963120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2ACF541-72B0-99AD-5565-17937FFE21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2" y="1717433"/>
            <a:ext cx="3901565" cy="963120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471A89ED-65AA-364A-69F3-071EF208DF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63" y="1711978"/>
            <a:ext cx="3914196" cy="966238"/>
          </a:xfrm>
          <a:prstGeom prst="rect">
            <a:avLst/>
          </a:prstGeom>
        </p:spPr>
      </p:pic>
      <p:pic>
        <p:nvPicPr>
          <p:cNvPr id="106" name="Audio 105">
            <a:extLst>
              <a:ext uri="{FF2B5EF4-FFF2-40B4-BE49-F238E27FC236}">
                <a16:creationId xmlns:a16="http://schemas.microsoft.com/office/drawing/2014/main" id="{E8AB41EC-1562-9D96-21CD-ECC9C87681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85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8293">
        <p159:morph option="byObject"/>
      </p:transition>
    </mc:Choice>
    <mc:Fallback>
      <p:transition spd="slow" advTm="282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569E5-524E-F458-02FC-E41B92917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4BE6-9611-EFBC-4530-2DC4F19A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99" y="1880856"/>
            <a:ext cx="5109275" cy="851770"/>
          </a:xfrm>
        </p:spPr>
        <p:txBody>
          <a:bodyPr>
            <a:noAutofit/>
          </a:bodyPr>
          <a:lstStyle/>
          <a:p>
            <a:pPr algn="l"/>
            <a:r>
              <a:rPr lang="en-AU" sz="3000" b="1" i="1" dirty="0"/>
              <a:t>Conclusion</a:t>
            </a:r>
            <a:endParaRPr lang="en-US" sz="3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D893-5463-58FD-07E2-0D792321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2997276"/>
            <a:ext cx="11699309" cy="330749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CPU Usage: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700" b="1" dirty="0"/>
              <a:t>Variant 1 (</a:t>
            </a:r>
            <a:r>
              <a:rPr lang="en-AU" sz="1700" b="1" dirty="0" err="1"/>
              <a:t>LiveData</a:t>
            </a:r>
            <a:r>
              <a:rPr lang="en-AU" sz="1700" b="1" dirty="0"/>
              <a:t>):</a:t>
            </a:r>
            <a:r>
              <a:rPr lang="en-AU" sz="1700" dirty="0"/>
              <a:t> More stable, consistent usage.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700" b="1" dirty="0"/>
              <a:t>Variant 2 (Manual):</a:t>
            </a:r>
            <a:r>
              <a:rPr lang="en-AU" sz="1700" dirty="0"/>
              <a:t> Higher variations, but lower CPU usage during deletion due to simplified animations.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Memory Usage: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700" b="1" dirty="0"/>
              <a:t>Variant 1:</a:t>
            </a:r>
            <a:r>
              <a:rPr lang="en-AU" sz="1700" dirty="0"/>
              <a:t> Slightly higher memory usage, but predictable.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700" b="1" dirty="0"/>
              <a:t>Variant 2:</a:t>
            </a:r>
            <a:r>
              <a:rPr lang="en-AU" sz="1700" dirty="0"/>
              <a:t> Lower memory usage during some operations, but more unpredictable.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Constraints: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700" dirty="0"/>
              <a:t>Only 4 test cases, so the comparison may not fully capture performance over large datasets or complex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Final Reflection:</a:t>
            </a:r>
            <a:r>
              <a:rPr lang="en-AU" dirty="0"/>
              <a:t> </a:t>
            </a:r>
            <a:r>
              <a:rPr lang="en-AU" sz="1600" dirty="0" err="1"/>
              <a:t>LiveData</a:t>
            </a:r>
            <a:r>
              <a:rPr lang="en-AU" sz="1600" dirty="0"/>
              <a:t> provided more predictable performance, while manual updates in Variant 2 had less stability but slightly lower CPU usage in certain operations.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1DF09C-15FA-0166-FBB4-004D44093B62}"/>
              </a:ext>
            </a:extLst>
          </p:cNvPr>
          <p:cNvSpPr txBox="1">
            <a:spLocks/>
          </p:cNvSpPr>
          <p:nvPr/>
        </p:nvSpPr>
        <p:spPr>
          <a:xfrm>
            <a:off x="8855901" y="553233"/>
            <a:ext cx="3336099" cy="851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Student Name: Dang Khoa Le</a:t>
            </a:r>
            <a:br>
              <a:rPr lang="en-US" sz="1600" dirty="0"/>
            </a:br>
            <a:r>
              <a:rPr lang="en-US" sz="1600" dirty="0"/>
              <a:t>Student ID: 103844421</a:t>
            </a:r>
          </a:p>
        </p:txBody>
      </p:sp>
      <p:pic>
        <p:nvPicPr>
          <p:cNvPr id="44" name="Audio 43">
            <a:extLst>
              <a:ext uri="{FF2B5EF4-FFF2-40B4-BE49-F238E27FC236}">
                <a16:creationId xmlns:a16="http://schemas.microsoft.com/office/drawing/2014/main" id="{8184D1C0-1C37-557C-7282-C94CE93301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4389"/>
      </p:ext>
    </p:extLst>
  </p:cSld>
  <p:clrMapOvr>
    <a:masterClrMapping/>
  </p:clrMapOvr>
  <p:transition spd="slow" advTm="12306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0801B-278A-FF24-162F-0E03E170F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28D7-72A7-01CE-6467-F391F161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497" y="678466"/>
            <a:ext cx="2848139" cy="851770"/>
          </a:xfrm>
        </p:spPr>
        <p:txBody>
          <a:bodyPr>
            <a:noAutofit/>
          </a:bodyPr>
          <a:lstStyle/>
          <a:p>
            <a:pPr algn="l"/>
            <a:r>
              <a:rPr lang="en-AU" sz="3000" b="1" i="1" dirty="0"/>
              <a:t>Conclusion</a:t>
            </a:r>
            <a:endParaRPr lang="en-US" sz="3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9AA9-B01E-23D9-4A8B-0AFC828E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655468"/>
            <a:ext cx="6240023" cy="5063987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AU" sz="1800" b="1" dirty="0"/>
              <a:t>CPU Usage:</a:t>
            </a:r>
            <a:endParaRPr lang="en-AU" sz="18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AU" sz="1600" b="1" dirty="0"/>
              <a:t>Variant 1 (</a:t>
            </a:r>
            <a:r>
              <a:rPr lang="en-AU" sz="1600" b="1" dirty="0" err="1"/>
              <a:t>LiveData</a:t>
            </a:r>
            <a:r>
              <a:rPr lang="en-AU" sz="1600" b="1" dirty="0"/>
              <a:t>):</a:t>
            </a:r>
            <a:r>
              <a:rPr lang="en-AU" sz="1600" dirty="0"/>
              <a:t> More stable, consistent usage.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AU" sz="1600" b="1" dirty="0"/>
              <a:t>Variant 2 (Manual):</a:t>
            </a:r>
            <a:r>
              <a:rPr lang="en-AU" sz="1600" dirty="0"/>
              <a:t> Higher variations, but lower CPU usage during deletion due to simplified animations.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AU" sz="1800" b="1" dirty="0"/>
              <a:t>Memory Usage:</a:t>
            </a:r>
            <a:endParaRPr lang="en-AU" sz="18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AU" sz="1600" b="1" dirty="0"/>
              <a:t>Variant 1:</a:t>
            </a:r>
            <a:r>
              <a:rPr lang="en-AU" sz="1600" dirty="0"/>
              <a:t> Slightly higher memory usage, but predictable.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AU" sz="1600" b="1" dirty="0"/>
              <a:t>Variant 2:</a:t>
            </a:r>
            <a:r>
              <a:rPr lang="en-AU" sz="1600" dirty="0"/>
              <a:t> Lower memory usage during some operations, but more unpredictable.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AU" sz="1800" b="1" dirty="0"/>
              <a:t>Constraints:</a:t>
            </a:r>
            <a:endParaRPr lang="en-AU" sz="18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AU" sz="1600" dirty="0"/>
              <a:t>Only 4 test cases, so the comparison may not fully capture performance over large datasets or complex scenarios.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AU" sz="1800" b="1" dirty="0"/>
              <a:t>Final Reflection:</a:t>
            </a:r>
            <a:r>
              <a:rPr lang="en-AU" sz="1800" dirty="0"/>
              <a:t> </a:t>
            </a:r>
            <a:r>
              <a:rPr lang="en-AU" sz="1600" dirty="0" err="1"/>
              <a:t>LiveData</a:t>
            </a:r>
            <a:r>
              <a:rPr lang="en-AU" sz="1600" dirty="0"/>
              <a:t> provided more predictable performance, while manual updates in Variant 2 had less stability but slightly lower CPU usage in certain operations.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D57DC-7FFE-0EA1-E35D-AC4664EFA8C8}"/>
              </a:ext>
            </a:extLst>
          </p:cNvPr>
          <p:cNvSpPr txBox="1">
            <a:spLocks/>
          </p:cNvSpPr>
          <p:nvPr/>
        </p:nvSpPr>
        <p:spPr>
          <a:xfrm>
            <a:off x="8855901" y="564807"/>
            <a:ext cx="3336099" cy="851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Student Name: Dang Khoa Le</a:t>
            </a:r>
            <a:br>
              <a:rPr lang="en-US" sz="1600" dirty="0"/>
            </a:br>
            <a:r>
              <a:rPr lang="en-US" sz="1600" dirty="0"/>
              <a:t>Student ID: 103844421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CD7D1-FE45-2FDB-B3D2-AE4CC230C120}"/>
              </a:ext>
            </a:extLst>
          </p:cNvPr>
          <p:cNvSpPr txBox="1"/>
          <p:nvPr/>
        </p:nvSpPr>
        <p:spPr>
          <a:xfrm>
            <a:off x="6650181" y="1655468"/>
            <a:ext cx="5253719" cy="4939814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AU" sz="15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 of Average Test Case Results</a:t>
            </a:r>
            <a:endParaRPr lang="en-AU" sz="15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5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Variant 1:</a:t>
            </a:r>
            <a:endParaRPr lang="en-AU" sz="15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Your Activity: 33.00%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Navigate from Your Activity to Add Activity: 28.75%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an Exercise Activity and Navigate Back: 31.25%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Navigate from Your Activity to Update Activity: 33.50%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an Exercise Activity and Navigate Back: 33.25%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an Exercise Activity: 33.5%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 when Adding Exercise: +2.60 MB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 when Updating Exercise: +4.93 MB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 when Deleting Exercise: +2.70 MB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AU" sz="15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Variant 2:</a:t>
            </a:r>
            <a:endParaRPr lang="en-AU" sz="15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Your Activity: 29.50%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Navigate from Your Activity to Add Activity: 30.25%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an Exercise Activity and Navigate Back: 31.00%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Navigate from Your Activity to Update Activity: 27.00%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an Exercise Activity and Navigate Back: 28.00%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an Exercise Activity: 24.00%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 when Adding Exercise: +2.03 MB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 when Updating Exercise: +2.75 MB</a:t>
            </a:r>
          </a:p>
          <a:p>
            <a:pPr marL="742950" lvl="1" indent="-285750" algn="just">
              <a:spcAft>
                <a:spcPts val="1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 when Deleting Exercise: +2.50 MB</a:t>
            </a:r>
          </a:p>
        </p:txBody>
      </p:sp>
      <p:pic>
        <p:nvPicPr>
          <p:cNvPr id="49" name="Audio 48">
            <a:extLst>
              <a:ext uri="{FF2B5EF4-FFF2-40B4-BE49-F238E27FC236}">
                <a16:creationId xmlns:a16="http://schemas.microsoft.com/office/drawing/2014/main" id="{5EDF0F18-CC6A-91FA-C394-957AA3813E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19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9889">
        <p159:morph option="byObject"/>
      </p:transition>
    </mc:Choice>
    <mc:Fallback>
      <p:transition spd="slow" advTm="198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241</TotalTime>
  <Words>1667</Words>
  <Application>Microsoft Macintosh PowerPoint</Application>
  <PresentationFormat>Widescreen</PresentationFormat>
  <Paragraphs>203</Paragraphs>
  <Slides>9</Slides>
  <Notes>3</Notes>
  <HiddenSlides>0</HiddenSlides>
  <MMClips>9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Century Gothic</vt:lpstr>
      <vt:lpstr>Courier New</vt:lpstr>
      <vt:lpstr>Times New Roman</vt:lpstr>
      <vt:lpstr>Vapor Trail</vt:lpstr>
      <vt:lpstr>SetUps</vt:lpstr>
      <vt:lpstr>Original Program (Variant 1) Observations</vt:lpstr>
      <vt:lpstr>Original Program (Variant 1) Observations</vt:lpstr>
      <vt:lpstr>Original Program (Variant 1) Observations</vt:lpstr>
      <vt:lpstr>Variant 2 Overview</vt:lpstr>
      <vt:lpstr>Variant 2 Overview</vt:lpstr>
      <vt:lpstr>Variant 2 Overview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Khoa</dc:creator>
  <cp:lastModifiedBy>Le Khoa</cp:lastModifiedBy>
  <cp:revision>16</cp:revision>
  <dcterms:created xsi:type="dcterms:W3CDTF">2024-10-21T00:52:29Z</dcterms:created>
  <dcterms:modified xsi:type="dcterms:W3CDTF">2024-10-21T04:53:35Z</dcterms:modified>
</cp:coreProperties>
</file>