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
      <p:font typeface="Montserra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6e990e99e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6e990e99e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6e990e99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6e990e99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6e990e99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6e990e99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f477f6097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f477f6097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60809c7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60809c7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f477f6097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f477f6097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6b49f76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6b49f76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6b49f76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6b49f76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c4a9870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c4a9870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280f65bcc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280f65bcc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f477f6097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f477f6097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280f6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280f6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c7a30f9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ec7a30f9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280f65bcc_0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280f65bcc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c7a30f9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c7a30f9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6e990e99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6e990e99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c7a30f9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ec7a30f9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280f65bcc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280f65bcc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f477f6097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f477f6097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f477f609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f477f609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c4a9870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c4a9870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c4a9870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c4a9870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360e3b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360e3b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e990e99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6e990e99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6e990e99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6e990e99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6e990e99e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6e990e99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200"/>
              <a:buFont typeface="Proxima Nova"/>
              <a:buNone/>
              <a:defRPr sz="32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3200"/>
              <a:buFont typeface="Proxima Nova"/>
              <a:buNone/>
              <a:defRPr sz="32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200"/>
              <a:buFont typeface="Proxima Nova"/>
              <a:buNone/>
              <a:defRPr sz="32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200"/>
              <a:buFont typeface="Proxima Nova"/>
              <a:buNone/>
              <a:defRPr sz="32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200"/>
              <a:buFont typeface="Proxima Nova"/>
              <a:buNone/>
              <a:defRPr sz="32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200"/>
              <a:buFont typeface="Proxima Nova"/>
              <a:buNone/>
              <a:defRPr sz="32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200"/>
              <a:buFont typeface="Proxima Nova"/>
              <a:buNone/>
              <a:defRPr sz="32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200"/>
              <a:buFont typeface="Proxima Nova"/>
              <a:buNone/>
              <a:defRPr sz="32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200"/>
              <a:buFont typeface="Proxima Nova"/>
              <a:buNone/>
              <a:defRPr sz="32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2"/>
              </a:buClr>
              <a:buSzPts val="1800"/>
              <a:buFont typeface="Proxima Nova"/>
              <a:buChar char="●"/>
              <a:defRPr sz="1800">
                <a:solidFill>
                  <a:schemeClr val="accent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2"/>
              </a:buClr>
              <a:buSzPts val="1400"/>
              <a:buFont typeface="Proxima Nova"/>
              <a:buChar char="○"/>
              <a:defRPr>
                <a:solidFill>
                  <a:schemeClr val="accent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2"/>
              </a:buClr>
              <a:buSzPts val="1400"/>
              <a:buFont typeface="Proxima Nova"/>
              <a:buChar char="■"/>
              <a:defRPr>
                <a:solidFill>
                  <a:schemeClr val="accent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2"/>
              </a:buClr>
              <a:buSzPts val="1400"/>
              <a:buFont typeface="Proxima Nova"/>
              <a:buChar char="●"/>
              <a:defRPr>
                <a:solidFill>
                  <a:schemeClr val="accent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2"/>
              </a:buClr>
              <a:buSzPts val="1400"/>
              <a:buFont typeface="Proxima Nova"/>
              <a:buChar char="○"/>
              <a:defRPr>
                <a:solidFill>
                  <a:schemeClr val="accent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2"/>
              </a:buClr>
              <a:buSzPts val="1400"/>
              <a:buFont typeface="Proxima Nova"/>
              <a:buChar char="■"/>
              <a:defRPr>
                <a:solidFill>
                  <a:schemeClr val="accent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2"/>
              </a:buClr>
              <a:buSzPts val="1400"/>
              <a:buFont typeface="Proxima Nova"/>
              <a:buChar char="●"/>
              <a:defRPr>
                <a:solidFill>
                  <a:schemeClr val="accent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2"/>
              </a:buClr>
              <a:buSzPts val="1400"/>
              <a:buFont typeface="Proxima Nova"/>
              <a:buChar char="○"/>
              <a:defRPr>
                <a:solidFill>
                  <a:schemeClr val="accent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2"/>
              </a:buClr>
              <a:buSzPts val="1400"/>
              <a:buFont typeface="Proxima Nova"/>
              <a:buChar char="■"/>
              <a:defRPr>
                <a:solidFill>
                  <a:schemeClr val="accent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Lelezinski/buffer-overflow-dem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sz="4400"/>
              <a:t>Buffer Overflow Attacks</a:t>
            </a:r>
            <a:r>
              <a:rPr lang="it" sz="4400"/>
              <a:t>:</a:t>
            </a:r>
            <a:endParaRPr sz="4400"/>
          </a:p>
          <a:p>
            <a:pPr indent="0" lvl="0" marL="0" rtl="0" algn="l">
              <a:spcBef>
                <a:spcPts val="0"/>
              </a:spcBef>
              <a:spcAft>
                <a:spcPts val="0"/>
              </a:spcAft>
              <a:buNone/>
            </a:pPr>
            <a:r>
              <a:rPr b="1" lang="it" sz="4400"/>
              <a:t>Privilege</a:t>
            </a:r>
            <a:r>
              <a:rPr b="1" lang="it" sz="4400"/>
              <a:t> Escalation</a:t>
            </a:r>
            <a:endParaRPr b="1" sz="4400"/>
          </a:p>
        </p:txBody>
      </p:sp>
      <p:sp>
        <p:nvSpPr>
          <p:cNvPr id="60" name="Google Shape;60;p13"/>
          <p:cNvSpPr txBox="1"/>
          <p:nvPr/>
        </p:nvSpPr>
        <p:spPr>
          <a:xfrm>
            <a:off x="510450" y="3334751"/>
            <a:ext cx="8123100" cy="1533600"/>
          </a:xfrm>
          <a:prstGeom prst="rect">
            <a:avLst/>
          </a:prstGeom>
          <a:noFill/>
          <a:ln>
            <a:noFill/>
          </a:ln>
        </p:spPr>
        <p:txBody>
          <a:bodyPr anchorCtr="0" anchor="t" bIns="91425" lIns="91425" spcFirstLastPara="1" rIns="91425" wrap="square" tIns="91425">
            <a:noAutofit/>
          </a:bodyPr>
          <a:lstStyle/>
          <a:p>
            <a:pPr indent="0" lvl="0" marL="0" rtl="0" algn="r">
              <a:lnSpc>
                <a:spcPct val="80000"/>
              </a:lnSpc>
              <a:spcBef>
                <a:spcPts val="0"/>
              </a:spcBef>
              <a:spcAft>
                <a:spcPts val="0"/>
              </a:spcAft>
              <a:buClr>
                <a:srgbClr val="000000"/>
              </a:buClr>
              <a:buSzPts val="1018"/>
              <a:buFont typeface="Arial"/>
              <a:buNone/>
            </a:pPr>
            <a:r>
              <a:rPr lang="it" sz="1800">
                <a:solidFill>
                  <a:schemeClr val="lt1"/>
                </a:solidFill>
                <a:latin typeface="Proxima Nova"/>
                <a:ea typeface="Proxima Nova"/>
                <a:cs typeface="Proxima Nova"/>
                <a:sym typeface="Proxima Nova"/>
              </a:rPr>
              <a:t>OSES Team Project A.Y. </a:t>
            </a:r>
            <a:r>
              <a:rPr lang="it" sz="1800">
                <a:solidFill>
                  <a:schemeClr val="lt1"/>
                </a:solidFill>
                <a:latin typeface="Montserrat"/>
                <a:ea typeface="Montserrat"/>
                <a:cs typeface="Montserrat"/>
                <a:sym typeface="Montserrat"/>
              </a:rPr>
              <a:t>2022/23</a:t>
            </a:r>
            <a:r>
              <a:rPr lang="it" sz="1800">
                <a:solidFill>
                  <a:schemeClr val="lt1"/>
                </a:solidFill>
                <a:latin typeface="Proxima Nova"/>
                <a:ea typeface="Proxima Nova"/>
                <a:cs typeface="Proxima Nova"/>
                <a:sym typeface="Proxima Nova"/>
              </a:rPr>
              <a:t> - </a:t>
            </a:r>
            <a:r>
              <a:rPr b="1" lang="it" sz="1800">
                <a:solidFill>
                  <a:schemeClr val="lt1"/>
                </a:solidFill>
                <a:latin typeface="Proxima Nova"/>
                <a:ea typeface="Proxima Nova"/>
                <a:cs typeface="Proxima Nova"/>
                <a:sym typeface="Proxima Nova"/>
              </a:rPr>
              <a:t>Group 03</a:t>
            </a:r>
            <a:endParaRPr b="1" sz="1800">
              <a:solidFill>
                <a:schemeClr val="lt1"/>
              </a:solidFill>
              <a:latin typeface="Montserrat"/>
              <a:ea typeface="Montserrat"/>
              <a:cs typeface="Montserrat"/>
              <a:sym typeface="Montserrat"/>
            </a:endParaRPr>
          </a:p>
          <a:p>
            <a:pPr indent="0" lvl="0" marL="0" rtl="0" algn="r">
              <a:lnSpc>
                <a:spcPct val="80000"/>
              </a:lnSpc>
              <a:spcBef>
                <a:spcPts val="0"/>
              </a:spcBef>
              <a:spcAft>
                <a:spcPts val="0"/>
              </a:spcAft>
              <a:buClr>
                <a:srgbClr val="000000"/>
              </a:buClr>
              <a:buSzPts val="1018"/>
              <a:buFont typeface="Arial"/>
              <a:buNone/>
            </a:pPr>
            <a:r>
              <a:t/>
            </a:r>
            <a:endParaRPr sz="1800">
              <a:solidFill>
                <a:schemeClr val="lt1"/>
              </a:solidFill>
              <a:latin typeface="Montserrat"/>
              <a:ea typeface="Montserrat"/>
              <a:cs typeface="Montserrat"/>
              <a:sym typeface="Montserrat"/>
            </a:endParaRPr>
          </a:p>
          <a:p>
            <a:pPr indent="0" lvl="0" marL="0" rtl="0" algn="r">
              <a:lnSpc>
                <a:spcPct val="80000"/>
              </a:lnSpc>
              <a:spcBef>
                <a:spcPts val="0"/>
              </a:spcBef>
              <a:spcAft>
                <a:spcPts val="0"/>
              </a:spcAft>
              <a:buClr>
                <a:srgbClr val="000000"/>
              </a:buClr>
              <a:buSzPts val="1018"/>
              <a:buFont typeface="Arial"/>
              <a:buNone/>
            </a:pPr>
            <a:r>
              <a:rPr lang="it" sz="1800">
                <a:solidFill>
                  <a:schemeClr val="lt1"/>
                </a:solidFill>
                <a:latin typeface="Proxima Nova"/>
                <a:ea typeface="Proxima Nova"/>
                <a:cs typeface="Proxima Nova"/>
                <a:sym typeface="Proxima Nova"/>
              </a:rPr>
              <a:t>Lorenzo Ruotolo  </a:t>
            </a:r>
            <a:r>
              <a:rPr i="1" lang="it" sz="1800">
                <a:solidFill>
                  <a:schemeClr val="lt1"/>
                </a:solidFill>
                <a:latin typeface="Proxima Nova"/>
                <a:ea typeface="Proxima Nova"/>
                <a:cs typeface="Proxima Nova"/>
                <a:sym typeface="Proxima Nova"/>
              </a:rPr>
              <a:t>s323107</a:t>
            </a:r>
            <a:endParaRPr i="1" sz="1800">
              <a:solidFill>
                <a:schemeClr val="lt1"/>
              </a:solidFill>
              <a:latin typeface="Proxima Nova"/>
              <a:ea typeface="Proxima Nova"/>
              <a:cs typeface="Proxima Nova"/>
              <a:sym typeface="Proxima Nova"/>
            </a:endParaRPr>
          </a:p>
          <a:p>
            <a:pPr indent="0" lvl="0" marL="0" rtl="0" algn="r">
              <a:lnSpc>
                <a:spcPct val="80000"/>
              </a:lnSpc>
              <a:spcBef>
                <a:spcPts val="0"/>
              </a:spcBef>
              <a:spcAft>
                <a:spcPts val="0"/>
              </a:spcAft>
              <a:buClr>
                <a:srgbClr val="000000"/>
              </a:buClr>
              <a:buSzPts val="1018"/>
              <a:buFont typeface="Arial"/>
              <a:buNone/>
            </a:pPr>
            <a:r>
              <a:rPr lang="it" sz="1800">
                <a:solidFill>
                  <a:schemeClr val="lt1"/>
                </a:solidFill>
                <a:latin typeface="Proxima Nova"/>
                <a:ea typeface="Proxima Nova"/>
                <a:cs typeface="Proxima Nova"/>
                <a:sym typeface="Proxima Nova"/>
              </a:rPr>
              <a:t>Alessandro Vargiu  </a:t>
            </a:r>
            <a:r>
              <a:rPr i="1" lang="it" sz="1800">
                <a:solidFill>
                  <a:schemeClr val="lt1"/>
                </a:solidFill>
                <a:latin typeface="Proxima Nova"/>
                <a:ea typeface="Proxima Nova"/>
                <a:cs typeface="Proxima Nova"/>
                <a:sym typeface="Proxima Nova"/>
              </a:rPr>
              <a:t>s314294</a:t>
            </a:r>
            <a:endParaRPr i="1" sz="1800">
              <a:solidFill>
                <a:schemeClr val="lt1"/>
              </a:solidFill>
              <a:latin typeface="Proxima Nova"/>
              <a:ea typeface="Proxima Nova"/>
              <a:cs typeface="Proxima Nova"/>
              <a:sym typeface="Proxima Nova"/>
            </a:endParaRPr>
          </a:p>
          <a:p>
            <a:pPr indent="0" lvl="0" marL="0" rtl="0" algn="r">
              <a:lnSpc>
                <a:spcPct val="80000"/>
              </a:lnSpc>
              <a:spcBef>
                <a:spcPts val="0"/>
              </a:spcBef>
              <a:spcAft>
                <a:spcPts val="0"/>
              </a:spcAft>
              <a:buClr>
                <a:srgbClr val="000000"/>
              </a:buClr>
              <a:buSzPts val="1018"/>
              <a:buFont typeface="Arial"/>
              <a:buNone/>
            </a:pPr>
            <a:r>
              <a:rPr lang="it" sz="1800">
                <a:solidFill>
                  <a:schemeClr val="lt1"/>
                </a:solidFill>
                <a:latin typeface="Proxima Nova"/>
                <a:ea typeface="Proxima Nova"/>
                <a:cs typeface="Proxima Nova"/>
                <a:sym typeface="Proxima Nova"/>
              </a:rPr>
              <a:t>Marco Chiarle  </a:t>
            </a:r>
            <a:r>
              <a:rPr i="1" lang="it" sz="1800">
                <a:solidFill>
                  <a:schemeClr val="lt1"/>
                </a:solidFill>
                <a:latin typeface="Proxima Nova"/>
                <a:ea typeface="Proxima Nova"/>
                <a:cs typeface="Proxima Nova"/>
                <a:sym typeface="Proxima Nova"/>
              </a:rPr>
              <a:t>s314730</a:t>
            </a:r>
            <a:endParaRPr i="1" sz="1800">
              <a:solidFill>
                <a:schemeClr val="lt1"/>
              </a:solidFill>
              <a:latin typeface="Proxima Nova"/>
              <a:ea typeface="Proxima Nova"/>
              <a:cs typeface="Proxima Nova"/>
              <a:sym typeface="Proxima Nova"/>
            </a:endParaRPr>
          </a:p>
          <a:p>
            <a:pPr indent="0" lvl="0" marL="0" rtl="0" algn="r">
              <a:lnSpc>
                <a:spcPct val="80000"/>
              </a:lnSpc>
              <a:spcBef>
                <a:spcPts val="0"/>
              </a:spcBef>
              <a:spcAft>
                <a:spcPts val="0"/>
              </a:spcAft>
              <a:buNone/>
            </a:pPr>
            <a:r>
              <a:rPr lang="it" sz="1800">
                <a:solidFill>
                  <a:schemeClr val="lt1"/>
                </a:solidFill>
                <a:latin typeface="Proxima Nova"/>
                <a:ea typeface="Proxima Nova"/>
                <a:cs typeface="Proxima Nova"/>
                <a:sym typeface="Proxima Nova"/>
              </a:rPr>
              <a:t>Giovanni Santangelo  </a:t>
            </a:r>
            <a:r>
              <a:rPr i="1" lang="it" sz="1800">
                <a:solidFill>
                  <a:schemeClr val="lt1"/>
                </a:solidFill>
                <a:latin typeface="Proxima Nova"/>
                <a:ea typeface="Proxima Nova"/>
                <a:cs typeface="Proxima Nova"/>
                <a:sym typeface="Proxima Nova"/>
              </a:rPr>
              <a:t>s308882</a:t>
            </a:r>
            <a:endParaRPr sz="1800">
              <a:solidFill>
                <a:schemeClr val="lt1"/>
              </a:solidFill>
              <a:latin typeface="Proxima Nova"/>
              <a:ea typeface="Proxima Nova"/>
              <a:cs typeface="Proxima Nova"/>
              <a:sym typeface="Proxima Nova"/>
            </a:endParaRPr>
          </a:p>
          <a:p>
            <a:pPr indent="0" lvl="0" marL="457200" rtl="0" algn="r">
              <a:spcBef>
                <a:spcPts val="0"/>
              </a:spcBef>
              <a:spcAft>
                <a:spcPts val="0"/>
              </a:spcAft>
              <a:buNone/>
            </a:pPr>
            <a:r>
              <a:t/>
            </a:r>
            <a:endParaRPr i="1" sz="1800">
              <a:solidFill>
                <a:srgbClr val="FFFFFF"/>
              </a:solidFill>
              <a:latin typeface="Proxima Nova"/>
              <a:ea typeface="Proxima Nova"/>
              <a:cs typeface="Proxima Nova"/>
              <a:sym typeface="Proxima Nova"/>
            </a:endParaRPr>
          </a:p>
        </p:txBody>
      </p:sp>
      <p:pic>
        <p:nvPicPr>
          <p:cNvPr id="61" name="Google Shape;61;p13"/>
          <p:cNvPicPr preferRelativeResize="0"/>
          <p:nvPr/>
        </p:nvPicPr>
        <p:blipFill>
          <a:blip r:embed="rId3">
            <a:alphaModFix/>
          </a:blip>
          <a:stretch>
            <a:fillRect/>
          </a:stretch>
        </p:blipFill>
        <p:spPr>
          <a:xfrm>
            <a:off x="662850" y="4195500"/>
            <a:ext cx="1593400" cy="55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The Exploit</a:t>
            </a:r>
            <a:endParaRPr/>
          </a:p>
        </p:txBody>
      </p:sp>
      <p:sp>
        <p:nvSpPr>
          <p:cNvPr id="124" name="Google Shape;124;p22"/>
          <p:cNvSpPr txBox="1"/>
          <p:nvPr>
            <p:ph idx="1" type="body"/>
          </p:nvPr>
        </p:nvSpPr>
        <p:spPr>
          <a:xfrm>
            <a:off x="311700" y="1152475"/>
            <a:ext cx="3774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The objective is to overwrite the memory of the return address with a location pointing on malicious code.</a:t>
            </a:r>
            <a:endParaRPr/>
          </a:p>
          <a:p>
            <a:pPr indent="-342900" lvl="0" marL="457200" rtl="0" algn="l">
              <a:spcBef>
                <a:spcPts val="0"/>
              </a:spcBef>
              <a:spcAft>
                <a:spcPts val="0"/>
              </a:spcAft>
              <a:buSzPts val="1800"/>
              <a:buChar char="●"/>
            </a:pPr>
            <a:r>
              <a:rPr lang="it"/>
              <a:t>The best practical way to do this is to store the malicious code (</a:t>
            </a:r>
            <a:r>
              <a:rPr b="1" lang="it"/>
              <a:t>shellcode</a:t>
            </a:r>
            <a:r>
              <a:rPr lang="it"/>
              <a:t> in this case) somewhere inside the buffer.</a:t>
            </a:r>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26" name="Google Shape;126;p22"/>
          <p:cNvPicPr preferRelativeResize="0"/>
          <p:nvPr/>
        </p:nvPicPr>
        <p:blipFill rotWithShape="1">
          <a:blip r:embed="rId3">
            <a:alphaModFix/>
          </a:blip>
          <a:srcRect b="3744" l="8750" r="0" t="0"/>
          <a:stretch/>
        </p:blipFill>
        <p:spPr>
          <a:xfrm>
            <a:off x="4366050" y="1246325"/>
            <a:ext cx="4390050" cy="270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The Exploit</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Given the nature of memory spaces and its volatility, pointing directly at the start of the shellcode is unreliable.</a:t>
            </a:r>
            <a:endParaRPr/>
          </a:p>
          <a:p>
            <a:pPr indent="-342900" lvl="0" marL="457200" rtl="0" algn="l">
              <a:spcBef>
                <a:spcPts val="0"/>
              </a:spcBef>
              <a:spcAft>
                <a:spcPts val="0"/>
              </a:spcAft>
              <a:buSzPts val="1800"/>
              <a:buChar char="●"/>
            </a:pPr>
            <a:r>
              <a:rPr lang="it"/>
              <a:t>If the buffer is filled with </a:t>
            </a:r>
            <a:r>
              <a:rPr b="1" i="1" lang="it"/>
              <a:t>NOP </a:t>
            </a:r>
            <a:r>
              <a:rPr lang="it"/>
              <a:t>instructions, we can overwrite the return address with the start of the buffer and the sequence of </a:t>
            </a:r>
            <a:r>
              <a:rPr b="1" i="1" lang="it"/>
              <a:t>NOP </a:t>
            </a:r>
            <a:r>
              <a:rPr lang="it"/>
              <a:t>instructions will act as a slide that sends the program execution to the </a:t>
            </a:r>
            <a:r>
              <a:rPr b="1" lang="it"/>
              <a:t>shellcode</a:t>
            </a:r>
            <a:r>
              <a:rPr lang="it"/>
              <a:t>.</a:t>
            </a:r>
            <a:endParaRPr/>
          </a:p>
          <a:p>
            <a:pPr indent="-342900" lvl="0" marL="457200" rtl="0" algn="l">
              <a:spcBef>
                <a:spcPts val="0"/>
              </a:spcBef>
              <a:spcAft>
                <a:spcPts val="0"/>
              </a:spcAft>
              <a:buSzPts val="1800"/>
              <a:buChar char="●"/>
            </a:pPr>
            <a:r>
              <a:rPr lang="it"/>
              <a:t>Once the shellcode is executed we can gain control of the system, for example, executing code which spawns a root shell in our terminal.</a:t>
            </a:r>
            <a:endParaRPr/>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39" name="Google Shape;139;p24"/>
          <p:cNvPicPr preferRelativeResize="0"/>
          <p:nvPr/>
        </p:nvPicPr>
        <p:blipFill>
          <a:blip r:embed="rId3">
            <a:alphaModFix/>
          </a:blip>
          <a:stretch>
            <a:fillRect/>
          </a:stretch>
        </p:blipFill>
        <p:spPr>
          <a:xfrm>
            <a:off x="705424" y="322588"/>
            <a:ext cx="7733151" cy="449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Protection Techniques</a:t>
            </a:r>
            <a:endParaRPr/>
          </a:p>
        </p:txBody>
      </p:sp>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Protection</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t"/>
              <a:t>Operating System Level</a:t>
            </a:r>
            <a:endParaRPr b="1"/>
          </a:p>
          <a:p>
            <a:pPr indent="-342900" lvl="0" marL="457200" rtl="0" algn="l">
              <a:spcBef>
                <a:spcPts val="1200"/>
              </a:spcBef>
              <a:spcAft>
                <a:spcPts val="0"/>
              </a:spcAft>
              <a:buSzPts val="1800"/>
              <a:buAutoNum type="arabicPeriod"/>
            </a:pPr>
            <a:r>
              <a:rPr b="1" lang="it"/>
              <a:t>DEP</a:t>
            </a:r>
            <a:r>
              <a:rPr lang="it"/>
              <a:t>: Data Execution Prevention</a:t>
            </a:r>
            <a:r>
              <a:rPr lang="it"/>
              <a:t>.</a:t>
            </a:r>
            <a:r>
              <a:rPr lang="it"/>
              <a:t> </a:t>
            </a:r>
            <a:r>
              <a:rPr lang="it"/>
              <a:t>Non Executable Stack</a:t>
            </a:r>
            <a:endParaRPr/>
          </a:p>
          <a:p>
            <a:pPr indent="-342900" lvl="0" marL="457200" rtl="0" algn="l">
              <a:spcBef>
                <a:spcPts val="0"/>
              </a:spcBef>
              <a:spcAft>
                <a:spcPts val="0"/>
              </a:spcAft>
              <a:buSzPts val="1800"/>
              <a:buAutoNum type="arabicPeriod"/>
            </a:pPr>
            <a:r>
              <a:rPr b="1" lang="it"/>
              <a:t>SSP</a:t>
            </a:r>
            <a:r>
              <a:rPr lang="it"/>
              <a:t>: Stack Smash Protector</a:t>
            </a:r>
            <a:endParaRPr/>
          </a:p>
          <a:p>
            <a:pPr indent="-342900" lvl="0" marL="457200" rtl="0" algn="l">
              <a:spcBef>
                <a:spcPts val="0"/>
              </a:spcBef>
              <a:spcAft>
                <a:spcPts val="0"/>
              </a:spcAft>
              <a:buSzPts val="1800"/>
              <a:buAutoNum type="arabicPeriod"/>
            </a:pPr>
            <a:r>
              <a:rPr b="1" lang="it"/>
              <a:t>ASLR</a:t>
            </a:r>
            <a:r>
              <a:rPr lang="it"/>
              <a:t>: Address Space Layout Randomization</a:t>
            </a:r>
            <a:endParaRPr/>
          </a:p>
          <a:p>
            <a:pPr indent="0" lvl="0" marL="0" rtl="0" algn="l">
              <a:spcBef>
                <a:spcPts val="1200"/>
              </a:spcBef>
              <a:spcAft>
                <a:spcPts val="0"/>
              </a:spcAft>
              <a:buNone/>
            </a:pPr>
            <a:r>
              <a:rPr b="1" lang="it"/>
              <a:t>Application Level</a:t>
            </a:r>
            <a:endParaRPr b="1"/>
          </a:p>
          <a:p>
            <a:pPr indent="-342900" lvl="0" marL="457200" rtl="0" algn="l">
              <a:spcBef>
                <a:spcPts val="1200"/>
              </a:spcBef>
              <a:spcAft>
                <a:spcPts val="0"/>
              </a:spcAft>
              <a:buSzPts val="1800"/>
              <a:buAutoNum type="arabicPeriod"/>
            </a:pPr>
            <a:r>
              <a:rPr lang="it"/>
              <a:t>Bound Checking Functions.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t"/>
              <a:t>Our focus is on the Operating System Level.</a:t>
            </a:r>
            <a:endParaRPr/>
          </a:p>
        </p:txBody>
      </p:sp>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pSp>
        <p:nvGrpSpPr>
          <p:cNvPr id="153" name="Google Shape;153;p26"/>
          <p:cNvGrpSpPr/>
          <p:nvPr/>
        </p:nvGrpSpPr>
        <p:grpSpPr>
          <a:xfrm>
            <a:off x="5900788" y="2225552"/>
            <a:ext cx="2870785" cy="2350194"/>
            <a:chOff x="4840975" y="1012300"/>
            <a:chExt cx="3800350" cy="3216800"/>
          </a:xfrm>
        </p:grpSpPr>
        <p:pic>
          <p:nvPicPr>
            <p:cNvPr id="154" name="Google Shape;154;p26"/>
            <p:cNvPicPr preferRelativeResize="0"/>
            <p:nvPr/>
          </p:nvPicPr>
          <p:blipFill rotWithShape="1">
            <a:blip r:embed="rId3">
              <a:alphaModFix/>
            </a:blip>
            <a:srcRect b="2289" l="0" r="0" t="2698"/>
            <a:stretch/>
          </p:blipFill>
          <p:spPr>
            <a:xfrm>
              <a:off x="4840975" y="1012300"/>
              <a:ext cx="3800350" cy="3130125"/>
            </a:xfrm>
            <a:prstGeom prst="rect">
              <a:avLst/>
            </a:prstGeom>
            <a:noFill/>
            <a:ln>
              <a:noFill/>
            </a:ln>
          </p:spPr>
        </p:pic>
        <p:sp>
          <p:nvSpPr>
            <p:cNvPr id="155" name="Google Shape;155;p26"/>
            <p:cNvSpPr txBox="1"/>
            <p:nvPr/>
          </p:nvSpPr>
          <p:spPr>
            <a:xfrm>
              <a:off x="6573075" y="1237988"/>
              <a:ext cx="1748700" cy="138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Proxima Nova"/>
                <a:buChar char="●"/>
              </a:pPr>
              <a:r>
                <a:rPr lang="it">
                  <a:solidFill>
                    <a:schemeClr val="accent2"/>
                  </a:solidFill>
                  <a:latin typeface="Proxima Nova"/>
                  <a:ea typeface="Proxima Nova"/>
                  <a:cs typeface="Proxima Nova"/>
                  <a:sym typeface="Proxima Nova"/>
                </a:rPr>
                <a:t>strcat()</a:t>
              </a:r>
              <a:endParaRPr>
                <a:solidFill>
                  <a:schemeClr val="accent2"/>
                </a:solidFill>
                <a:latin typeface="Proxima Nova"/>
                <a:ea typeface="Proxima Nova"/>
                <a:cs typeface="Proxima Nova"/>
                <a:sym typeface="Proxima Nova"/>
              </a:endParaRPr>
            </a:p>
            <a:p>
              <a:pPr indent="-317500" lvl="0" marL="457200" rtl="0" algn="l">
                <a:spcBef>
                  <a:spcPts val="0"/>
                </a:spcBef>
                <a:spcAft>
                  <a:spcPts val="0"/>
                </a:spcAft>
                <a:buClr>
                  <a:schemeClr val="accent2"/>
                </a:buClr>
                <a:buSzPts val="1400"/>
                <a:buFont typeface="Proxima Nova"/>
                <a:buChar char="●"/>
              </a:pPr>
              <a:r>
                <a:rPr lang="it">
                  <a:solidFill>
                    <a:schemeClr val="accent2"/>
                  </a:solidFill>
                  <a:latin typeface="Proxima Nova"/>
                  <a:ea typeface="Proxima Nova"/>
                  <a:cs typeface="Proxima Nova"/>
                  <a:sym typeface="Proxima Nova"/>
                </a:rPr>
                <a:t>gets()</a:t>
              </a:r>
              <a:endParaRPr>
                <a:solidFill>
                  <a:schemeClr val="accent2"/>
                </a:solidFill>
                <a:latin typeface="Proxima Nova"/>
                <a:ea typeface="Proxima Nova"/>
                <a:cs typeface="Proxima Nova"/>
                <a:sym typeface="Proxima Nova"/>
              </a:endParaRPr>
            </a:p>
            <a:p>
              <a:pPr indent="-317500" lvl="0" marL="457200" rtl="0" algn="l">
                <a:spcBef>
                  <a:spcPts val="0"/>
                </a:spcBef>
                <a:spcAft>
                  <a:spcPts val="0"/>
                </a:spcAft>
                <a:buClr>
                  <a:schemeClr val="accent2"/>
                </a:buClr>
                <a:buSzPts val="1400"/>
                <a:buFont typeface="Proxima Nova"/>
                <a:buChar char="●"/>
              </a:pPr>
              <a:r>
                <a:rPr lang="it">
                  <a:solidFill>
                    <a:schemeClr val="accent2"/>
                  </a:solidFill>
                  <a:latin typeface="Proxima Nova"/>
                  <a:ea typeface="Proxima Nova"/>
                  <a:cs typeface="Proxima Nova"/>
                  <a:sym typeface="Proxima Nova"/>
                </a:rPr>
                <a:t>strcpy()</a:t>
              </a:r>
              <a:endParaRPr>
                <a:solidFill>
                  <a:schemeClr val="accent2"/>
                </a:solidFill>
                <a:latin typeface="Proxima Nova"/>
                <a:ea typeface="Proxima Nova"/>
                <a:cs typeface="Proxima Nova"/>
                <a:sym typeface="Proxima Nova"/>
              </a:endParaRPr>
            </a:p>
          </p:txBody>
        </p:sp>
        <p:sp>
          <p:nvSpPr>
            <p:cNvPr id="156" name="Google Shape;156;p26"/>
            <p:cNvSpPr txBox="1"/>
            <p:nvPr/>
          </p:nvSpPr>
          <p:spPr>
            <a:xfrm>
              <a:off x="6565450" y="2841600"/>
              <a:ext cx="1748700" cy="138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Proxima Nova"/>
                <a:buChar char="●"/>
              </a:pPr>
              <a:r>
                <a:rPr lang="it">
                  <a:solidFill>
                    <a:schemeClr val="accent2"/>
                  </a:solidFill>
                  <a:latin typeface="Proxima Nova"/>
                  <a:ea typeface="Proxima Nova"/>
                  <a:cs typeface="Proxima Nova"/>
                  <a:sym typeface="Proxima Nova"/>
                </a:rPr>
                <a:t>strncat</a:t>
              </a:r>
              <a:r>
                <a:rPr lang="it">
                  <a:solidFill>
                    <a:schemeClr val="accent2"/>
                  </a:solidFill>
                  <a:latin typeface="Proxima Nova"/>
                  <a:ea typeface="Proxima Nova"/>
                  <a:cs typeface="Proxima Nova"/>
                  <a:sym typeface="Proxima Nova"/>
                </a:rPr>
                <a:t>()</a:t>
              </a:r>
              <a:endParaRPr>
                <a:solidFill>
                  <a:schemeClr val="accent2"/>
                </a:solidFill>
                <a:latin typeface="Proxima Nova"/>
                <a:ea typeface="Proxima Nova"/>
                <a:cs typeface="Proxima Nova"/>
                <a:sym typeface="Proxima Nova"/>
              </a:endParaRPr>
            </a:p>
            <a:p>
              <a:pPr indent="-317500" lvl="0" marL="457200" rtl="0" algn="l">
                <a:spcBef>
                  <a:spcPts val="0"/>
                </a:spcBef>
                <a:spcAft>
                  <a:spcPts val="0"/>
                </a:spcAft>
                <a:buClr>
                  <a:schemeClr val="accent2"/>
                </a:buClr>
                <a:buSzPts val="1400"/>
                <a:buFont typeface="Proxima Nova"/>
                <a:buChar char="●"/>
              </a:pPr>
              <a:r>
                <a:rPr lang="it">
                  <a:solidFill>
                    <a:schemeClr val="accent2"/>
                  </a:solidFill>
                  <a:latin typeface="Proxima Nova"/>
                  <a:ea typeface="Proxima Nova"/>
                  <a:cs typeface="Proxima Nova"/>
                  <a:sym typeface="Proxima Nova"/>
                </a:rPr>
                <a:t>fgets()</a:t>
              </a:r>
              <a:endParaRPr>
                <a:solidFill>
                  <a:schemeClr val="accent2"/>
                </a:solidFill>
                <a:latin typeface="Proxima Nova"/>
                <a:ea typeface="Proxima Nova"/>
                <a:cs typeface="Proxima Nova"/>
                <a:sym typeface="Proxima Nova"/>
              </a:endParaRPr>
            </a:p>
            <a:p>
              <a:pPr indent="-317500" lvl="0" marL="457200" rtl="0" algn="l">
                <a:spcBef>
                  <a:spcPts val="0"/>
                </a:spcBef>
                <a:spcAft>
                  <a:spcPts val="0"/>
                </a:spcAft>
                <a:buClr>
                  <a:schemeClr val="accent2"/>
                </a:buClr>
                <a:buSzPts val="1400"/>
                <a:buFont typeface="Proxima Nova"/>
                <a:buChar char="●"/>
              </a:pPr>
              <a:r>
                <a:rPr lang="it">
                  <a:solidFill>
                    <a:schemeClr val="accent2"/>
                  </a:solidFill>
                  <a:latin typeface="Proxima Nova"/>
                  <a:ea typeface="Proxima Nova"/>
                  <a:cs typeface="Proxima Nova"/>
                  <a:sym typeface="Proxima Nova"/>
                </a:rPr>
                <a:t>strncpy()</a:t>
              </a:r>
              <a:endParaRPr>
                <a:solidFill>
                  <a:schemeClr val="accent2"/>
                </a:solidFill>
                <a:latin typeface="Proxima Nova"/>
                <a:ea typeface="Proxima Nova"/>
                <a:cs typeface="Proxima Nova"/>
                <a:sym typeface="Proxima Nova"/>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850"/>
              <a:t>Data Execution Prevention (DEP)</a:t>
            </a:r>
            <a:endParaRPr sz="2850"/>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it"/>
              <a:t>Protection which forms the</a:t>
            </a:r>
            <a:r>
              <a:rPr b="1" lang="it"/>
              <a:t> Non-Executable stack</a:t>
            </a:r>
            <a:r>
              <a:rPr lang="it"/>
              <a:t>.</a:t>
            </a:r>
            <a:endParaRPr/>
          </a:p>
          <a:p>
            <a:pPr indent="0" lvl="0" marL="0" rtl="0" algn="l">
              <a:lnSpc>
                <a:spcPct val="100000"/>
              </a:lnSpc>
              <a:spcBef>
                <a:spcPts val="0"/>
              </a:spcBef>
              <a:spcAft>
                <a:spcPts val="0"/>
              </a:spcAft>
              <a:buNone/>
            </a:pPr>
            <a:r>
              <a:rPr lang="it"/>
              <a:t>DEP adds a layer of protection against common buffer overflows.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it"/>
              <a:t>DEP implementation:</a:t>
            </a:r>
            <a:endParaRPr/>
          </a:p>
          <a:p>
            <a:pPr indent="-314325" lvl="0" marL="457200" rtl="0" algn="l">
              <a:lnSpc>
                <a:spcPct val="100000"/>
              </a:lnSpc>
              <a:spcBef>
                <a:spcPts val="0"/>
              </a:spcBef>
              <a:spcAft>
                <a:spcPts val="0"/>
              </a:spcAft>
              <a:buSzPts val="1350"/>
              <a:buFont typeface="Arial"/>
              <a:buAutoNum type="arabicPeriod"/>
            </a:pPr>
            <a:r>
              <a:rPr lang="it"/>
              <a:t>hardware (through processor features) </a:t>
            </a:r>
            <a:endParaRPr/>
          </a:p>
          <a:p>
            <a:pPr indent="-314325" lvl="0" marL="457200" rtl="0" algn="l">
              <a:lnSpc>
                <a:spcPct val="100000"/>
              </a:lnSpc>
              <a:spcBef>
                <a:spcPts val="0"/>
              </a:spcBef>
              <a:spcAft>
                <a:spcPts val="0"/>
              </a:spcAft>
              <a:buSzPts val="1350"/>
              <a:buFont typeface="Arial"/>
              <a:buAutoNum type="arabicPeriod"/>
            </a:pPr>
            <a:r>
              <a:rPr lang="it"/>
              <a:t>software (through operating systems) to provide an additional layer of security</a:t>
            </a:r>
            <a:endParaRPr/>
          </a:p>
          <a:p>
            <a:pPr indent="0" lvl="0" marL="0" rtl="0" algn="l">
              <a:lnSpc>
                <a:spcPct val="100000"/>
              </a:lnSpc>
              <a:spcBef>
                <a:spcPts val="0"/>
              </a:spcBef>
              <a:spcAft>
                <a:spcPts val="0"/>
              </a:spcAft>
              <a:buNone/>
            </a:pPr>
            <a:r>
              <a:t/>
            </a:r>
            <a:endParaRPr>
              <a:solidFill>
                <a:schemeClr val="accent2"/>
              </a:solidFill>
            </a:endParaRPr>
          </a:p>
          <a:p>
            <a:pPr indent="0" lvl="0" marL="0" rtl="0" algn="l">
              <a:lnSpc>
                <a:spcPct val="100000"/>
              </a:lnSpc>
              <a:spcBef>
                <a:spcPts val="0"/>
              </a:spcBef>
              <a:spcAft>
                <a:spcPts val="0"/>
              </a:spcAft>
              <a:buNone/>
            </a:pPr>
            <a:r>
              <a:t/>
            </a:r>
            <a:endParaRPr>
              <a:solidFill>
                <a:schemeClr val="accent2"/>
              </a:solidFill>
            </a:endParaRPr>
          </a:p>
          <a:p>
            <a:pPr indent="0" lvl="0" marL="0" rtl="0" algn="l">
              <a:lnSpc>
                <a:spcPct val="100000"/>
              </a:lnSpc>
              <a:spcBef>
                <a:spcPts val="0"/>
              </a:spcBef>
              <a:spcAft>
                <a:spcPts val="0"/>
              </a:spcAft>
              <a:buNone/>
            </a:pPr>
            <a:r>
              <a:t/>
            </a:r>
            <a:endParaRPr>
              <a:solidFill>
                <a:schemeClr val="accent2"/>
              </a:solidFill>
            </a:endParaRPr>
          </a:p>
          <a:p>
            <a:pPr indent="0" lvl="0" marL="0" rtl="0" algn="l">
              <a:lnSpc>
                <a:spcPct val="100000"/>
              </a:lnSpc>
              <a:spcBef>
                <a:spcPts val="0"/>
              </a:spcBef>
              <a:spcAft>
                <a:spcPts val="0"/>
              </a:spcAft>
              <a:buNone/>
            </a:pPr>
            <a:r>
              <a:t/>
            </a:r>
            <a:endParaRPr>
              <a:solidFill>
                <a:schemeClr val="accent2"/>
              </a:solidFill>
            </a:endParaRPr>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64" name="Google Shape;164;p27"/>
          <p:cNvPicPr preferRelativeResize="0"/>
          <p:nvPr/>
        </p:nvPicPr>
        <p:blipFill>
          <a:blip r:embed="rId3">
            <a:alphaModFix/>
          </a:blip>
          <a:stretch>
            <a:fillRect/>
          </a:stretch>
        </p:blipFill>
        <p:spPr>
          <a:xfrm>
            <a:off x="6208725" y="2280338"/>
            <a:ext cx="2471175" cy="465325"/>
          </a:xfrm>
          <a:prstGeom prst="rect">
            <a:avLst/>
          </a:prstGeom>
          <a:noFill/>
          <a:ln>
            <a:noFill/>
          </a:ln>
        </p:spPr>
      </p:pic>
      <p:pic>
        <p:nvPicPr>
          <p:cNvPr id="165" name="Google Shape;165;p27"/>
          <p:cNvPicPr preferRelativeResize="0"/>
          <p:nvPr/>
        </p:nvPicPr>
        <p:blipFill>
          <a:blip r:embed="rId4">
            <a:alphaModFix/>
          </a:blip>
          <a:stretch>
            <a:fillRect/>
          </a:stretch>
        </p:blipFill>
        <p:spPr>
          <a:xfrm>
            <a:off x="7182675" y="524525"/>
            <a:ext cx="1599850" cy="1620825"/>
          </a:xfrm>
          <a:prstGeom prst="rect">
            <a:avLst/>
          </a:prstGeom>
          <a:noFill/>
          <a:ln>
            <a:noFill/>
          </a:ln>
        </p:spPr>
      </p:pic>
      <p:pic>
        <p:nvPicPr>
          <p:cNvPr id="166" name="Google Shape;166;p27"/>
          <p:cNvPicPr preferRelativeResize="0"/>
          <p:nvPr/>
        </p:nvPicPr>
        <p:blipFill>
          <a:blip r:embed="rId5">
            <a:alphaModFix/>
          </a:blip>
          <a:stretch>
            <a:fillRect/>
          </a:stretch>
        </p:blipFill>
        <p:spPr>
          <a:xfrm>
            <a:off x="200525" y="3834625"/>
            <a:ext cx="687664" cy="572701"/>
          </a:xfrm>
          <a:prstGeom prst="rect">
            <a:avLst/>
          </a:prstGeom>
          <a:noFill/>
          <a:ln>
            <a:noFill/>
          </a:ln>
        </p:spPr>
      </p:pic>
      <p:sp>
        <p:nvSpPr>
          <p:cNvPr id="167" name="Google Shape;167;p27"/>
          <p:cNvSpPr txBox="1"/>
          <p:nvPr/>
        </p:nvSpPr>
        <p:spPr>
          <a:xfrm>
            <a:off x="938100" y="3518650"/>
            <a:ext cx="8138700" cy="10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latin typeface="Proxima Nova"/>
                <a:ea typeface="Proxima Nova"/>
                <a:cs typeface="Proxima Nova"/>
                <a:sym typeface="Proxima Nova"/>
              </a:rPr>
              <a:t>While DEP protects from stack-based overflows, other types of buffer overflows attack can be performed which exploit unprotected regions, like the heap. </a:t>
            </a:r>
            <a:endParaRPr sz="1800">
              <a:latin typeface="Proxima Nova"/>
              <a:ea typeface="Proxima Nova"/>
              <a:cs typeface="Proxima Nova"/>
              <a:sym typeface="Proxima Nova"/>
            </a:endParaRPr>
          </a:p>
          <a:p>
            <a:pPr indent="0" lvl="0" marL="0" rtl="0" algn="l">
              <a:spcBef>
                <a:spcPts val="0"/>
              </a:spcBef>
              <a:spcAft>
                <a:spcPts val="0"/>
              </a:spcAft>
              <a:buNone/>
            </a:pPr>
            <a:r>
              <a:rPr lang="it" sz="1800">
                <a:latin typeface="Proxima Nova"/>
                <a:ea typeface="Proxima Nova"/>
                <a:cs typeface="Proxima Nova"/>
                <a:sym typeface="Proxima Nova"/>
              </a:rPr>
              <a:t>(see return to libc which bypasses the non-executebit constraint in DEP)</a:t>
            </a:r>
            <a:endParaRPr sz="18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Stack Smash Protector (SSP) (Canaries)</a:t>
            </a:r>
            <a:endParaRPr/>
          </a:p>
        </p:txBody>
      </p:sp>
      <p:sp>
        <p:nvSpPr>
          <p:cNvPr id="173" name="Google Shape;173;p28"/>
          <p:cNvSpPr txBox="1"/>
          <p:nvPr>
            <p:ph idx="1" type="body"/>
          </p:nvPr>
        </p:nvSpPr>
        <p:spPr>
          <a:xfrm>
            <a:off x="311700" y="1152475"/>
            <a:ext cx="6020400" cy="38418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it">
                <a:solidFill>
                  <a:schemeClr val="accent1"/>
                </a:solidFill>
              </a:rPr>
              <a:t>Stack Smash Protector (Canaries): </a:t>
            </a:r>
            <a:r>
              <a:rPr lang="it">
                <a:solidFill>
                  <a:schemeClr val="accent1"/>
                </a:solidFill>
              </a:rPr>
              <a:t>a canary is a value placed close to a buffer. In case of a buffer overflow, the canary value can be the first to be corrupted. This indicates the presence of the attack to the system.</a:t>
            </a:r>
            <a:endParaRPr>
              <a:solidFill>
                <a:schemeClr val="accent1"/>
              </a:solidFill>
            </a:endParaRPr>
          </a:p>
          <a:p>
            <a:pPr indent="0" lvl="0" marL="0" rtl="0" algn="l">
              <a:lnSpc>
                <a:spcPct val="100000"/>
              </a:lnSpc>
              <a:spcBef>
                <a:spcPts val="0"/>
              </a:spcBef>
              <a:spcAft>
                <a:spcPts val="0"/>
              </a:spcAft>
              <a:buNone/>
            </a:pPr>
            <a:r>
              <a:t/>
            </a:r>
            <a:endParaRPr>
              <a:solidFill>
                <a:schemeClr val="accent1"/>
              </a:solidFill>
            </a:endParaRPr>
          </a:p>
          <a:p>
            <a:pPr indent="0" lvl="0" marL="0" rtl="0" algn="l">
              <a:lnSpc>
                <a:spcPct val="100000"/>
              </a:lnSpc>
              <a:spcBef>
                <a:spcPts val="0"/>
              </a:spcBef>
              <a:spcAft>
                <a:spcPts val="0"/>
              </a:spcAft>
              <a:buNone/>
            </a:pPr>
            <a:r>
              <a:rPr lang="it">
                <a:solidFill>
                  <a:schemeClr val="accent1"/>
                </a:solidFill>
              </a:rPr>
              <a:t>Compilers implement this feature by:</a:t>
            </a:r>
            <a:endParaRPr>
              <a:solidFill>
                <a:schemeClr val="accent1"/>
              </a:solidFill>
            </a:endParaRPr>
          </a:p>
          <a:p>
            <a:pPr indent="0" lvl="0" marL="0" rtl="0" algn="l">
              <a:lnSpc>
                <a:spcPct val="100000"/>
              </a:lnSpc>
              <a:spcBef>
                <a:spcPts val="0"/>
              </a:spcBef>
              <a:spcAft>
                <a:spcPts val="0"/>
              </a:spcAft>
              <a:buNone/>
            </a:pPr>
            <a:r>
              <a:t/>
            </a:r>
            <a:endParaRPr>
              <a:solidFill>
                <a:schemeClr val="accent1"/>
              </a:solidFill>
            </a:endParaRPr>
          </a:p>
          <a:p>
            <a:pPr indent="-342900" lvl="0" marL="457200" rtl="0" algn="l">
              <a:lnSpc>
                <a:spcPct val="100000"/>
              </a:lnSpc>
              <a:spcBef>
                <a:spcPts val="0"/>
              </a:spcBef>
              <a:spcAft>
                <a:spcPts val="0"/>
              </a:spcAft>
              <a:buClr>
                <a:schemeClr val="accent1"/>
              </a:buClr>
              <a:buSzPts val="1800"/>
              <a:buAutoNum type="arabicPeriod"/>
            </a:pPr>
            <a:r>
              <a:rPr lang="it">
                <a:solidFill>
                  <a:schemeClr val="accent1"/>
                </a:solidFill>
              </a:rPr>
              <a:t>Selecting appropriate functions</a:t>
            </a:r>
            <a:endParaRPr>
              <a:solidFill>
                <a:schemeClr val="accent1"/>
              </a:solidFill>
            </a:endParaRPr>
          </a:p>
          <a:p>
            <a:pPr indent="-342900" lvl="0" marL="457200" rtl="0" algn="l">
              <a:lnSpc>
                <a:spcPct val="100000"/>
              </a:lnSpc>
              <a:spcBef>
                <a:spcPts val="0"/>
              </a:spcBef>
              <a:spcAft>
                <a:spcPts val="0"/>
              </a:spcAft>
              <a:buClr>
                <a:schemeClr val="accent1"/>
              </a:buClr>
              <a:buSzPts val="1800"/>
              <a:buAutoNum type="arabicPeriod"/>
            </a:pPr>
            <a:r>
              <a:rPr lang="it">
                <a:solidFill>
                  <a:schemeClr val="accent1"/>
                </a:solidFill>
              </a:rPr>
              <a:t>Storing the stack canary during the function prologue</a:t>
            </a:r>
            <a:endParaRPr>
              <a:solidFill>
                <a:schemeClr val="accent1"/>
              </a:solidFill>
            </a:endParaRPr>
          </a:p>
          <a:p>
            <a:pPr indent="-342900" lvl="0" marL="457200" rtl="0" algn="l">
              <a:lnSpc>
                <a:spcPct val="100000"/>
              </a:lnSpc>
              <a:spcBef>
                <a:spcPts val="0"/>
              </a:spcBef>
              <a:spcAft>
                <a:spcPts val="0"/>
              </a:spcAft>
              <a:buClr>
                <a:schemeClr val="accent1"/>
              </a:buClr>
              <a:buSzPts val="1800"/>
              <a:buAutoNum type="arabicPeriod"/>
            </a:pPr>
            <a:r>
              <a:rPr lang="it">
                <a:solidFill>
                  <a:schemeClr val="accent1"/>
                </a:solidFill>
              </a:rPr>
              <a:t>Checking the value in the epilogue</a:t>
            </a:r>
            <a:endParaRPr>
              <a:solidFill>
                <a:schemeClr val="accent1"/>
              </a:solidFill>
            </a:endParaRPr>
          </a:p>
          <a:p>
            <a:pPr indent="-342900" lvl="0" marL="457200" rtl="0" algn="l">
              <a:lnSpc>
                <a:spcPct val="100000"/>
              </a:lnSpc>
              <a:spcBef>
                <a:spcPts val="0"/>
              </a:spcBef>
              <a:spcAft>
                <a:spcPts val="0"/>
              </a:spcAft>
              <a:buClr>
                <a:schemeClr val="accent1"/>
              </a:buClr>
              <a:buSzPts val="1800"/>
              <a:buAutoNum type="arabicPeriod"/>
            </a:pPr>
            <a:r>
              <a:rPr lang="it">
                <a:solidFill>
                  <a:schemeClr val="accent1"/>
                </a:solidFill>
              </a:rPr>
              <a:t>Invoking a failure handler if canary was “killed”</a:t>
            </a:r>
            <a:endParaRPr>
              <a:solidFill>
                <a:schemeClr val="accent1"/>
              </a:solidFill>
            </a:endParaRPr>
          </a:p>
          <a:p>
            <a:pPr indent="0" lvl="0" marL="0" rtl="0" algn="l">
              <a:lnSpc>
                <a:spcPct val="100000"/>
              </a:lnSpc>
              <a:spcBef>
                <a:spcPts val="0"/>
              </a:spcBef>
              <a:spcAft>
                <a:spcPts val="0"/>
              </a:spcAft>
              <a:buNone/>
            </a:pPr>
            <a:r>
              <a:t/>
            </a:r>
            <a:endParaRPr>
              <a:solidFill>
                <a:schemeClr val="accent1"/>
              </a:solidFill>
            </a:endParaRPr>
          </a:p>
          <a:p>
            <a:pPr indent="0" lvl="0" marL="0" marR="0" rtl="0" algn="l">
              <a:lnSpc>
                <a:spcPct val="100000"/>
              </a:lnSpc>
              <a:spcBef>
                <a:spcPts val="0"/>
              </a:spcBef>
              <a:spcAft>
                <a:spcPts val="0"/>
              </a:spcAft>
              <a:buNone/>
            </a:pPr>
            <a:r>
              <a:rPr lang="it">
                <a:solidFill>
                  <a:schemeClr val="accent1"/>
                </a:solidFill>
              </a:rPr>
              <a:t>Some compilers randomize the order of stack variables and randomize the stack frame layout</a:t>
            </a:r>
            <a:endParaRPr>
              <a:solidFill>
                <a:schemeClr val="accent1"/>
              </a:solidFill>
            </a:endParaRPr>
          </a:p>
          <a:p>
            <a:pPr indent="0" lvl="0" marL="0" rtl="0" algn="l">
              <a:lnSpc>
                <a:spcPct val="100000"/>
              </a:lnSpc>
              <a:spcBef>
                <a:spcPts val="0"/>
              </a:spcBef>
              <a:spcAft>
                <a:spcPts val="0"/>
              </a:spcAft>
              <a:buNone/>
            </a:pPr>
            <a:r>
              <a:t/>
            </a:r>
            <a:endParaRPr>
              <a:solidFill>
                <a:schemeClr val="accent1"/>
              </a:solidFill>
            </a:endParaRPr>
          </a:p>
        </p:txBody>
      </p:sp>
      <p:sp>
        <p:nvSpPr>
          <p:cNvPr id="174" name="Google Shape;17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75" name="Google Shape;175;p28"/>
          <p:cNvPicPr preferRelativeResize="0"/>
          <p:nvPr/>
        </p:nvPicPr>
        <p:blipFill>
          <a:blip r:embed="rId3">
            <a:alphaModFix/>
          </a:blip>
          <a:stretch>
            <a:fillRect/>
          </a:stretch>
        </p:blipFill>
        <p:spPr>
          <a:xfrm>
            <a:off x="6470125" y="3320500"/>
            <a:ext cx="2362175" cy="1191175"/>
          </a:xfrm>
          <a:prstGeom prst="rect">
            <a:avLst/>
          </a:prstGeom>
          <a:noFill/>
          <a:ln>
            <a:noFill/>
          </a:ln>
        </p:spPr>
      </p:pic>
      <p:pic>
        <p:nvPicPr>
          <p:cNvPr id="176" name="Google Shape;176;p28"/>
          <p:cNvPicPr preferRelativeResize="0"/>
          <p:nvPr/>
        </p:nvPicPr>
        <p:blipFill>
          <a:blip r:embed="rId4">
            <a:alphaModFix/>
          </a:blip>
          <a:stretch>
            <a:fillRect/>
          </a:stretch>
        </p:blipFill>
        <p:spPr>
          <a:xfrm>
            <a:off x="6612875" y="1197200"/>
            <a:ext cx="2179675" cy="2085650"/>
          </a:xfrm>
          <a:prstGeom prst="rect">
            <a:avLst/>
          </a:prstGeom>
          <a:noFill/>
          <a:ln>
            <a:noFill/>
          </a:ln>
        </p:spPr>
      </p:pic>
      <p:sp>
        <p:nvSpPr>
          <p:cNvPr id="177" name="Google Shape;177;p28"/>
          <p:cNvSpPr/>
          <p:nvPr/>
        </p:nvSpPr>
        <p:spPr>
          <a:xfrm>
            <a:off x="6451900" y="2234475"/>
            <a:ext cx="2045700" cy="454500"/>
          </a:xfrm>
          <a:prstGeom prst="ellipse">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9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292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SSP Confrontation Example</a:t>
            </a:r>
            <a:endParaRPr/>
          </a:p>
        </p:txBody>
      </p:sp>
      <p:sp>
        <p:nvSpPr>
          <p:cNvPr id="183" name="Google Shape;18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84" name="Google Shape;184;p29"/>
          <p:cNvPicPr preferRelativeResize="0"/>
          <p:nvPr/>
        </p:nvPicPr>
        <p:blipFill rotWithShape="1">
          <a:blip r:embed="rId3">
            <a:alphaModFix/>
          </a:blip>
          <a:srcRect b="17378" l="0" r="0" t="11628"/>
          <a:stretch/>
        </p:blipFill>
        <p:spPr>
          <a:xfrm>
            <a:off x="920350" y="1085100"/>
            <a:ext cx="7103474" cy="3875200"/>
          </a:xfrm>
          <a:prstGeom prst="rect">
            <a:avLst/>
          </a:prstGeom>
          <a:noFill/>
          <a:ln>
            <a:noFill/>
          </a:ln>
        </p:spPr>
      </p:pic>
      <p:pic>
        <p:nvPicPr>
          <p:cNvPr id="185" name="Google Shape;185;p29"/>
          <p:cNvPicPr preferRelativeResize="0"/>
          <p:nvPr/>
        </p:nvPicPr>
        <p:blipFill rotWithShape="1">
          <a:blip r:embed="rId4">
            <a:alphaModFix/>
          </a:blip>
          <a:srcRect b="0" l="0" r="24339" t="25031"/>
          <a:stretch/>
        </p:blipFill>
        <p:spPr>
          <a:xfrm>
            <a:off x="613163" y="2154613"/>
            <a:ext cx="3947574" cy="1515475"/>
          </a:xfrm>
          <a:prstGeom prst="rect">
            <a:avLst/>
          </a:prstGeom>
          <a:noFill/>
          <a:ln>
            <a:noFill/>
          </a:ln>
        </p:spPr>
      </p:pic>
      <p:pic>
        <p:nvPicPr>
          <p:cNvPr id="186" name="Google Shape;186;p29"/>
          <p:cNvPicPr preferRelativeResize="0"/>
          <p:nvPr/>
        </p:nvPicPr>
        <p:blipFill>
          <a:blip r:embed="rId5">
            <a:alphaModFix/>
          </a:blip>
          <a:stretch>
            <a:fillRect/>
          </a:stretch>
        </p:blipFill>
        <p:spPr>
          <a:xfrm>
            <a:off x="5800625" y="2752950"/>
            <a:ext cx="2277725" cy="1021050"/>
          </a:xfrm>
          <a:prstGeom prst="rect">
            <a:avLst/>
          </a:prstGeom>
          <a:noFill/>
          <a:ln>
            <a:noFill/>
          </a:ln>
        </p:spPr>
      </p:pic>
      <p:sp>
        <p:nvSpPr>
          <p:cNvPr id="187" name="Google Shape;187;p29"/>
          <p:cNvSpPr txBox="1"/>
          <p:nvPr/>
        </p:nvSpPr>
        <p:spPr>
          <a:xfrm>
            <a:off x="5638725" y="4434050"/>
            <a:ext cx="2947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accent2"/>
                </a:solidFill>
                <a:latin typeface="Proxima Nova"/>
                <a:ea typeface="Proxima Nova"/>
                <a:cs typeface="Proxima Nova"/>
                <a:sym typeface="Proxima Nova"/>
              </a:rPr>
              <a:t>compilation without SSP</a:t>
            </a:r>
            <a:endParaRPr sz="1800">
              <a:solidFill>
                <a:schemeClr val="accent2"/>
              </a:solidFill>
              <a:latin typeface="Proxima Nova"/>
              <a:ea typeface="Proxima Nova"/>
              <a:cs typeface="Proxima Nova"/>
              <a:sym typeface="Proxima Nova"/>
            </a:endParaRPr>
          </a:p>
        </p:txBody>
      </p:sp>
      <p:sp>
        <p:nvSpPr>
          <p:cNvPr id="188" name="Google Shape;188;p29"/>
          <p:cNvSpPr txBox="1"/>
          <p:nvPr/>
        </p:nvSpPr>
        <p:spPr>
          <a:xfrm>
            <a:off x="1188950" y="4434050"/>
            <a:ext cx="2947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accent2"/>
                </a:solidFill>
                <a:latin typeface="Proxima Nova"/>
                <a:ea typeface="Proxima Nova"/>
                <a:cs typeface="Proxima Nova"/>
                <a:sym typeface="Proxima Nova"/>
              </a:rPr>
              <a:t>compilation with SSP</a:t>
            </a:r>
            <a:endParaRPr sz="1800">
              <a:solidFill>
                <a:schemeClr val="accent2"/>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a:t>ASLR - Address Space Layout Randomization</a:t>
            </a:r>
            <a:endParaRPr/>
          </a:p>
        </p:txBody>
      </p:sp>
      <p:sp>
        <p:nvSpPr>
          <p:cNvPr id="194" name="Google Shape;19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t">
                <a:solidFill>
                  <a:schemeClr val="accent2"/>
                </a:solidFill>
              </a:rPr>
              <a:t>ASLR (Address Space Layout Randomization): </a:t>
            </a:r>
            <a:r>
              <a:rPr lang="it">
                <a:solidFill>
                  <a:schemeClr val="accent2"/>
                </a:solidFill>
              </a:rPr>
              <a:t>address spaces of programs are randomly arranged to prevent the attacker to reliably jump to desired locations of memories.</a:t>
            </a:r>
            <a:endParaRPr>
              <a:solidFill>
                <a:schemeClr val="accent2"/>
              </a:solidFill>
            </a:endParaRPr>
          </a:p>
          <a:p>
            <a:pPr indent="0" lvl="0" marL="0" rtl="0" algn="l">
              <a:lnSpc>
                <a:spcPct val="100000"/>
              </a:lnSpc>
              <a:spcBef>
                <a:spcPts val="0"/>
              </a:spcBef>
              <a:spcAft>
                <a:spcPts val="0"/>
              </a:spcAft>
              <a:buNone/>
            </a:pPr>
            <a:r>
              <a:t/>
            </a:r>
            <a:endParaRPr>
              <a:solidFill>
                <a:schemeClr val="accent2"/>
              </a:solidFill>
            </a:endParaRPr>
          </a:p>
          <a:p>
            <a:pPr indent="0" lvl="0" marL="0" rtl="0" algn="l">
              <a:lnSpc>
                <a:spcPct val="100000"/>
              </a:lnSpc>
              <a:spcBef>
                <a:spcPts val="0"/>
              </a:spcBef>
              <a:spcAft>
                <a:spcPts val="0"/>
              </a:spcAft>
              <a:buNone/>
            </a:pPr>
            <a:r>
              <a:rPr lang="it">
                <a:solidFill>
                  <a:schemeClr val="accent2"/>
                </a:solidFill>
              </a:rPr>
              <a:t>This makes the memory layout unpredictable </a:t>
            </a:r>
            <a:endParaRPr>
              <a:solidFill>
                <a:schemeClr val="accent2"/>
              </a:solidFill>
            </a:endParaRPr>
          </a:p>
          <a:p>
            <a:pPr indent="0" lvl="0" marL="0" rtl="0" algn="l">
              <a:lnSpc>
                <a:spcPct val="100000"/>
              </a:lnSpc>
              <a:spcBef>
                <a:spcPts val="0"/>
              </a:spcBef>
              <a:spcAft>
                <a:spcPts val="0"/>
              </a:spcAft>
              <a:buNone/>
            </a:pPr>
            <a:r>
              <a:rPr lang="it">
                <a:solidFill>
                  <a:schemeClr val="accent2"/>
                </a:solidFill>
              </a:rPr>
              <a:t>for attacker programs since it do not know where </a:t>
            </a:r>
            <a:endParaRPr>
              <a:solidFill>
                <a:schemeClr val="accent2"/>
              </a:solidFill>
            </a:endParaRPr>
          </a:p>
          <a:p>
            <a:pPr indent="0" lvl="0" marL="0" rtl="0" algn="l">
              <a:lnSpc>
                <a:spcPct val="100000"/>
              </a:lnSpc>
              <a:spcBef>
                <a:spcPts val="0"/>
              </a:spcBef>
              <a:spcAft>
                <a:spcPts val="0"/>
              </a:spcAft>
              <a:buNone/>
            </a:pPr>
            <a:r>
              <a:rPr lang="it">
                <a:solidFill>
                  <a:schemeClr val="accent2"/>
                </a:solidFill>
              </a:rPr>
              <a:t>the next instruction lies.</a:t>
            </a:r>
            <a:endParaRPr>
              <a:solidFill>
                <a:schemeClr val="accent2"/>
              </a:solidFill>
            </a:endParaRPr>
          </a:p>
        </p:txBody>
      </p:sp>
      <p:sp>
        <p:nvSpPr>
          <p:cNvPr id="195" name="Google Shape;19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96" name="Google Shape;196;p30"/>
          <p:cNvPicPr preferRelativeResize="0"/>
          <p:nvPr/>
        </p:nvPicPr>
        <p:blipFill>
          <a:blip r:embed="rId3">
            <a:alphaModFix/>
          </a:blip>
          <a:stretch>
            <a:fillRect/>
          </a:stretch>
        </p:blipFill>
        <p:spPr>
          <a:xfrm>
            <a:off x="5391175" y="1973075"/>
            <a:ext cx="3173475" cy="2858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Time for a Demo</a:t>
            </a:r>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What is a Buffer Overflow?</a:t>
            </a:r>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a:t>Scenario: the Victim</a:t>
            </a:r>
            <a:endParaRPr/>
          </a:p>
        </p:txBody>
      </p:sp>
      <p:sp>
        <p:nvSpPr>
          <p:cNvPr id="208" name="Google Shape;208;p32"/>
          <p:cNvSpPr txBox="1"/>
          <p:nvPr>
            <p:ph idx="1" type="body"/>
          </p:nvPr>
        </p:nvSpPr>
        <p:spPr>
          <a:xfrm>
            <a:off x="311700" y="1152475"/>
            <a:ext cx="8520600" cy="33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chemeClr val="accent2"/>
                </a:solidFill>
              </a:rPr>
              <a:t>The </a:t>
            </a:r>
            <a:r>
              <a:rPr b="1" lang="it">
                <a:solidFill>
                  <a:schemeClr val="dk2"/>
                </a:solidFill>
              </a:rPr>
              <a:t>victim </a:t>
            </a:r>
            <a:r>
              <a:rPr lang="it">
                <a:solidFill>
                  <a:schemeClr val="accent2"/>
                </a:solidFill>
              </a:rPr>
              <a:t>is running a function </a:t>
            </a:r>
            <a:r>
              <a:rPr i="1" lang="it">
                <a:solidFill>
                  <a:schemeClr val="accent2"/>
                </a:solidFill>
              </a:rPr>
              <a:t>morsecode </a:t>
            </a:r>
            <a:r>
              <a:rPr lang="it">
                <a:solidFill>
                  <a:schemeClr val="accent2"/>
                </a:solidFill>
              </a:rPr>
              <a:t>on its device, a Raspberry board running Linux. The function is exposed to the local network through </a:t>
            </a:r>
            <a:r>
              <a:rPr b="1" lang="it">
                <a:solidFill>
                  <a:schemeClr val="accent2"/>
                </a:solidFill>
              </a:rPr>
              <a:t>netcat</a:t>
            </a:r>
            <a:r>
              <a:rPr lang="it">
                <a:solidFill>
                  <a:schemeClr val="accent2"/>
                </a:solidFill>
              </a:rPr>
              <a:t>.</a:t>
            </a:r>
            <a:r>
              <a:rPr lang="it">
                <a:solidFill>
                  <a:schemeClr val="accent2"/>
                </a:solidFill>
              </a:rPr>
              <a:t> </a:t>
            </a:r>
            <a:endParaRPr>
              <a:solidFill>
                <a:schemeClr val="accent2"/>
              </a:solidFill>
            </a:endParaRPr>
          </a:p>
          <a:p>
            <a:pPr indent="0" lvl="0" marL="0" rtl="0" algn="l">
              <a:spcBef>
                <a:spcPts val="1200"/>
              </a:spcBef>
              <a:spcAft>
                <a:spcPts val="0"/>
              </a:spcAft>
              <a:buNone/>
            </a:pPr>
            <a:r>
              <a:t/>
            </a:r>
            <a:endParaRPr>
              <a:solidFill>
                <a:schemeClr val="accent2"/>
              </a:solidFill>
            </a:endParaRPr>
          </a:p>
          <a:p>
            <a:pPr indent="0" lvl="0" marL="0" rtl="0" algn="l">
              <a:spcBef>
                <a:spcPts val="1200"/>
              </a:spcBef>
              <a:spcAft>
                <a:spcPts val="0"/>
              </a:spcAft>
              <a:buNone/>
            </a:pPr>
            <a:r>
              <a:t/>
            </a:r>
            <a:endParaRPr>
              <a:solidFill>
                <a:schemeClr val="accent2"/>
              </a:solidFill>
            </a:endParaRPr>
          </a:p>
          <a:p>
            <a:pPr indent="0" lvl="0" marL="0" rtl="0" algn="l">
              <a:spcBef>
                <a:spcPts val="1200"/>
              </a:spcBef>
              <a:spcAft>
                <a:spcPts val="0"/>
              </a:spcAft>
              <a:buNone/>
            </a:pPr>
            <a:r>
              <a:t/>
            </a:r>
            <a:endParaRPr>
              <a:solidFill>
                <a:schemeClr val="accent2"/>
              </a:solidFill>
            </a:endParaRPr>
          </a:p>
          <a:p>
            <a:pPr indent="0" lvl="0" marL="0" rtl="0" algn="l">
              <a:spcBef>
                <a:spcPts val="1200"/>
              </a:spcBef>
              <a:spcAft>
                <a:spcPts val="0"/>
              </a:spcAft>
              <a:buNone/>
            </a:pPr>
            <a:r>
              <a:t/>
            </a:r>
            <a:endParaRPr>
              <a:solidFill>
                <a:schemeClr val="accent2"/>
              </a:solidFill>
            </a:endParaRPr>
          </a:p>
          <a:p>
            <a:pPr indent="0" lvl="0" marL="0" rtl="0" algn="l">
              <a:spcBef>
                <a:spcPts val="1200"/>
              </a:spcBef>
              <a:spcAft>
                <a:spcPts val="1200"/>
              </a:spcAft>
              <a:buNone/>
            </a:pPr>
            <a:r>
              <a:t/>
            </a:r>
            <a:endParaRPr>
              <a:solidFill>
                <a:schemeClr val="accent2"/>
              </a:solidFill>
            </a:endParaRPr>
          </a:p>
        </p:txBody>
      </p:sp>
      <p:sp>
        <p:nvSpPr>
          <p:cNvPr id="209" name="Google Shape;20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10" name="Google Shape;210;p32"/>
          <p:cNvPicPr preferRelativeResize="0"/>
          <p:nvPr/>
        </p:nvPicPr>
        <p:blipFill>
          <a:blip r:embed="rId3">
            <a:alphaModFix/>
          </a:blip>
          <a:stretch>
            <a:fillRect/>
          </a:stretch>
        </p:blipFill>
        <p:spPr>
          <a:xfrm>
            <a:off x="791363" y="2421237"/>
            <a:ext cx="7561274" cy="1667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a:t>Scenario: the Attacker</a:t>
            </a:r>
            <a:endParaRPr/>
          </a:p>
        </p:txBody>
      </p:sp>
      <p:sp>
        <p:nvSpPr>
          <p:cNvPr id="216" name="Google Shape;216;p33"/>
          <p:cNvSpPr txBox="1"/>
          <p:nvPr>
            <p:ph idx="1" type="body"/>
          </p:nvPr>
        </p:nvSpPr>
        <p:spPr>
          <a:xfrm>
            <a:off x="311700" y="1152475"/>
            <a:ext cx="8520600" cy="354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solidFill>
                  <a:schemeClr val="accent2"/>
                </a:solidFill>
              </a:rPr>
              <a:t>Inside </a:t>
            </a:r>
            <a:r>
              <a:rPr i="1" lang="it">
                <a:solidFill>
                  <a:schemeClr val="accent2"/>
                </a:solidFill>
              </a:rPr>
              <a:t>morsecode</a:t>
            </a:r>
            <a:r>
              <a:rPr lang="it">
                <a:solidFill>
                  <a:schemeClr val="accent2"/>
                </a:solidFill>
              </a:rPr>
              <a:t>, the vulnerable </a:t>
            </a:r>
            <a:r>
              <a:rPr b="1" lang="it">
                <a:solidFill>
                  <a:schemeClr val="accent2"/>
                </a:solidFill>
              </a:rPr>
              <a:t>gets</a:t>
            </a:r>
            <a:r>
              <a:rPr lang="it">
                <a:solidFill>
                  <a:schemeClr val="accent2"/>
                </a:solidFill>
              </a:rPr>
              <a:t> function is used to parse the textual input, and will be exploited by the </a:t>
            </a:r>
            <a:r>
              <a:rPr b="1" lang="it">
                <a:solidFill>
                  <a:srgbClr val="CC0000"/>
                </a:solidFill>
              </a:rPr>
              <a:t>attacker </a:t>
            </a:r>
            <a:r>
              <a:rPr lang="it">
                <a:solidFill>
                  <a:schemeClr val="accent2"/>
                </a:solidFill>
              </a:rPr>
              <a:t>to launch the attack.</a:t>
            </a:r>
            <a:endParaRPr>
              <a:solidFill>
                <a:schemeClr val="accent2"/>
              </a:solidFill>
            </a:endParaRPr>
          </a:p>
        </p:txBody>
      </p:sp>
      <p:sp>
        <p:nvSpPr>
          <p:cNvPr id="217" name="Google Shape;21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18" name="Google Shape;218;p33"/>
          <p:cNvPicPr preferRelativeResize="0"/>
          <p:nvPr/>
        </p:nvPicPr>
        <p:blipFill>
          <a:blip r:embed="rId3">
            <a:alphaModFix/>
          </a:blip>
          <a:stretch>
            <a:fillRect/>
          </a:stretch>
        </p:blipFill>
        <p:spPr>
          <a:xfrm>
            <a:off x="710852" y="2621625"/>
            <a:ext cx="7561252" cy="14568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a:t>Scenario: the Attacker</a:t>
            </a:r>
            <a:endParaRPr/>
          </a:p>
        </p:txBody>
      </p:sp>
      <p:sp>
        <p:nvSpPr>
          <p:cNvPr id="224" name="Google Shape;22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solidFill>
                  <a:schemeClr val="accent2"/>
                </a:solidFill>
              </a:rPr>
              <a:t>The purpose of the </a:t>
            </a:r>
            <a:r>
              <a:rPr b="1" lang="it">
                <a:solidFill>
                  <a:srgbClr val="CC0000"/>
                </a:solidFill>
              </a:rPr>
              <a:t>attacker </a:t>
            </a:r>
            <a:r>
              <a:rPr lang="it">
                <a:solidFill>
                  <a:schemeClr val="accent2"/>
                </a:solidFill>
              </a:rPr>
              <a:t>is to exploit the </a:t>
            </a:r>
            <a:r>
              <a:rPr lang="it">
                <a:solidFill>
                  <a:schemeClr val="accent2"/>
                </a:solidFill>
              </a:rPr>
              <a:t>vulnerability</a:t>
            </a:r>
            <a:r>
              <a:rPr lang="it">
                <a:solidFill>
                  <a:schemeClr val="accent2"/>
                </a:solidFill>
              </a:rPr>
              <a:t> to get </a:t>
            </a:r>
            <a:r>
              <a:rPr lang="it">
                <a:solidFill>
                  <a:schemeClr val="accent2"/>
                </a:solidFill>
              </a:rPr>
              <a:t>unauthorized</a:t>
            </a:r>
            <a:r>
              <a:rPr lang="it">
                <a:solidFill>
                  <a:schemeClr val="accent2"/>
                </a:solidFill>
              </a:rPr>
              <a:t> control of the board. Before doing that:</a:t>
            </a:r>
            <a:endParaRPr>
              <a:solidFill>
                <a:schemeClr val="accent2"/>
              </a:solidFill>
            </a:endParaRPr>
          </a:p>
          <a:p>
            <a:pPr indent="0" lvl="0" marL="0" rtl="0" algn="l">
              <a:lnSpc>
                <a:spcPct val="115000"/>
              </a:lnSpc>
              <a:spcBef>
                <a:spcPts val="1200"/>
              </a:spcBef>
              <a:spcAft>
                <a:spcPts val="0"/>
              </a:spcAft>
              <a:buNone/>
            </a:pPr>
            <a:r>
              <a:t/>
            </a:r>
            <a:endParaRPr>
              <a:solidFill>
                <a:schemeClr val="accent2"/>
              </a:solidFill>
            </a:endParaRPr>
          </a:p>
          <a:p>
            <a:pPr indent="-342900" lvl="0" marL="457200" rtl="0" algn="l">
              <a:lnSpc>
                <a:spcPct val="115000"/>
              </a:lnSpc>
              <a:spcBef>
                <a:spcPts val="1200"/>
              </a:spcBef>
              <a:spcAft>
                <a:spcPts val="0"/>
              </a:spcAft>
              <a:buClr>
                <a:schemeClr val="accent2"/>
              </a:buClr>
              <a:buSzPts val="1800"/>
              <a:buAutoNum type="arabicPeriod"/>
            </a:pPr>
            <a:r>
              <a:rPr lang="it">
                <a:solidFill>
                  <a:schemeClr val="accent2"/>
                </a:solidFill>
              </a:rPr>
              <a:t>The attacker gains access to the source code of </a:t>
            </a:r>
            <a:r>
              <a:rPr i="1" lang="it">
                <a:solidFill>
                  <a:schemeClr val="accent2"/>
                </a:solidFill>
              </a:rPr>
              <a:t>morsecode</a:t>
            </a:r>
            <a:r>
              <a:rPr i="1" lang="it">
                <a:solidFill>
                  <a:schemeClr val="accent2"/>
                </a:solidFill>
              </a:rPr>
              <a:t>.</a:t>
            </a:r>
            <a:endParaRPr>
              <a:solidFill>
                <a:schemeClr val="accent2"/>
              </a:solidFill>
            </a:endParaRPr>
          </a:p>
          <a:p>
            <a:pPr indent="-342900" lvl="0" marL="457200" rtl="0" algn="l">
              <a:lnSpc>
                <a:spcPct val="115000"/>
              </a:lnSpc>
              <a:spcBef>
                <a:spcPts val="0"/>
              </a:spcBef>
              <a:spcAft>
                <a:spcPts val="0"/>
              </a:spcAft>
              <a:buClr>
                <a:schemeClr val="accent2"/>
              </a:buClr>
              <a:buSzPts val="1800"/>
              <a:buAutoNum type="arabicPeriod"/>
            </a:pPr>
            <a:r>
              <a:rPr lang="it">
                <a:solidFill>
                  <a:schemeClr val="accent2"/>
                </a:solidFill>
              </a:rPr>
              <a:t>Using </a:t>
            </a:r>
            <a:r>
              <a:rPr b="1" lang="it">
                <a:solidFill>
                  <a:schemeClr val="accent2"/>
                </a:solidFill>
              </a:rPr>
              <a:t>gdb</a:t>
            </a:r>
            <a:r>
              <a:rPr lang="it">
                <a:solidFill>
                  <a:schemeClr val="accent2"/>
                </a:solidFill>
              </a:rPr>
              <a:t> he </a:t>
            </a:r>
            <a:r>
              <a:rPr lang="it">
                <a:solidFill>
                  <a:schemeClr val="accent2"/>
                </a:solidFill>
              </a:rPr>
              <a:t>discovers the address of the buffer to use as return address.</a:t>
            </a:r>
            <a:endParaRPr>
              <a:solidFill>
                <a:schemeClr val="accent2"/>
              </a:solidFill>
            </a:endParaRPr>
          </a:p>
          <a:p>
            <a:pPr indent="-342900" lvl="0" marL="457200" rtl="0" algn="l">
              <a:lnSpc>
                <a:spcPct val="115000"/>
              </a:lnSpc>
              <a:spcBef>
                <a:spcPts val="0"/>
              </a:spcBef>
              <a:spcAft>
                <a:spcPts val="0"/>
              </a:spcAft>
              <a:buClr>
                <a:schemeClr val="accent2"/>
              </a:buClr>
              <a:buSzPts val="1800"/>
              <a:buAutoNum type="arabicPeriod"/>
            </a:pPr>
            <a:r>
              <a:rPr lang="it">
                <a:solidFill>
                  <a:schemeClr val="accent2"/>
                </a:solidFill>
              </a:rPr>
              <a:t>Using a the </a:t>
            </a:r>
            <a:r>
              <a:rPr i="1" lang="it">
                <a:solidFill>
                  <a:schemeClr val="accent2"/>
                </a:solidFill>
              </a:rPr>
              <a:t>makepayload</a:t>
            </a:r>
            <a:r>
              <a:rPr lang="it">
                <a:solidFill>
                  <a:schemeClr val="accent2"/>
                </a:solidFill>
              </a:rPr>
              <a:t> script, the </a:t>
            </a:r>
            <a:r>
              <a:rPr b="1" lang="it">
                <a:solidFill>
                  <a:schemeClr val="accent2"/>
                </a:solidFill>
              </a:rPr>
              <a:t>payload</a:t>
            </a:r>
            <a:r>
              <a:rPr lang="it">
                <a:solidFill>
                  <a:schemeClr val="accent2"/>
                </a:solidFill>
              </a:rPr>
              <a:t> is prepared utilizing the previously found return address and the binary code for spawning a shell.</a:t>
            </a:r>
            <a:endParaRPr>
              <a:solidFill>
                <a:schemeClr val="accent2"/>
              </a:solidFill>
            </a:endParaRPr>
          </a:p>
        </p:txBody>
      </p:sp>
      <p:sp>
        <p:nvSpPr>
          <p:cNvPr id="225" name="Google Shape;22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a:t>How to find the Offset with GDB</a:t>
            </a:r>
            <a:endParaRPr/>
          </a:p>
        </p:txBody>
      </p:sp>
      <p:sp>
        <p:nvSpPr>
          <p:cNvPr id="231" name="Google Shape;23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32" name="Google Shape;23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solidFill>
                  <a:schemeClr val="accent2"/>
                </a:solidFill>
              </a:rPr>
              <a:t>The </a:t>
            </a:r>
            <a:r>
              <a:rPr b="1" lang="it">
                <a:solidFill>
                  <a:schemeClr val="accent2"/>
                </a:solidFill>
              </a:rPr>
              <a:t>offset</a:t>
            </a:r>
            <a:r>
              <a:rPr lang="it">
                <a:solidFill>
                  <a:schemeClr val="accent2"/>
                </a:solidFill>
              </a:rPr>
              <a:t> is needed to let the script overwrite with byte-precision the return address, starting from the base buffer address.</a:t>
            </a:r>
            <a:endParaRPr>
              <a:solidFill>
                <a:schemeClr val="accent2"/>
              </a:solidFill>
            </a:endParaRPr>
          </a:p>
          <a:p>
            <a:pPr indent="0" lvl="0" marL="0" rtl="0" algn="l">
              <a:lnSpc>
                <a:spcPct val="115000"/>
              </a:lnSpc>
              <a:spcBef>
                <a:spcPts val="1200"/>
              </a:spcBef>
              <a:spcAft>
                <a:spcPts val="1200"/>
              </a:spcAft>
              <a:buNone/>
            </a:pPr>
            <a:r>
              <a:rPr lang="it">
                <a:solidFill>
                  <a:schemeClr val="accent2"/>
                </a:solidFill>
              </a:rPr>
              <a:t>As we can see from the </a:t>
            </a:r>
            <a:r>
              <a:rPr b="1" lang="it">
                <a:solidFill>
                  <a:schemeClr val="accent2"/>
                </a:solidFill>
              </a:rPr>
              <a:t>disassembled</a:t>
            </a:r>
            <a:r>
              <a:rPr lang="it">
                <a:solidFill>
                  <a:schemeClr val="accent2"/>
                </a:solidFill>
              </a:rPr>
              <a:t> main function, the buffer sits 84 bytes below the </a:t>
            </a:r>
            <a:r>
              <a:rPr i="1" lang="it">
                <a:solidFill>
                  <a:schemeClr val="accent2"/>
                </a:solidFill>
              </a:rPr>
              <a:t>$lr</a:t>
            </a:r>
            <a:r>
              <a:rPr lang="it">
                <a:solidFill>
                  <a:schemeClr val="accent2"/>
                </a:solidFill>
              </a:rPr>
              <a:t> (Link Register) value, containing the return address value that needs to be changed to the start of the buffer filled with the payload.</a:t>
            </a:r>
            <a:endParaRPr>
              <a:solidFill>
                <a:schemeClr val="accent2"/>
              </a:solidFill>
            </a:endParaRPr>
          </a:p>
        </p:txBody>
      </p:sp>
      <p:pic>
        <p:nvPicPr>
          <p:cNvPr id="233" name="Google Shape;233;p35"/>
          <p:cNvPicPr preferRelativeResize="0"/>
          <p:nvPr/>
        </p:nvPicPr>
        <p:blipFill rotWithShape="1">
          <a:blip r:embed="rId3">
            <a:alphaModFix/>
          </a:blip>
          <a:srcRect b="10720" l="764" r="0" t="7379"/>
          <a:stretch/>
        </p:blipFill>
        <p:spPr>
          <a:xfrm>
            <a:off x="4082150" y="3330950"/>
            <a:ext cx="4670300" cy="459000"/>
          </a:xfrm>
          <a:prstGeom prst="rect">
            <a:avLst/>
          </a:prstGeom>
          <a:noFill/>
          <a:ln>
            <a:noFill/>
          </a:ln>
        </p:spPr>
      </p:pic>
      <p:pic>
        <p:nvPicPr>
          <p:cNvPr id="234" name="Google Shape;234;p35"/>
          <p:cNvPicPr preferRelativeResize="0"/>
          <p:nvPr/>
        </p:nvPicPr>
        <p:blipFill>
          <a:blip r:embed="rId4">
            <a:alphaModFix/>
          </a:blip>
          <a:stretch>
            <a:fillRect/>
          </a:stretch>
        </p:blipFill>
        <p:spPr>
          <a:xfrm>
            <a:off x="4082150" y="3948900"/>
            <a:ext cx="4670300" cy="717375"/>
          </a:xfrm>
          <a:prstGeom prst="rect">
            <a:avLst/>
          </a:prstGeom>
          <a:noFill/>
          <a:ln>
            <a:noFill/>
          </a:ln>
        </p:spPr>
      </p:pic>
      <p:pic>
        <p:nvPicPr>
          <p:cNvPr id="235" name="Google Shape;235;p35"/>
          <p:cNvPicPr preferRelativeResize="0"/>
          <p:nvPr/>
        </p:nvPicPr>
        <p:blipFill rotWithShape="1">
          <a:blip r:embed="rId5">
            <a:alphaModFix/>
          </a:blip>
          <a:srcRect b="0" l="0" r="0" t="7868"/>
          <a:stretch/>
        </p:blipFill>
        <p:spPr>
          <a:xfrm>
            <a:off x="311700" y="3512225"/>
            <a:ext cx="2957272" cy="717375"/>
          </a:xfrm>
          <a:prstGeom prst="rect">
            <a:avLst/>
          </a:prstGeom>
          <a:noFill/>
          <a:ln>
            <a:noFill/>
          </a:ln>
        </p:spPr>
      </p:pic>
      <p:cxnSp>
        <p:nvCxnSpPr>
          <p:cNvPr id="236" name="Google Shape;236;p35"/>
          <p:cNvCxnSpPr/>
          <p:nvPr/>
        </p:nvCxnSpPr>
        <p:spPr>
          <a:xfrm>
            <a:off x="3461700" y="3870913"/>
            <a:ext cx="4635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a:t>How to find the Buffer Address</a:t>
            </a:r>
            <a:endParaRPr/>
          </a:p>
        </p:txBody>
      </p:sp>
      <p:sp>
        <p:nvSpPr>
          <p:cNvPr id="242" name="Google Shape;24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solidFill>
                  <a:schemeClr val="accent2"/>
                </a:solidFill>
              </a:rPr>
              <a:t>The starting address of the buffer (containing the payload) can be complex to find. Here are some alternatives:</a:t>
            </a:r>
            <a:endParaRPr>
              <a:solidFill>
                <a:schemeClr val="accent2"/>
              </a:solidFill>
            </a:endParaRPr>
          </a:p>
          <a:p>
            <a:pPr indent="-342900" lvl="0" marL="457200" rtl="0" algn="l">
              <a:lnSpc>
                <a:spcPct val="115000"/>
              </a:lnSpc>
              <a:spcBef>
                <a:spcPts val="1200"/>
              </a:spcBef>
              <a:spcAft>
                <a:spcPts val="0"/>
              </a:spcAft>
              <a:buClr>
                <a:schemeClr val="accent2"/>
              </a:buClr>
              <a:buSzPts val="1800"/>
              <a:buChar char="●"/>
            </a:pPr>
            <a:r>
              <a:rPr b="1" lang="it">
                <a:solidFill>
                  <a:schemeClr val="accent2"/>
                </a:solidFill>
              </a:rPr>
              <a:t>Fuzzing</a:t>
            </a:r>
            <a:r>
              <a:rPr lang="it">
                <a:solidFill>
                  <a:schemeClr val="accent2"/>
                </a:solidFill>
              </a:rPr>
              <a:t>: make the program running in a similar environment SEGFAULT</a:t>
            </a:r>
            <a:endParaRPr>
              <a:solidFill>
                <a:schemeClr val="accent2"/>
              </a:solidFill>
            </a:endParaRPr>
          </a:p>
          <a:p>
            <a:pPr indent="-342900" lvl="0" marL="457200" rtl="0" algn="l">
              <a:lnSpc>
                <a:spcPct val="115000"/>
              </a:lnSpc>
              <a:spcBef>
                <a:spcPts val="0"/>
              </a:spcBef>
              <a:spcAft>
                <a:spcPts val="0"/>
              </a:spcAft>
              <a:buClr>
                <a:schemeClr val="accent2"/>
              </a:buClr>
              <a:buSzPts val="1800"/>
              <a:buChar char="●"/>
            </a:pPr>
            <a:r>
              <a:rPr b="1" lang="it">
                <a:solidFill>
                  <a:schemeClr val="accent2"/>
                </a:solidFill>
              </a:rPr>
              <a:t>Iterative Attempts</a:t>
            </a:r>
            <a:r>
              <a:rPr lang="it">
                <a:solidFill>
                  <a:schemeClr val="accent2"/>
                </a:solidFill>
              </a:rPr>
              <a:t>: testing the exploit exploring the whole address space</a:t>
            </a:r>
            <a:endParaRPr>
              <a:solidFill>
                <a:schemeClr val="accent2"/>
              </a:solidFill>
            </a:endParaRPr>
          </a:p>
          <a:p>
            <a:pPr indent="-342900" lvl="0" marL="457200" rtl="0" algn="l">
              <a:lnSpc>
                <a:spcPct val="115000"/>
              </a:lnSpc>
              <a:spcBef>
                <a:spcPts val="0"/>
              </a:spcBef>
              <a:spcAft>
                <a:spcPts val="0"/>
              </a:spcAft>
              <a:buClr>
                <a:schemeClr val="accent2"/>
              </a:buClr>
              <a:buSzPts val="1800"/>
              <a:buChar char="●"/>
            </a:pPr>
            <a:r>
              <a:rPr b="1" lang="it">
                <a:solidFill>
                  <a:schemeClr val="accent2"/>
                </a:solidFill>
              </a:rPr>
              <a:t>Unformatted </a:t>
            </a:r>
            <a:r>
              <a:rPr b="1" i="1" lang="it">
                <a:solidFill>
                  <a:schemeClr val="accent2"/>
                </a:solidFill>
              </a:rPr>
              <a:t>printf(buffer)</a:t>
            </a:r>
            <a:r>
              <a:rPr lang="it">
                <a:solidFill>
                  <a:schemeClr val="accent2"/>
                </a:solidFill>
              </a:rPr>
              <a:t>: if present, exploit this other uncommon vulnerability by sending </a:t>
            </a:r>
            <a:r>
              <a:rPr i="1" lang="it">
                <a:solidFill>
                  <a:schemeClr val="accent2"/>
                </a:solidFill>
              </a:rPr>
              <a:t>“%p%p”</a:t>
            </a:r>
            <a:r>
              <a:rPr lang="it">
                <a:solidFill>
                  <a:schemeClr val="accent2"/>
                </a:solidFill>
              </a:rPr>
              <a:t> as input to the function.</a:t>
            </a:r>
            <a:endParaRPr>
              <a:solidFill>
                <a:schemeClr val="accent2"/>
              </a:solidFill>
            </a:endParaRPr>
          </a:p>
          <a:p>
            <a:pPr indent="0" lvl="0" marL="0" rtl="0" algn="l">
              <a:lnSpc>
                <a:spcPct val="115000"/>
              </a:lnSpc>
              <a:spcBef>
                <a:spcPts val="1200"/>
              </a:spcBef>
              <a:spcAft>
                <a:spcPts val="0"/>
              </a:spcAft>
              <a:buNone/>
            </a:pPr>
            <a:r>
              <a:t/>
            </a:r>
            <a:endParaRPr>
              <a:solidFill>
                <a:schemeClr val="accent2"/>
              </a:solidFill>
            </a:endParaRPr>
          </a:p>
          <a:p>
            <a:pPr indent="0" lvl="0" marL="0" rtl="0" algn="l">
              <a:lnSpc>
                <a:spcPct val="115000"/>
              </a:lnSpc>
              <a:spcBef>
                <a:spcPts val="1200"/>
              </a:spcBef>
              <a:spcAft>
                <a:spcPts val="1200"/>
              </a:spcAft>
              <a:buNone/>
            </a:pPr>
            <a:r>
              <a:rPr lang="it">
                <a:solidFill>
                  <a:schemeClr val="accent2"/>
                </a:solidFill>
              </a:rPr>
              <a:t>For the sake of the demonstration, </a:t>
            </a:r>
            <a:r>
              <a:rPr i="1" lang="it">
                <a:solidFill>
                  <a:schemeClr val="accent2"/>
                </a:solidFill>
              </a:rPr>
              <a:t>morsecode</a:t>
            </a:r>
            <a:r>
              <a:rPr lang="it">
                <a:solidFill>
                  <a:schemeClr val="accent2"/>
                </a:solidFill>
              </a:rPr>
              <a:t> will just print the buffer address.</a:t>
            </a:r>
            <a:endParaRPr>
              <a:solidFill>
                <a:schemeClr val="accent2"/>
              </a:solidFill>
            </a:endParaRPr>
          </a:p>
        </p:txBody>
      </p:sp>
      <p:sp>
        <p:nvSpPr>
          <p:cNvPr id="243" name="Google Shape;24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a:t>The Attack</a:t>
            </a:r>
            <a:endParaRPr/>
          </a:p>
        </p:txBody>
      </p:sp>
      <p:sp>
        <p:nvSpPr>
          <p:cNvPr id="249" name="Google Shape;24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it">
                <a:solidFill>
                  <a:schemeClr val="accent2"/>
                </a:solidFill>
              </a:rPr>
              <a:t>With the payload ready, the </a:t>
            </a:r>
            <a:r>
              <a:rPr b="1" lang="it">
                <a:solidFill>
                  <a:srgbClr val="CC0000"/>
                </a:solidFill>
              </a:rPr>
              <a:t>attacker</a:t>
            </a:r>
            <a:r>
              <a:rPr lang="it">
                <a:solidFill>
                  <a:srgbClr val="CC0000"/>
                </a:solidFill>
              </a:rPr>
              <a:t> </a:t>
            </a:r>
            <a:r>
              <a:rPr lang="it">
                <a:solidFill>
                  <a:schemeClr val="accent2"/>
                </a:solidFill>
              </a:rPr>
              <a:t>connects to the </a:t>
            </a:r>
            <a:r>
              <a:rPr b="1" lang="it">
                <a:solidFill>
                  <a:schemeClr val="dk2"/>
                </a:solidFill>
              </a:rPr>
              <a:t>victim</a:t>
            </a:r>
            <a:r>
              <a:rPr lang="it">
                <a:solidFill>
                  <a:schemeClr val="dk2"/>
                </a:solidFill>
              </a:rPr>
              <a:t> </a:t>
            </a:r>
            <a:r>
              <a:rPr lang="it">
                <a:solidFill>
                  <a:schemeClr val="accent2"/>
                </a:solidFill>
              </a:rPr>
              <a:t>service using netcat.</a:t>
            </a:r>
            <a:endParaRPr>
              <a:solidFill>
                <a:schemeClr val="accent2"/>
              </a:solidFill>
            </a:endParaRPr>
          </a:p>
          <a:p>
            <a:pPr indent="-342900" lvl="0" marL="457200" rtl="0" algn="l">
              <a:lnSpc>
                <a:spcPct val="115000"/>
              </a:lnSpc>
              <a:spcBef>
                <a:spcPts val="1200"/>
              </a:spcBef>
              <a:spcAft>
                <a:spcPts val="0"/>
              </a:spcAft>
              <a:buClr>
                <a:schemeClr val="accent2"/>
              </a:buClr>
              <a:buSzPts val="1800"/>
              <a:buChar char="●"/>
            </a:pPr>
            <a:r>
              <a:rPr lang="it">
                <a:solidFill>
                  <a:schemeClr val="accent2"/>
                </a:solidFill>
              </a:rPr>
              <a:t>the payload is injected in the input read buffer, causing it to overflow.</a:t>
            </a:r>
            <a:endParaRPr>
              <a:solidFill>
                <a:schemeClr val="accent2"/>
              </a:solidFill>
            </a:endParaRPr>
          </a:p>
          <a:p>
            <a:pPr indent="-342900" lvl="0" marL="457200" rtl="0" algn="l">
              <a:lnSpc>
                <a:spcPct val="115000"/>
              </a:lnSpc>
              <a:spcBef>
                <a:spcPts val="0"/>
              </a:spcBef>
              <a:spcAft>
                <a:spcPts val="0"/>
              </a:spcAft>
              <a:buClr>
                <a:schemeClr val="accent2"/>
              </a:buClr>
              <a:buSzPts val="1800"/>
              <a:buChar char="●"/>
            </a:pPr>
            <a:r>
              <a:rPr lang="it">
                <a:solidFill>
                  <a:schemeClr val="accent2"/>
                </a:solidFill>
              </a:rPr>
              <a:t>the control reaches the return address, eventually executing the </a:t>
            </a:r>
            <a:r>
              <a:rPr i="1" lang="it">
                <a:solidFill>
                  <a:schemeClr val="accent2"/>
                </a:solidFill>
              </a:rPr>
              <a:t>shellcode</a:t>
            </a:r>
            <a:r>
              <a:rPr lang="it">
                <a:solidFill>
                  <a:schemeClr val="accent2"/>
                </a:solidFill>
              </a:rPr>
              <a:t>.</a:t>
            </a:r>
            <a:endParaRPr>
              <a:solidFill>
                <a:schemeClr val="accent2"/>
              </a:solidFill>
            </a:endParaRPr>
          </a:p>
          <a:p>
            <a:pPr indent="0" lvl="0" marL="0" rtl="0" algn="l">
              <a:lnSpc>
                <a:spcPct val="115000"/>
              </a:lnSpc>
              <a:spcBef>
                <a:spcPts val="1200"/>
              </a:spcBef>
              <a:spcAft>
                <a:spcPts val="0"/>
              </a:spcAft>
              <a:buNone/>
            </a:pPr>
            <a:r>
              <a:t/>
            </a:r>
            <a:endParaRPr>
              <a:solidFill>
                <a:schemeClr val="accent2"/>
              </a:solidFill>
            </a:endParaRPr>
          </a:p>
          <a:p>
            <a:pPr indent="0" lvl="0" marL="0" rtl="0" algn="l">
              <a:lnSpc>
                <a:spcPct val="115000"/>
              </a:lnSpc>
              <a:spcBef>
                <a:spcPts val="1200"/>
              </a:spcBef>
              <a:spcAft>
                <a:spcPts val="1200"/>
              </a:spcAft>
              <a:buNone/>
            </a:pPr>
            <a:r>
              <a:rPr lang="it">
                <a:solidFill>
                  <a:schemeClr val="accent2"/>
                </a:solidFill>
              </a:rPr>
              <a:t>The </a:t>
            </a:r>
            <a:r>
              <a:rPr b="1" lang="it">
                <a:solidFill>
                  <a:srgbClr val="CC0000"/>
                </a:solidFill>
              </a:rPr>
              <a:t>attacker </a:t>
            </a:r>
            <a:r>
              <a:rPr lang="it">
                <a:solidFill>
                  <a:schemeClr val="accent2"/>
                </a:solidFill>
              </a:rPr>
              <a:t>has </a:t>
            </a:r>
            <a:r>
              <a:rPr lang="it">
                <a:solidFill>
                  <a:schemeClr val="accent2"/>
                </a:solidFill>
              </a:rPr>
              <a:t>successfully</a:t>
            </a:r>
            <a:r>
              <a:rPr lang="it">
                <a:solidFill>
                  <a:schemeClr val="accent2"/>
                </a:solidFill>
              </a:rPr>
              <a:t> gained control of a shell and with that of basically the whole board. A simple confirmation could be shutting down the board, but the possibilities are endless (steal data, run </a:t>
            </a:r>
            <a:r>
              <a:rPr lang="it">
                <a:solidFill>
                  <a:schemeClr val="accent2"/>
                </a:solidFill>
              </a:rPr>
              <a:t>malicious</a:t>
            </a:r>
            <a:r>
              <a:rPr lang="it">
                <a:solidFill>
                  <a:schemeClr val="accent2"/>
                </a:solidFill>
              </a:rPr>
              <a:t> programs…)</a:t>
            </a:r>
            <a:endParaRPr>
              <a:solidFill>
                <a:schemeClr val="accent2"/>
              </a:solidFill>
            </a:endParaRPr>
          </a:p>
        </p:txBody>
      </p:sp>
      <p:sp>
        <p:nvSpPr>
          <p:cNvPr id="250" name="Google Shape;25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a:t>Summary</a:t>
            </a:r>
            <a:endParaRPr/>
          </a:p>
        </p:txBody>
      </p:sp>
      <p:sp>
        <p:nvSpPr>
          <p:cNvPr id="256" name="Google Shape;25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it"/>
              <a:t>Buffer Overflow</a:t>
            </a:r>
            <a:r>
              <a:rPr lang="it"/>
              <a:t> attacks consist in forcing a program to write outside the intended memory segments, enabling unauthorized code executi</a:t>
            </a:r>
            <a:r>
              <a:rPr lang="it"/>
              <a:t>on</a:t>
            </a:r>
            <a:r>
              <a:rPr lang="it"/>
              <a:t>. </a:t>
            </a:r>
            <a:endParaRPr/>
          </a:p>
          <a:p>
            <a:pPr indent="-342900" lvl="0" marL="457200" rtl="0" algn="l">
              <a:spcBef>
                <a:spcPts val="0"/>
              </a:spcBef>
              <a:spcAft>
                <a:spcPts val="0"/>
              </a:spcAft>
              <a:buSzPts val="1800"/>
              <a:buChar char="❖"/>
            </a:pPr>
            <a:r>
              <a:rPr lang="it"/>
              <a:t>Multiple </a:t>
            </a:r>
            <a:r>
              <a:rPr b="1" lang="it"/>
              <a:t>protection </a:t>
            </a:r>
            <a:r>
              <a:rPr lang="it"/>
              <a:t>mechanisms have been developed: DEP, SSP, ASLR…</a:t>
            </a:r>
            <a:endParaRPr/>
          </a:p>
          <a:p>
            <a:pPr indent="-342900" lvl="0" marL="457200" rtl="0" algn="l">
              <a:spcBef>
                <a:spcPts val="0"/>
              </a:spcBef>
              <a:spcAft>
                <a:spcPts val="0"/>
              </a:spcAft>
              <a:buSzPts val="1800"/>
              <a:buChar char="❖"/>
            </a:pPr>
            <a:r>
              <a:rPr lang="it"/>
              <a:t>However, we have seen that </a:t>
            </a:r>
            <a:r>
              <a:rPr b="1" lang="it"/>
              <a:t>obsolete systems and bad code</a:t>
            </a:r>
            <a:r>
              <a:rPr lang="it"/>
              <a:t> can lead to </a:t>
            </a:r>
            <a:r>
              <a:rPr lang="it"/>
              <a:t>vulnerabilities</a:t>
            </a:r>
            <a:r>
              <a:rPr lang="it"/>
              <a:t> that can be easily exploited by attackers.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t"/>
              <a:t>The demo repository can be found at this link: </a:t>
            </a:r>
            <a:r>
              <a:rPr b="1" lang="it">
                <a:solidFill>
                  <a:srgbClr val="1155CC"/>
                </a:solidFill>
                <a:uFill>
                  <a:noFill/>
                </a:uFill>
                <a:hlinkClick r:id="rId3">
                  <a:extLst>
                    <a:ext uri="{A12FA001-AC4F-418D-AE19-62706E023703}">
                      <ahyp:hlinkClr val="tx"/>
                    </a:ext>
                  </a:extLst>
                </a:hlinkClick>
              </a:rPr>
              <a:t>GitHub Repo</a:t>
            </a:r>
            <a:endParaRPr b="1">
              <a:solidFill>
                <a:srgbClr val="1155CC"/>
              </a:solidFill>
            </a:endParaRPr>
          </a:p>
        </p:txBody>
      </p:sp>
      <p:sp>
        <p:nvSpPr>
          <p:cNvPr id="257" name="Google Shape;25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4200"/>
              <a:t>Thank</a:t>
            </a:r>
            <a:r>
              <a:rPr lang="it" sz="4200"/>
              <a:t> you</a:t>
            </a:r>
            <a:r>
              <a:rPr lang="it" sz="4200"/>
              <a:t> for your time</a:t>
            </a:r>
            <a:endParaRPr sz="4200"/>
          </a:p>
        </p:txBody>
      </p:sp>
      <p:sp>
        <p:nvSpPr>
          <p:cNvPr id="263" name="Google Shape;263;p39"/>
          <p:cNvSpPr txBox="1"/>
          <p:nvPr>
            <p:ph idx="1" type="subTitle"/>
          </p:nvPr>
        </p:nvSpPr>
        <p:spPr>
          <a:xfrm>
            <a:off x="510450" y="3120360"/>
            <a:ext cx="8123100" cy="63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2000">
                <a:solidFill>
                  <a:schemeClr val="lt2"/>
                </a:solidFill>
              </a:rPr>
              <a:t>Group 03</a:t>
            </a:r>
            <a:endParaRPr sz="2000">
              <a:solidFill>
                <a:schemeClr val="lt2"/>
              </a:solidFill>
            </a:endParaRPr>
          </a:p>
        </p:txBody>
      </p:sp>
      <p:pic>
        <p:nvPicPr>
          <p:cNvPr id="264" name="Google Shape;264;p39"/>
          <p:cNvPicPr preferRelativeResize="0"/>
          <p:nvPr/>
        </p:nvPicPr>
        <p:blipFill>
          <a:blip r:embed="rId3">
            <a:alphaModFix/>
          </a:blip>
          <a:stretch>
            <a:fillRect/>
          </a:stretch>
        </p:blipFill>
        <p:spPr>
          <a:xfrm>
            <a:off x="662850" y="4195500"/>
            <a:ext cx="1593400" cy="5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1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Definition</a:t>
            </a:r>
            <a:endParaRPr/>
          </a:p>
        </p:txBody>
      </p:sp>
      <p:sp>
        <p:nvSpPr>
          <p:cNvPr id="73" name="Google Shape;73;p15"/>
          <p:cNvSpPr txBox="1"/>
          <p:nvPr>
            <p:ph idx="1" type="body"/>
          </p:nvPr>
        </p:nvSpPr>
        <p:spPr>
          <a:xfrm>
            <a:off x="311700" y="1069425"/>
            <a:ext cx="682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chemeClr val="accent2"/>
                </a:solidFill>
              </a:rPr>
              <a:t>A Buffer Overflow is a vulnerability in which a program that writes into its buffer, overruns its boundaries and overwrites adjacent locations of memory. </a:t>
            </a:r>
            <a:endParaRPr>
              <a:solidFill>
                <a:schemeClr val="accent2"/>
              </a:solidFill>
            </a:endParaRPr>
          </a:p>
          <a:p>
            <a:pPr indent="0" lvl="0" marL="0" rtl="0" algn="l">
              <a:spcBef>
                <a:spcPts val="1200"/>
              </a:spcBef>
              <a:spcAft>
                <a:spcPts val="0"/>
              </a:spcAft>
              <a:buNone/>
            </a:pPr>
            <a:r>
              <a:rPr b="1" lang="it">
                <a:solidFill>
                  <a:schemeClr val="accent2"/>
                </a:solidFill>
              </a:rPr>
              <a:t>Focus:</a:t>
            </a:r>
            <a:endParaRPr b="1">
              <a:solidFill>
                <a:schemeClr val="accent2"/>
              </a:solidFill>
            </a:endParaRPr>
          </a:p>
          <a:p>
            <a:pPr indent="0" lvl="0" marL="0" rtl="0" algn="l">
              <a:spcBef>
                <a:spcPts val="1200"/>
              </a:spcBef>
              <a:spcAft>
                <a:spcPts val="0"/>
              </a:spcAft>
              <a:buNone/>
            </a:pPr>
            <a:r>
              <a:rPr lang="it">
                <a:solidFill>
                  <a:schemeClr val="accent2"/>
                </a:solidFill>
              </a:rPr>
              <a:t>We will focus on stack-based buffer overflows with privilege escalation.</a:t>
            </a:r>
            <a:endParaRPr>
              <a:solidFill>
                <a:schemeClr val="accent2"/>
              </a:solidFill>
            </a:endParaRPr>
          </a:p>
          <a:p>
            <a:pPr indent="0" lvl="0" marL="0" rtl="0" algn="l">
              <a:spcBef>
                <a:spcPts val="1200"/>
              </a:spcBef>
              <a:spcAft>
                <a:spcPts val="0"/>
              </a:spcAft>
              <a:buNone/>
            </a:pPr>
            <a:r>
              <a:t/>
            </a:r>
            <a:endParaRPr>
              <a:solidFill>
                <a:schemeClr val="accent2"/>
              </a:solidFill>
            </a:endParaRPr>
          </a:p>
          <a:p>
            <a:pPr indent="0" lvl="0" marL="0" rtl="0" algn="l">
              <a:spcBef>
                <a:spcPts val="1200"/>
              </a:spcBef>
              <a:spcAft>
                <a:spcPts val="1200"/>
              </a:spcAft>
              <a:buNone/>
            </a:pPr>
            <a:r>
              <a:t/>
            </a:r>
            <a:endParaRPr>
              <a:solidFill>
                <a:schemeClr val="accent2"/>
              </a:solidFill>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75" name="Google Shape;75;p15"/>
          <p:cNvPicPr preferRelativeResize="0"/>
          <p:nvPr/>
        </p:nvPicPr>
        <p:blipFill rotWithShape="1">
          <a:blip r:embed="rId3">
            <a:alphaModFix/>
          </a:blip>
          <a:srcRect b="9443" l="53479" r="0" t="22956"/>
          <a:stretch/>
        </p:blipFill>
        <p:spPr>
          <a:xfrm>
            <a:off x="6904200" y="907950"/>
            <a:ext cx="1888225" cy="33492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Privilege Escalation</a:t>
            </a:r>
            <a:endParaRPr/>
          </a:p>
        </p:txBody>
      </p:sp>
      <p:sp>
        <p:nvSpPr>
          <p:cNvPr id="81" name="Google Shape;81;p16"/>
          <p:cNvSpPr txBox="1"/>
          <p:nvPr>
            <p:ph idx="1" type="body"/>
          </p:nvPr>
        </p:nvSpPr>
        <p:spPr>
          <a:xfrm>
            <a:off x="311700" y="1299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chemeClr val="accent2"/>
                </a:solidFill>
              </a:rPr>
              <a:t>Privilege escalation is a type of attack designed to gain unauthorized access into a system.</a:t>
            </a:r>
            <a:endParaRPr>
              <a:solidFill>
                <a:schemeClr val="accent2"/>
              </a:solidFill>
            </a:endParaRPr>
          </a:p>
          <a:p>
            <a:pPr indent="0" lvl="0" marL="0" rtl="0" algn="l">
              <a:spcBef>
                <a:spcPts val="1200"/>
              </a:spcBef>
              <a:spcAft>
                <a:spcPts val="0"/>
              </a:spcAft>
              <a:buNone/>
            </a:pPr>
            <a:r>
              <a:rPr b="1" lang="it">
                <a:solidFill>
                  <a:schemeClr val="accent2"/>
                </a:solidFill>
              </a:rPr>
              <a:t>Vertical privilege escalation: </a:t>
            </a:r>
            <a:r>
              <a:rPr lang="it">
                <a:solidFill>
                  <a:schemeClr val="accent2"/>
                </a:solidFill>
              </a:rPr>
              <a:t>the attack exploits a lower privilege application to access higher-privilege ones. </a:t>
            </a:r>
            <a:endParaRPr>
              <a:solidFill>
                <a:schemeClr val="accent2"/>
              </a:solidFill>
            </a:endParaRPr>
          </a:p>
          <a:p>
            <a:pPr indent="0" lvl="0" marL="0" rtl="0" algn="l">
              <a:spcBef>
                <a:spcPts val="1200"/>
              </a:spcBef>
              <a:spcAft>
                <a:spcPts val="1200"/>
              </a:spcAft>
              <a:buNone/>
            </a:pPr>
            <a:r>
              <a:rPr b="1" lang="it">
                <a:solidFill>
                  <a:schemeClr val="accent2"/>
                </a:solidFill>
              </a:rPr>
              <a:t>Horizontal privilege escalation: </a:t>
            </a:r>
            <a:r>
              <a:rPr lang="it">
                <a:solidFill>
                  <a:schemeClr val="accent2"/>
                </a:solidFill>
              </a:rPr>
              <a:t>lower privilege application or user accesses other data from same-privilege memory locations or users. </a:t>
            </a:r>
            <a:endParaRPr>
              <a:solidFill>
                <a:schemeClr val="accent2"/>
              </a:solidFill>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83" name="Google Shape;83;p16"/>
          <p:cNvPicPr preferRelativeResize="0"/>
          <p:nvPr/>
        </p:nvPicPr>
        <p:blipFill>
          <a:blip r:embed="rId3">
            <a:alphaModFix/>
          </a:blip>
          <a:stretch>
            <a:fillRect/>
          </a:stretch>
        </p:blipFill>
        <p:spPr>
          <a:xfrm>
            <a:off x="5732875" y="3266550"/>
            <a:ext cx="2985750" cy="165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Exploitation</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chemeClr val="accent2"/>
                </a:solidFill>
              </a:rPr>
              <a:t>The standard exploit of a buffer overflow </a:t>
            </a:r>
            <a:r>
              <a:rPr lang="it">
                <a:solidFill>
                  <a:schemeClr val="accent2"/>
                </a:solidFill>
              </a:rPr>
              <a:t>consists</a:t>
            </a:r>
            <a:r>
              <a:rPr lang="it">
                <a:solidFill>
                  <a:schemeClr val="accent2"/>
                </a:solidFill>
              </a:rPr>
              <a:t> in overwriting the location of the stack which contains the function return address.</a:t>
            </a:r>
            <a:endParaRPr>
              <a:solidFill>
                <a:schemeClr val="accent2"/>
              </a:solidFill>
            </a:endParaRPr>
          </a:p>
          <a:p>
            <a:pPr indent="0" lvl="0" marL="0" rtl="0" algn="l">
              <a:spcBef>
                <a:spcPts val="1200"/>
              </a:spcBef>
              <a:spcAft>
                <a:spcPts val="0"/>
              </a:spcAft>
              <a:buNone/>
            </a:pPr>
            <a:r>
              <a:rPr lang="it">
                <a:solidFill>
                  <a:schemeClr val="accent2"/>
                </a:solidFill>
              </a:rPr>
              <a:t>The exploit usually targets a vulnerable function (ex. strcpy or gets) that takes data in input without checking its length or boundaries.</a:t>
            </a:r>
            <a:endParaRPr>
              <a:solidFill>
                <a:schemeClr val="accent2"/>
              </a:solidFill>
            </a:endParaRPr>
          </a:p>
          <a:p>
            <a:pPr indent="0" lvl="0" marL="0" rtl="0" algn="l">
              <a:spcBef>
                <a:spcPts val="1200"/>
              </a:spcBef>
              <a:spcAft>
                <a:spcPts val="0"/>
              </a:spcAft>
              <a:buNone/>
            </a:pPr>
            <a:r>
              <a:rPr lang="it">
                <a:solidFill>
                  <a:schemeClr val="accent2"/>
                </a:solidFill>
              </a:rPr>
              <a:t>When this happens, an attacker can inject executable code into the running program and take control of the system.</a:t>
            </a:r>
            <a:endParaRPr>
              <a:solidFill>
                <a:schemeClr val="accent2"/>
              </a:solidFill>
            </a:endParaRPr>
          </a:p>
          <a:p>
            <a:pPr indent="0" lvl="0" marL="0" rtl="0" algn="l">
              <a:spcBef>
                <a:spcPts val="1200"/>
              </a:spcBef>
              <a:spcAft>
                <a:spcPts val="1200"/>
              </a:spcAft>
              <a:buNone/>
            </a:pPr>
            <a:r>
              <a:t/>
            </a:r>
            <a:endParaRPr>
              <a:solidFill>
                <a:schemeClr val="accent2"/>
              </a:solidFill>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8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Causes</a:t>
            </a:r>
            <a:endParaRPr/>
          </a:p>
        </p:txBody>
      </p:sp>
      <p:sp>
        <p:nvSpPr>
          <p:cNvPr id="96" name="Google Shape;96;p18"/>
          <p:cNvSpPr txBox="1"/>
          <p:nvPr>
            <p:ph idx="1" type="body"/>
          </p:nvPr>
        </p:nvSpPr>
        <p:spPr>
          <a:xfrm>
            <a:off x="311700" y="1182875"/>
            <a:ext cx="8520600" cy="35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it"/>
              <a:t>There are </a:t>
            </a:r>
            <a:r>
              <a:rPr lang="it"/>
              <a:t>different</a:t>
            </a:r>
            <a:r>
              <a:rPr lang="it"/>
              <a:t> possibilities:</a:t>
            </a:r>
            <a:endParaRPr/>
          </a:p>
          <a:p>
            <a:pPr indent="-342900" lvl="0" marL="457200" rtl="0" algn="l">
              <a:spcBef>
                <a:spcPts val="1200"/>
              </a:spcBef>
              <a:spcAft>
                <a:spcPts val="0"/>
              </a:spcAft>
              <a:buSzPts val="1800"/>
              <a:buAutoNum type="arabicPeriod"/>
            </a:pPr>
            <a:r>
              <a:rPr b="1" lang="it">
                <a:solidFill>
                  <a:schemeClr val="accent2"/>
                </a:solidFill>
              </a:rPr>
              <a:t>Negligent Input Validation</a:t>
            </a:r>
            <a:r>
              <a:rPr lang="it"/>
              <a:t>: Buffer Overflows often result from not sufficient checks in input </a:t>
            </a:r>
            <a:r>
              <a:rPr lang="it"/>
              <a:t>length</a:t>
            </a:r>
            <a:r>
              <a:rPr lang="it"/>
              <a:t> or boundaries.</a:t>
            </a:r>
            <a:endParaRPr/>
          </a:p>
          <a:p>
            <a:pPr indent="-342900" lvl="0" marL="457200" rtl="0" algn="l">
              <a:spcBef>
                <a:spcPts val="0"/>
              </a:spcBef>
              <a:spcAft>
                <a:spcPts val="0"/>
              </a:spcAft>
              <a:buSzPts val="1800"/>
              <a:buAutoNum type="arabicPeriod"/>
            </a:pPr>
            <a:r>
              <a:rPr b="1" lang="it">
                <a:solidFill>
                  <a:schemeClr val="accent2"/>
                </a:solidFill>
              </a:rPr>
              <a:t>Vulnerable function: </a:t>
            </a:r>
            <a:r>
              <a:rPr lang="it"/>
              <a:t>Functions that lack proper input validation like strcpy or gets.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Buffer Overflow in-depth</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The Call Stack</a:t>
            </a:r>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dk1"/>
                </a:solidFill>
              </a:rPr>
              <a:t>‹#›</a:t>
            </a:fld>
            <a:endParaRPr>
              <a:solidFill>
                <a:schemeClr val="dk1"/>
              </a:solidFill>
            </a:endParaRPr>
          </a:p>
        </p:txBody>
      </p:sp>
      <p:sp>
        <p:nvSpPr>
          <p:cNvPr id="110" name="Google Shape;110;p20"/>
          <p:cNvSpPr txBox="1"/>
          <p:nvPr>
            <p:ph idx="1" type="body"/>
          </p:nvPr>
        </p:nvSpPr>
        <p:spPr>
          <a:xfrm>
            <a:off x="311700" y="1152475"/>
            <a:ext cx="48567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it"/>
              <a:t>The call stack is the data structure that stores information about subroutines of an executing computer program. It also contains the values for the local variables and the return address for the subroutine.</a:t>
            </a:r>
            <a:endParaRPr/>
          </a:p>
          <a:p>
            <a:pPr indent="-325755" lvl="0" marL="457200" rtl="0" algn="l">
              <a:spcBef>
                <a:spcPts val="0"/>
              </a:spcBef>
              <a:spcAft>
                <a:spcPts val="0"/>
              </a:spcAft>
              <a:buSzPct val="100000"/>
              <a:buChar char="●"/>
            </a:pPr>
            <a:r>
              <a:rPr lang="it"/>
              <a:t>Its properties are based on the Stack data structure, which means that the order in which elements are stored operates in what is called </a:t>
            </a:r>
            <a:r>
              <a:rPr b="1" lang="it"/>
              <a:t>LIFO</a:t>
            </a:r>
            <a:r>
              <a:rPr lang="it"/>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5168325" y="1394079"/>
            <a:ext cx="3663975" cy="2169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Stack-based Buffer Overflow</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This type of buffer overflow focuses on what is called a </a:t>
            </a:r>
            <a:r>
              <a:rPr b="1" lang="it"/>
              <a:t>buffer</a:t>
            </a:r>
            <a:r>
              <a:rPr lang="it"/>
              <a:t>.</a:t>
            </a:r>
            <a:endParaRPr/>
          </a:p>
          <a:p>
            <a:pPr indent="0" lvl="0" marL="0" rtl="0" algn="l">
              <a:spcBef>
                <a:spcPts val="1200"/>
              </a:spcBef>
              <a:spcAft>
                <a:spcPts val="0"/>
              </a:spcAft>
              <a:buNone/>
            </a:pPr>
            <a:r>
              <a:rPr lang="it"/>
              <a:t>The </a:t>
            </a:r>
            <a:r>
              <a:rPr b="1" lang="it"/>
              <a:t>buffer </a:t>
            </a:r>
            <a:r>
              <a:rPr lang="it"/>
              <a:t>is a part of the stack in which content of local variables are stored.</a:t>
            </a:r>
            <a:endParaRPr/>
          </a:p>
          <a:p>
            <a:pPr indent="0" lvl="0" marL="0" rtl="0" algn="l">
              <a:spcBef>
                <a:spcPts val="1200"/>
              </a:spcBef>
              <a:spcAft>
                <a:spcPts val="1200"/>
              </a:spcAft>
              <a:buNone/>
            </a:pPr>
            <a:r>
              <a:rPr lang="it"/>
              <a:t>The key point is to write more data than the buffer can hold, which causes the overwrite of adjacent memory, including the return address memory space, which is usually very close to the buffer.</a:t>
            </a:r>
            <a:endParaRPr/>
          </a:p>
        </p:txBody>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