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3" r:id="rId3"/>
    <p:sldId id="275" r:id="rId4"/>
    <p:sldId id="295" r:id="rId5"/>
    <p:sldId id="309" r:id="rId6"/>
    <p:sldId id="296" r:id="rId7"/>
    <p:sldId id="288" r:id="rId8"/>
    <p:sldId id="287" r:id="rId9"/>
    <p:sldId id="306" r:id="rId10"/>
    <p:sldId id="304" r:id="rId11"/>
    <p:sldId id="307" r:id="rId12"/>
    <p:sldId id="305" r:id="rId13"/>
    <p:sldId id="308" r:id="rId14"/>
    <p:sldId id="289" r:id="rId15"/>
    <p:sldId id="290" r:id="rId16"/>
    <p:sldId id="291" r:id="rId17"/>
    <p:sldId id="292" r:id="rId18"/>
    <p:sldId id="284" r:id="rId19"/>
    <p:sldId id="285" r:id="rId20"/>
    <p:sldId id="298" r:id="rId21"/>
    <p:sldId id="313" r:id="rId22"/>
    <p:sldId id="263" r:id="rId23"/>
    <p:sldId id="297" r:id="rId24"/>
    <p:sldId id="286" r:id="rId25"/>
    <p:sldId id="303" r:id="rId26"/>
    <p:sldId id="315" r:id="rId27"/>
    <p:sldId id="316" r:id="rId28"/>
    <p:sldId id="317" r:id="rId29"/>
    <p:sldId id="270" r:id="rId30"/>
    <p:sldId id="299" r:id="rId31"/>
    <p:sldId id="300" r:id="rId32"/>
    <p:sldId id="301" r:id="rId33"/>
    <p:sldId id="277" r:id="rId34"/>
    <p:sldId id="278" r:id="rId35"/>
    <p:sldId id="312" r:id="rId36"/>
    <p:sldId id="269" r:id="rId37"/>
    <p:sldId id="282" r:id="rId38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845" autoAdjust="0"/>
  </p:normalViewPr>
  <p:slideViewPr>
    <p:cSldViewPr snapToGrid="0">
      <p:cViewPr varScale="1">
        <p:scale>
          <a:sx n="88" d="100"/>
          <a:sy n="88" d="100"/>
        </p:scale>
        <p:origin x="12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837CD-390D-40E1-8F9E-E68DADF85571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CD207-5EB8-4287-BF62-3DB1939375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0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201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Enumerated types </a:t>
            </a:r>
            <a:r>
              <a:rPr lang="en-US" sz="1000" dirty="0" smtClean="0"/>
              <a:t>(added 2019)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err="1" smtClean="0"/>
              <a:t>Virtual</a:t>
            </a:r>
            <a:r>
              <a:rPr lang="sv-SE" baseline="0" dirty="0" smtClean="0"/>
              <a:t> and non-</a:t>
            </a:r>
            <a:r>
              <a:rPr lang="sv-SE" baseline="0" dirty="0" err="1" smtClean="0"/>
              <a:t>virtual</a:t>
            </a:r>
            <a:r>
              <a:rPr lang="sv-SE" baseline="0" dirty="0" smtClean="0"/>
              <a:t> </a:t>
            </a:r>
            <a:r>
              <a:rPr lang="sv-SE" baseline="0" dirty="0" smtClean="0"/>
              <a:t>Data </a:t>
            </a:r>
            <a:r>
              <a:rPr lang="sv-SE" baseline="0" dirty="0" err="1" smtClean="0"/>
              <a:t>Objects</a:t>
            </a:r>
            <a:r>
              <a:rPr lang="sv-SE" baseline="0" dirty="0" smtClean="0"/>
              <a:t>:</a:t>
            </a: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Non-</a:t>
            </a:r>
            <a:r>
              <a:rPr lang="sv-SE" baseline="0" dirty="0" err="1" smtClean="0"/>
              <a:t>virtual</a:t>
            </a:r>
            <a:r>
              <a:rPr lang="sv-SE" baseline="0" dirty="0" smtClean="0"/>
              <a:t> </a:t>
            </a:r>
            <a:r>
              <a:rPr lang="sv-SE" baseline="0" dirty="0" smtClean="0">
                <a:sym typeface="Wingdings" panose="05000000000000000000" pitchFamily="2" charset="2"/>
              </a:rPr>
              <a:t> </a:t>
            </a:r>
            <a:r>
              <a:rPr lang="sv-SE" baseline="0" dirty="0" err="1" smtClean="0">
                <a:sym typeface="Wingdings" panose="05000000000000000000" pitchFamily="2" charset="2"/>
              </a:rPr>
              <a:t>static</a:t>
            </a:r>
            <a:r>
              <a:rPr lang="sv-SE" baseline="0" dirty="0" smtClean="0">
                <a:sym typeface="Wingdings" panose="05000000000000000000" pitchFamily="2" charset="2"/>
              </a:rPr>
              <a:t> </a:t>
            </a:r>
            <a:r>
              <a:rPr lang="sv-SE" baseline="0" dirty="0" err="1" smtClean="0">
                <a:sym typeface="Wingdings" panose="05000000000000000000" pitchFamily="2" charset="2"/>
              </a:rPr>
              <a:t>object</a:t>
            </a:r>
            <a:endParaRPr lang="sv-S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virtual</a:t>
            </a:r>
            <a:r>
              <a:rPr lang="sv-SE" dirty="0" smtClean="0"/>
              <a:t> </a:t>
            </a:r>
            <a:r>
              <a:rPr lang="sv-SE" dirty="0" smtClean="0">
                <a:sym typeface="Wingdings" panose="05000000000000000000" pitchFamily="2" charset="2"/>
              </a:rPr>
              <a:t> </a:t>
            </a:r>
            <a:r>
              <a:rPr lang="sv-SE" dirty="0" err="1" smtClean="0">
                <a:sym typeface="Wingdings" panose="05000000000000000000" pitchFamily="2" charset="2"/>
              </a:rPr>
              <a:t>may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smtClean="0"/>
              <a:t>ref.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inherits</a:t>
            </a:r>
            <a:r>
              <a:rPr lang="sv-SE" dirty="0" smtClean="0"/>
              <a:t> from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</a:t>
            </a: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5042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Enumerated types </a:t>
            </a:r>
            <a:r>
              <a:rPr lang="en-US" sz="1000" dirty="0" smtClean="0"/>
              <a:t>(added 2019)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err="1" smtClean="0"/>
              <a:t>Virtual</a:t>
            </a:r>
            <a:r>
              <a:rPr lang="sv-SE" baseline="0" dirty="0" smtClean="0"/>
              <a:t> and non-</a:t>
            </a:r>
            <a:r>
              <a:rPr lang="sv-SE" baseline="0" dirty="0" err="1" smtClean="0"/>
              <a:t>virtual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Objects</a:t>
            </a:r>
            <a:r>
              <a:rPr lang="sv-SE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Non-</a:t>
            </a:r>
            <a:r>
              <a:rPr lang="sv-SE" baseline="0" dirty="0" err="1" smtClean="0"/>
              <a:t>virtual</a:t>
            </a:r>
            <a:r>
              <a:rPr lang="sv-SE" baseline="0" dirty="0" smtClean="0"/>
              <a:t> </a:t>
            </a:r>
            <a:r>
              <a:rPr lang="sv-SE" baseline="0" dirty="0" smtClean="0">
                <a:sym typeface="Wingdings" panose="05000000000000000000" pitchFamily="2" charset="2"/>
              </a:rPr>
              <a:t> </a:t>
            </a:r>
            <a:r>
              <a:rPr lang="sv-SE" baseline="0" dirty="0" err="1" smtClean="0">
                <a:sym typeface="Wingdings" panose="05000000000000000000" pitchFamily="2" charset="2"/>
              </a:rPr>
              <a:t>static</a:t>
            </a:r>
            <a:r>
              <a:rPr lang="sv-SE" baseline="0" dirty="0" smtClean="0">
                <a:sym typeface="Wingdings" panose="05000000000000000000" pitchFamily="2" charset="2"/>
              </a:rPr>
              <a:t> </a:t>
            </a:r>
            <a:r>
              <a:rPr lang="sv-SE" baseline="0" dirty="0" err="1" smtClean="0">
                <a:sym typeface="Wingdings" panose="05000000000000000000" pitchFamily="2" charset="2"/>
              </a:rPr>
              <a:t>object</a:t>
            </a:r>
            <a:endParaRPr lang="sv-S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virtual</a:t>
            </a:r>
            <a:r>
              <a:rPr lang="sv-SE" dirty="0" smtClean="0"/>
              <a:t> </a:t>
            </a:r>
            <a:r>
              <a:rPr lang="sv-SE" dirty="0" smtClean="0">
                <a:sym typeface="Wingdings" panose="05000000000000000000" pitchFamily="2" charset="2"/>
              </a:rPr>
              <a:t> </a:t>
            </a:r>
            <a:r>
              <a:rPr lang="sv-SE" dirty="0" err="1" smtClean="0">
                <a:sym typeface="Wingdings" panose="05000000000000000000" pitchFamily="2" charset="2"/>
              </a:rPr>
              <a:t>may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smtClean="0"/>
              <a:t>ref.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inherits</a:t>
            </a:r>
            <a:r>
              <a:rPr lang="sv-SE" dirty="0" smtClean="0"/>
              <a:t> from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</a:t>
            </a: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073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Vectors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dirty="0" err="1" smtClean="0"/>
              <a:t>virtual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contain</a:t>
            </a:r>
            <a:r>
              <a:rPr lang="sv-SE" dirty="0" smtClean="0"/>
              <a:t>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inherits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</a:t>
            </a: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err="1" smtClean="0"/>
              <a:t>Directives</a:t>
            </a:r>
            <a:r>
              <a:rPr lang="sv-SE" baseline="0" dirty="0" smtClean="0"/>
              <a:t>…</a:t>
            </a: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6073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Vectors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dirty="0" err="1" smtClean="0"/>
              <a:t>virtual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contain</a:t>
            </a:r>
            <a:r>
              <a:rPr lang="sv-SE" dirty="0" smtClean="0"/>
              <a:t>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inherits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</a:t>
            </a: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err="1" smtClean="0"/>
              <a:t>Directives</a:t>
            </a:r>
            <a:r>
              <a:rPr lang="sv-SE" baseline="0" dirty="0" smtClean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517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Separate</a:t>
            </a:r>
            <a:r>
              <a:rPr lang="sv-SE" dirty="0" smtClean="0"/>
              <a:t> </a:t>
            </a:r>
            <a:r>
              <a:rPr lang="sv-SE" dirty="0" err="1" smtClean="0"/>
              <a:t>compilations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project</a:t>
            </a:r>
            <a:endParaRPr lang="sv-SE" baseline="0" dirty="0" smtClean="0"/>
          </a:p>
          <a:p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Objects</a:t>
            </a:r>
            <a:r>
              <a:rPr lang="sv-SE" baseline="0" dirty="0" smtClean="0"/>
              <a:t> </a:t>
            </a:r>
            <a:r>
              <a:rPr lang="sv-SE" baseline="0" dirty="0" smtClean="0"/>
              <a:t>(</a:t>
            </a:r>
            <a:r>
              <a:rPr lang="sv-SE" baseline="0" dirty="0" err="1" smtClean="0"/>
              <a:t>classes</a:t>
            </a:r>
            <a:r>
              <a:rPr lang="sv-SE" baseline="0" dirty="0" smtClean="0"/>
              <a:t>) </a:t>
            </a:r>
            <a:r>
              <a:rPr lang="sv-SE" baseline="0" dirty="0" smtClean="0"/>
              <a:t>from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projects</a:t>
            </a:r>
            <a:r>
              <a:rPr lang="sv-SE" baseline="0" dirty="0" smtClean="0"/>
              <a:t> (not </a:t>
            </a:r>
            <a:r>
              <a:rPr lang="sv-SE" baseline="0" dirty="0" err="1" smtClean="0"/>
              <a:t>enum-types</a:t>
            </a:r>
            <a:r>
              <a:rPr lang="sv-SE" baseline="0" dirty="0" smtClean="0"/>
              <a:t>)</a:t>
            </a:r>
            <a:endParaRPr lang="sv-SE" baseline="0" dirty="0" smtClean="0"/>
          </a:p>
          <a:p>
            <a:r>
              <a:rPr lang="sv-SE" baseline="0" dirty="0" smtClean="0"/>
              <a:t>If </a:t>
            </a:r>
            <a:r>
              <a:rPr lang="sv-SE" baseline="0" dirty="0" smtClean="0"/>
              <a:t>C#-dll, Java-</a:t>
            </a:r>
            <a:r>
              <a:rPr lang="sv-SE" baseline="0" dirty="0" err="1" smtClean="0"/>
              <a:t>jar</a:t>
            </a:r>
            <a:r>
              <a:rPr lang="sv-SE" baseline="0" dirty="0" smtClean="0"/>
              <a:t> </a:t>
            </a:r>
            <a:r>
              <a:rPr lang="sv-SE" baseline="0" dirty="0" smtClean="0"/>
              <a:t>or </a:t>
            </a:r>
            <a:r>
              <a:rPr lang="sv-SE" baseline="0" dirty="0" err="1" smtClean="0"/>
              <a:t>Python-packages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should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dependencies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be </a:t>
            </a:r>
            <a:r>
              <a:rPr lang="sv-SE" baseline="0" dirty="0" err="1" smtClean="0"/>
              <a:t>provided</a:t>
            </a:r>
            <a:r>
              <a:rPr lang="sv-SE" baseline="0" dirty="0" smtClean="0"/>
              <a:t>.</a:t>
            </a:r>
            <a:endParaRPr lang="sv-SE" baseline="0" dirty="0" smtClean="0"/>
          </a:p>
          <a:p>
            <a:endParaRPr lang="sv-SE" dirty="0" smtClean="0"/>
          </a:p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factory</a:t>
            </a:r>
            <a:r>
              <a:rPr lang="sv-SE" dirty="0" smtClean="0"/>
              <a:t> is </a:t>
            </a:r>
            <a:r>
              <a:rPr lang="sv-SE" dirty="0" err="1" smtClean="0"/>
              <a:t>generated</a:t>
            </a:r>
            <a:r>
              <a:rPr lang="sv-SE" dirty="0" smtClean="0"/>
              <a:t> for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compilation</a:t>
            </a:r>
            <a:r>
              <a:rPr lang="sv-SE" dirty="0" smtClean="0"/>
              <a:t>. 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4132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  <a:p>
            <a:pPr marL="0" indent="0">
              <a:buFontTx/>
              <a:buNone/>
            </a:pPr>
            <a:r>
              <a:rPr lang="sv-SE" baseline="0" dirty="0" smtClean="0"/>
              <a:t>PORT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configured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different </a:t>
            </a:r>
            <a:r>
              <a:rPr lang="sv-SE" baseline="0" dirty="0" err="1" smtClean="0"/>
              <a:t>ways</a:t>
            </a:r>
            <a:endParaRPr lang="sv-SE" baseline="0" dirty="0" smtClean="0"/>
          </a:p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737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976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1509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Start</a:t>
            </a:r>
            <a:r>
              <a:rPr lang="sv-SE" dirty="0" smtClean="0"/>
              <a:t>()</a:t>
            </a:r>
          </a:p>
          <a:p>
            <a:r>
              <a:rPr lang="sv-SE" dirty="0" smtClean="0"/>
              <a:t>Stop</a:t>
            </a:r>
            <a:r>
              <a:rPr lang="sv-SE" dirty="0" smtClean="0"/>
              <a:t>()</a:t>
            </a:r>
          </a:p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9515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Point </a:t>
            </a:r>
            <a:r>
              <a:rPr lang="sv-SE" dirty="0" err="1" smtClean="0"/>
              <a:t>out</a:t>
            </a:r>
            <a:r>
              <a:rPr lang="sv-SE" dirty="0" smtClean="0"/>
              <a:t> the LOCK.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locking</a:t>
            </a:r>
            <a:r>
              <a:rPr lang="sv-SE" baseline="0" dirty="0" smtClean="0"/>
              <a:t>, data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changed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accessing</a:t>
            </a:r>
            <a:r>
              <a:rPr lang="sv-SE" baseline="0" dirty="0" smtClean="0"/>
              <a:t> it.</a:t>
            </a:r>
            <a:endParaRPr lang="sv-SE" baseline="0" dirty="0" smtClean="0"/>
          </a:p>
          <a:p>
            <a:r>
              <a:rPr lang="sv-SE" baseline="0" dirty="0" err="1" smtClean="0"/>
              <a:t>Several</a:t>
            </a:r>
            <a:r>
              <a:rPr lang="sv-SE" baseline="0" dirty="0" smtClean="0"/>
              <a:t> different calls,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takes</a:t>
            </a:r>
            <a:r>
              <a:rPr lang="sv-SE" baseline="0" dirty="0" smtClean="0"/>
              <a:t> the LOCK and makes a copy.</a:t>
            </a:r>
            <a:endParaRPr lang="sv-SE" baseline="0" dirty="0" smtClean="0"/>
          </a:p>
          <a:p>
            <a:r>
              <a:rPr lang="sv-SE" baseline="0" dirty="0" smtClean="0"/>
              <a:t>The LOCK blocks all reception in the </a:t>
            </a:r>
            <a:r>
              <a:rPr lang="sv-SE" baseline="0" dirty="0" err="1" smtClean="0"/>
              <a:t>participant</a:t>
            </a:r>
            <a:r>
              <a:rPr lang="sv-SE" baseline="0" dirty="0" smtClean="0"/>
              <a:t> </a:t>
            </a:r>
            <a:r>
              <a:rPr lang="sv-SE" baseline="0" dirty="0" smtClean="0"/>
              <a:t>(C</a:t>
            </a:r>
            <a:r>
              <a:rPr lang="sv-SE" baseline="0" dirty="0" smtClean="0"/>
              <a:t>++) </a:t>
            </a:r>
            <a:r>
              <a:rPr lang="sv-SE" baseline="0" dirty="0" err="1" smtClean="0"/>
              <a:t>while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held</a:t>
            </a:r>
            <a:r>
              <a:rPr lang="sv-SE" baseline="0" dirty="0" smtClean="0"/>
              <a:t>.</a:t>
            </a:r>
            <a:endParaRPr lang="sv-SE" baseline="0" dirty="0" smtClean="0"/>
          </a:p>
          <a:p>
            <a:endParaRPr lang="sv-SE" dirty="0" smtClean="0"/>
          </a:p>
          <a:p>
            <a:r>
              <a:rPr lang="sv-SE" dirty="0" smtClean="0"/>
              <a:t>Point </a:t>
            </a:r>
            <a:r>
              <a:rPr lang="sv-SE" dirty="0" err="1" smtClean="0"/>
              <a:t>out</a:t>
            </a:r>
            <a:r>
              <a:rPr lang="sv-SE" dirty="0" smtClean="0"/>
              <a:t> the RAII </a:t>
            </a:r>
            <a:r>
              <a:rPr lang="sv-SE" dirty="0" err="1" smtClean="0"/>
              <a:t>helper</a:t>
            </a:r>
            <a:r>
              <a:rPr lang="sv-SE" dirty="0" smtClean="0"/>
              <a:t> </a:t>
            </a:r>
            <a:r>
              <a:rPr lang="sv-SE" dirty="0" smtClean="0"/>
              <a:t>for the LOCK (</a:t>
            </a:r>
            <a:r>
              <a:rPr lang="sv-SE" dirty="0" err="1" smtClean="0"/>
              <a:t>ops</a:t>
            </a:r>
            <a:r>
              <a:rPr lang="sv-SE" dirty="0" smtClean="0"/>
              <a:t>::</a:t>
            </a:r>
            <a:r>
              <a:rPr lang="sv-SE" dirty="0" err="1" smtClean="0"/>
              <a:t>MessageLock</a:t>
            </a:r>
            <a:r>
              <a:rPr lang="sv-SE" dirty="0" smtClean="0"/>
              <a:t>).</a:t>
            </a:r>
          </a:p>
          <a:p>
            <a:endParaRPr lang="sv-SE" dirty="0" smtClean="0"/>
          </a:p>
          <a:p>
            <a:r>
              <a:rPr lang="sv-SE" dirty="0" err="1" smtClean="0"/>
              <a:t>Polling</a:t>
            </a:r>
            <a:r>
              <a:rPr lang="sv-SE" dirty="0" smtClean="0"/>
              <a:t>: </a:t>
            </a:r>
            <a:r>
              <a:rPr lang="sv-SE" dirty="0" smtClean="0"/>
              <a:t>If </a:t>
            </a:r>
            <a:r>
              <a:rPr lang="sv-SE" dirty="0" err="1" smtClean="0"/>
              <a:t>messages</a:t>
            </a:r>
            <a:r>
              <a:rPr lang="sv-SE" dirty="0" smtClean="0"/>
              <a:t> </a:t>
            </a:r>
            <a:r>
              <a:rPr lang="sv-SE" dirty="0" err="1" smtClean="0"/>
              <a:t>arrive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easily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missed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latest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saved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Subscriber</a:t>
            </a:r>
            <a:r>
              <a:rPr lang="sv-SE" baseline="0" dirty="0" smtClean="0"/>
              <a:t>. </a:t>
            </a:r>
          </a:p>
          <a:p>
            <a:r>
              <a:rPr lang="sv-SE" baseline="0" dirty="0" err="1" smtClean="0"/>
              <a:t>Advanced</a:t>
            </a:r>
            <a:r>
              <a:rPr lang="sv-SE" baseline="0" dirty="0" smtClean="0"/>
              <a:t>: C++ </a:t>
            </a:r>
            <a:r>
              <a:rPr lang="sv-SE" baseline="0" dirty="0" smtClean="0"/>
              <a:t>and </a:t>
            </a:r>
            <a:r>
              <a:rPr lang="sv-SE" baseline="0" dirty="0" smtClean="0"/>
              <a:t>Delphi </a:t>
            </a:r>
            <a:r>
              <a:rPr lang="sv-SE" baseline="0" dirty="0" err="1" smtClean="0"/>
              <a:t>implements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buffer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adjutstable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size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difficult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Easier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callbacks</a:t>
            </a:r>
            <a:r>
              <a:rPr lang="sv-SE" baseline="0" dirty="0" smtClean="0"/>
              <a:t>.</a:t>
            </a:r>
          </a:p>
          <a:p>
            <a:r>
              <a:rPr lang="sv-SE" dirty="0" smtClean="0"/>
              <a:t>Ada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code</a:t>
            </a:r>
            <a:r>
              <a:rPr lang="sv-SE" baseline="0" dirty="0" smtClean="0"/>
              <a:t> for a </a:t>
            </a:r>
            <a:r>
              <a:rPr lang="sv-SE" dirty="0" err="1" smtClean="0"/>
              <a:t>history</a:t>
            </a:r>
            <a:r>
              <a:rPr lang="sv-SE" dirty="0" smtClean="0"/>
              <a:t> </a:t>
            </a:r>
            <a:r>
              <a:rPr lang="sv-SE" dirty="0" err="1" smtClean="0"/>
              <a:t>buffer</a:t>
            </a:r>
            <a:r>
              <a:rPr lang="sv-SE" dirty="0" smtClean="0"/>
              <a:t>,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it is not </a:t>
            </a:r>
            <a:r>
              <a:rPr lang="sv-SE" baseline="0" dirty="0" err="1" smtClean="0"/>
              <a:t>fully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yet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40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Repo </a:t>
            </a:r>
            <a:r>
              <a:rPr lang="sv-SE" dirty="0" err="1" smtClean="0"/>
              <a:t>structure</a:t>
            </a:r>
            <a:r>
              <a:rPr lang="sv-SE" dirty="0" smtClean="0"/>
              <a:t>?</a:t>
            </a:r>
            <a:endParaRPr lang="sv-S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How</a:t>
            </a:r>
            <a:r>
              <a:rPr lang="sv-SE" dirty="0" smtClean="0"/>
              <a:t> to </a:t>
            </a:r>
            <a:r>
              <a:rPr lang="sv-SE" dirty="0" err="1" smtClean="0"/>
              <a:t>build</a:t>
            </a:r>
            <a:r>
              <a:rPr lang="sv-SE" dirty="0" smtClean="0"/>
              <a:t>?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0909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Point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removed</a:t>
            </a:r>
            <a:r>
              <a:rPr lang="sv-SE" dirty="0" smtClean="0"/>
              <a:t> as </a:t>
            </a:r>
            <a:r>
              <a:rPr lang="sv-SE" dirty="0" err="1" smtClean="0"/>
              <a:t>soon</a:t>
            </a:r>
            <a:r>
              <a:rPr lang="sv-SE" dirty="0" smtClean="0"/>
              <a:t> as the callbacken </a:t>
            </a:r>
            <a:r>
              <a:rPr lang="sv-SE" dirty="0" err="1" smtClean="0"/>
              <a:t>returns</a:t>
            </a:r>
            <a:r>
              <a:rPr lang="sv-SE" dirty="0" smtClean="0"/>
              <a:t>.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OPSMessage</a:t>
            </a:r>
            <a:r>
              <a:rPr lang="sv-SE" dirty="0" smtClean="0"/>
              <a:t> </a:t>
            </a:r>
            <a:r>
              <a:rPr lang="sv-SE" dirty="0" err="1" smtClean="0"/>
              <a:t>contra</a:t>
            </a:r>
            <a:r>
              <a:rPr lang="sv-SE" dirty="0" smtClean="0"/>
              <a:t> </a:t>
            </a:r>
            <a:r>
              <a:rPr lang="sv-SE" dirty="0" err="1" smtClean="0"/>
              <a:t>OPSObject</a:t>
            </a:r>
            <a:endParaRPr lang="sv-SE" dirty="0" smtClean="0"/>
          </a:p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093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Point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removed</a:t>
            </a:r>
            <a:r>
              <a:rPr lang="sv-SE" dirty="0" smtClean="0"/>
              <a:t> as </a:t>
            </a:r>
            <a:r>
              <a:rPr lang="sv-SE" dirty="0" err="1" smtClean="0"/>
              <a:t>soon</a:t>
            </a:r>
            <a:r>
              <a:rPr lang="sv-SE" dirty="0" smtClean="0"/>
              <a:t> as the callbacken </a:t>
            </a:r>
            <a:r>
              <a:rPr lang="sv-SE" dirty="0" err="1" smtClean="0"/>
              <a:t>returns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9012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UDP/TCP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-to-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requires</a:t>
            </a:r>
            <a:r>
              <a:rPr lang="sv-SE" baseline="0" dirty="0" smtClean="0"/>
              <a:t> metadata to be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</a:t>
            </a:r>
          </a:p>
          <a:p>
            <a:r>
              <a:rPr lang="sv-SE" baseline="0" dirty="0" smtClean="0"/>
              <a:t>Metadata </a:t>
            </a:r>
            <a:r>
              <a:rPr lang="sv-SE" baseline="0" dirty="0" err="1" smtClean="0"/>
              <a:t>always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multicast</a:t>
            </a: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579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multiple</a:t>
            </a:r>
            <a:r>
              <a:rPr lang="sv-SE" dirty="0" smtClean="0"/>
              <a:t> </a:t>
            </a:r>
            <a:r>
              <a:rPr lang="sv-SE" dirty="0" err="1" smtClean="0"/>
              <a:t>participants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5288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Minimal </a:t>
            </a:r>
            <a:r>
              <a:rPr lang="sv-SE" dirty="0" err="1" smtClean="0"/>
              <a:t>configuration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OpsConfigRepository</a:t>
            </a:r>
            <a:r>
              <a:rPr lang="sv-SE" dirty="0" smtClean="0"/>
              <a:t>, </a:t>
            </a:r>
            <a:r>
              <a:rPr lang="sv-SE" dirty="0" smtClean="0"/>
              <a:t>to make it </a:t>
            </a:r>
            <a:r>
              <a:rPr lang="sv-SE" dirty="0" err="1" smtClean="0"/>
              <a:t>easier</a:t>
            </a:r>
            <a:r>
              <a:rPr lang="sv-SE" dirty="0" smtClean="0"/>
              <a:t> to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multiple</a:t>
            </a:r>
            <a:r>
              <a:rPr lang="sv-SE" dirty="0" smtClean="0"/>
              <a:t> </a:t>
            </a:r>
            <a:r>
              <a:rPr lang="sv-SE" dirty="0" err="1" smtClean="0"/>
              <a:t>config-files</a:t>
            </a:r>
            <a:r>
              <a:rPr lang="sv-SE" dirty="0" smtClean="0"/>
              <a:t> (</a:t>
            </a:r>
            <a:r>
              <a:rPr lang="sv-SE" dirty="0" err="1" smtClean="0"/>
              <a:t>currently</a:t>
            </a:r>
            <a:r>
              <a:rPr lang="sv-SE" dirty="0" smtClean="0"/>
              <a:t> </a:t>
            </a:r>
            <a:r>
              <a:rPr lang="sv-SE" dirty="0" err="1" smtClean="0"/>
              <a:t>missing</a:t>
            </a:r>
            <a:r>
              <a:rPr lang="sv-SE" dirty="0" smtClean="0"/>
              <a:t> for </a:t>
            </a:r>
            <a:r>
              <a:rPr lang="sv-SE" dirty="0" err="1" smtClean="0"/>
              <a:t>Python</a:t>
            </a:r>
            <a:r>
              <a:rPr lang="sv-SE" dirty="0" smtClean="0"/>
              <a:t>)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3923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Different</a:t>
            </a:r>
            <a:r>
              <a:rPr lang="sv-SE" baseline="0" dirty="0" smtClean="0"/>
              <a:t> ports, same ports</a:t>
            </a:r>
          </a:p>
          <a:p>
            <a:endParaRPr lang="sv-SE" baseline="0" dirty="0" smtClean="0"/>
          </a:p>
          <a:p>
            <a:r>
              <a:rPr lang="sv-SE" baseline="0" dirty="0" smtClean="0"/>
              <a:t>Socket </a:t>
            </a:r>
            <a:r>
              <a:rPr lang="sv-SE" baseline="0" dirty="0" err="1" smtClean="0"/>
              <a:t>buffers</a:t>
            </a:r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358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Different</a:t>
            </a:r>
            <a:r>
              <a:rPr lang="sv-SE" baseline="0" dirty="0" smtClean="0"/>
              <a:t> ports, same ports</a:t>
            </a:r>
          </a:p>
          <a:p>
            <a:endParaRPr lang="sv-SE" baseline="0" dirty="0" smtClean="0"/>
          </a:p>
          <a:p>
            <a:r>
              <a:rPr lang="sv-SE" baseline="0" dirty="0" smtClean="0"/>
              <a:t>Socket </a:t>
            </a:r>
            <a:r>
              <a:rPr lang="sv-SE" baseline="0" dirty="0" err="1" smtClean="0"/>
              <a:t>buffers</a:t>
            </a:r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9025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Different</a:t>
            </a:r>
            <a:r>
              <a:rPr lang="sv-SE" baseline="0" dirty="0" smtClean="0"/>
              <a:t> ports, same ports</a:t>
            </a:r>
          </a:p>
          <a:p>
            <a:endParaRPr lang="sv-SE" baseline="0" dirty="0" smtClean="0"/>
          </a:p>
          <a:p>
            <a:r>
              <a:rPr lang="sv-SE" baseline="0" dirty="0" smtClean="0"/>
              <a:t>Socket </a:t>
            </a:r>
            <a:r>
              <a:rPr lang="sv-SE" baseline="0" dirty="0" err="1" smtClean="0"/>
              <a:t>buffers</a:t>
            </a:r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6684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Different</a:t>
            </a:r>
            <a:r>
              <a:rPr lang="sv-SE" baseline="0" dirty="0" smtClean="0"/>
              <a:t> ports, same ports</a:t>
            </a:r>
          </a:p>
          <a:p>
            <a:endParaRPr lang="sv-SE" baseline="0" dirty="0" smtClean="0"/>
          </a:p>
          <a:p>
            <a:r>
              <a:rPr lang="sv-SE" baseline="0" dirty="0" smtClean="0"/>
              <a:t>Socket </a:t>
            </a:r>
            <a:r>
              <a:rPr lang="sv-SE" baseline="0" dirty="0" err="1" smtClean="0"/>
              <a:t>buffers</a:t>
            </a:r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2818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DISCUSSION</a:t>
            </a:r>
            <a:r>
              <a:rPr lang="sv-SE" dirty="0" smtClean="0"/>
              <a:t>: </a:t>
            </a:r>
            <a:r>
              <a:rPr lang="sv-SE" dirty="0" err="1" smtClean="0"/>
              <a:t>Large</a:t>
            </a:r>
            <a:r>
              <a:rPr lang="sv-SE" dirty="0" smtClean="0"/>
              <a:t> </a:t>
            </a:r>
            <a:r>
              <a:rPr lang="sv-SE" dirty="0" smtClean="0"/>
              <a:t>data </a:t>
            </a:r>
            <a:r>
              <a:rPr lang="sv-SE" dirty="0" smtClean="0"/>
              <a:t>on</a:t>
            </a:r>
            <a:r>
              <a:rPr lang="sv-SE" baseline="0" dirty="0" smtClean="0"/>
              <a:t> same or </a:t>
            </a:r>
            <a:r>
              <a:rPr lang="sv-SE" baseline="0" dirty="0" err="1" smtClean="0"/>
              <a:t>separate</a:t>
            </a:r>
            <a:r>
              <a:rPr lang="sv-SE" baseline="0" dirty="0" smtClean="0"/>
              <a:t> </a:t>
            </a:r>
            <a:r>
              <a:rPr lang="sv-SE" dirty="0" err="1" smtClean="0"/>
              <a:t>topics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Jumbo packets</a:t>
            </a:r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302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640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OPSMessage</a:t>
            </a:r>
            <a:endParaRPr lang="sv-SE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1997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6586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952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4585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47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674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649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smtClean="0"/>
              <a:t>OLD, </a:t>
            </a:r>
            <a:r>
              <a:rPr lang="sv-SE" baseline="0" dirty="0" err="1" smtClean="0"/>
              <a:t>Tool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updates</a:t>
            </a:r>
            <a:r>
              <a:rPr lang="sv-SE" baseline="0" dirty="0" smtClean="0"/>
              <a:t>, </a:t>
            </a:r>
          </a:p>
          <a:p>
            <a:r>
              <a:rPr lang="sv-SE" baseline="0" dirty="0" err="1" smtClean="0"/>
              <a:t>Add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languages</a:t>
            </a:r>
            <a:r>
              <a:rPr lang="sv-SE" baseline="0" dirty="0" smtClean="0"/>
              <a:t> to dialog</a:t>
            </a:r>
            <a:endParaRPr lang="sv-SE" baseline="0" dirty="0" smtClean="0"/>
          </a:p>
          <a:p>
            <a:r>
              <a:rPr lang="sv-SE" baseline="0" dirty="0" err="1" smtClean="0"/>
              <a:t>Python</a:t>
            </a:r>
            <a:r>
              <a:rPr lang="sv-SE" baseline="0" dirty="0" smtClean="0"/>
              <a:t>, Ada, Delphi, JSON</a:t>
            </a:r>
          </a:p>
          <a:p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815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Note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OpsObject</a:t>
            </a:r>
            <a:r>
              <a:rPr lang="sv-SE" dirty="0" smtClean="0"/>
              <a:t> is the </a:t>
            </a:r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87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Constants </a:t>
            </a:r>
            <a:r>
              <a:rPr lang="en-US" sz="1200" dirty="0" smtClean="0"/>
              <a:t>(added 2019)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79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CD207-5EB8-4287-BF62-3DB1939375C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63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25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64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7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31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469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42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396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596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73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124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643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D716-4495-4254-AF31-18E6145100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822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xgr/o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lleAnd/op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lleAnd/ops/blob/development/Doc/OpsConfig.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lleAnd/ops/blob/development/Doc/OpsConfig.m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lleAnd/ops/blob/development/Doc/OpsConfig.m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lleAnd/ops/blob/development/Doc/OpsConfig.m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lleAnd/ops/blob/development/Doc/LargeMessages.m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lleAnd/ops/blob/development/Doc/AdvancedReferenceHandling.md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lleAnd/ops/blob/development/Doc/VersionHandling.md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lleAnd/ops/blob/development/Doc/Protocol.m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OPS4 in </a:t>
            </a:r>
            <a:r>
              <a:rPr lang="sv-SE" dirty="0" err="1" smtClean="0"/>
              <a:t>depth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Open</a:t>
            </a:r>
            <a:r>
              <a:rPr lang="sv-SE" dirty="0" smtClean="0"/>
              <a:t> </a:t>
            </a:r>
            <a:r>
              <a:rPr lang="sv-SE" dirty="0" err="1" smtClean="0"/>
              <a:t>Publish</a:t>
            </a:r>
            <a:r>
              <a:rPr lang="sv-SE" dirty="0" smtClean="0"/>
              <a:t> </a:t>
            </a:r>
            <a:r>
              <a:rPr lang="sv-SE" dirty="0" err="1" smtClean="0"/>
              <a:t>Subscribe</a:t>
            </a:r>
            <a:r>
              <a:rPr lang="sv-SE" dirty="0" smtClean="0"/>
              <a:t> (v4)</a:t>
            </a:r>
          </a:p>
          <a:p>
            <a:endParaRPr lang="sv-SE" dirty="0"/>
          </a:p>
          <a:p>
            <a:r>
              <a:rPr lang="sv-SE" i="1" dirty="0" smtClean="0"/>
              <a:t>(Communication </a:t>
            </a:r>
            <a:r>
              <a:rPr lang="sv-SE" i="1" dirty="0" err="1" smtClean="0"/>
              <a:t>Middleware</a:t>
            </a:r>
            <a:r>
              <a:rPr lang="sv-SE" i="1" dirty="0" smtClean="0"/>
              <a:t>)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12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71320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 types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Basic types</a:t>
            </a:r>
          </a:p>
          <a:p>
            <a:pPr lvl="1"/>
            <a:r>
              <a:rPr lang="en-US" dirty="0" smtClean="0"/>
              <a:t>Fixed size strings</a:t>
            </a:r>
          </a:p>
          <a:p>
            <a:pPr lvl="1"/>
            <a:r>
              <a:rPr lang="en-US" dirty="0" smtClean="0"/>
              <a:t>Enumerations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defined types</a:t>
            </a:r>
          </a:p>
          <a:p>
            <a:pPr lvl="1"/>
            <a:r>
              <a:rPr lang="en-US" dirty="0" smtClean="0"/>
              <a:t>”virtual” specifier</a:t>
            </a:r>
            <a:endParaRPr lang="en-US" sz="1400" dirty="0"/>
          </a:p>
          <a:p>
            <a:pPr lvl="1"/>
            <a:endParaRPr lang="en-US" dirty="0" smtClean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7" name="Rektangel med rundade hörn 6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523" y="1526452"/>
            <a:ext cx="6725589" cy="3848637"/>
          </a:xfrm>
          <a:prstGeom prst="rect">
            <a:avLst/>
          </a:prstGeom>
        </p:spPr>
      </p:pic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64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7132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Generated C++ (code snippet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7" name="Rektangel med rundade hörn 6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523" y="1526452"/>
            <a:ext cx="6725589" cy="3848637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59982"/>
            <a:ext cx="4454044" cy="2821615"/>
          </a:xfrm>
          <a:prstGeom prst="rect">
            <a:avLst/>
          </a:prstGeom>
        </p:spPr>
      </p:pic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46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71320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 types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Basic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types</a:t>
            </a:r>
          </a:p>
          <a:p>
            <a:pPr lvl="1"/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Fixed size strings</a:t>
            </a:r>
          </a:p>
          <a:p>
            <a:pPr lvl="1"/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Enumerations</a:t>
            </a:r>
          </a:p>
          <a:p>
            <a:pPr lvl="1"/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User defined types</a:t>
            </a:r>
          </a:p>
          <a:p>
            <a:pPr lvl="1"/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”virtual” specifier</a:t>
            </a:r>
          </a:p>
          <a:p>
            <a:pPr lvl="1"/>
            <a:r>
              <a:rPr lang="en-US" dirty="0" smtClean="0"/>
              <a:t>Vectors of the above types</a:t>
            </a:r>
          </a:p>
          <a:p>
            <a:pPr lvl="2"/>
            <a:r>
              <a:rPr lang="en-US" dirty="0" smtClean="0"/>
              <a:t>Dynamic</a:t>
            </a:r>
          </a:p>
          <a:p>
            <a:pPr lvl="2"/>
            <a:r>
              <a:rPr lang="en-US" dirty="0" smtClean="0"/>
              <a:t>Fixed sized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7" name="Rektangel med rundade hörn 6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202" y="1440727"/>
            <a:ext cx="6258798" cy="3867690"/>
          </a:xfrm>
          <a:prstGeom prst="rect">
            <a:avLst/>
          </a:prstGeom>
        </p:spPr>
      </p:pic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0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7132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Generated C++ (code snippet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7" name="Rektangel med rundade hörn 6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202" y="1440727"/>
            <a:ext cx="6258798" cy="3867690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511" y="2532630"/>
            <a:ext cx="3918025" cy="2616313"/>
          </a:xfrm>
          <a:prstGeom prst="rect">
            <a:avLst/>
          </a:prstGeom>
        </p:spPr>
      </p:pic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88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1866" cy="4351338"/>
          </a:xfrm>
        </p:spPr>
        <p:txBody>
          <a:bodyPr/>
          <a:lstStyle/>
          <a:p>
            <a:r>
              <a:rPr lang="en-US" dirty="0" smtClean="0"/>
              <a:t>Multiple IDL-projects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i="1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5" name="Rektangel med rundade hörn 4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82423"/>
            <a:ext cx="3099099" cy="3088070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5"/>
          <a:srcRect r="19029"/>
          <a:stretch/>
        </p:blipFill>
        <p:spPr>
          <a:xfrm>
            <a:off x="7276739" y="2403534"/>
            <a:ext cx="4817290" cy="445265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413" y="3022005"/>
            <a:ext cx="3719102" cy="1592433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427" y="4705259"/>
            <a:ext cx="2700170" cy="1896814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7264515" y="5653666"/>
            <a:ext cx="986856" cy="605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3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Topic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1825625"/>
            <a:ext cx="7283825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Topic</a:t>
            </a:r>
            <a:r>
              <a:rPr lang="en-US" dirty="0" smtClean="0"/>
              <a:t> connects a </a:t>
            </a:r>
            <a:r>
              <a:rPr lang="en-US" b="1" i="1" dirty="0" smtClean="0"/>
              <a:t>Name</a:t>
            </a:r>
            <a:r>
              <a:rPr lang="en-US" dirty="0" smtClean="0"/>
              <a:t> to a </a:t>
            </a:r>
            <a:r>
              <a:rPr lang="en-US" b="1" i="1" dirty="0" smtClean="0"/>
              <a:t>Data Object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i="1" dirty="0" smtClean="0"/>
              <a:t>Topic</a:t>
            </a:r>
            <a:r>
              <a:rPr lang="en-US" dirty="0" smtClean="0"/>
              <a:t> defines some transport parameters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Topic</a:t>
            </a:r>
            <a:r>
              <a:rPr lang="en-US" dirty="0" smtClean="0"/>
              <a:t> can be seen as a ”communication channel” for a specific Data Object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b="1" i="1" dirty="0" smtClean="0"/>
              <a:t>Name</a:t>
            </a:r>
            <a:r>
              <a:rPr lang="en-US" dirty="0" smtClean="0"/>
              <a:t> of a topic is used by the user when setting up Publishers and Subscribers</a:t>
            </a:r>
          </a:p>
          <a:p>
            <a:r>
              <a:rPr lang="en-US" dirty="0"/>
              <a:t>Available </a:t>
            </a:r>
            <a:r>
              <a:rPr lang="en-US" b="1" i="1" dirty="0"/>
              <a:t>Topics</a:t>
            </a:r>
            <a:r>
              <a:rPr lang="en-US" dirty="0"/>
              <a:t> are defined in one or more configuration files </a:t>
            </a:r>
          </a:p>
          <a:p>
            <a:pPr lvl="1"/>
            <a:r>
              <a:rPr lang="en-US" sz="1600" dirty="0"/>
              <a:t>(more about configuration later)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5" name="Rektangel med rundade hörn 4"/>
          <p:cNvSpPr/>
          <p:nvPr/>
        </p:nvSpPr>
        <p:spPr>
          <a:xfrm>
            <a:off x="10567447" y="716437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041" y="2969934"/>
            <a:ext cx="3629025" cy="3105150"/>
          </a:xfrm>
          <a:prstGeom prst="rect">
            <a:avLst/>
          </a:prstGeom>
        </p:spPr>
      </p:pic>
      <p:pic>
        <p:nvPicPr>
          <p:cNvPr id="8" name="Platshållare för innehåll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90" y="1167779"/>
            <a:ext cx="2429590" cy="1315691"/>
          </a:xfrm>
          <a:prstGeom prst="rect">
            <a:avLst/>
          </a:prstGeom>
        </p:spPr>
      </p:pic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98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Domain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1825625"/>
            <a:ext cx="849943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Domain</a:t>
            </a:r>
            <a:r>
              <a:rPr lang="en-US" dirty="0" smtClean="0"/>
              <a:t> groups a number of Topics into a logical unit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A Topic can only belong to ONE </a:t>
            </a:r>
            <a:r>
              <a:rPr lang="en-US" dirty="0" smtClean="0">
                <a:solidFill>
                  <a:prstClr val="black"/>
                </a:solidFill>
              </a:rPr>
              <a:t>Domain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i="1" dirty="0" smtClean="0"/>
              <a:t>Domain</a:t>
            </a:r>
            <a:r>
              <a:rPr lang="en-US" dirty="0" smtClean="0"/>
              <a:t> also defines some transport parameters</a:t>
            </a:r>
          </a:p>
          <a:p>
            <a:r>
              <a:rPr lang="en-US" b="1" i="1" dirty="0" smtClean="0"/>
              <a:t>Domains</a:t>
            </a:r>
            <a:r>
              <a:rPr lang="en-US" dirty="0" smtClean="0"/>
              <a:t> </a:t>
            </a:r>
            <a:r>
              <a:rPr lang="en-US" dirty="0"/>
              <a:t>are defined in one or more configuration </a:t>
            </a:r>
            <a:r>
              <a:rPr lang="en-US" dirty="0" smtClean="0"/>
              <a:t>files</a:t>
            </a:r>
            <a:endParaRPr lang="en-US" sz="1600" dirty="0" smtClean="0"/>
          </a:p>
          <a:p>
            <a:pPr lvl="1"/>
            <a:r>
              <a:rPr lang="en-US" sz="1600" dirty="0" smtClean="0"/>
              <a:t>(more about configuration later)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Domain</a:t>
            </a:r>
            <a:r>
              <a:rPr lang="en-US" dirty="0" smtClean="0"/>
              <a:t> has a </a:t>
            </a:r>
            <a:r>
              <a:rPr lang="en-US" b="1" i="1" dirty="0" smtClean="0"/>
              <a:t>Name</a:t>
            </a:r>
            <a:r>
              <a:rPr lang="en-US" dirty="0" smtClean="0"/>
              <a:t> that is unique in </a:t>
            </a:r>
            <a:br>
              <a:rPr lang="en-US" dirty="0" smtClean="0"/>
            </a:br>
            <a:r>
              <a:rPr lang="en-US" dirty="0" smtClean="0"/>
              <a:t>its configuration file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Name</a:t>
            </a:r>
            <a:r>
              <a:rPr lang="en-US" dirty="0"/>
              <a:t> of a </a:t>
            </a:r>
            <a:r>
              <a:rPr lang="en-US" dirty="0" smtClean="0"/>
              <a:t>domain </a:t>
            </a:r>
            <a:r>
              <a:rPr lang="en-US" dirty="0"/>
              <a:t>is used by the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setting up </a:t>
            </a:r>
            <a:r>
              <a:rPr lang="en-US" dirty="0" smtClean="0"/>
              <a:t>Participants</a:t>
            </a:r>
          </a:p>
          <a:p>
            <a:endParaRPr lang="en-US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5" name="Rektangel med rundade hörn 4"/>
          <p:cNvSpPr/>
          <p:nvPr/>
        </p:nvSpPr>
        <p:spPr>
          <a:xfrm>
            <a:off x="10579287" y="1131679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46" y="4001294"/>
            <a:ext cx="4876800" cy="2609850"/>
          </a:xfrm>
          <a:prstGeom prst="rect">
            <a:avLst/>
          </a:prstGeom>
        </p:spPr>
      </p:pic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10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Participant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770337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i="1" dirty="0" smtClean="0"/>
              <a:t>Participant ...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smtClean="0"/>
              <a:t>application manager for the communication within a </a:t>
            </a:r>
            <a:r>
              <a:rPr lang="en-US" b="1" i="1" dirty="0" smtClean="0"/>
              <a:t>Domain</a:t>
            </a:r>
          </a:p>
          <a:p>
            <a:pPr lvl="1"/>
            <a:r>
              <a:rPr lang="en-US" dirty="0" smtClean="0"/>
              <a:t>owns all send and receive data handlers</a:t>
            </a:r>
            <a:br>
              <a:rPr lang="en-US" dirty="0" smtClean="0"/>
            </a:br>
            <a:r>
              <a:rPr lang="en-US" dirty="0" smtClean="0"/>
              <a:t>for communication channels </a:t>
            </a:r>
            <a:r>
              <a:rPr lang="en-US" sz="1600" dirty="0" smtClean="0"/>
              <a:t>(internal classes)</a:t>
            </a:r>
            <a:endParaRPr lang="en-US" sz="1600" dirty="0"/>
          </a:p>
          <a:p>
            <a:pPr lvl="1"/>
            <a:r>
              <a:rPr lang="en-US" dirty="0" smtClean="0"/>
              <a:t>owns the </a:t>
            </a:r>
            <a:r>
              <a:rPr lang="en-US" b="1" i="1" dirty="0" smtClean="0"/>
              <a:t>Data Object</a:t>
            </a:r>
            <a:r>
              <a:rPr lang="en-US" dirty="0" smtClean="0"/>
              <a:t> factories</a:t>
            </a:r>
          </a:p>
          <a:p>
            <a:pPr lvl="2"/>
            <a:r>
              <a:rPr lang="en-US" dirty="0" smtClean="0"/>
              <a:t>Generated class factories should be added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user code </a:t>
            </a:r>
            <a:r>
              <a:rPr lang="en-US" sz="1600" dirty="0" smtClean="0"/>
              <a:t>(needed for </a:t>
            </a:r>
            <a:r>
              <a:rPr lang="en-US" sz="1600" dirty="0"/>
              <a:t>objects that </a:t>
            </a:r>
            <a:r>
              <a:rPr lang="en-US" sz="1600" dirty="0" smtClean="0"/>
              <a:t>are received)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a factory for creating Topics</a:t>
            </a:r>
            <a:endParaRPr lang="en-US" dirty="0"/>
          </a:p>
          <a:p>
            <a:pPr lvl="2"/>
            <a:r>
              <a:rPr lang="en-US" dirty="0" smtClean="0"/>
              <a:t>A Topic is needed when creating Publishers</a:t>
            </a:r>
            <a:br>
              <a:rPr lang="en-US" dirty="0" smtClean="0"/>
            </a:br>
            <a:r>
              <a:rPr lang="en-US" dirty="0" smtClean="0"/>
              <a:t>and Subscribers </a:t>
            </a:r>
            <a:r>
              <a:rPr lang="en-US" sz="1600" dirty="0" smtClean="0"/>
              <a:t>(</a:t>
            </a:r>
            <a:r>
              <a:rPr lang="en-US" sz="1600" dirty="0" smtClean="0">
                <a:sym typeface="Wingdings" panose="05000000000000000000" pitchFamily="2" charset="2"/>
              </a:rPr>
              <a:t>Topic </a:t>
            </a:r>
            <a:r>
              <a:rPr lang="en-US" sz="1600" b="1" i="1" dirty="0">
                <a:sym typeface="Wingdings" panose="05000000000000000000" pitchFamily="2" charset="2"/>
              </a:rPr>
              <a:t>Name</a:t>
            </a:r>
            <a:r>
              <a:rPr lang="en-US" sz="1600" dirty="0">
                <a:sym typeface="Wingdings" panose="05000000000000000000" pitchFamily="2" charset="2"/>
              </a:rPr>
              <a:t> is </a:t>
            </a:r>
            <a:r>
              <a:rPr lang="en-US" sz="1600" dirty="0" smtClean="0">
                <a:sym typeface="Wingdings" panose="05000000000000000000" pitchFamily="2" charset="2"/>
              </a:rPr>
              <a:t>used)</a:t>
            </a:r>
            <a:endParaRPr lang="en-US" sz="1600" dirty="0" smtClean="0"/>
          </a:p>
          <a:p>
            <a:pPr lvl="1"/>
            <a:r>
              <a:rPr lang="en-US" dirty="0" smtClean="0"/>
              <a:t>can distribute communication meta data</a:t>
            </a:r>
          </a:p>
          <a:p>
            <a:pPr lvl="2"/>
            <a:r>
              <a:rPr lang="en-US" dirty="0" smtClean="0"/>
              <a:t>Available subscribers and publishers, …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5" name="Rektangel med rundade hörn 4"/>
          <p:cNvSpPr/>
          <p:nvPr/>
        </p:nvSpPr>
        <p:spPr>
          <a:xfrm>
            <a:off x="10579287" y="1548354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2024-06-10</a:t>
            </a: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17</a:t>
            </a:fld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364" y="3339178"/>
            <a:ext cx="5395635" cy="27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Publisher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1" y="1825625"/>
            <a:ext cx="5853056" cy="4351338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Publishers are generated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Topics from the Participant</a:t>
            </a:r>
          </a:p>
          <a:p>
            <a:r>
              <a:rPr lang="en-US" dirty="0" smtClean="0"/>
              <a:t>Publisher Name and Key</a:t>
            </a:r>
          </a:p>
          <a:p>
            <a:pPr lvl="1"/>
            <a:r>
              <a:rPr lang="en-US" dirty="0" smtClean="0"/>
              <a:t>Meta data sent to subscribers</a:t>
            </a:r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Publishing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Have an instance of the Data Object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Update members in the Data Object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Call write()</a:t>
            </a: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5" name="Rektangel med rundade hörn 4"/>
          <p:cNvSpPr/>
          <p:nvPr/>
        </p:nvSpPr>
        <p:spPr>
          <a:xfrm>
            <a:off x="11302736" y="716437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776" y="2321428"/>
            <a:ext cx="5800725" cy="1714500"/>
          </a:xfrm>
          <a:prstGeom prst="rect">
            <a:avLst/>
          </a:prstGeom>
        </p:spPr>
      </p:pic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18</a:t>
            </a:fld>
            <a:endParaRPr lang="sv-SE"/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303" y="4057700"/>
            <a:ext cx="4305929" cy="25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Subscriber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Subscribers </a:t>
            </a:r>
            <a:r>
              <a:rPr lang="en-US" dirty="0" smtClean="0">
                <a:sym typeface="Wingdings" panose="05000000000000000000" pitchFamily="2" charset="2"/>
              </a:rPr>
              <a:t>are </a:t>
            </a:r>
            <a:r>
              <a:rPr lang="en-US" dirty="0">
                <a:sym typeface="Wingdings" panose="05000000000000000000" pitchFamily="2" charset="2"/>
              </a:rPr>
              <a:t>generated</a:t>
            </a:r>
          </a:p>
          <a:p>
            <a:r>
              <a:rPr lang="en-US" dirty="0">
                <a:sym typeface="Wingdings" panose="05000000000000000000" pitchFamily="2" charset="2"/>
              </a:rPr>
              <a:t>Topics from the Participant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Receive filters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Key filter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Time based filter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User defined </a:t>
            </a:r>
            <a:r>
              <a:rPr lang="en-US" dirty="0" smtClean="0">
                <a:sym typeface="Wingdings" panose="05000000000000000000" pitchFamily="2" charset="2"/>
              </a:rPr>
              <a:t>filter on any meta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data and/or member field in the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b="1" i="1" dirty="0" smtClean="0">
                <a:sym typeface="Wingdings" panose="05000000000000000000" pitchFamily="2" charset="2"/>
              </a:rPr>
              <a:t>Data Object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Receiving can be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Based </a:t>
            </a:r>
            <a:r>
              <a:rPr lang="en-US" dirty="0">
                <a:sym typeface="Wingdings" panose="05000000000000000000" pitchFamily="2" charset="2"/>
              </a:rPr>
              <a:t>on </a:t>
            </a:r>
            <a:r>
              <a:rPr lang="en-US" b="1" dirty="0" smtClean="0">
                <a:sym typeface="Wingdings" panose="05000000000000000000" pitchFamily="2" charset="2"/>
              </a:rPr>
              <a:t>polling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or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Event-based </a:t>
            </a:r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b="1" dirty="0">
                <a:sym typeface="Wingdings" panose="05000000000000000000" pitchFamily="2" charset="2"/>
              </a:rPr>
              <a:t>callbacks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b="1" i="1" dirty="0">
              <a:sym typeface="Wingdings" panose="05000000000000000000" pitchFamily="2" charset="2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5" name="Rektangel med rundade hörn 4"/>
          <p:cNvSpPr/>
          <p:nvPr/>
        </p:nvSpPr>
        <p:spPr>
          <a:xfrm>
            <a:off x="9822728" y="716437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29" y="1558574"/>
            <a:ext cx="5257800" cy="135255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054" y="2966529"/>
            <a:ext cx="6086475" cy="1895475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 flipV="1">
            <a:off x="3679115" y="4527999"/>
            <a:ext cx="2151530" cy="8361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tshållare fö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19</a:t>
            </a:fld>
            <a:endParaRPr lang="sv-SE"/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054" y="4918645"/>
            <a:ext cx="6086475" cy="1880302"/>
          </a:xfrm>
          <a:prstGeom prst="rect">
            <a:avLst/>
          </a:prstGeom>
        </p:spPr>
      </p:pic>
      <p:cxnSp>
        <p:nvCxnSpPr>
          <p:cNvPr id="12" name="Rak pil 11"/>
          <p:cNvCxnSpPr/>
          <p:nvPr/>
        </p:nvCxnSpPr>
        <p:spPr>
          <a:xfrm flipV="1">
            <a:off x="3679115" y="5184131"/>
            <a:ext cx="2151530" cy="1800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OPS4, </a:t>
            </a:r>
            <a:r>
              <a:rPr lang="sv-SE" dirty="0" err="1" smtClean="0"/>
              <a:t>Open</a:t>
            </a:r>
            <a:r>
              <a:rPr lang="sv-SE" dirty="0" smtClean="0"/>
              <a:t> Source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Link to </a:t>
            </a:r>
            <a:r>
              <a:rPr lang="sv-SE" dirty="0" err="1" smtClean="0"/>
              <a:t>GitHub</a:t>
            </a:r>
            <a:endParaRPr lang="sv-SE" dirty="0" smtClean="0"/>
          </a:p>
          <a:p>
            <a:pPr lvl="1"/>
            <a:r>
              <a:rPr lang="sv-SE" sz="2000" dirty="0" smtClean="0">
                <a:hlinkClick r:id="rId3"/>
              </a:rPr>
              <a:t>https://github.com/staxgr/ops</a:t>
            </a:r>
            <a:r>
              <a:rPr lang="sv-SE" sz="2000" dirty="0" smtClean="0"/>
              <a:t>			(original, </a:t>
            </a:r>
            <a:r>
              <a:rPr lang="sv-SE" sz="2000" dirty="0" err="1" smtClean="0"/>
              <a:t>outdated</a:t>
            </a:r>
            <a:r>
              <a:rPr lang="sv-SE" sz="2000" dirty="0" smtClean="0"/>
              <a:t>)</a:t>
            </a:r>
          </a:p>
          <a:p>
            <a:pPr lvl="1"/>
            <a:r>
              <a:rPr lang="sv-SE" sz="2000" dirty="0" smtClean="0">
                <a:hlinkClick r:id="rId4"/>
              </a:rPr>
              <a:t>https</a:t>
            </a:r>
            <a:r>
              <a:rPr lang="sv-SE" sz="2000" dirty="0">
                <a:hlinkClick r:id="rId4"/>
              </a:rPr>
              <a:t>://github.com/LelleAnd/ops</a:t>
            </a:r>
            <a:r>
              <a:rPr lang="sv-SE" sz="2000" dirty="0"/>
              <a:t>	</a:t>
            </a:r>
            <a:r>
              <a:rPr lang="sv-SE" sz="2000" dirty="0" smtClean="0"/>
              <a:t>		(</a:t>
            </a:r>
            <a:r>
              <a:rPr lang="sv-SE" sz="2000" dirty="0" err="1" smtClean="0"/>
              <a:t>current</a:t>
            </a:r>
            <a:r>
              <a:rPr lang="sv-SE" sz="2000" dirty="0" smtClean="0"/>
              <a:t> </a:t>
            </a:r>
            <a:r>
              <a:rPr lang="sv-SE" sz="2000" dirty="0" err="1" smtClean="0"/>
              <a:t>development</a:t>
            </a:r>
            <a:r>
              <a:rPr lang="sv-SE" sz="2000" dirty="0" smtClean="0"/>
              <a:t>)</a:t>
            </a:r>
          </a:p>
          <a:p>
            <a:endParaRPr lang="sv-SE" dirty="0" smtClean="0"/>
          </a:p>
          <a:p>
            <a:pPr marL="0" indent="0">
              <a:buNone/>
            </a:pPr>
            <a:endParaRPr lang="sv-SE" dirty="0" smtClean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14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Subscriber, Callback example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4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OPSMessage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Metadata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Publishername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Topicname</a:t>
            </a:r>
            <a:r>
              <a:rPr lang="en-US" dirty="0" smtClean="0">
                <a:sym typeface="Wingdings" panose="05000000000000000000" pitchFamily="2" charset="2"/>
              </a:rPr>
              <a:t>, IP, Port, </a:t>
            </a:r>
            <a:r>
              <a:rPr lang="en-US" dirty="0" err="1" smtClean="0">
                <a:sym typeface="Wingdings" panose="05000000000000000000" pitchFamily="2" charset="2"/>
              </a:rPr>
              <a:t>PublicationID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Metods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reserve() / </a:t>
            </a:r>
            <a:r>
              <a:rPr lang="en-US" dirty="0" err="1" smtClean="0">
                <a:sym typeface="Wingdings" panose="05000000000000000000" pitchFamily="2" charset="2"/>
              </a:rPr>
              <a:t>unreserve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5" name="Rektangel med rundade hörn 4"/>
          <p:cNvSpPr/>
          <p:nvPr/>
        </p:nvSpPr>
        <p:spPr>
          <a:xfrm>
            <a:off x="9822728" y="716437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9" y="1644998"/>
            <a:ext cx="5116537" cy="5193157"/>
          </a:xfrm>
          <a:prstGeom prst="rect">
            <a:avLst/>
          </a:prstGeom>
        </p:spPr>
      </p:pic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20</a:t>
            </a:fld>
            <a:endParaRPr lang="sv-SE"/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74" y="1644630"/>
            <a:ext cx="4924510" cy="102025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74" y="2697537"/>
            <a:ext cx="4924510" cy="1412661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174" y="4132788"/>
            <a:ext cx="4195376" cy="3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Subscriber, </a:t>
            </a:r>
            <a:r>
              <a:rPr lang="en-US" sz="3200" dirty="0" err="1" smtClean="0"/>
              <a:t>Lamda</a:t>
            </a:r>
            <a:r>
              <a:rPr lang="en-US" sz="3200" dirty="0" smtClean="0"/>
              <a:t> example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4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5" name="Rektangel med rundade hörn 4"/>
          <p:cNvSpPr/>
          <p:nvPr/>
        </p:nvSpPr>
        <p:spPr>
          <a:xfrm>
            <a:off x="9822728" y="716437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21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43" y="1634239"/>
            <a:ext cx="7814527" cy="4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Transport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transports are socket 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Multicast		many to many</a:t>
            </a:r>
          </a:p>
          <a:p>
            <a:pPr lvl="2"/>
            <a:r>
              <a:rPr lang="en-US" dirty="0" smtClean="0"/>
              <a:t>+ Load on publisher not affected by adding subscribers</a:t>
            </a:r>
          </a:p>
          <a:p>
            <a:pPr lvl="2"/>
            <a:r>
              <a:rPr lang="en-US" dirty="0" smtClean="0"/>
              <a:t>-  Based on UDP were packets can be lost (</a:t>
            </a:r>
            <a:r>
              <a:rPr lang="en-US" sz="1800" i="1" dirty="0" smtClean="0"/>
              <a:t>for C++, ACK and resends can be used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-  Small HW may not always support multicast</a:t>
            </a:r>
          </a:p>
          <a:p>
            <a:pPr lvl="2"/>
            <a:r>
              <a:rPr lang="en-US" dirty="0" smtClean="0"/>
              <a:t>-  Sent to all nodes on subnet (smart switches can be used to block, IGMP snooping)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UDP		many to many, many to one</a:t>
            </a:r>
          </a:p>
          <a:p>
            <a:pPr lvl="2"/>
            <a:r>
              <a:rPr lang="en-US" dirty="0" smtClean="0"/>
              <a:t>+ Only sent to configured nodes</a:t>
            </a:r>
          </a:p>
          <a:p>
            <a:pPr lvl="2"/>
            <a:r>
              <a:rPr lang="en-US" dirty="0" smtClean="0"/>
              <a:t>-  Packets can be lost</a:t>
            </a:r>
          </a:p>
          <a:p>
            <a:pPr lvl="2"/>
            <a:r>
              <a:rPr lang="en-US" dirty="0" smtClean="0"/>
              <a:t>-  Load on publisher increases for each subscriber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TCP		many to many, one to many</a:t>
            </a:r>
          </a:p>
          <a:p>
            <a:pPr lvl="2"/>
            <a:r>
              <a:rPr lang="en-US" dirty="0"/>
              <a:t>+ Only sent to configured nodes</a:t>
            </a:r>
          </a:p>
          <a:p>
            <a:pPr lvl="2"/>
            <a:r>
              <a:rPr lang="en-US" dirty="0" smtClean="0"/>
              <a:t>+ No packets are lost</a:t>
            </a:r>
          </a:p>
          <a:p>
            <a:pPr lvl="2"/>
            <a:r>
              <a:rPr lang="en-US" dirty="0" smtClean="0"/>
              <a:t>-  Setting up TCP-link takes some time</a:t>
            </a:r>
          </a:p>
          <a:p>
            <a:pPr lvl="2"/>
            <a:r>
              <a:rPr lang="en-US" dirty="0"/>
              <a:t>-  Load on publisher </a:t>
            </a:r>
            <a:r>
              <a:rPr lang="en-US" dirty="0" smtClean="0"/>
              <a:t>(server) increases </a:t>
            </a:r>
            <a:r>
              <a:rPr lang="en-US" dirty="0"/>
              <a:t>for each </a:t>
            </a:r>
            <a:r>
              <a:rPr lang="en-US" dirty="0" smtClean="0"/>
              <a:t>subscriber (client)</a:t>
            </a:r>
          </a:p>
          <a:p>
            <a:pPr lvl="2"/>
            <a:r>
              <a:rPr lang="en-US" dirty="0" smtClean="0"/>
              <a:t>-  Slowest subscriber will limit the publishing rate (when buffers are filled)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5" name="Rektangel med rundade hörn 4"/>
          <p:cNvSpPr/>
          <p:nvPr/>
        </p:nvSpPr>
        <p:spPr>
          <a:xfrm>
            <a:off x="10579287" y="190336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41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Participant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84348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Receive data handler implementation details</a:t>
            </a:r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 smtClean="0"/>
              <a:t>One common thread for all communication channels (sockets) in a participant</a:t>
            </a:r>
          </a:p>
          <a:p>
            <a:pPr lvl="2"/>
            <a:r>
              <a:rPr lang="en-US" dirty="0" smtClean="0"/>
              <a:t>The thread reads all sockets, de-serializes data, creates the objects and gives them to the subscribers</a:t>
            </a:r>
          </a:p>
          <a:p>
            <a:pPr lvl="2"/>
            <a:r>
              <a:rPr lang="en-US" dirty="0" smtClean="0"/>
              <a:t>To improve receive performance (i.e. use more CPU cores), use several participants and topics on different ports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C#, Java, Delphi, Ada and Python</a:t>
            </a:r>
          </a:p>
          <a:p>
            <a:pPr lvl="2"/>
            <a:r>
              <a:rPr lang="en-US" dirty="0" smtClean="0"/>
              <a:t>One unique thread for each communication channel (socket)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thread </a:t>
            </a:r>
            <a:r>
              <a:rPr lang="en-US" dirty="0" smtClean="0"/>
              <a:t>reads a socket, </a:t>
            </a:r>
            <a:r>
              <a:rPr lang="en-US" dirty="0"/>
              <a:t>de-serializes </a:t>
            </a:r>
            <a:r>
              <a:rPr lang="en-US" dirty="0" smtClean="0"/>
              <a:t>data, creates </a:t>
            </a:r>
            <a:r>
              <a:rPr lang="en-US" dirty="0"/>
              <a:t>the </a:t>
            </a:r>
            <a:r>
              <a:rPr lang="en-US" dirty="0" smtClean="0"/>
              <a:t>objects and gives them to the subscribers</a:t>
            </a:r>
          </a:p>
          <a:p>
            <a:pPr lvl="2"/>
            <a:r>
              <a:rPr lang="en-US" dirty="0"/>
              <a:t>To improve receive performance (i.e. use more CPU cores), </a:t>
            </a:r>
            <a:r>
              <a:rPr lang="en-US" dirty="0" smtClean="0"/>
              <a:t>use topics </a:t>
            </a:r>
            <a:r>
              <a:rPr lang="en-US" dirty="0"/>
              <a:t>on different ports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5" name="Rektangel med rundade hörn 4"/>
          <p:cNvSpPr/>
          <p:nvPr/>
        </p:nvSpPr>
        <p:spPr>
          <a:xfrm>
            <a:off x="10579287" y="1548354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78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Configuration (minimal)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63544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XML-file with one or more </a:t>
            </a:r>
            <a:r>
              <a:rPr lang="en-US" b="1" i="1" dirty="0" smtClean="0"/>
              <a:t>Domains</a:t>
            </a:r>
            <a:r>
              <a:rPr lang="en-US" dirty="0" smtClean="0"/>
              <a:t>, each with one or more </a:t>
            </a:r>
            <a:r>
              <a:rPr lang="en-US" b="1" i="1" dirty="0" smtClean="0"/>
              <a:t>Topics</a:t>
            </a:r>
          </a:p>
          <a:p>
            <a:r>
              <a:rPr lang="en-US" b="1" i="1" dirty="0" smtClean="0"/>
              <a:t>Domain</a:t>
            </a:r>
            <a:r>
              <a:rPr lang="en-US" dirty="0" smtClean="0"/>
              <a:t> parameters</a:t>
            </a:r>
            <a:endParaRPr lang="en-US" b="1" i="1" dirty="0" smtClean="0"/>
          </a:p>
          <a:p>
            <a:pPr lvl="1"/>
            <a:r>
              <a:rPr lang="en-US" i="1" dirty="0" err="1" smtClean="0"/>
              <a:t>domainID</a:t>
            </a:r>
            <a:endParaRPr lang="en-US" i="1" dirty="0" smtClean="0"/>
          </a:p>
          <a:p>
            <a:pPr lvl="1"/>
            <a:r>
              <a:rPr lang="en-US" i="1" dirty="0" err="1" smtClean="0"/>
              <a:t>domainAddress</a:t>
            </a:r>
            <a:endParaRPr lang="en-US" i="1" dirty="0"/>
          </a:p>
          <a:p>
            <a:pPr lvl="2"/>
            <a:r>
              <a:rPr lang="en-US" dirty="0" smtClean="0"/>
              <a:t>Multicast address (224.x.x.x – 239.x.x.x)</a:t>
            </a:r>
          </a:p>
          <a:p>
            <a:pPr lvl="1"/>
            <a:r>
              <a:rPr lang="en-US" i="1" dirty="0" err="1" smtClean="0"/>
              <a:t>localInterface</a:t>
            </a:r>
            <a:endParaRPr lang="en-US" i="1" dirty="0" smtClean="0"/>
          </a:p>
          <a:p>
            <a:pPr lvl="2"/>
            <a:r>
              <a:rPr lang="en-US" dirty="0" smtClean="0"/>
              <a:t>E.g. 127.0.0.1, 192.168.10.0/24, …</a:t>
            </a:r>
          </a:p>
          <a:p>
            <a:pPr lvl="1"/>
            <a:r>
              <a:rPr lang="en-US" dirty="0" smtClean="0"/>
              <a:t>List of </a:t>
            </a:r>
            <a:r>
              <a:rPr lang="en-US" b="1" i="1" dirty="0" smtClean="0"/>
              <a:t>Topics</a:t>
            </a:r>
            <a:endParaRPr lang="en-US" b="1" i="1" dirty="0"/>
          </a:p>
          <a:p>
            <a:pPr lvl="2"/>
            <a:r>
              <a:rPr lang="en-US" i="1" dirty="0"/>
              <a:t>name</a:t>
            </a:r>
          </a:p>
          <a:p>
            <a:pPr lvl="3"/>
            <a:r>
              <a:rPr lang="en-US" dirty="0"/>
              <a:t>Must be unique within </a:t>
            </a:r>
            <a:r>
              <a:rPr lang="en-US" b="1" i="1" dirty="0"/>
              <a:t>Domain</a:t>
            </a:r>
          </a:p>
          <a:p>
            <a:pPr lvl="2"/>
            <a:r>
              <a:rPr lang="en-US" i="1" dirty="0" err="1"/>
              <a:t>dataType</a:t>
            </a:r>
            <a:endParaRPr lang="en-US" i="1" dirty="0"/>
          </a:p>
          <a:p>
            <a:pPr lvl="2"/>
            <a:r>
              <a:rPr lang="en-US" i="1" dirty="0" smtClean="0"/>
              <a:t>port</a:t>
            </a:r>
            <a:endParaRPr lang="en-US" i="1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24</a:t>
            </a:fld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52" y="615098"/>
            <a:ext cx="4925112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Configuration (full)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540829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Domains</a:t>
            </a:r>
          </a:p>
          <a:p>
            <a:pPr lvl="1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See repo doc</a:t>
            </a:r>
          </a:p>
          <a:p>
            <a:pPr lvl="1"/>
            <a:r>
              <a:rPr lang="en-US" b="1" i="1" dirty="0" smtClean="0"/>
              <a:t>Channels</a:t>
            </a:r>
          </a:p>
          <a:p>
            <a:pPr lvl="1"/>
            <a:r>
              <a:rPr lang="en-US" b="1" i="1" dirty="0" smtClean="0"/>
              <a:t>Transports</a:t>
            </a:r>
          </a:p>
          <a:p>
            <a:pPr lvl="1"/>
            <a:r>
              <a:rPr lang="en-US" b="1" i="1" dirty="0" smtClean="0"/>
              <a:t>Topics</a:t>
            </a:r>
          </a:p>
          <a:p>
            <a:r>
              <a:rPr lang="en-US" b="1" i="1" dirty="0" smtClean="0">
                <a:hlinkClick r:id="rId3"/>
              </a:rPr>
              <a:t>https://github.com/LelleAnd/ops/blob/development/Doc/OpsConfig.md</a:t>
            </a:r>
            <a:endParaRPr lang="en-US" b="1" i="1" dirty="0" smtClean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2024-06-10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25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233" y="195943"/>
            <a:ext cx="5494767" cy="65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Configuration (full)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7600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Domains</a:t>
            </a:r>
          </a:p>
          <a:p>
            <a:pPr lvl="1"/>
            <a:r>
              <a:rPr lang="en-US" dirty="0" smtClean="0"/>
              <a:t>Parameters</a:t>
            </a:r>
            <a:endParaRPr lang="en-US" dirty="0"/>
          </a:p>
          <a:p>
            <a:pPr lvl="1"/>
            <a:r>
              <a:rPr lang="en-US" b="1" i="1" dirty="0" smtClean="0"/>
              <a:t>Channels</a:t>
            </a:r>
          </a:p>
          <a:p>
            <a:pPr lvl="2"/>
            <a:r>
              <a:rPr lang="en-US" dirty="0"/>
              <a:t>Parameters</a:t>
            </a:r>
          </a:p>
          <a:p>
            <a:pPr lvl="3"/>
            <a:r>
              <a:rPr lang="en-US" dirty="0"/>
              <a:t>See repo </a:t>
            </a:r>
            <a:r>
              <a:rPr lang="en-US" dirty="0" smtClean="0"/>
              <a:t>doc</a:t>
            </a:r>
            <a:endParaRPr lang="en-US" b="1" i="1" dirty="0"/>
          </a:p>
          <a:p>
            <a:pPr lvl="1"/>
            <a:r>
              <a:rPr lang="en-US" b="1" i="1" dirty="0"/>
              <a:t>Transports</a:t>
            </a:r>
          </a:p>
          <a:p>
            <a:pPr lvl="1"/>
            <a:r>
              <a:rPr lang="en-US" b="1" i="1" dirty="0" smtClean="0"/>
              <a:t>Topics</a:t>
            </a:r>
          </a:p>
          <a:p>
            <a:endParaRPr lang="en-US" b="1" i="1" dirty="0" smtClean="0">
              <a:hlinkClick r:id="rId3"/>
            </a:endParaRPr>
          </a:p>
          <a:p>
            <a:endParaRPr lang="en-US" b="1" i="1" dirty="0">
              <a:hlinkClick r:id="rId3"/>
            </a:endParaRPr>
          </a:p>
          <a:p>
            <a:r>
              <a:rPr lang="en-US" b="1" i="1" dirty="0" smtClean="0">
                <a:hlinkClick r:id="rId3"/>
              </a:rPr>
              <a:t>https</a:t>
            </a:r>
            <a:r>
              <a:rPr lang="en-US" b="1" i="1" dirty="0">
                <a:hlinkClick r:id="rId3"/>
              </a:rPr>
              <a:t>://github.com/LelleAnd/ops/blob/development/Doc/OpsConfig.md</a:t>
            </a:r>
            <a:endParaRPr lang="en-US" b="1" i="1" dirty="0"/>
          </a:p>
          <a:p>
            <a:endParaRPr lang="en-US" b="1" i="1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26</a:t>
            </a:fld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62" y="1825625"/>
            <a:ext cx="7273338" cy="37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Configuration (full)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Domains</a:t>
            </a:r>
          </a:p>
          <a:p>
            <a:pPr lvl="1"/>
            <a:r>
              <a:rPr lang="en-US" dirty="0" smtClean="0"/>
              <a:t>Parameters</a:t>
            </a:r>
            <a:endParaRPr lang="en-US" dirty="0"/>
          </a:p>
          <a:p>
            <a:pPr lvl="1"/>
            <a:r>
              <a:rPr lang="en-US" b="1" i="1" dirty="0" smtClean="0"/>
              <a:t>Channels</a:t>
            </a:r>
          </a:p>
          <a:p>
            <a:pPr lvl="1"/>
            <a:r>
              <a:rPr lang="en-US" b="1" i="1" dirty="0" smtClean="0"/>
              <a:t>Transports</a:t>
            </a:r>
            <a:endParaRPr lang="en-US" b="1" i="1" dirty="0"/>
          </a:p>
          <a:p>
            <a:pPr lvl="2"/>
            <a:r>
              <a:rPr lang="en-US" dirty="0"/>
              <a:t>Parameters</a:t>
            </a:r>
          </a:p>
          <a:p>
            <a:pPr lvl="3"/>
            <a:r>
              <a:rPr lang="en-US" dirty="0"/>
              <a:t>See repo doc</a:t>
            </a:r>
            <a:endParaRPr lang="en-US" b="1" i="1" dirty="0"/>
          </a:p>
          <a:p>
            <a:pPr lvl="1"/>
            <a:r>
              <a:rPr lang="en-US" b="1" i="1" dirty="0" smtClean="0"/>
              <a:t>Topics</a:t>
            </a:r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b="1" i="1" dirty="0">
                <a:hlinkClick r:id="rId3"/>
              </a:rPr>
              <a:t>https://github.com/LelleAnd/ops/blob/development/Doc/OpsConfig.md</a:t>
            </a:r>
            <a:endParaRPr lang="en-US" b="1" i="1" dirty="0"/>
          </a:p>
          <a:p>
            <a:endParaRPr lang="en-US" b="1" i="1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27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360" y="1384917"/>
            <a:ext cx="397247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Configuration (full)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529943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Domains</a:t>
            </a:r>
          </a:p>
          <a:p>
            <a:pPr lvl="1"/>
            <a:r>
              <a:rPr lang="en-US" dirty="0" smtClean="0"/>
              <a:t>Parameters</a:t>
            </a:r>
            <a:endParaRPr lang="en-US" dirty="0"/>
          </a:p>
          <a:p>
            <a:pPr lvl="1"/>
            <a:r>
              <a:rPr lang="en-US" b="1" i="1" dirty="0" smtClean="0"/>
              <a:t>Channels</a:t>
            </a:r>
          </a:p>
          <a:p>
            <a:pPr lvl="1"/>
            <a:r>
              <a:rPr lang="en-US" b="1" i="1" dirty="0" smtClean="0"/>
              <a:t>Transports</a:t>
            </a:r>
            <a:endParaRPr lang="en-US" b="1" i="1" dirty="0"/>
          </a:p>
          <a:p>
            <a:pPr lvl="1"/>
            <a:r>
              <a:rPr lang="en-US" b="1" i="1" dirty="0" smtClean="0"/>
              <a:t>Topics</a:t>
            </a:r>
          </a:p>
          <a:p>
            <a:pPr lvl="2"/>
            <a:r>
              <a:rPr lang="en-US" dirty="0"/>
              <a:t>Parameters</a:t>
            </a:r>
          </a:p>
          <a:p>
            <a:pPr lvl="3"/>
            <a:r>
              <a:rPr lang="en-US" dirty="0"/>
              <a:t>See repo doc</a:t>
            </a:r>
            <a:endParaRPr lang="en-US" b="1" i="1" dirty="0"/>
          </a:p>
          <a:p>
            <a:endParaRPr lang="en-US" b="1" i="1" dirty="0" smtClean="0">
              <a:hlinkClick r:id="rId3"/>
            </a:endParaRPr>
          </a:p>
          <a:p>
            <a:r>
              <a:rPr lang="en-US" b="1" i="1" dirty="0" smtClean="0">
                <a:hlinkClick r:id="rId3"/>
              </a:rPr>
              <a:t>https</a:t>
            </a:r>
            <a:r>
              <a:rPr lang="en-US" b="1" i="1" dirty="0">
                <a:hlinkClick r:id="rId3"/>
              </a:rPr>
              <a:t>://</a:t>
            </a:r>
            <a:r>
              <a:rPr lang="en-US" b="1" i="1" dirty="0" smtClean="0">
                <a:hlinkClick r:id="rId3"/>
              </a:rPr>
              <a:t>github.com/LelleAnd/ops/blob/development/Doc/OpsConfig.md</a:t>
            </a:r>
            <a:endParaRPr lang="en-US" b="1" i="1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28</a:t>
            </a:fld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628" y="496435"/>
            <a:ext cx="4365171" cy="6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Large Data Objects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data objects (&gt; 60000 bytes)</a:t>
            </a:r>
          </a:p>
          <a:p>
            <a:pPr lvl="1"/>
            <a:r>
              <a:rPr lang="en-US" dirty="0" smtClean="0"/>
              <a:t>Only one publisher</a:t>
            </a:r>
          </a:p>
          <a:p>
            <a:pPr lvl="1"/>
            <a:r>
              <a:rPr lang="en-US" dirty="0" smtClean="0"/>
              <a:t>Topic must have a unique communication channel (socket port)</a:t>
            </a:r>
          </a:p>
          <a:p>
            <a:pPr lvl="1"/>
            <a:r>
              <a:rPr lang="en-US" sz="2000" dirty="0" smtClean="0">
                <a:hlinkClick r:id="rId3"/>
              </a:rPr>
              <a:t>https://github.com/LelleAnd/ops/blob/development/Doc/LargeMessages.md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Drawbacks with large objects</a:t>
            </a:r>
          </a:p>
          <a:p>
            <a:pPr lvl="1"/>
            <a:r>
              <a:rPr lang="en-US" dirty="0" smtClean="0"/>
              <a:t>Multicast &amp; UDP transports</a:t>
            </a:r>
          </a:p>
          <a:p>
            <a:pPr lvl="2"/>
            <a:r>
              <a:rPr lang="en-US" dirty="0" smtClean="0"/>
              <a:t>One lost Ethernet packet, loses the </a:t>
            </a:r>
            <a:br>
              <a:rPr lang="en-US" dirty="0" smtClean="0"/>
            </a:br>
            <a:r>
              <a:rPr lang="en-US" dirty="0" smtClean="0"/>
              <a:t>whole Data Object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 important to have good HW and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enough memory for Ethernet buffers</a:t>
            </a: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6891171" y="5174427"/>
            <a:ext cx="1021976" cy="150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859821" y="5174427"/>
            <a:ext cx="796066" cy="33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60000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8859821" y="5620869"/>
            <a:ext cx="796066" cy="33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60000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8859821" y="6347011"/>
            <a:ext cx="796066" cy="33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60000</a:t>
            </a:r>
            <a:endParaRPr lang="en-US" dirty="0"/>
          </a:p>
        </p:txBody>
      </p:sp>
      <p:cxnSp>
        <p:nvCxnSpPr>
          <p:cNvPr id="9" name="Rak 8"/>
          <p:cNvCxnSpPr/>
          <p:nvPr/>
        </p:nvCxnSpPr>
        <p:spPr>
          <a:xfrm>
            <a:off x="7988451" y="5174427"/>
            <a:ext cx="796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7988451" y="6682290"/>
            <a:ext cx="796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9074975" y="59166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ruta 12"/>
          <p:cNvSpPr txBox="1"/>
          <p:nvPr/>
        </p:nvSpPr>
        <p:spPr>
          <a:xfrm>
            <a:off x="6756052" y="4860810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14" name="textruta 13"/>
          <p:cNvSpPr txBox="1"/>
          <p:nvPr/>
        </p:nvSpPr>
        <p:spPr>
          <a:xfrm>
            <a:off x="8596753" y="4860810"/>
            <a:ext cx="13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 Packets</a:t>
            </a:r>
            <a:endParaRPr lang="en-US" dirty="0"/>
          </a:p>
        </p:txBody>
      </p:sp>
      <p:sp>
        <p:nvSpPr>
          <p:cNvPr id="15" name="Rektangel 14"/>
          <p:cNvSpPr/>
          <p:nvPr/>
        </p:nvSpPr>
        <p:spPr>
          <a:xfrm>
            <a:off x="10969876" y="5174427"/>
            <a:ext cx="796066" cy="33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1472</a:t>
            </a:r>
            <a:endParaRPr lang="en-US" dirty="0"/>
          </a:p>
        </p:txBody>
      </p:sp>
      <p:sp>
        <p:nvSpPr>
          <p:cNvPr id="16" name="Rektangel 15"/>
          <p:cNvSpPr/>
          <p:nvPr/>
        </p:nvSpPr>
        <p:spPr>
          <a:xfrm>
            <a:off x="10969876" y="5922524"/>
            <a:ext cx="796066" cy="33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1472</a:t>
            </a:r>
            <a:endParaRPr lang="en-US" dirty="0"/>
          </a:p>
        </p:txBody>
      </p:sp>
      <p:sp>
        <p:nvSpPr>
          <p:cNvPr id="17" name="Rektangel 16"/>
          <p:cNvSpPr/>
          <p:nvPr/>
        </p:nvSpPr>
        <p:spPr>
          <a:xfrm>
            <a:off x="10969876" y="6347011"/>
            <a:ext cx="796066" cy="33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1120</a:t>
            </a:r>
            <a:endParaRPr lang="en-US" dirty="0"/>
          </a:p>
        </p:txBody>
      </p:sp>
      <p:sp>
        <p:nvSpPr>
          <p:cNvPr id="18" name="textruta 17"/>
          <p:cNvSpPr txBox="1"/>
          <p:nvPr/>
        </p:nvSpPr>
        <p:spPr>
          <a:xfrm>
            <a:off x="11185030" y="5473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ruta 18"/>
          <p:cNvSpPr txBox="1"/>
          <p:nvPr/>
        </p:nvSpPr>
        <p:spPr>
          <a:xfrm>
            <a:off x="10814937" y="4304624"/>
            <a:ext cx="1054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41</a:t>
            </a:r>
          </a:p>
          <a:p>
            <a:pPr algn="ctr"/>
            <a:r>
              <a:rPr lang="en-US" dirty="0" smtClean="0"/>
              <a:t>Ethernet </a:t>
            </a:r>
          </a:p>
          <a:p>
            <a:pPr algn="ctr"/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20" name="Rak 19"/>
          <p:cNvCxnSpPr/>
          <p:nvPr/>
        </p:nvCxnSpPr>
        <p:spPr>
          <a:xfrm flipV="1">
            <a:off x="9776013" y="5174427"/>
            <a:ext cx="1117003" cy="17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21"/>
          <p:cNvCxnSpPr/>
          <p:nvPr/>
        </p:nvCxnSpPr>
        <p:spPr>
          <a:xfrm>
            <a:off x="9776013" y="5507914"/>
            <a:ext cx="1117003" cy="1172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8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Entities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Data Object 	</a:t>
            </a:r>
            <a:r>
              <a:rPr lang="en-US" sz="1600" dirty="0" smtClean="0"/>
              <a:t>(data type)</a:t>
            </a:r>
          </a:p>
          <a:p>
            <a:pPr lvl="1"/>
            <a:r>
              <a:rPr lang="en-US" dirty="0" smtClean="0"/>
              <a:t>Topic		</a:t>
            </a:r>
            <a:r>
              <a:rPr lang="en-US" sz="1600" dirty="0" smtClean="0"/>
              <a:t>(variable name)</a:t>
            </a:r>
            <a:endParaRPr lang="en-US" dirty="0" smtClean="0"/>
          </a:p>
          <a:p>
            <a:pPr lvl="1"/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Participant</a:t>
            </a:r>
          </a:p>
          <a:p>
            <a:pPr lvl="1"/>
            <a:r>
              <a:rPr lang="en-US" dirty="0" smtClean="0"/>
              <a:t>Publisher</a:t>
            </a:r>
          </a:p>
          <a:p>
            <a:pPr lvl="1"/>
            <a:r>
              <a:rPr lang="en-US" dirty="0" smtClean="0"/>
              <a:t>Subscriber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63" y="1690688"/>
            <a:ext cx="4376933" cy="4245237"/>
          </a:xfrm>
          <a:prstGeom prst="rect">
            <a:avLst/>
          </a:prstGeom>
        </p:spPr>
      </p:pic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21" y="4288648"/>
            <a:ext cx="3736191" cy="2023252"/>
          </a:xfrm>
          <a:prstGeom prst="rect">
            <a:avLst/>
          </a:prstGeom>
        </p:spPr>
      </p:pic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9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/>
              <a:t>M</a:t>
            </a:r>
            <a:r>
              <a:rPr lang="en-US" sz="3200" dirty="0" smtClean="0"/>
              <a:t>emory Management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Ref. counting</a:t>
            </a:r>
          </a:p>
          <a:p>
            <a:pPr lvl="1"/>
            <a:r>
              <a:rPr lang="en-US" dirty="0" err="1" smtClean="0"/>
              <a:t>OPSMessage</a:t>
            </a:r>
            <a:r>
              <a:rPr lang="en-US" dirty="0" smtClean="0"/>
              <a:t> methods reserve() / </a:t>
            </a:r>
            <a:r>
              <a:rPr lang="en-US" dirty="0" err="1" smtClean="0"/>
              <a:t>unreserve</a:t>
            </a:r>
            <a:r>
              <a:rPr lang="en-US" dirty="0" smtClean="0"/>
              <a:t>()</a:t>
            </a:r>
          </a:p>
          <a:p>
            <a:pPr lvl="1"/>
            <a:r>
              <a:rPr lang="en-US" sz="2000" dirty="0" smtClean="0">
                <a:hlinkClick r:id="rId3"/>
              </a:rPr>
              <a:t>https://github.com/LelleAnd/ops/blob/development/Doc/AdvancedReferenceHandling.md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14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Version Handling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b="1" i="1" dirty="0"/>
              <a:t>Data Object </a:t>
            </a:r>
            <a:r>
              <a:rPr lang="en-US" dirty="0" smtClean="0"/>
              <a:t>inheritance for version handling…</a:t>
            </a:r>
          </a:p>
          <a:p>
            <a:pPr lvl="1"/>
            <a:r>
              <a:rPr lang="en-US" dirty="0" smtClean="0"/>
              <a:t>A change to an existing </a:t>
            </a:r>
            <a:r>
              <a:rPr lang="en-US" b="1" i="1" dirty="0" smtClean="0"/>
              <a:t>Data Object</a:t>
            </a:r>
            <a:r>
              <a:rPr lang="en-US" dirty="0" smtClean="0"/>
              <a:t> results in a need for total rebuild of all programs depending on it or failures will occur when mixing old an new.</a:t>
            </a:r>
          </a:p>
          <a:p>
            <a:pPr lvl="1"/>
            <a:r>
              <a:rPr lang="en-US" dirty="0" smtClean="0"/>
              <a:t>Instead one can,</a:t>
            </a:r>
          </a:p>
          <a:p>
            <a:pPr lvl="2"/>
            <a:r>
              <a:rPr lang="en-US" dirty="0" smtClean="0"/>
              <a:t>create a new </a:t>
            </a:r>
            <a:r>
              <a:rPr lang="en-US" b="1" i="1" dirty="0" smtClean="0"/>
              <a:t>Data Object </a:t>
            </a:r>
            <a:r>
              <a:rPr lang="en-US" dirty="0" smtClean="0"/>
              <a:t>that inherits from the old </a:t>
            </a:r>
            <a:r>
              <a:rPr lang="en-US" b="1" i="1" dirty="0" smtClean="0"/>
              <a:t>Data Object,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add the new fields to the new object,</a:t>
            </a:r>
          </a:p>
          <a:p>
            <a:pPr lvl="2"/>
            <a:r>
              <a:rPr lang="en-US" dirty="0" smtClean="0"/>
              <a:t>update the publisher that have the new parameters, but it must still also provide the old values,</a:t>
            </a:r>
          </a:p>
          <a:p>
            <a:pPr lvl="2"/>
            <a:r>
              <a:rPr lang="en-US" dirty="0" smtClean="0"/>
              <a:t>update the subscriber(s) that need the new parameters,</a:t>
            </a:r>
          </a:p>
          <a:p>
            <a:pPr lvl="2"/>
            <a:r>
              <a:rPr lang="en-US" dirty="0" smtClean="0"/>
              <a:t>all other publishers and subscribers can be left as is.</a:t>
            </a:r>
          </a:p>
          <a:p>
            <a:r>
              <a:rPr lang="en-US" dirty="0" smtClean="0"/>
              <a:t>See repo doc for other alternatives </a:t>
            </a:r>
            <a:r>
              <a:rPr lang="en-US" sz="2000" dirty="0" smtClean="0">
                <a:hlinkClick r:id="rId3"/>
              </a:rPr>
              <a:t>https://github.com/LelleAnd/ops/blob/development/Doc/VersionHandling.md</a:t>
            </a:r>
            <a:endParaRPr lang="en-US" sz="20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17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Binary Protocol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repo doc 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https://github.com/LelleAnd/ops/blob/development/Doc/Protocol.md</a:t>
            </a:r>
            <a:endParaRPr lang="en-US" sz="200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61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Advanced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DebugConsole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57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 Artifact usage</a:t>
            </a:r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34</a:t>
            </a:fld>
            <a:endParaRPr lang="sv-SE"/>
          </a:p>
        </p:txBody>
      </p:sp>
      <p:sp>
        <p:nvSpPr>
          <p:cNvPr id="9" name="Vikt hörn 8"/>
          <p:cNvSpPr/>
          <p:nvPr/>
        </p:nvSpPr>
        <p:spPr>
          <a:xfrm>
            <a:off x="1001486" y="1905001"/>
            <a:ext cx="892628" cy="903513"/>
          </a:xfrm>
          <a:prstGeom prst="foldedCorner">
            <a:avLst>
              <a:gd name="adj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Idl</a:t>
            </a:r>
            <a:r>
              <a:rPr lang="sv-SE" sz="1200" dirty="0" smtClean="0"/>
              <a:t> </a:t>
            </a:r>
            <a:r>
              <a:rPr lang="sv-SE" sz="1200" dirty="0" err="1" smtClean="0"/>
              <a:t>grammar</a:t>
            </a:r>
            <a:r>
              <a:rPr lang="sv-SE" sz="1200" dirty="0" smtClean="0"/>
              <a:t> </a:t>
            </a:r>
            <a:r>
              <a:rPr lang="sv-SE" sz="1200" dirty="0" err="1" smtClean="0"/>
              <a:t>spec</a:t>
            </a:r>
            <a:endParaRPr lang="sv-SE" sz="1200" dirty="0"/>
          </a:p>
        </p:txBody>
      </p:sp>
      <p:sp>
        <p:nvSpPr>
          <p:cNvPr id="10" name="Vikt hörn 9"/>
          <p:cNvSpPr/>
          <p:nvPr/>
        </p:nvSpPr>
        <p:spPr>
          <a:xfrm>
            <a:off x="3483423" y="1905001"/>
            <a:ext cx="870857" cy="903513"/>
          </a:xfrm>
          <a:prstGeom prst="foldedCorner">
            <a:avLst>
              <a:gd name="adj" fmla="val 280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Generated</a:t>
            </a:r>
            <a:r>
              <a:rPr lang="sv-SE" sz="1200" dirty="0" smtClean="0"/>
              <a:t> Java </a:t>
            </a:r>
            <a:r>
              <a:rPr lang="sv-SE" sz="1200" dirty="0" err="1" smtClean="0"/>
              <a:t>code</a:t>
            </a:r>
            <a:endParaRPr lang="sv-SE" sz="1200" dirty="0"/>
          </a:p>
        </p:txBody>
      </p:sp>
      <p:sp>
        <p:nvSpPr>
          <p:cNvPr id="11" name="Vikt hörn 10"/>
          <p:cNvSpPr/>
          <p:nvPr/>
        </p:nvSpPr>
        <p:spPr>
          <a:xfrm>
            <a:off x="1001486" y="3107871"/>
            <a:ext cx="870857" cy="903513"/>
          </a:xfrm>
          <a:prstGeom prst="foldedCorner">
            <a:avLst>
              <a:gd name="adj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Hand</a:t>
            </a:r>
          </a:p>
          <a:p>
            <a:pPr algn="ctr"/>
            <a:r>
              <a:rPr lang="sv-SE" sz="1200" dirty="0" err="1" smtClean="0"/>
              <a:t>Coded</a:t>
            </a:r>
            <a:r>
              <a:rPr lang="sv-SE" sz="1200" dirty="0" smtClean="0"/>
              <a:t> Java</a:t>
            </a:r>
            <a:endParaRPr lang="sv-SE" sz="1200" dirty="0"/>
          </a:p>
        </p:txBody>
      </p:sp>
      <p:cxnSp>
        <p:nvCxnSpPr>
          <p:cNvPr id="13" name="Rak pil 12"/>
          <p:cNvCxnSpPr>
            <a:stCxn id="9" idx="3"/>
            <a:endCxn id="43" idx="2"/>
          </p:cNvCxnSpPr>
          <p:nvPr/>
        </p:nvCxnSpPr>
        <p:spPr>
          <a:xfrm flipV="1">
            <a:off x="1894114" y="2356757"/>
            <a:ext cx="2340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 14"/>
          <p:cNvSpPr/>
          <p:nvPr/>
        </p:nvSpPr>
        <p:spPr>
          <a:xfrm>
            <a:off x="4856616" y="3200397"/>
            <a:ext cx="1121230" cy="7184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tx1"/>
                </a:solidFill>
              </a:rPr>
              <a:t>opsc</a:t>
            </a:r>
            <a:endParaRPr lang="sv-SE" sz="1600" dirty="0">
              <a:solidFill>
                <a:schemeClr val="tx1"/>
              </a:solidFill>
            </a:endParaRPr>
          </a:p>
        </p:txBody>
      </p:sp>
      <p:cxnSp>
        <p:nvCxnSpPr>
          <p:cNvPr id="17" name="Rak pil 16"/>
          <p:cNvCxnSpPr>
            <a:stCxn id="10" idx="2"/>
            <a:endCxn id="46" idx="0"/>
          </p:cNvCxnSpPr>
          <p:nvPr/>
        </p:nvCxnSpPr>
        <p:spPr>
          <a:xfrm>
            <a:off x="3918852" y="2808514"/>
            <a:ext cx="2304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>
            <a:stCxn id="11" idx="3"/>
            <a:endCxn id="46" idx="2"/>
          </p:cNvCxnSpPr>
          <p:nvPr/>
        </p:nvCxnSpPr>
        <p:spPr>
          <a:xfrm flipV="1">
            <a:off x="1872343" y="3559627"/>
            <a:ext cx="1488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kt hörn 22"/>
          <p:cNvSpPr/>
          <p:nvPr/>
        </p:nvSpPr>
        <p:spPr>
          <a:xfrm>
            <a:off x="7347855" y="3107872"/>
            <a:ext cx="968831" cy="903513"/>
          </a:xfrm>
          <a:prstGeom prst="foldedCorner">
            <a:avLst>
              <a:gd name="adj" fmla="val 2809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Application</a:t>
            </a:r>
            <a:endParaRPr lang="sv-SE" sz="1200" dirty="0" smtClean="0"/>
          </a:p>
          <a:p>
            <a:pPr algn="ctr"/>
            <a:r>
              <a:rPr lang="sv-SE" sz="1200" dirty="0" err="1" smtClean="0"/>
              <a:t>Idl</a:t>
            </a:r>
            <a:endParaRPr lang="sv-SE" sz="1200" dirty="0" smtClean="0"/>
          </a:p>
          <a:p>
            <a:pPr algn="ctr"/>
            <a:r>
              <a:rPr lang="sv-SE" sz="1200" dirty="0" smtClean="0"/>
              <a:t>definitions</a:t>
            </a:r>
            <a:endParaRPr lang="sv-SE" sz="1200" dirty="0"/>
          </a:p>
        </p:txBody>
      </p:sp>
      <p:cxnSp>
        <p:nvCxnSpPr>
          <p:cNvPr id="25" name="Rak pil 24"/>
          <p:cNvCxnSpPr>
            <a:stCxn id="23" idx="1"/>
            <a:endCxn id="15" idx="6"/>
          </p:cNvCxnSpPr>
          <p:nvPr/>
        </p:nvCxnSpPr>
        <p:spPr>
          <a:xfrm flipH="1" flipV="1">
            <a:off x="5977846" y="3559626"/>
            <a:ext cx="137000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Vikt hörn 25"/>
          <p:cNvSpPr/>
          <p:nvPr/>
        </p:nvSpPr>
        <p:spPr>
          <a:xfrm>
            <a:off x="4981802" y="4237517"/>
            <a:ext cx="870857" cy="1062434"/>
          </a:xfrm>
          <a:prstGeom prst="foldedCorner">
            <a:avLst>
              <a:gd name="adj" fmla="val 2809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Generated</a:t>
            </a:r>
            <a:r>
              <a:rPr lang="sv-SE" sz="1200" dirty="0" smtClean="0"/>
              <a:t>  </a:t>
            </a:r>
          </a:p>
          <a:p>
            <a:pPr algn="ctr"/>
            <a:r>
              <a:rPr lang="sv-SE" sz="1200" dirty="0" err="1" smtClean="0"/>
              <a:t>Language</a:t>
            </a:r>
            <a:endParaRPr lang="sv-SE" sz="1200" dirty="0" smtClean="0"/>
          </a:p>
          <a:p>
            <a:pPr algn="ctr"/>
            <a:r>
              <a:rPr lang="sv-SE" sz="1200" dirty="0" err="1" smtClean="0"/>
              <a:t>specific</a:t>
            </a:r>
            <a:endParaRPr lang="sv-SE" sz="1200" dirty="0"/>
          </a:p>
          <a:p>
            <a:pPr algn="ctr"/>
            <a:r>
              <a:rPr lang="sv-SE" sz="1200" dirty="0" err="1" smtClean="0"/>
              <a:t>code</a:t>
            </a:r>
            <a:endParaRPr lang="sv-SE" sz="1200" dirty="0"/>
          </a:p>
        </p:txBody>
      </p:sp>
      <p:cxnSp>
        <p:nvCxnSpPr>
          <p:cNvPr id="28" name="Rak pil 27"/>
          <p:cNvCxnSpPr>
            <a:stCxn id="15" idx="4"/>
            <a:endCxn id="26" idx="0"/>
          </p:cNvCxnSpPr>
          <p:nvPr/>
        </p:nvCxnSpPr>
        <p:spPr>
          <a:xfrm>
            <a:off x="5417231" y="3918854"/>
            <a:ext cx="0" cy="318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Vikt hörn 28"/>
          <p:cNvSpPr/>
          <p:nvPr/>
        </p:nvSpPr>
        <p:spPr>
          <a:xfrm>
            <a:off x="1001486" y="5299951"/>
            <a:ext cx="892628" cy="999150"/>
          </a:xfrm>
          <a:prstGeom prst="foldedCorner">
            <a:avLst>
              <a:gd name="adj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OPS</a:t>
            </a:r>
          </a:p>
          <a:p>
            <a:pPr algn="ctr"/>
            <a:r>
              <a:rPr lang="sv-SE" sz="1200" dirty="0" err="1" smtClean="0"/>
              <a:t>Language</a:t>
            </a:r>
            <a:endParaRPr lang="sv-SE" sz="1200" dirty="0" smtClean="0"/>
          </a:p>
          <a:p>
            <a:pPr algn="ctr"/>
            <a:r>
              <a:rPr lang="sv-SE" sz="1200" dirty="0" err="1" smtClean="0"/>
              <a:t>specific</a:t>
            </a:r>
            <a:r>
              <a:rPr lang="sv-SE" sz="1200" dirty="0" smtClean="0"/>
              <a:t> </a:t>
            </a:r>
          </a:p>
          <a:p>
            <a:pPr algn="ctr"/>
            <a:r>
              <a:rPr lang="sv-SE" sz="1200" dirty="0" err="1" smtClean="0"/>
              <a:t>code</a:t>
            </a:r>
            <a:endParaRPr lang="sv-SE" sz="1200" dirty="0"/>
          </a:p>
        </p:txBody>
      </p:sp>
      <p:sp>
        <p:nvSpPr>
          <p:cNvPr id="43" name="Ellips 42"/>
          <p:cNvSpPr/>
          <p:nvPr/>
        </p:nvSpPr>
        <p:spPr>
          <a:xfrm>
            <a:off x="2128153" y="1997528"/>
            <a:ext cx="1121230" cy="71845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tx1"/>
                </a:solidFill>
              </a:rPr>
              <a:t>javacc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46" name="Ellips 45"/>
          <p:cNvSpPr/>
          <p:nvPr/>
        </p:nvSpPr>
        <p:spPr>
          <a:xfrm>
            <a:off x="3360541" y="3200398"/>
            <a:ext cx="1121230" cy="71845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tx1"/>
                </a:solidFill>
              </a:rPr>
              <a:t>javac</a:t>
            </a:r>
            <a:endParaRPr lang="sv-SE" sz="1600" dirty="0">
              <a:solidFill>
                <a:schemeClr val="tx1"/>
              </a:solidFill>
            </a:endParaRPr>
          </a:p>
        </p:txBody>
      </p:sp>
      <p:cxnSp>
        <p:nvCxnSpPr>
          <p:cNvPr id="53" name="Rak pil 52"/>
          <p:cNvCxnSpPr>
            <a:stCxn id="46" idx="6"/>
            <a:endCxn id="15" idx="2"/>
          </p:cNvCxnSpPr>
          <p:nvPr/>
        </p:nvCxnSpPr>
        <p:spPr>
          <a:xfrm flipV="1">
            <a:off x="4481771" y="3559626"/>
            <a:ext cx="3748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Vikt hörn 59"/>
          <p:cNvSpPr/>
          <p:nvPr/>
        </p:nvSpPr>
        <p:spPr>
          <a:xfrm>
            <a:off x="4981802" y="1892070"/>
            <a:ext cx="870857" cy="903513"/>
          </a:xfrm>
          <a:prstGeom prst="foldedCorner">
            <a:avLst>
              <a:gd name="adj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Idl</a:t>
            </a:r>
            <a:endParaRPr lang="sv-SE" sz="1200" dirty="0"/>
          </a:p>
          <a:p>
            <a:pPr algn="ctr"/>
            <a:r>
              <a:rPr lang="sv-SE" sz="1200" dirty="0"/>
              <a:t>definitions</a:t>
            </a:r>
          </a:p>
        </p:txBody>
      </p:sp>
      <p:cxnSp>
        <p:nvCxnSpPr>
          <p:cNvPr id="62" name="Rak pil 61"/>
          <p:cNvCxnSpPr>
            <a:stCxn id="60" idx="2"/>
            <a:endCxn id="15" idx="0"/>
          </p:cNvCxnSpPr>
          <p:nvPr/>
        </p:nvCxnSpPr>
        <p:spPr>
          <a:xfrm>
            <a:off x="5417231" y="2795583"/>
            <a:ext cx="0" cy="4048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Vikt hörn 62"/>
          <p:cNvSpPr/>
          <p:nvPr/>
        </p:nvSpPr>
        <p:spPr>
          <a:xfrm>
            <a:off x="7347853" y="4237517"/>
            <a:ext cx="968833" cy="1062434"/>
          </a:xfrm>
          <a:prstGeom prst="foldedCorner">
            <a:avLst>
              <a:gd name="adj" fmla="val 2809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Application</a:t>
            </a:r>
            <a:endParaRPr lang="sv-SE" sz="1200" dirty="0" smtClean="0"/>
          </a:p>
          <a:p>
            <a:pPr algn="ctr"/>
            <a:r>
              <a:rPr lang="sv-SE" sz="1200" dirty="0" err="1" smtClean="0"/>
              <a:t>code</a:t>
            </a:r>
            <a:endParaRPr lang="sv-SE" sz="1200" dirty="0"/>
          </a:p>
        </p:txBody>
      </p:sp>
      <p:cxnSp>
        <p:nvCxnSpPr>
          <p:cNvPr id="68" name="Rak pil 67"/>
          <p:cNvCxnSpPr>
            <a:stCxn id="43" idx="6"/>
            <a:endCxn id="10" idx="1"/>
          </p:cNvCxnSpPr>
          <p:nvPr/>
        </p:nvCxnSpPr>
        <p:spPr>
          <a:xfrm>
            <a:off x="3249383" y="2356757"/>
            <a:ext cx="2340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 68"/>
          <p:cNvSpPr/>
          <p:nvPr/>
        </p:nvSpPr>
        <p:spPr>
          <a:xfrm>
            <a:off x="5852659" y="5440297"/>
            <a:ext cx="1447800" cy="71845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Lang.</a:t>
            </a:r>
          </a:p>
          <a:p>
            <a:pPr algn="ctr"/>
            <a:r>
              <a:rPr lang="sv-SE" sz="1600" dirty="0" err="1" smtClean="0">
                <a:solidFill>
                  <a:schemeClr val="tx1"/>
                </a:solidFill>
              </a:rPr>
              <a:t>Compiler</a:t>
            </a:r>
            <a:endParaRPr lang="sv-SE" sz="1600" dirty="0">
              <a:solidFill>
                <a:schemeClr val="tx1"/>
              </a:solidFill>
            </a:endParaRPr>
          </a:p>
        </p:txBody>
      </p:sp>
      <p:cxnSp>
        <p:nvCxnSpPr>
          <p:cNvPr id="71" name="Rak pil 70"/>
          <p:cNvCxnSpPr>
            <a:stCxn id="29" idx="3"/>
            <a:endCxn id="69" idx="2"/>
          </p:cNvCxnSpPr>
          <p:nvPr/>
        </p:nvCxnSpPr>
        <p:spPr>
          <a:xfrm>
            <a:off x="1894114" y="5799526"/>
            <a:ext cx="3958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ak pil 78"/>
          <p:cNvCxnSpPr>
            <a:stCxn id="26" idx="2"/>
            <a:endCxn id="69" idx="2"/>
          </p:cNvCxnSpPr>
          <p:nvPr/>
        </p:nvCxnSpPr>
        <p:spPr>
          <a:xfrm>
            <a:off x="5417231" y="5299951"/>
            <a:ext cx="435428" cy="4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k pil 80"/>
          <p:cNvCxnSpPr>
            <a:stCxn id="63" idx="2"/>
            <a:endCxn id="69" idx="7"/>
          </p:cNvCxnSpPr>
          <p:nvPr/>
        </p:nvCxnSpPr>
        <p:spPr>
          <a:xfrm flipH="1">
            <a:off x="7088434" y="5299951"/>
            <a:ext cx="743836" cy="2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 81"/>
          <p:cNvSpPr/>
          <p:nvPr/>
        </p:nvSpPr>
        <p:spPr>
          <a:xfrm>
            <a:off x="8860969" y="5440297"/>
            <a:ext cx="1545773" cy="7184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tx1"/>
                </a:solidFill>
              </a:rPr>
              <a:t>Executable</a:t>
            </a:r>
            <a:endParaRPr lang="sv-SE" sz="1600" dirty="0">
              <a:solidFill>
                <a:schemeClr val="tx1"/>
              </a:solidFill>
            </a:endParaRPr>
          </a:p>
        </p:txBody>
      </p:sp>
      <p:cxnSp>
        <p:nvCxnSpPr>
          <p:cNvPr id="84" name="Rak pil 83"/>
          <p:cNvCxnSpPr>
            <a:stCxn id="69" idx="6"/>
          </p:cNvCxnSpPr>
          <p:nvPr/>
        </p:nvCxnSpPr>
        <p:spPr>
          <a:xfrm flipV="1">
            <a:off x="7300459" y="5799525"/>
            <a:ext cx="15605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ruta 84"/>
          <p:cNvSpPr txBox="1"/>
          <p:nvPr/>
        </p:nvSpPr>
        <p:spPr>
          <a:xfrm>
            <a:off x="1695337" y="4384878"/>
            <a:ext cx="300325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v-SE" sz="1600" dirty="0" err="1" smtClean="0"/>
              <a:t>Languages</a:t>
            </a:r>
            <a:r>
              <a:rPr lang="sv-SE" sz="1600" dirty="0" smtClean="0"/>
              <a:t>:</a:t>
            </a:r>
          </a:p>
          <a:p>
            <a:r>
              <a:rPr lang="sv-SE" sz="1600" dirty="0" smtClean="0"/>
              <a:t>Ada, C++, C#, Delphi, Java, </a:t>
            </a:r>
            <a:r>
              <a:rPr lang="sv-SE" sz="1600" dirty="0" err="1" smtClean="0"/>
              <a:t>Python</a:t>
            </a:r>
            <a:endParaRPr lang="sv-SE" sz="1600" dirty="0" smtClean="0"/>
          </a:p>
          <a:p>
            <a:r>
              <a:rPr lang="sv-SE" sz="1600" dirty="0" smtClean="0"/>
              <a:t>(JSON)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2252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3" y="2316744"/>
            <a:ext cx="5734050" cy="3105150"/>
          </a:xfrm>
        </p:spPr>
      </p:pic>
      <p:pic>
        <p:nvPicPr>
          <p:cNvPr id="5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490" y="2316744"/>
            <a:ext cx="2669028" cy="1445354"/>
          </a:xfrm>
          <a:prstGeom prst="rect">
            <a:avLst/>
          </a:prstGeom>
        </p:spPr>
      </p:pic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01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 descr="H:\My Documents\OPS-Presentation\OPS Example IDL Gene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14529"/>
            <a:ext cx="5672138" cy="427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5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11" y="2205705"/>
            <a:ext cx="5676093" cy="3940428"/>
          </a:xfrm>
        </p:spPr>
      </p:pic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0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784322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b="1" i="1" dirty="0" smtClean="0"/>
              <a:t>Data Object</a:t>
            </a:r>
            <a:r>
              <a:rPr lang="en-US" dirty="0" smtClean="0"/>
              <a:t> is defined in an IDL-file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Namespace:	pizza</a:t>
            </a:r>
          </a:p>
          <a:p>
            <a:pPr lvl="2"/>
            <a:r>
              <a:rPr lang="en-US" dirty="0" smtClean="0"/>
              <a:t>Filename:	PizzaData.idl	</a:t>
            </a:r>
          </a:p>
          <a:p>
            <a:pPr lvl="2"/>
            <a:r>
              <a:rPr lang="en-US" dirty="0" smtClean="0"/>
              <a:t>Data Object: 	</a:t>
            </a:r>
            <a:r>
              <a:rPr lang="en-US" dirty="0" err="1" smtClean="0"/>
              <a:t>PizzaData</a:t>
            </a:r>
            <a:endParaRPr lang="en-US" dirty="0" smtClean="0"/>
          </a:p>
          <a:p>
            <a:pPr lvl="2"/>
            <a:r>
              <a:rPr lang="en-US" dirty="0" smtClean="0"/>
              <a:t>Data members: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ktangel med rundade hörn 7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>
            <a:off x="5099125" y="3173512"/>
            <a:ext cx="1968649" cy="3334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>
            <a:off x="5099125" y="3506999"/>
            <a:ext cx="1968649" cy="23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/>
          <p:cNvCxnSpPr/>
          <p:nvPr/>
        </p:nvCxnSpPr>
        <p:spPr>
          <a:xfrm>
            <a:off x="5099124" y="3840486"/>
            <a:ext cx="1968649" cy="168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5099124" y="2834730"/>
            <a:ext cx="1968649" cy="1575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386" y="2869984"/>
            <a:ext cx="2816304" cy="1799985"/>
          </a:xfrm>
          <a:prstGeom prst="rect">
            <a:avLst/>
          </a:prstGeom>
        </p:spPr>
      </p:pic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40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1" y="1825625"/>
            <a:ext cx="565686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 smtClean="0"/>
              <a:t>opsc</a:t>
            </a:r>
            <a:r>
              <a:rPr lang="en-US" dirty="0" smtClean="0"/>
              <a:t> command-line tool</a:t>
            </a:r>
          </a:p>
          <a:p>
            <a:pPr lvl="1"/>
            <a:r>
              <a:rPr lang="en-US" dirty="0" smtClean="0"/>
              <a:t>Translates </a:t>
            </a:r>
            <a:r>
              <a:rPr lang="en-US" dirty="0"/>
              <a:t>IDLs to source code</a:t>
            </a:r>
          </a:p>
          <a:p>
            <a:pPr lvl="2"/>
            <a:r>
              <a:rPr lang="en-US" sz="2400" b="1" dirty="0"/>
              <a:t>Data classes</a:t>
            </a:r>
          </a:p>
          <a:p>
            <a:pPr lvl="3"/>
            <a:r>
              <a:rPr lang="en-US" sz="2000" dirty="0"/>
              <a:t>Data members</a:t>
            </a:r>
          </a:p>
          <a:p>
            <a:pPr lvl="3"/>
            <a:r>
              <a:rPr lang="en-US" sz="2000" dirty="0"/>
              <a:t>Serialization &amp; </a:t>
            </a:r>
            <a:r>
              <a:rPr lang="en-US" sz="2000" dirty="0" smtClean="0"/>
              <a:t>De-serialization</a:t>
            </a:r>
          </a:p>
          <a:p>
            <a:pPr lvl="3"/>
            <a:r>
              <a:rPr lang="en-US" sz="2000" dirty="0" smtClean="0"/>
              <a:t>Cloning</a:t>
            </a:r>
            <a:endParaRPr lang="en-US" sz="2000" dirty="0"/>
          </a:p>
          <a:p>
            <a:pPr lvl="2"/>
            <a:r>
              <a:rPr lang="en-US" sz="2400" b="1" dirty="0"/>
              <a:t>Publishers</a:t>
            </a:r>
            <a:r>
              <a:rPr lang="en-US" sz="2400" dirty="0"/>
              <a:t> &amp; </a:t>
            </a:r>
            <a:r>
              <a:rPr lang="en-US" sz="2400" b="1" dirty="0"/>
              <a:t>Subscribers</a:t>
            </a:r>
          </a:p>
          <a:p>
            <a:pPr lvl="2"/>
            <a:r>
              <a:rPr lang="en-US" sz="2400" b="1" dirty="0"/>
              <a:t>Class factory</a:t>
            </a:r>
          </a:p>
          <a:p>
            <a:pPr lvl="3"/>
            <a:r>
              <a:rPr lang="en-US" sz="2000" dirty="0"/>
              <a:t>One per project</a:t>
            </a:r>
          </a:p>
          <a:p>
            <a:pPr lvl="3"/>
            <a:r>
              <a:rPr lang="en-US" sz="2000" dirty="0"/>
              <a:t>Creates data class from type name</a:t>
            </a:r>
          </a:p>
          <a:p>
            <a:pPr lvl="1"/>
            <a:r>
              <a:rPr lang="en-US" dirty="0" smtClean="0"/>
              <a:t>Ada, C++, C#, Delphi, Java, Python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build C# </a:t>
            </a:r>
            <a:r>
              <a:rPr lang="en-US" dirty="0" err="1" smtClean="0"/>
              <a:t>dll’s</a:t>
            </a:r>
            <a:r>
              <a:rPr lang="en-US" dirty="0" smtClean="0"/>
              <a:t>, Java jar’s and Python packages</a:t>
            </a:r>
            <a:endParaRPr lang="en-US" dirty="0"/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8" name="Rektangel med rundade hörn 7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597" y="1859250"/>
            <a:ext cx="5949403" cy="4452650"/>
          </a:xfrm>
          <a:prstGeom prst="rect">
            <a:avLst/>
          </a:prstGeom>
        </p:spPr>
      </p:pic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2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1" y="1825625"/>
            <a:ext cx="5656868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OPS IDL Builder</a:t>
            </a:r>
            <a:r>
              <a:rPr lang="en-US" dirty="0" smtClean="0"/>
              <a:t> tool  (outdated)</a:t>
            </a:r>
          </a:p>
          <a:p>
            <a:pPr lvl="1"/>
            <a:r>
              <a:rPr lang="en-US" dirty="0" smtClean="0"/>
              <a:t>IDL-files grouped into IDL-projects</a:t>
            </a:r>
          </a:p>
          <a:p>
            <a:pPr lvl="1"/>
            <a:r>
              <a:rPr lang="en-US" dirty="0" smtClean="0"/>
              <a:t>Project properties</a:t>
            </a:r>
          </a:p>
          <a:p>
            <a:pPr lvl="1"/>
            <a:r>
              <a:rPr lang="en-US" dirty="0" smtClean="0"/>
              <a:t>Translates IDLs to source code</a:t>
            </a:r>
          </a:p>
          <a:p>
            <a:pPr lvl="2"/>
            <a:r>
              <a:rPr lang="en-US" b="1" dirty="0" smtClean="0"/>
              <a:t>Data classes</a:t>
            </a:r>
          </a:p>
          <a:p>
            <a:pPr lvl="3"/>
            <a:r>
              <a:rPr lang="en-US" dirty="0" smtClean="0"/>
              <a:t>Data members</a:t>
            </a:r>
          </a:p>
          <a:p>
            <a:pPr lvl="3"/>
            <a:r>
              <a:rPr lang="en-US" dirty="0" smtClean="0"/>
              <a:t>Serialization &amp; De-serialization</a:t>
            </a:r>
          </a:p>
          <a:p>
            <a:pPr lvl="2"/>
            <a:r>
              <a:rPr lang="en-US" b="1" dirty="0" smtClean="0"/>
              <a:t>Publishers</a:t>
            </a:r>
            <a:r>
              <a:rPr lang="en-US" dirty="0" smtClean="0"/>
              <a:t> &amp; </a:t>
            </a:r>
            <a:r>
              <a:rPr lang="en-US" b="1" dirty="0" smtClean="0"/>
              <a:t>Subscribers</a:t>
            </a:r>
          </a:p>
          <a:p>
            <a:pPr lvl="2"/>
            <a:r>
              <a:rPr lang="en-US" b="1" dirty="0" smtClean="0"/>
              <a:t>Class factory</a:t>
            </a:r>
          </a:p>
          <a:p>
            <a:pPr lvl="3"/>
            <a:r>
              <a:rPr lang="en-US" dirty="0" smtClean="0"/>
              <a:t>One per project</a:t>
            </a:r>
          </a:p>
          <a:p>
            <a:pPr lvl="3"/>
            <a:r>
              <a:rPr lang="en-US" dirty="0" smtClean="0"/>
              <a:t>Creates data class from type name</a:t>
            </a:r>
          </a:p>
          <a:p>
            <a:pPr lvl="1"/>
            <a:r>
              <a:rPr lang="en-US" dirty="0" smtClean="0"/>
              <a:t>Can build C# </a:t>
            </a:r>
            <a:r>
              <a:rPr lang="en-US" dirty="0" err="1" smtClean="0"/>
              <a:t>dll’s</a:t>
            </a:r>
            <a:r>
              <a:rPr lang="en-US" dirty="0" smtClean="0"/>
              <a:t> and Java jar’s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69" y="1825625"/>
            <a:ext cx="5584101" cy="4655676"/>
          </a:xfrm>
          <a:prstGeom prst="rect">
            <a:avLst/>
          </a:prstGeom>
        </p:spPr>
      </p:pic>
      <p:sp>
        <p:nvSpPr>
          <p:cNvPr id="8" name="Rektangel med rundade hörn 7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52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6486427" cy="4351338"/>
          </a:xfrm>
        </p:spPr>
        <p:txBody>
          <a:bodyPr/>
          <a:lstStyle/>
          <a:p>
            <a:r>
              <a:rPr lang="en-US" dirty="0" smtClean="0"/>
              <a:t>Inheritance supported for Data classes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latshållare för innehåll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8" y="2941163"/>
            <a:ext cx="5506319" cy="3822569"/>
          </a:xfrm>
          <a:prstGeom prst="rect">
            <a:avLst/>
          </a:prstGeom>
        </p:spPr>
      </p:pic>
      <p:pic>
        <p:nvPicPr>
          <p:cNvPr id="6" name="Picture 2" descr="H:\My Documents\OPS-Presentation\OPS Example IDL Gen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893" y="2941163"/>
            <a:ext cx="5073270" cy="382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9" name="Rektangel med rundade hörn 8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32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713207" cy="4351338"/>
          </a:xfrm>
        </p:spPr>
        <p:txBody>
          <a:bodyPr>
            <a:normAutofit/>
          </a:bodyPr>
          <a:lstStyle/>
          <a:p>
            <a:r>
              <a:rPr lang="en-US" dirty="0"/>
              <a:t>Two types of comments</a:t>
            </a:r>
          </a:p>
          <a:p>
            <a:pPr lvl="1"/>
            <a:r>
              <a:rPr lang="en-US" dirty="0"/>
              <a:t>// 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IDL-only</a:t>
            </a:r>
          </a:p>
          <a:p>
            <a:pPr lvl="1"/>
            <a:r>
              <a:rPr lang="en-US" dirty="0"/>
              <a:t>/* */ 	</a:t>
            </a:r>
            <a:r>
              <a:rPr lang="en-US" dirty="0">
                <a:sym typeface="Wingdings" panose="05000000000000000000" pitchFamily="2" charset="2"/>
              </a:rPr>
              <a:t>Copied to generated files</a:t>
            </a:r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Basic types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Constants of Basic types</a:t>
            </a:r>
            <a:endParaRPr lang="en-US" sz="1800" dirty="0" smtClean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7" name="Rektangel med rundade hörn 6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05" y="1105882"/>
            <a:ext cx="5572903" cy="5430008"/>
          </a:xfrm>
          <a:prstGeom prst="rect">
            <a:avLst/>
          </a:prstGeom>
        </p:spPr>
      </p:pic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6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OPS4, </a:t>
            </a:r>
            <a:r>
              <a:rPr lang="en-US" sz="3200" dirty="0" smtClean="0"/>
              <a:t>Data Objects</a:t>
            </a:r>
            <a:endParaRPr lang="en-US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71320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Generated </a:t>
            </a:r>
            <a:r>
              <a:rPr lang="en-US" sz="2400" dirty="0"/>
              <a:t>C</a:t>
            </a:r>
            <a:r>
              <a:rPr lang="en-US" sz="2400" dirty="0" smtClean="0"/>
              <a:t>++ (code snippet)</a:t>
            </a:r>
            <a:endParaRPr lang="en-US" sz="2400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54" y="365125"/>
            <a:ext cx="1904812" cy="1847499"/>
          </a:xfrm>
          <a:prstGeom prst="rect">
            <a:avLst/>
          </a:prstGeom>
        </p:spPr>
      </p:pic>
      <p:sp>
        <p:nvSpPr>
          <p:cNvPr id="7" name="Rektangel med rundade hörn 6"/>
          <p:cNvSpPr/>
          <p:nvPr/>
        </p:nvSpPr>
        <p:spPr>
          <a:xfrm>
            <a:off x="10567447" y="311082"/>
            <a:ext cx="678431" cy="378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05" y="1105882"/>
            <a:ext cx="5572903" cy="5430008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09" y="2588389"/>
            <a:ext cx="5024049" cy="3768037"/>
          </a:xfrm>
          <a:prstGeom prst="rect">
            <a:avLst/>
          </a:prstGeom>
        </p:spPr>
      </p:pic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2024-06-10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D716-4495-4254-AF31-18E6145100B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97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1506</Words>
  <Application>Microsoft Office PowerPoint</Application>
  <PresentationFormat>Bredbild</PresentationFormat>
  <Paragraphs>504</Paragraphs>
  <Slides>37</Slides>
  <Notes>34</Notes>
  <HiddenSlides>4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Office-tema</vt:lpstr>
      <vt:lpstr>OPS4 in depth</vt:lpstr>
      <vt:lpstr>OPS4, Open Source</vt:lpstr>
      <vt:lpstr>OPS4, Entities</vt:lpstr>
      <vt:lpstr>OPS4, Data Objects</vt:lpstr>
      <vt:lpstr>OPS4, Data Objects</vt:lpstr>
      <vt:lpstr>OPS4, Data Objects</vt:lpstr>
      <vt:lpstr>OPS4, Data Objects</vt:lpstr>
      <vt:lpstr>OPS4, Data Objects</vt:lpstr>
      <vt:lpstr>OPS4, Data Objects</vt:lpstr>
      <vt:lpstr>OPS4, Data Objects</vt:lpstr>
      <vt:lpstr>OPS4, Data Objects</vt:lpstr>
      <vt:lpstr>OPS4, Data Objects</vt:lpstr>
      <vt:lpstr>OPS4, Data Objects</vt:lpstr>
      <vt:lpstr>OPS4, Data Objects</vt:lpstr>
      <vt:lpstr>OPS4, Topic</vt:lpstr>
      <vt:lpstr>OPS4, Domain</vt:lpstr>
      <vt:lpstr>OPS4, Participant</vt:lpstr>
      <vt:lpstr>OPS4, Publisher</vt:lpstr>
      <vt:lpstr>OPS4, Subscriber</vt:lpstr>
      <vt:lpstr>OPS4, Subscriber, Callback example</vt:lpstr>
      <vt:lpstr>OPS4, Subscriber, Lamda example</vt:lpstr>
      <vt:lpstr>OPS4, Transport </vt:lpstr>
      <vt:lpstr>OPS4, Participant</vt:lpstr>
      <vt:lpstr>OPS4, Configuration (minimal)</vt:lpstr>
      <vt:lpstr>OPS4, Configuration (full)</vt:lpstr>
      <vt:lpstr>OPS4, Configuration (full)</vt:lpstr>
      <vt:lpstr>OPS4, Configuration (full)</vt:lpstr>
      <vt:lpstr>OPS4, Configuration (full)</vt:lpstr>
      <vt:lpstr>OPS4, Large Data Objects </vt:lpstr>
      <vt:lpstr>OPS4, Memory Management </vt:lpstr>
      <vt:lpstr>OPS4, Version Handling </vt:lpstr>
      <vt:lpstr>OPS4, Binary Protocol </vt:lpstr>
      <vt:lpstr>OPS4, Advanced </vt:lpstr>
      <vt:lpstr>OPS4 Artifact usage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</dc:title>
  <dc:creator>Lennart Andersson</dc:creator>
  <cp:lastModifiedBy>lelle</cp:lastModifiedBy>
  <cp:revision>425</cp:revision>
  <cp:lastPrinted>2024-06-10T14:34:25Z</cp:lastPrinted>
  <dcterms:created xsi:type="dcterms:W3CDTF">2014-04-26T20:10:26Z</dcterms:created>
  <dcterms:modified xsi:type="dcterms:W3CDTF">2024-08-09T13:18:01Z</dcterms:modified>
</cp:coreProperties>
</file>