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34"/>
  </p:notesMasterIdLst>
  <p:sldIdLst>
    <p:sldId id="256" r:id="rId26"/>
    <p:sldId id="257" r:id="rId27"/>
    <p:sldId id="258" r:id="rId28"/>
    <p:sldId id="259" r:id="rId29"/>
    <p:sldId id="260" r:id="rId30"/>
    <p:sldId id="261" r:id="rId31"/>
    <p:sldId id="262" r:id="rId32"/>
    <p:sldId id="263" r:id="rId33"/>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Archivo Narrow" charset="1" panose="020B0506020202020B04"/>
      <p:regular r:id="rId10"/>
    </p:embeddedFont>
    <p:embeddedFont>
      <p:font typeface="Archivo Narrow Bold" charset="1" panose="020B0806020202020B04"/>
      <p:regular r:id="rId11"/>
    </p:embeddedFont>
    <p:embeddedFont>
      <p:font typeface="Archivo Narrow Italics" charset="1" panose="020B0506020202090B04"/>
      <p:regular r:id="rId12"/>
    </p:embeddedFont>
    <p:embeddedFont>
      <p:font typeface="Archivo Narrow Bold Italics" charset="1" panose="020B0806020202090B04"/>
      <p:regular r:id="rId13"/>
    </p:embeddedFont>
    <p:embeddedFont>
      <p:font typeface="Open Sauce Light" charset="1" panose="00000400000000000000"/>
      <p:regular r:id="rId14"/>
    </p:embeddedFont>
    <p:embeddedFont>
      <p:font typeface="Open Sauce Light Bold" charset="1" panose="00000600000000000000"/>
      <p:regular r:id="rId15"/>
    </p:embeddedFont>
    <p:embeddedFont>
      <p:font typeface="Open Sauce Light Italics" charset="1" panose="00000400000000000000"/>
      <p:regular r:id="rId16"/>
    </p:embeddedFont>
    <p:embeddedFont>
      <p:font typeface="Open Sauce Light Bold Italics" charset="1" panose="00000600000000000000"/>
      <p:regular r:id="rId17"/>
    </p:embeddedFont>
    <p:embeddedFont>
      <p:font typeface="Open Sauce" charset="1" panose="00000500000000000000"/>
      <p:regular r:id="rId18"/>
    </p:embeddedFont>
    <p:embeddedFont>
      <p:font typeface="Open Sauce Bold" charset="1" panose="00000800000000000000"/>
      <p:regular r:id="rId19"/>
    </p:embeddedFont>
    <p:embeddedFont>
      <p:font typeface="Open Sauce Italics" charset="1" panose="00000500000000000000"/>
      <p:regular r:id="rId20"/>
    </p:embeddedFont>
    <p:embeddedFont>
      <p:font typeface="Open Sauce Bold Italics" charset="1" panose="00000800000000000000"/>
      <p:regular r:id="rId21"/>
    </p:embeddedFont>
    <p:embeddedFont>
      <p:font typeface="Open Sauce SemiBold" charset="1" panose="00000700000000000000"/>
      <p:regular r:id="rId22"/>
    </p:embeddedFont>
    <p:embeddedFont>
      <p:font typeface="Open Sauce SemiBold Bold" charset="1" panose="00000A00000000000000"/>
      <p:regular r:id="rId23"/>
    </p:embeddedFont>
    <p:embeddedFont>
      <p:font typeface="Open Sauce SemiBold Italics" charset="1" panose="00000700000000000000"/>
      <p:regular r:id="rId24"/>
    </p:embeddedFont>
    <p:embeddedFont>
      <p:font typeface="Open Sauce SemiBold Bold Italics" charset="1" panose="00000A0000000000000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slides/slide1.xml" Type="http://schemas.openxmlformats.org/officeDocument/2006/relationships/slide"/><Relationship Id="rId27" Target="slides/slide2.xml" Type="http://schemas.openxmlformats.org/officeDocument/2006/relationships/slide"/><Relationship Id="rId28" Target="slides/slide3.xml" Type="http://schemas.openxmlformats.org/officeDocument/2006/relationships/slide"/><Relationship Id="rId29" Target="slides/slide4.xml" Type="http://schemas.openxmlformats.org/officeDocument/2006/relationships/slide"/><Relationship Id="rId3" Target="viewProps.xml" Type="http://schemas.openxmlformats.org/officeDocument/2006/relationships/viewProps"/><Relationship Id="rId30" Target="slides/slide5.xml" Type="http://schemas.openxmlformats.org/officeDocument/2006/relationships/slide"/><Relationship Id="rId31" Target="slides/slide6.xml" Type="http://schemas.openxmlformats.org/officeDocument/2006/relationships/slide"/><Relationship Id="rId32" Target="slides/slide7.xml" Type="http://schemas.openxmlformats.org/officeDocument/2006/relationships/slide"/><Relationship Id="rId33" Target="slides/slide8.xml" Type="http://schemas.openxmlformats.org/officeDocument/2006/relationships/slide"/><Relationship Id="rId34" Target="notesMasters/notesMaster1.xml" Type="http://schemas.openxmlformats.org/officeDocument/2006/relationships/notesMaster"/><Relationship Id="rId35" Target="theme/theme2.xml" Type="http://schemas.openxmlformats.org/officeDocument/2006/relationships/theme"/><Relationship Id="rId36" Target="notesSlides/notesSlide1.xml" Type="http://schemas.openxmlformats.org/officeDocument/2006/relationships/note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7107"/>
          <a:stretch>
            <a:fillRect/>
          </a:stretch>
        </p:blipFill>
        <p:spPr>
          <a:xfrm>
            <a:off x="0" y="0"/>
            <a:ext cx="18288000" cy="10287000"/>
          </a:xfrm>
          <a:prstGeom prst="rect">
            <a:avLst/>
          </a:prstGeom>
        </p:spPr>
      </p:pic>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1173381"/>
            <a:ext cx="16230600" cy="1128921"/>
          </a:xfrm>
          <a:prstGeom prst="rect">
            <a:avLst/>
          </a:prstGeom>
        </p:spPr>
        <p:txBody>
          <a:bodyPr anchor="t" rtlCol="false" tIns="0" lIns="0" bIns="0" rIns="0">
            <a:spAutoFit/>
          </a:bodyPr>
          <a:lstStyle/>
          <a:p>
            <a:pPr algn="ctr">
              <a:lnSpc>
                <a:spcPts val="9175"/>
              </a:lnSpc>
            </a:pPr>
            <a:r>
              <a:rPr lang="en-US" sz="6554">
                <a:solidFill>
                  <a:srgbClr val="FF7C64"/>
                </a:solidFill>
                <a:latin typeface="Archivo Narrow"/>
              </a:rPr>
              <a:t>O que é DevOps</a:t>
            </a:r>
          </a:p>
        </p:txBody>
      </p:sp>
      <p:sp>
        <p:nvSpPr>
          <p:cNvPr name="TextBox 3" id="3"/>
          <p:cNvSpPr txBox="true"/>
          <p:nvPr/>
        </p:nvSpPr>
        <p:spPr>
          <a:xfrm rot="0">
            <a:off x="1028700" y="3026409"/>
            <a:ext cx="16230600" cy="6231891"/>
          </a:xfrm>
          <a:prstGeom prst="rect">
            <a:avLst/>
          </a:prstGeom>
        </p:spPr>
        <p:txBody>
          <a:bodyPr anchor="t" rtlCol="false" tIns="0" lIns="0" bIns="0" rIns="0">
            <a:spAutoFit/>
          </a:bodyPr>
          <a:lstStyle/>
          <a:p>
            <a:pPr>
              <a:lnSpc>
                <a:spcPts val="6160"/>
              </a:lnSpc>
            </a:pPr>
            <a:r>
              <a:rPr lang="en-US" sz="4400">
                <a:solidFill>
                  <a:srgbClr val="102B30"/>
                </a:solidFill>
                <a:latin typeface="Archivo Narrow"/>
              </a:rPr>
              <a:t> A palavra "DevOps" é a combinação dos termos "desenvolvimento" e "operações".</a:t>
            </a:r>
          </a:p>
          <a:p>
            <a:pPr>
              <a:lnSpc>
                <a:spcPts val="6160"/>
              </a:lnSpc>
            </a:pPr>
          </a:p>
          <a:p>
            <a:pPr>
              <a:lnSpc>
                <a:spcPts val="6160"/>
              </a:lnSpc>
            </a:pPr>
            <a:r>
              <a:rPr lang="en-US" sz="4400">
                <a:solidFill>
                  <a:srgbClr val="102B30"/>
                </a:solidFill>
                <a:latin typeface="Archivo Narrow"/>
              </a:rPr>
              <a:t> DevOps é um termo criado para descrever um conjunto de práticas e ferramentas que promove não só uma cultura de colaboração entre as equipas de desenvolvimento de software e de operações, mas também a adoção de processos automatizados para a produção mais rápida e segura de aplicações e serviços.</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1173381"/>
            <a:ext cx="16230600" cy="1128921"/>
          </a:xfrm>
          <a:prstGeom prst="rect">
            <a:avLst/>
          </a:prstGeom>
        </p:spPr>
        <p:txBody>
          <a:bodyPr anchor="t" rtlCol="false" tIns="0" lIns="0" bIns="0" rIns="0">
            <a:spAutoFit/>
          </a:bodyPr>
          <a:lstStyle/>
          <a:p>
            <a:pPr algn="ctr">
              <a:lnSpc>
                <a:spcPts val="9175"/>
              </a:lnSpc>
            </a:pPr>
            <a:r>
              <a:rPr lang="en-US" sz="6554">
                <a:solidFill>
                  <a:srgbClr val="FF7C64"/>
                </a:solidFill>
                <a:latin typeface="Archivo Narrow"/>
              </a:rPr>
              <a:t>Como funciona?</a:t>
            </a:r>
          </a:p>
        </p:txBody>
      </p:sp>
      <p:sp>
        <p:nvSpPr>
          <p:cNvPr name="TextBox 3" id="3"/>
          <p:cNvSpPr txBox="true"/>
          <p:nvPr/>
        </p:nvSpPr>
        <p:spPr>
          <a:xfrm rot="0">
            <a:off x="1028700" y="2942281"/>
            <a:ext cx="16230600" cy="6748146"/>
          </a:xfrm>
          <a:prstGeom prst="rect">
            <a:avLst/>
          </a:prstGeom>
        </p:spPr>
        <p:txBody>
          <a:bodyPr anchor="t" rtlCol="false" tIns="0" lIns="0" bIns="0" rIns="0">
            <a:spAutoFit/>
          </a:bodyPr>
          <a:lstStyle/>
          <a:p>
            <a:pPr>
              <a:lnSpc>
                <a:spcPts val="4480"/>
              </a:lnSpc>
            </a:pPr>
            <a:r>
              <a:rPr lang="en-US" sz="3200">
                <a:solidFill>
                  <a:srgbClr val="102B30"/>
                </a:solidFill>
                <a:latin typeface="Arimo"/>
              </a:rPr>
              <a:t>  Em termos práticos, o DevOps é uma jornada que possibilita entregas contínuas e de valor, não apenas para o time de TI, mas também para os seus utilizadores finais. Ao empregá-lo na sua empresa, é possível trazer mais economia às suas cargas de trabalho e adotar uma estratégia que permita otimizar as tarefas já existentes de maneira constante.  </a:t>
            </a:r>
          </a:p>
          <a:p>
            <a:pPr>
              <a:lnSpc>
                <a:spcPts val="4480"/>
              </a:lnSpc>
            </a:pPr>
          </a:p>
          <a:p>
            <a:pPr>
              <a:lnSpc>
                <a:spcPts val="4480"/>
              </a:lnSpc>
            </a:pPr>
            <a:r>
              <a:rPr lang="en-US" sz="3200">
                <a:solidFill>
                  <a:srgbClr val="102B30"/>
                </a:solidFill>
                <a:latin typeface="Arimo"/>
              </a:rPr>
              <a:t>Uma vez empregada no negócio, os profissionais podem se concentrar na automação dos processos de entrega e na padronização dos ambientes de desenvolvimento. Os princípios do DevOps proporcionam aos desenvolvedores melhor compreensão da infraestrutura de produção, aumentando, por consequência, o controle desse círculo.</a:t>
            </a:r>
          </a:p>
          <a:p>
            <a:pPr>
              <a:lnSpc>
                <a:spcPts val="4480"/>
              </a:lnSpc>
            </a:pPr>
          </a:p>
          <a:p>
            <a:pPr>
              <a:lnSpc>
                <a:spcPts val="4480"/>
              </a:lnSpc>
            </a:pP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460665" y="602157"/>
            <a:ext cx="8683335" cy="8838054"/>
            <a:chOff x="0" y="0"/>
            <a:chExt cx="11577780" cy="11784072"/>
          </a:xfrm>
        </p:grpSpPr>
        <p:sp>
          <p:nvSpPr>
            <p:cNvPr name="TextBox 3" id="3"/>
            <p:cNvSpPr txBox="true"/>
            <p:nvPr/>
          </p:nvSpPr>
          <p:spPr>
            <a:xfrm rot="0">
              <a:off x="0" y="3551"/>
              <a:ext cx="11577780" cy="1513274"/>
            </a:xfrm>
            <a:prstGeom prst="rect">
              <a:avLst/>
            </a:prstGeom>
          </p:spPr>
          <p:txBody>
            <a:bodyPr anchor="t" rtlCol="false" tIns="0" lIns="0" bIns="0" rIns="0">
              <a:spAutoFit/>
            </a:bodyPr>
            <a:lstStyle/>
            <a:p>
              <a:pPr>
                <a:lnSpc>
                  <a:spcPts val="8926"/>
                </a:lnSpc>
              </a:pPr>
              <a:r>
                <a:rPr lang="en-US" sz="7438">
                  <a:solidFill>
                    <a:srgbClr val="102B30"/>
                  </a:solidFill>
                  <a:latin typeface="Archivo Narrow"/>
                </a:rPr>
                <a:t>Vantagens</a:t>
              </a:r>
            </a:p>
          </p:txBody>
        </p:sp>
        <p:sp>
          <p:nvSpPr>
            <p:cNvPr name="TextBox 4" id="4"/>
            <p:cNvSpPr txBox="true"/>
            <p:nvPr/>
          </p:nvSpPr>
          <p:spPr>
            <a:xfrm rot="0">
              <a:off x="0" y="1991637"/>
              <a:ext cx="11577780" cy="624101"/>
            </a:xfrm>
            <a:prstGeom prst="rect">
              <a:avLst/>
            </a:prstGeom>
          </p:spPr>
          <p:txBody>
            <a:bodyPr anchor="t" rtlCol="false" tIns="0" lIns="0" bIns="0" rIns="0">
              <a:spAutoFit/>
            </a:bodyPr>
            <a:lstStyle/>
            <a:p>
              <a:pPr>
                <a:lnSpc>
                  <a:spcPts val="3706"/>
                </a:lnSpc>
              </a:pPr>
              <a:r>
                <a:rPr lang="en-US" sz="3088">
                  <a:solidFill>
                    <a:srgbClr val="FF7C64"/>
                  </a:solidFill>
                  <a:latin typeface="Open Sauce SemiBold"/>
                </a:rPr>
                <a:t>Algumas vantagens de usar o DevOps</a:t>
              </a:r>
            </a:p>
          </p:txBody>
        </p:sp>
        <p:sp>
          <p:nvSpPr>
            <p:cNvPr name="TextBox 5" id="5"/>
            <p:cNvSpPr txBox="true"/>
            <p:nvPr/>
          </p:nvSpPr>
          <p:spPr>
            <a:xfrm rot="0">
              <a:off x="0" y="3088397"/>
              <a:ext cx="11577780" cy="8695675"/>
            </a:xfrm>
            <a:prstGeom prst="rect">
              <a:avLst/>
            </a:prstGeom>
          </p:spPr>
          <p:txBody>
            <a:bodyPr anchor="t" rtlCol="false" tIns="0" lIns="0" bIns="0" rIns="0">
              <a:spAutoFit/>
            </a:bodyPr>
            <a:lstStyle/>
            <a:p>
              <a:pPr marL="533504" indent="-266752" lvl="1">
                <a:lnSpc>
                  <a:spcPts val="4349"/>
                </a:lnSpc>
                <a:buFont typeface="Arial"/>
                <a:buChar char="•"/>
              </a:pPr>
              <a:r>
                <a:rPr lang="en-US" sz="2471">
                  <a:solidFill>
                    <a:srgbClr val="102B30"/>
                  </a:solidFill>
                  <a:latin typeface="Arimo"/>
                </a:rPr>
                <a:t>Produções mais ágeis - A melhor integração entre as áreas envolvidas em um projeto permite automatização do processo para o lançamento de softwares, por exemplo, o que diminui possíveis chances de atrasos na entrega.</a:t>
              </a:r>
            </a:p>
            <a:p>
              <a:pPr>
                <a:lnSpc>
                  <a:spcPts val="4349"/>
                </a:lnSpc>
              </a:pPr>
            </a:p>
            <a:p>
              <a:pPr marL="533504" indent="-266752" lvl="1">
                <a:lnSpc>
                  <a:spcPts val="4349"/>
                </a:lnSpc>
                <a:buFont typeface="Arial"/>
                <a:buChar char="•"/>
              </a:pPr>
              <a:r>
                <a:rPr lang="en-US" sz="2471">
                  <a:solidFill>
                    <a:srgbClr val="102B30"/>
                  </a:solidFill>
                  <a:latin typeface="Arimo"/>
                </a:rPr>
                <a:t>Segurança e fiabilidade - contribui para reduzir os riscos, os custos e para preservar a conformidade e o cumprimento dos padrões de segurança.</a:t>
              </a:r>
            </a:p>
            <a:p>
              <a:pPr>
                <a:lnSpc>
                  <a:spcPts val="4349"/>
                </a:lnSpc>
              </a:pPr>
            </a:p>
            <a:p>
              <a:pPr marL="533504" indent="-266752" lvl="1">
                <a:lnSpc>
                  <a:spcPts val="4349"/>
                </a:lnSpc>
                <a:buFont typeface="Arial"/>
                <a:buChar char="•"/>
              </a:pPr>
              <a:r>
                <a:rPr lang="en-US" sz="2471">
                  <a:solidFill>
                    <a:srgbClr val="102B30"/>
                  </a:solidFill>
                  <a:latin typeface="Arimo"/>
                </a:rPr>
                <a:t>Otimização de deployments - A metodologia DevOps aumenta a quantidade e a frequência das atualizações.</a:t>
              </a:r>
            </a:p>
            <a:p>
              <a:pPr>
                <a:lnSpc>
                  <a:spcPts val="4349"/>
                </a:lnSpc>
              </a:pPr>
            </a:p>
          </p:txBody>
        </p:sp>
      </p:grpSp>
      <p:sp>
        <p:nvSpPr>
          <p:cNvPr name="TextBox 6" id="6"/>
          <p:cNvSpPr txBox="true"/>
          <p:nvPr/>
        </p:nvSpPr>
        <p:spPr>
          <a:xfrm rot="0">
            <a:off x="8999201" y="1245031"/>
            <a:ext cx="9288799" cy="9580271"/>
          </a:xfrm>
          <a:prstGeom prst="rect">
            <a:avLst/>
          </a:prstGeom>
        </p:spPr>
        <p:txBody>
          <a:bodyPr anchor="t" rtlCol="false" tIns="0" lIns="0" bIns="0" rIns="0">
            <a:spAutoFit/>
          </a:bodyPr>
          <a:lstStyle/>
          <a:p>
            <a:pPr marL="471445" indent="-235722" lvl="1">
              <a:lnSpc>
                <a:spcPts val="3843"/>
              </a:lnSpc>
              <a:buFont typeface="Arial"/>
              <a:buChar char="•"/>
            </a:pPr>
            <a:r>
              <a:rPr lang="en-US" sz="2183">
                <a:solidFill>
                  <a:srgbClr val="102B30"/>
                </a:solidFill>
                <a:latin typeface="Arimo"/>
              </a:rPr>
              <a:t>Melhora na qualidade da comunicação - A comunicação entre as equipes que trabalham conforme a cultura DevOps, melhora sensivelmente. E como consequência, há utilização de melhores métodos e ferramentas para a otimização de processos.</a:t>
            </a:r>
          </a:p>
          <a:p>
            <a:pPr>
              <a:lnSpc>
                <a:spcPts val="1528"/>
              </a:lnSpc>
            </a:pPr>
          </a:p>
          <a:p>
            <a:pPr>
              <a:lnSpc>
                <a:spcPts val="1528"/>
              </a:lnSpc>
            </a:pPr>
          </a:p>
          <a:p>
            <a:pPr marL="471445" indent="-235722" lvl="1">
              <a:lnSpc>
                <a:spcPts val="3843"/>
              </a:lnSpc>
              <a:buFont typeface="Arial"/>
              <a:buChar char="•"/>
            </a:pPr>
            <a:r>
              <a:rPr lang="en-US" sz="2183">
                <a:solidFill>
                  <a:srgbClr val="102B30"/>
                </a:solidFill>
                <a:latin typeface="Arimo"/>
              </a:rPr>
              <a:t>Aumento na motivação da equipe - </a:t>
            </a:r>
            <a:r>
              <a:rPr lang="en-US" sz="2183">
                <a:solidFill>
                  <a:srgbClr val="102B30"/>
                </a:solidFill>
                <a:latin typeface="Arimo"/>
              </a:rPr>
              <a:t>A rotina, as refações, a falta de comunicação, os atrasos, entre outros pontos, acabam minando a motivação dos colaboradores, pouco a pouco.</a:t>
            </a:r>
          </a:p>
          <a:p>
            <a:pPr marL="471445" indent="-235722" lvl="1">
              <a:lnSpc>
                <a:spcPts val="3843"/>
              </a:lnSpc>
              <a:buFont typeface="Arial"/>
              <a:buChar char="•"/>
            </a:pPr>
            <a:r>
              <a:rPr lang="en-US" sz="2183">
                <a:solidFill>
                  <a:srgbClr val="102B30"/>
                </a:solidFill>
                <a:latin typeface="Arimo"/>
              </a:rPr>
              <a:t>Automação de tarefas - Dois pontos importantíssimos da cultura DevOps são a desburocratização dos processos a partir da automação de testes. O uso desse tipo de inteligência nos processos proporciona um ganho de tempo importantíssimo para as áreas, além de reduzir os riscos de erros que eram comuns em processos manuais.</a:t>
            </a:r>
          </a:p>
          <a:p>
            <a:pPr>
              <a:lnSpc>
                <a:spcPts val="3843"/>
              </a:lnSpc>
            </a:pPr>
          </a:p>
          <a:p>
            <a:pPr>
              <a:lnSpc>
                <a:spcPts val="3843"/>
              </a:lnSpc>
            </a:pPr>
          </a:p>
          <a:p>
            <a:pPr>
              <a:lnSpc>
                <a:spcPts val="3843"/>
              </a:lnSpc>
            </a:pPr>
          </a:p>
          <a:p>
            <a:pPr>
              <a:lnSpc>
                <a:spcPts val="3843"/>
              </a:lnSpc>
            </a:pPr>
          </a:p>
          <a:p>
            <a:pPr>
              <a:lnSpc>
                <a:spcPts val="3843"/>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8750696" y="1631890"/>
            <a:ext cx="10534829" cy="7023219"/>
          </a:xfrm>
          <a:prstGeom prst="rect">
            <a:avLst/>
          </a:prstGeom>
        </p:spPr>
      </p:pic>
      <p:grpSp>
        <p:nvGrpSpPr>
          <p:cNvPr name="Group 3" id="3"/>
          <p:cNvGrpSpPr/>
          <p:nvPr/>
        </p:nvGrpSpPr>
        <p:grpSpPr>
          <a:xfrm rot="0">
            <a:off x="1028700" y="6403224"/>
            <a:ext cx="8349863" cy="3069389"/>
            <a:chOff x="0" y="0"/>
            <a:chExt cx="11133150" cy="4092518"/>
          </a:xfrm>
        </p:grpSpPr>
        <p:sp>
          <p:nvSpPr>
            <p:cNvPr name="TextBox 4" id="4"/>
            <p:cNvSpPr txBox="true"/>
            <p:nvPr/>
          </p:nvSpPr>
          <p:spPr>
            <a:xfrm rot="0">
              <a:off x="0" y="-57150"/>
              <a:ext cx="11133150" cy="633730"/>
            </a:xfrm>
            <a:prstGeom prst="rect">
              <a:avLst/>
            </a:prstGeom>
          </p:spPr>
          <p:txBody>
            <a:bodyPr anchor="t" rtlCol="false" tIns="0" lIns="0" bIns="0" rIns="0">
              <a:spAutoFit/>
            </a:bodyPr>
            <a:lstStyle/>
            <a:p>
              <a:pPr>
                <a:lnSpc>
                  <a:spcPts val="3989"/>
                </a:lnSpc>
              </a:pPr>
            </a:p>
          </p:txBody>
        </p:sp>
        <p:sp>
          <p:nvSpPr>
            <p:cNvPr name="TextBox 5" id="5"/>
            <p:cNvSpPr txBox="true"/>
            <p:nvPr/>
          </p:nvSpPr>
          <p:spPr>
            <a:xfrm rot="0">
              <a:off x="0" y="1292168"/>
              <a:ext cx="11133150" cy="2800350"/>
            </a:xfrm>
            <a:prstGeom prst="rect">
              <a:avLst/>
            </a:prstGeom>
          </p:spPr>
          <p:txBody>
            <a:bodyPr anchor="t" rtlCol="false" tIns="0" lIns="0" bIns="0" rIns="0">
              <a:spAutoFit/>
            </a:bodyPr>
            <a:lstStyle/>
            <a:p>
              <a:pPr>
                <a:lnSpc>
                  <a:spcPts val="3375"/>
                </a:lnSpc>
              </a:pPr>
              <a:r>
                <a:rPr lang="en-US" sz="2250">
                  <a:solidFill>
                    <a:srgbClr val="102B30"/>
                  </a:solidFill>
                  <a:latin typeface="Open Sauce Light"/>
                </a:rPr>
                <a:t>metodologia - a metodologia DevOps é uma abordagem de cultura, automação e design de plataforma que tem como objetivo agregar mais valor aos negócios e aumentar sua capacidade de resposta às mudanças por meio de entregas de serviços rápidas e de alta qualidade.</a:t>
              </a:r>
            </a:p>
          </p:txBody>
        </p:sp>
      </p:grpSp>
      <p:grpSp>
        <p:nvGrpSpPr>
          <p:cNvPr name="Group 6" id="6"/>
          <p:cNvGrpSpPr/>
          <p:nvPr/>
        </p:nvGrpSpPr>
        <p:grpSpPr>
          <a:xfrm rot="0">
            <a:off x="1028700" y="0"/>
            <a:ext cx="8349863" cy="6599809"/>
            <a:chOff x="0" y="0"/>
            <a:chExt cx="11133150" cy="8799745"/>
          </a:xfrm>
        </p:grpSpPr>
        <p:sp>
          <p:nvSpPr>
            <p:cNvPr name="TextBox 7" id="7"/>
            <p:cNvSpPr txBox="true"/>
            <p:nvPr/>
          </p:nvSpPr>
          <p:spPr>
            <a:xfrm rot="0">
              <a:off x="0" y="-9525"/>
              <a:ext cx="11133150" cy="3540125"/>
            </a:xfrm>
            <a:prstGeom prst="rect">
              <a:avLst/>
            </a:prstGeom>
          </p:spPr>
          <p:txBody>
            <a:bodyPr anchor="t" rtlCol="false" tIns="0" lIns="0" bIns="0" rIns="0">
              <a:spAutoFit/>
            </a:bodyPr>
            <a:lstStyle/>
            <a:p>
              <a:pPr>
                <a:lnSpc>
                  <a:spcPts val="10439"/>
                </a:lnSpc>
              </a:pPr>
              <a:r>
                <a:rPr lang="en-US" sz="8699">
                  <a:solidFill>
                    <a:srgbClr val="102B30"/>
                  </a:solidFill>
                  <a:latin typeface="Archivo Narrow"/>
                </a:rPr>
                <a:t>Cargos e metodologia</a:t>
              </a:r>
            </a:p>
          </p:txBody>
        </p:sp>
        <p:sp>
          <p:nvSpPr>
            <p:cNvPr name="TextBox 8" id="8"/>
            <p:cNvSpPr txBox="true"/>
            <p:nvPr/>
          </p:nvSpPr>
          <p:spPr>
            <a:xfrm rot="0">
              <a:off x="0" y="4006187"/>
              <a:ext cx="11133150" cy="633730"/>
            </a:xfrm>
            <a:prstGeom prst="rect">
              <a:avLst/>
            </a:prstGeom>
          </p:spPr>
          <p:txBody>
            <a:bodyPr anchor="t" rtlCol="false" tIns="0" lIns="0" bIns="0" rIns="0">
              <a:spAutoFit/>
            </a:bodyPr>
            <a:lstStyle/>
            <a:p>
              <a:pPr>
                <a:lnSpc>
                  <a:spcPts val="3989"/>
                </a:lnSpc>
              </a:pPr>
            </a:p>
          </p:txBody>
        </p:sp>
        <p:sp>
          <p:nvSpPr>
            <p:cNvPr name="TextBox 9" id="9"/>
            <p:cNvSpPr txBox="true"/>
            <p:nvPr/>
          </p:nvSpPr>
          <p:spPr>
            <a:xfrm rot="0">
              <a:off x="0" y="5355505"/>
              <a:ext cx="11133150" cy="3371850"/>
            </a:xfrm>
            <a:prstGeom prst="rect">
              <a:avLst/>
            </a:prstGeom>
          </p:spPr>
          <p:txBody>
            <a:bodyPr anchor="t" rtlCol="false" tIns="0" lIns="0" bIns="0" rIns="0">
              <a:spAutoFit/>
            </a:bodyPr>
            <a:lstStyle/>
            <a:p>
              <a:pPr>
                <a:lnSpc>
                  <a:spcPts val="3375"/>
                </a:lnSpc>
              </a:pPr>
              <a:r>
                <a:rPr lang="en-US" sz="2250">
                  <a:solidFill>
                    <a:srgbClr val="102B30"/>
                  </a:solidFill>
                  <a:latin typeface="Open Sauce Light"/>
                </a:rPr>
                <a:t>Cargo - um DevOps é quem que vai otimizar a produtividade dos desenvolvedores, ele atua tanto na área de desenvolvimento quanto na área de operações, ou seja ele serve como ponte para que esses dois times consigam trabalhar em conjunto de forma mais tolerante a falhas no sistema.</a:t>
              </a:r>
            </a:p>
          </p:txBody>
        </p:sp>
      </p:gr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098208" y="1028700"/>
            <a:ext cx="11404772" cy="2117106"/>
            <a:chOff x="0" y="0"/>
            <a:chExt cx="15206363" cy="2822808"/>
          </a:xfrm>
        </p:grpSpPr>
        <p:sp>
          <p:nvSpPr>
            <p:cNvPr name="TextBox 3" id="3"/>
            <p:cNvSpPr txBox="true"/>
            <p:nvPr/>
          </p:nvSpPr>
          <p:spPr>
            <a:xfrm rot="0">
              <a:off x="0" y="-9525"/>
              <a:ext cx="15206363" cy="1870541"/>
            </a:xfrm>
            <a:prstGeom prst="rect">
              <a:avLst/>
            </a:prstGeom>
          </p:spPr>
          <p:txBody>
            <a:bodyPr anchor="t" rtlCol="false" tIns="0" lIns="0" bIns="0" rIns="0">
              <a:spAutoFit/>
            </a:bodyPr>
            <a:lstStyle/>
            <a:p>
              <a:pPr>
                <a:lnSpc>
                  <a:spcPts val="11031"/>
                </a:lnSpc>
              </a:pPr>
              <a:r>
                <a:rPr lang="en-US" sz="9193">
                  <a:solidFill>
                    <a:srgbClr val="102B30"/>
                  </a:solidFill>
                  <a:latin typeface="Archivo Narrow"/>
                </a:rPr>
                <a:t>Os 4 pilares do DevOps:</a:t>
              </a:r>
            </a:p>
          </p:txBody>
        </p:sp>
        <p:sp>
          <p:nvSpPr>
            <p:cNvPr name="TextBox 4" id="4"/>
            <p:cNvSpPr txBox="true"/>
            <p:nvPr/>
          </p:nvSpPr>
          <p:spPr>
            <a:xfrm rot="0">
              <a:off x="0" y="2241783"/>
              <a:ext cx="15206363" cy="581025"/>
            </a:xfrm>
            <a:prstGeom prst="rect">
              <a:avLst/>
            </a:prstGeom>
          </p:spPr>
          <p:txBody>
            <a:bodyPr anchor="t" rtlCol="false" tIns="0" lIns="0" bIns="0" rIns="0">
              <a:spAutoFit/>
            </a:bodyPr>
            <a:lstStyle/>
            <a:p>
              <a:pPr>
                <a:lnSpc>
                  <a:spcPts val="3974"/>
                </a:lnSpc>
              </a:pPr>
            </a:p>
          </p:txBody>
        </p:sp>
      </p:grpSp>
      <p:grpSp>
        <p:nvGrpSpPr>
          <p:cNvPr name="Group 5" id="5"/>
          <p:cNvGrpSpPr/>
          <p:nvPr/>
        </p:nvGrpSpPr>
        <p:grpSpPr>
          <a:xfrm rot="0">
            <a:off x="443345" y="3784941"/>
            <a:ext cx="3920626" cy="5586643"/>
            <a:chOff x="0" y="0"/>
            <a:chExt cx="5227502" cy="7448857"/>
          </a:xfrm>
        </p:grpSpPr>
        <p:sp>
          <p:nvSpPr>
            <p:cNvPr name="TextBox 6" id="6"/>
            <p:cNvSpPr txBox="true"/>
            <p:nvPr/>
          </p:nvSpPr>
          <p:spPr>
            <a:xfrm rot="0">
              <a:off x="0" y="-38100"/>
              <a:ext cx="5227502" cy="493607"/>
            </a:xfrm>
            <a:prstGeom prst="rect">
              <a:avLst/>
            </a:prstGeom>
          </p:spPr>
          <p:txBody>
            <a:bodyPr anchor="t" rtlCol="false" tIns="0" lIns="0" bIns="0" rIns="0">
              <a:spAutoFit/>
            </a:bodyPr>
            <a:lstStyle/>
            <a:p>
              <a:pPr algn="ctr">
                <a:lnSpc>
                  <a:spcPts val="3219"/>
                </a:lnSpc>
              </a:pPr>
              <a:r>
                <a:rPr lang="en-US" sz="2299">
                  <a:solidFill>
                    <a:srgbClr val="102B30"/>
                  </a:solidFill>
                  <a:latin typeface="Open Sauce Bold"/>
                </a:rPr>
                <a:t>COMUNICAÇÃO</a:t>
              </a:r>
            </a:p>
          </p:txBody>
        </p:sp>
        <p:sp>
          <p:nvSpPr>
            <p:cNvPr name="TextBox 7" id="7"/>
            <p:cNvSpPr txBox="true"/>
            <p:nvPr/>
          </p:nvSpPr>
          <p:spPr>
            <a:xfrm rot="0">
              <a:off x="0" y="924952"/>
              <a:ext cx="5227502" cy="6343566"/>
            </a:xfrm>
            <a:prstGeom prst="rect">
              <a:avLst/>
            </a:prstGeom>
          </p:spPr>
          <p:txBody>
            <a:bodyPr anchor="t" rtlCol="false" tIns="0" lIns="0" bIns="0" rIns="0">
              <a:spAutoFit/>
            </a:bodyPr>
            <a:lstStyle/>
            <a:p>
              <a:pPr algn="ctr">
                <a:lnSpc>
                  <a:spcPts val="3152"/>
                </a:lnSpc>
              </a:pPr>
              <a:r>
                <a:rPr lang="en-US" sz="1970">
                  <a:solidFill>
                    <a:srgbClr val="102B30"/>
                  </a:solidFill>
                  <a:latin typeface="Open Sauce Light"/>
                </a:rPr>
                <a:t>Como já dito é necessário comunicação para a otimização de ambos os times além de proporcionar um vasto campo de concepção sobre coisas a serem melhoradas na empresa. tudo isso além de otimizar a área de trabalho deixando-o mais fácil a transmissão de informações sobre atualizações no software ou supostas falhas nos programas.</a:t>
              </a:r>
            </a:p>
          </p:txBody>
        </p:sp>
      </p:grpSp>
      <p:grpSp>
        <p:nvGrpSpPr>
          <p:cNvPr name="Group 8" id="8"/>
          <p:cNvGrpSpPr/>
          <p:nvPr/>
        </p:nvGrpSpPr>
        <p:grpSpPr>
          <a:xfrm rot="0">
            <a:off x="4882651" y="5728759"/>
            <a:ext cx="2994731" cy="3470188"/>
            <a:chOff x="0" y="0"/>
            <a:chExt cx="3992975" cy="4626917"/>
          </a:xfrm>
        </p:grpSpPr>
        <p:sp>
          <p:nvSpPr>
            <p:cNvPr name="TextBox 9" id="9"/>
            <p:cNvSpPr txBox="true"/>
            <p:nvPr/>
          </p:nvSpPr>
          <p:spPr>
            <a:xfrm rot="0">
              <a:off x="0" y="-38100"/>
              <a:ext cx="3992975" cy="493607"/>
            </a:xfrm>
            <a:prstGeom prst="rect">
              <a:avLst/>
            </a:prstGeom>
          </p:spPr>
          <p:txBody>
            <a:bodyPr anchor="t" rtlCol="false" tIns="0" lIns="0" bIns="0" rIns="0">
              <a:spAutoFit/>
            </a:bodyPr>
            <a:lstStyle/>
            <a:p>
              <a:pPr algn="ctr">
                <a:lnSpc>
                  <a:spcPts val="3219"/>
                </a:lnSpc>
              </a:pPr>
              <a:r>
                <a:rPr lang="en-US" sz="2300">
                  <a:solidFill>
                    <a:srgbClr val="102B30"/>
                  </a:solidFill>
                  <a:latin typeface="Open Sauce Bold"/>
                </a:rPr>
                <a:t>COLABORAÇÃO</a:t>
              </a:r>
            </a:p>
          </p:txBody>
        </p:sp>
        <p:sp>
          <p:nvSpPr>
            <p:cNvPr name="TextBox 10" id="10"/>
            <p:cNvSpPr txBox="true"/>
            <p:nvPr/>
          </p:nvSpPr>
          <p:spPr>
            <a:xfrm rot="0">
              <a:off x="0" y="924952"/>
              <a:ext cx="3992975" cy="3676566"/>
            </a:xfrm>
            <a:prstGeom prst="rect">
              <a:avLst/>
            </a:prstGeom>
          </p:spPr>
          <p:txBody>
            <a:bodyPr anchor="t" rtlCol="false" tIns="0" lIns="0" bIns="0" rIns="0">
              <a:spAutoFit/>
            </a:bodyPr>
            <a:lstStyle/>
            <a:p>
              <a:pPr algn="ctr">
                <a:lnSpc>
                  <a:spcPts val="3152"/>
                </a:lnSpc>
              </a:pPr>
              <a:r>
                <a:rPr lang="en-US" sz="1970">
                  <a:solidFill>
                    <a:srgbClr val="102B30"/>
                  </a:solidFill>
                  <a:latin typeface="Open Sauce Light"/>
                </a:rPr>
                <a:t>Como já dito para uma boa comunicação é necessário uma colaboração de ambas as partes além de um bom trabalho em equipe necessitar do mesmo.</a:t>
              </a:r>
            </a:p>
          </p:txBody>
        </p:sp>
      </p:grpSp>
      <p:grpSp>
        <p:nvGrpSpPr>
          <p:cNvPr name="Group 11" id="11"/>
          <p:cNvGrpSpPr/>
          <p:nvPr/>
        </p:nvGrpSpPr>
        <p:grpSpPr>
          <a:xfrm rot="0">
            <a:off x="13424831" y="5481109"/>
            <a:ext cx="3022981" cy="3992158"/>
            <a:chOff x="0" y="0"/>
            <a:chExt cx="4030641" cy="5322877"/>
          </a:xfrm>
        </p:grpSpPr>
        <p:sp>
          <p:nvSpPr>
            <p:cNvPr name="TextBox 12" id="12"/>
            <p:cNvSpPr txBox="true"/>
            <p:nvPr/>
          </p:nvSpPr>
          <p:spPr>
            <a:xfrm rot="0">
              <a:off x="0" y="-47625"/>
              <a:ext cx="4030641" cy="459952"/>
            </a:xfrm>
            <a:prstGeom prst="rect">
              <a:avLst/>
            </a:prstGeom>
          </p:spPr>
          <p:txBody>
            <a:bodyPr anchor="t" rtlCol="false" tIns="0" lIns="0" bIns="0" rIns="0">
              <a:spAutoFit/>
            </a:bodyPr>
            <a:lstStyle/>
            <a:p>
              <a:pPr algn="ctr">
                <a:lnSpc>
                  <a:spcPts val="2904"/>
                </a:lnSpc>
              </a:pPr>
              <a:r>
                <a:rPr lang="en-US" sz="2075">
                  <a:solidFill>
                    <a:srgbClr val="102B30"/>
                  </a:solidFill>
                  <a:latin typeface="Open Sauce Bold"/>
                </a:rPr>
                <a:t>MONITORAÇÃO</a:t>
              </a:r>
            </a:p>
          </p:txBody>
        </p:sp>
        <p:sp>
          <p:nvSpPr>
            <p:cNvPr name="TextBox 13" id="13"/>
            <p:cNvSpPr txBox="true"/>
            <p:nvPr/>
          </p:nvSpPr>
          <p:spPr>
            <a:xfrm rot="0">
              <a:off x="0" y="924952"/>
              <a:ext cx="4030641" cy="4209966"/>
            </a:xfrm>
            <a:prstGeom prst="rect">
              <a:avLst/>
            </a:prstGeom>
          </p:spPr>
          <p:txBody>
            <a:bodyPr anchor="t" rtlCol="false" tIns="0" lIns="0" bIns="0" rIns="0">
              <a:spAutoFit/>
            </a:bodyPr>
            <a:lstStyle/>
            <a:p>
              <a:pPr algn="ctr">
                <a:lnSpc>
                  <a:spcPts val="3152"/>
                </a:lnSpc>
              </a:pPr>
              <a:r>
                <a:rPr lang="en-US" sz="1970">
                  <a:solidFill>
                    <a:srgbClr val="102B30"/>
                  </a:solidFill>
                  <a:latin typeface="Open Sauce Light"/>
                </a:rPr>
                <a:t>Por último mas não menos importante, o pilar que envolve o trabalho o do devops, já que o mesmo ajuda a identificar o que está funcionando e o que precisa ser otimizado.</a:t>
              </a:r>
            </a:p>
          </p:txBody>
        </p:sp>
      </p:grpSp>
      <p:grpSp>
        <p:nvGrpSpPr>
          <p:cNvPr name="Group 14" id="14"/>
          <p:cNvGrpSpPr/>
          <p:nvPr/>
        </p:nvGrpSpPr>
        <p:grpSpPr>
          <a:xfrm rot="0">
            <a:off x="9112177" y="4276197"/>
            <a:ext cx="3077859" cy="5586643"/>
            <a:chOff x="0" y="0"/>
            <a:chExt cx="4103812" cy="7448857"/>
          </a:xfrm>
        </p:grpSpPr>
        <p:sp>
          <p:nvSpPr>
            <p:cNvPr name="TextBox 15" id="15"/>
            <p:cNvSpPr txBox="true"/>
            <p:nvPr/>
          </p:nvSpPr>
          <p:spPr>
            <a:xfrm rot="0">
              <a:off x="0" y="-38100"/>
              <a:ext cx="4103812" cy="493607"/>
            </a:xfrm>
            <a:prstGeom prst="rect">
              <a:avLst/>
            </a:prstGeom>
          </p:spPr>
          <p:txBody>
            <a:bodyPr anchor="t" rtlCol="false" tIns="0" lIns="0" bIns="0" rIns="0">
              <a:spAutoFit/>
            </a:bodyPr>
            <a:lstStyle/>
            <a:p>
              <a:pPr algn="ctr">
                <a:lnSpc>
                  <a:spcPts val="3219"/>
                </a:lnSpc>
              </a:pPr>
              <a:r>
                <a:rPr lang="en-US" sz="2300">
                  <a:solidFill>
                    <a:srgbClr val="102B30"/>
                  </a:solidFill>
                  <a:latin typeface="Open Sauce Bold"/>
                </a:rPr>
                <a:t>AUTOMAÇÃO</a:t>
              </a:r>
            </a:p>
          </p:txBody>
        </p:sp>
        <p:sp>
          <p:nvSpPr>
            <p:cNvPr name="TextBox 16" id="16"/>
            <p:cNvSpPr txBox="true"/>
            <p:nvPr/>
          </p:nvSpPr>
          <p:spPr>
            <a:xfrm rot="0">
              <a:off x="0" y="924952"/>
              <a:ext cx="4103812" cy="6343566"/>
            </a:xfrm>
            <a:prstGeom prst="rect">
              <a:avLst/>
            </a:prstGeom>
          </p:spPr>
          <p:txBody>
            <a:bodyPr anchor="t" rtlCol="false" tIns="0" lIns="0" bIns="0" rIns="0">
              <a:spAutoFit/>
            </a:bodyPr>
            <a:lstStyle/>
            <a:p>
              <a:pPr algn="ctr">
                <a:lnSpc>
                  <a:spcPts val="3152"/>
                </a:lnSpc>
              </a:pPr>
              <a:r>
                <a:rPr lang="en-US" sz="1970">
                  <a:solidFill>
                    <a:srgbClr val="102B30"/>
                  </a:solidFill>
                  <a:latin typeface="Open Sauce Light"/>
                </a:rPr>
                <a:t> Por mais espantoso que seja algumas equipe de T.I ainda fazem trabalhos manuais visto que o devops é uma forma de inovação com ele vem novos processos de automação para que tarefas trabalhosas possam ser realizadas de forma automatizada, com mais fluidez e eficiência.</a:t>
              </a: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10826173" y="141676"/>
            <a:ext cx="6861326" cy="3891155"/>
          </a:xfrm>
          <a:prstGeom prst="rect">
            <a:avLst/>
          </a:prstGeom>
        </p:spPr>
      </p:pic>
      <p:grpSp>
        <p:nvGrpSpPr>
          <p:cNvPr name="Group 3" id="3"/>
          <p:cNvGrpSpPr/>
          <p:nvPr/>
        </p:nvGrpSpPr>
        <p:grpSpPr>
          <a:xfrm rot="0">
            <a:off x="1098208" y="1028700"/>
            <a:ext cx="11404772" cy="2117106"/>
            <a:chOff x="0" y="0"/>
            <a:chExt cx="15206363" cy="2822808"/>
          </a:xfrm>
        </p:grpSpPr>
        <p:sp>
          <p:nvSpPr>
            <p:cNvPr name="TextBox 4" id="4"/>
            <p:cNvSpPr txBox="true"/>
            <p:nvPr/>
          </p:nvSpPr>
          <p:spPr>
            <a:xfrm rot="0">
              <a:off x="0" y="-9525"/>
              <a:ext cx="15206363" cy="1870541"/>
            </a:xfrm>
            <a:prstGeom prst="rect">
              <a:avLst/>
            </a:prstGeom>
          </p:spPr>
          <p:txBody>
            <a:bodyPr anchor="t" rtlCol="false" tIns="0" lIns="0" bIns="0" rIns="0">
              <a:spAutoFit/>
            </a:bodyPr>
            <a:lstStyle/>
            <a:p>
              <a:pPr>
                <a:lnSpc>
                  <a:spcPts val="11031"/>
                </a:lnSpc>
              </a:pPr>
              <a:r>
                <a:rPr lang="en-US" sz="9193">
                  <a:solidFill>
                    <a:srgbClr val="102B30"/>
                  </a:solidFill>
                  <a:latin typeface="Archivo Narrow"/>
                </a:rPr>
                <a:t>Automação:</a:t>
              </a:r>
            </a:p>
          </p:txBody>
        </p:sp>
        <p:sp>
          <p:nvSpPr>
            <p:cNvPr name="TextBox 5" id="5"/>
            <p:cNvSpPr txBox="true"/>
            <p:nvPr/>
          </p:nvSpPr>
          <p:spPr>
            <a:xfrm rot="0">
              <a:off x="0" y="2241783"/>
              <a:ext cx="15206363" cy="581025"/>
            </a:xfrm>
            <a:prstGeom prst="rect">
              <a:avLst/>
            </a:prstGeom>
          </p:spPr>
          <p:txBody>
            <a:bodyPr anchor="t" rtlCol="false" tIns="0" lIns="0" bIns="0" rIns="0">
              <a:spAutoFit/>
            </a:bodyPr>
            <a:lstStyle/>
            <a:p>
              <a:pPr>
                <a:lnSpc>
                  <a:spcPts val="3974"/>
                </a:lnSpc>
              </a:pPr>
            </a:p>
          </p:txBody>
        </p:sp>
      </p:grpSp>
      <p:grpSp>
        <p:nvGrpSpPr>
          <p:cNvPr name="Group 6" id="6"/>
          <p:cNvGrpSpPr/>
          <p:nvPr/>
        </p:nvGrpSpPr>
        <p:grpSpPr>
          <a:xfrm rot="0">
            <a:off x="656120" y="4817444"/>
            <a:ext cx="5166910" cy="4311309"/>
            <a:chOff x="0" y="0"/>
            <a:chExt cx="6889213" cy="5748412"/>
          </a:xfrm>
        </p:grpSpPr>
        <p:sp>
          <p:nvSpPr>
            <p:cNvPr name="TextBox 7" id="7"/>
            <p:cNvSpPr txBox="true"/>
            <p:nvPr/>
          </p:nvSpPr>
          <p:spPr>
            <a:xfrm rot="0">
              <a:off x="0" y="-38100"/>
              <a:ext cx="6889213" cy="1027007"/>
            </a:xfrm>
            <a:prstGeom prst="rect">
              <a:avLst/>
            </a:prstGeom>
          </p:spPr>
          <p:txBody>
            <a:bodyPr anchor="t" rtlCol="false" tIns="0" lIns="0" bIns="0" rIns="0">
              <a:spAutoFit/>
            </a:bodyPr>
            <a:lstStyle/>
            <a:p>
              <a:pPr algn="ctr">
                <a:lnSpc>
                  <a:spcPts val="3220"/>
                </a:lnSpc>
              </a:pPr>
              <a:r>
                <a:rPr lang="en-US" sz="2300">
                  <a:solidFill>
                    <a:srgbClr val="102B30"/>
                  </a:solidFill>
                  <a:latin typeface="Open Sauce Bold"/>
                </a:rPr>
                <a:t>INTEGRAÇÃO CONTÍNUA</a:t>
              </a:r>
            </a:p>
            <a:p>
              <a:pPr algn="ctr">
                <a:lnSpc>
                  <a:spcPts val="3219"/>
                </a:lnSpc>
              </a:pPr>
              <a:r>
                <a:rPr lang="en-US" sz="2300">
                  <a:solidFill>
                    <a:srgbClr val="102B30"/>
                  </a:solidFill>
                  <a:latin typeface="Open Sauce Bold"/>
                </a:rPr>
                <a:t>(CONTINUOUS INTEGRATION)</a:t>
              </a:r>
            </a:p>
          </p:txBody>
        </p:sp>
        <p:sp>
          <p:nvSpPr>
            <p:cNvPr name="TextBox 8" id="8"/>
            <p:cNvSpPr txBox="true"/>
            <p:nvPr/>
          </p:nvSpPr>
          <p:spPr>
            <a:xfrm rot="0">
              <a:off x="0" y="1458352"/>
              <a:ext cx="6889213" cy="4109720"/>
            </a:xfrm>
            <a:prstGeom prst="rect">
              <a:avLst/>
            </a:prstGeom>
          </p:spPr>
          <p:txBody>
            <a:bodyPr anchor="t" rtlCol="false" tIns="0" lIns="0" bIns="0" rIns="0">
              <a:spAutoFit/>
            </a:bodyPr>
            <a:lstStyle/>
            <a:p>
              <a:pPr algn="ctr">
                <a:lnSpc>
                  <a:spcPts val="3120"/>
                </a:lnSpc>
              </a:pPr>
              <a:r>
                <a:rPr lang="en-US" sz="1950">
                  <a:solidFill>
                    <a:srgbClr val="102B30"/>
                  </a:solidFill>
                  <a:latin typeface="Open Sauce Light"/>
                </a:rPr>
                <a:t>Basicamente entrega de forma contínua e rápida novas versões de softwares e serviços,além disso integra um conjunto de práticas que busca assegurar que o código desenvolvido esteja devidamente pronto para ser compartilhado no ambiente de produção ou seja aumenta a segurança de seus serviços.</a:t>
              </a:r>
            </a:p>
          </p:txBody>
        </p:sp>
      </p:grpSp>
      <p:grpSp>
        <p:nvGrpSpPr>
          <p:cNvPr name="Group 9" id="9"/>
          <p:cNvGrpSpPr/>
          <p:nvPr/>
        </p:nvGrpSpPr>
        <p:grpSpPr>
          <a:xfrm rot="0">
            <a:off x="6988543" y="4517406"/>
            <a:ext cx="4310914" cy="4911384"/>
            <a:chOff x="0" y="0"/>
            <a:chExt cx="5747885" cy="6548512"/>
          </a:xfrm>
        </p:grpSpPr>
        <p:sp>
          <p:nvSpPr>
            <p:cNvPr name="TextBox 10" id="10"/>
            <p:cNvSpPr txBox="true"/>
            <p:nvPr/>
          </p:nvSpPr>
          <p:spPr>
            <a:xfrm rot="0">
              <a:off x="0" y="-38100"/>
              <a:ext cx="5747885" cy="1560407"/>
            </a:xfrm>
            <a:prstGeom prst="rect">
              <a:avLst/>
            </a:prstGeom>
          </p:spPr>
          <p:txBody>
            <a:bodyPr anchor="t" rtlCol="false" tIns="0" lIns="0" bIns="0" rIns="0">
              <a:spAutoFit/>
            </a:bodyPr>
            <a:lstStyle/>
            <a:p>
              <a:pPr algn="ctr">
                <a:lnSpc>
                  <a:spcPts val="3219"/>
                </a:lnSpc>
              </a:pPr>
              <a:r>
                <a:rPr lang="en-US" sz="2300">
                  <a:solidFill>
                    <a:srgbClr val="102B30"/>
                  </a:solidFill>
                  <a:latin typeface="Open Sauce Bold"/>
                </a:rPr>
                <a:t>IMPLANTAÇÃO CONTÍNUA (CONTINUOUS DEPLOYMENT)</a:t>
              </a:r>
            </a:p>
          </p:txBody>
        </p:sp>
        <p:sp>
          <p:nvSpPr>
            <p:cNvPr name="TextBox 11" id="11"/>
            <p:cNvSpPr txBox="true"/>
            <p:nvPr/>
          </p:nvSpPr>
          <p:spPr>
            <a:xfrm rot="0">
              <a:off x="0" y="2010802"/>
              <a:ext cx="5747885" cy="4512310"/>
            </a:xfrm>
            <a:prstGeom prst="rect">
              <a:avLst/>
            </a:prstGeom>
          </p:spPr>
          <p:txBody>
            <a:bodyPr anchor="t" rtlCol="false" tIns="0" lIns="0" bIns="0" rIns="0">
              <a:spAutoFit/>
            </a:bodyPr>
            <a:lstStyle/>
            <a:p>
              <a:pPr algn="ctr">
                <a:lnSpc>
                  <a:spcPts val="2760"/>
                </a:lnSpc>
              </a:pPr>
              <a:r>
                <a:rPr lang="en-US" sz="1725">
                  <a:solidFill>
                    <a:srgbClr val="102B30"/>
                  </a:solidFill>
                  <a:latin typeface="Open Sauce Light"/>
                </a:rPr>
                <a:t>Com a implantação contínua, sempre que uma nova alteração for enviada ao repositório central, um processo é iniciado automaticamente para que as mudanças sejam acessadas no ambiente desejado. dessa forma, as equipes envolvidas direcionam seus feedbacks frequentes, em todos os processos que envolvem o ciclo de vida do software ou serviço.</a:t>
              </a:r>
            </a:p>
          </p:txBody>
        </p:sp>
      </p:grpSp>
      <p:grpSp>
        <p:nvGrpSpPr>
          <p:cNvPr name="Group 12" id="12"/>
          <p:cNvGrpSpPr/>
          <p:nvPr/>
        </p:nvGrpSpPr>
        <p:grpSpPr>
          <a:xfrm rot="0">
            <a:off x="12948386" y="5143500"/>
            <a:ext cx="4310914" cy="3082584"/>
            <a:chOff x="0" y="0"/>
            <a:chExt cx="5747885" cy="4110112"/>
          </a:xfrm>
        </p:grpSpPr>
        <p:sp>
          <p:nvSpPr>
            <p:cNvPr name="TextBox 13" id="13"/>
            <p:cNvSpPr txBox="true"/>
            <p:nvPr/>
          </p:nvSpPr>
          <p:spPr>
            <a:xfrm rot="0">
              <a:off x="0" y="-47625"/>
              <a:ext cx="5747885" cy="459952"/>
            </a:xfrm>
            <a:prstGeom prst="rect">
              <a:avLst/>
            </a:prstGeom>
          </p:spPr>
          <p:txBody>
            <a:bodyPr anchor="t" rtlCol="false" tIns="0" lIns="0" bIns="0" rIns="0">
              <a:spAutoFit/>
            </a:bodyPr>
            <a:lstStyle/>
            <a:p>
              <a:pPr algn="ctr">
                <a:lnSpc>
                  <a:spcPts val="2904"/>
                </a:lnSpc>
              </a:pPr>
              <a:r>
                <a:rPr lang="en-US" sz="2075">
                  <a:solidFill>
                    <a:srgbClr val="102B30"/>
                  </a:solidFill>
                  <a:latin typeface="Open Sauce Bold"/>
                </a:rPr>
                <a:t>DEVOPSTESTING</a:t>
              </a:r>
            </a:p>
          </p:txBody>
        </p:sp>
        <p:sp>
          <p:nvSpPr>
            <p:cNvPr name="TextBox 14" id="14"/>
            <p:cNvSpPr txBox="true"/>
            <p:nvPr/>
          </p:nvSpPr>
          <p:spPr>
            <a:xfrm rot="0">
              <a:off x="0" y="924952"/>
              <a:ext cx="5747885" cy="2997200"/>
            </a:xfrm>
            <a:prstGeom prst="rect">
              <a:avLst/>
            </a:prstGeom>
          </p:spPr>
          <p:txBody>
            <a:bodyPr anchor="t" rtlCol="false" tIns="0" lIns="0" bIns="0" rIns="0">
              <a:spAutoFit/>
            </a:bodyPr>
            <a:lstStyle/>
            <a:p>
              <a:pPr algn="ctr">
                <a:lnSpc>
                  <a:spcPts val="3000"/>
                </a:lnSpc>
              </a:pPr>
              <a:r>
                <a:rPr lang="en-US" sz="1875">
                  <a:solidFill>
                    <a:srgbClr val="102B30"/>
                  </a:solidFill>
                  <a:latin typeface="Open Sauce Light"/>
                </a:rPr>
                <a:t>De forma direta esse termo busca conectar o devops com o trabalho de controle de qualidade, com o objetivo de fazer testes contínuos tornando o devops mais proximo do processo de desenvolvimento.</a:t>
              </a:r>
            </a:p>
          </p:txBody>
        </p:sp>
      </p:gr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028700" y="2214062"/>
            <a:ext cx="10108373" cy="5858877"/>
            <a:chOff x="0" y="0"/>
            <a:chExt cx="13477831" cy="7811836"/>
          </a:xfrm>
        </p:grpSpPr>
        <p:sp>
          <p:nvSpPr>
            <p:cNvPr name="TextBox 3" id="3"/>
            <p:cNvSpPr txBox="true"/>
            <p:nvPr/>
          </p:nvSpPr>
          <p:spPr>
            <a:xfrm rot="0">
              <a:off x="0" y="15222"/>
              <a:ext cx="13477831" cy="3501063"/>
            </a:xfrm>
            <a:prstGeom prst="rect">
              <a:avLst/>
            </a:prstGeom>
          </p:spPr>
          <p:txBody>
            <a:bodyPr anchor="t" rtlCol="false" tIns="0" lIns="0" bIns="0" rIns="0">
              <a:spAutoFit/>
            </a:bodyPr>
            <a:lstStyle/>
            <a:p>
              <a:pPr>
                <a:lnSpc>
                  <a:spcPts val="10391"/>
                </a:lnSpc>
              </a:pPr>
              <a:r>
                <a:rPr lang="en-US" sz="8659">
                  <a:solidFill>
                    <a:srgbClr val="102B30"/>
                  </a:solidFill>
                  <a:latin typeface="Archivo Narrow"/>
                </a:rPr>
                <a:t>Desvantagem de DevOps:</a:t>
              </a:r>
            </a:p>
          </p:txBody>
        </p:sp>
        <p:sp>
          <p:nvSpPr>
            <p:cNvPr name="TextBox 4" id="4"/>
            <p:cNvSpPr txBox="true"/>
            <p:nvPr/>
          </p:nvSpPr>
          <p:spPr>
            <a:xfrm rot="0">
              <a:off x="0" y="5365391"/>
              <a:ext cx="13477831" cy="2446445"/>
            </a:xfrm>
            <a:prstGeom prst="rect">
              <a:avLst/>
            </a:prstGeom>
          </p:spPr>
          <p:txBody>
            <a:bodyPr anchor="t" rtlCol="false" tIns="0" lIns="0" bIns="0" rIns="0">
              <a:spAutoFit/>
            </a:bodyPr>
            <a:lstStyle/>
            <a:p>
              <a:pPr marL="621058" indent="-310529" lvl="1">
                <a:lnSpc>
                  <a:spcPts val="5062"/>
                </a:lnSpc>
                <a:buFont typeface="Arial"/>
                <a:buChar char="•"/>
              </a:pPr>
              <a:r>
                <a:rPr lang="en-US" sz="2876">
                  <a:solidFill>
                    <a:srgbClr val="102B30"/>
                  </a:solidFill>
                  <a:latin typeface="Open Sauce Light"/>
                </a:rPr>
                <a:t>Por ser algo que depende do relacionamento das pessoa, isso pode causar problemas em um ambiente hostil.</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DAFNkcsY3aw</dc:identifier>
  <dcterms:modified xsi:type="dcterms:W3CDTF">2011-08-01T06:04:30Z</dcterms:modified>
  <cp:revision>1</cp:revision>
  <dc:title>DevOps oque é???</dc:title>
</cp:coreProperties>
</file>