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Trebuchet MS" panose="020B0703020202090204" pitchFamily="34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3f142eafc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1f3f142eafc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2d72624e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2d72624e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3f142eafc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1f3f142eafc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42cdf5a4a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42cdf5a4a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3f142eafc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1f3f142eafc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f3f142eafc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1f3f142eafc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3f142eafc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3f142eafc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3f142eafc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1f3f142eafc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69" name="Google Shape;69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71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2" name="Google Shape;72;p1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75" name="Google Shape;75;p1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76" name="Google Shape;76;p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7" name="Google Shape;77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1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501" cy="2884288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Google Shape;149;p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Google Shape;164;p26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 rot="5400000">
            <a:off x="2276461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1062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" name="Google Shape;54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Google Shape;56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8" name="Google Shape;58;p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9" name="Google Shape;59;p1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None/>
            </a:pPr>
            <a:r>
              <a:rPr lang="en" b="0" i="0" u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Real-Time Social Media Sentiment Analysis Engine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Team 6 (3Dogs)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Yuhan Zhang (002846159)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Zhihan Zheng (002841000)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Yuxuan Qin (002200850)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Cases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>
            <a:off x="508000" y="1064527"/>
            <a:ext cx="7217700" cy="366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dirty="0"/>
              <a:t>Use Case 1: Brand Manager Monitors Campaign Sentiment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dirty="0"/>
              <a:t>- Actor: </a:t>
            </a:r>
            <a:r>
              <a:rPr lang="en-US" sz="1600" dirty="0">
                <a:solidFill>
                  <a:srgbClr val="FF0000"/>
                </a:solidFill>
              </a:rPr>
              <a:t>Brand manager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dirty="0"/>
              <a:t>- Action: Inputs campaign </a:t>
            </a:r>
            <a:r>
              <a:rPr lang="en-US" sz="1600" dirty="0">
                <a:solidFill>
                  <a:srgbClr val="00B0F0"/>
                </a:solidFill>
              </a:rPr>
              <a:t>keywords</a:t>
            </a:r>
            <a:r>
              <a:rPr lang="en-US" sz="1600" dirty="0"/>
              <a:t> and selects a </a:t>
            </a:r>
            <a:r>
              <a:rPr lang="en-US" sz="1600" dirty="0">
                <a:solidFill>
                  <a:srgbClr val="00B0F0"/>
                </a:solidFill>
              </a:rPr>
              <a:t>time range </a:t>
            </a:r>
            <a:r>
              <a:rPr lang="en-US" sz="1600" dirty="0"/>
              <a:t>for sentiment analysis.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dirty="0"/>
              <a:t>- Response: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Analyzed</a:t>
            </a:r>
            <a:r>
              <a:rPr lang="en-US" sz="1600" dirty="0"/>
              <a:t> social media posts containing the keywords within the specified time range and displays a sentiment trend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graph</a:t>
            </a:r>
            <a:r>
              <a:rPr lang="en-US" sz="1600" dirty="0"/>
              <a:t>, showing the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proportion</a:t>
            </a:r>
            <a:r>
              <a:rPr lang="en-US" sz="1600" dirty="0"/>
              <a:t> of positive, negative, and neutral sentiments. texts?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lang="en-US"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dirty="0"/>
              <a:t>Use Case 2: Public search for everyday news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dirty="0"/>
              <a:t>- Actor: </a:t>
            </a:r>
            <a:r>
              <a:rPr lang="en-US" sz="1600" dirty="0">
                <a:solidFill>
                  <a:srgbClr val="FF0000"/>
                </a:solidFill>
              </a:rPr>
              <a:t>The Public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dirty="0"/>
              <a:t>- Action: Inputs some </a:t>
            </a:r>
            <a:r>
              <a:rPr lang="en-US" sz="1600" dirty="0">
                <a:solidFill>
                  <a:srgbClr val="00B0F0"/>
                </a:solidFill>
              </a:rPr>
              <a:t>news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00B0F0"/>
                </a:solidFill>
              </a:rPr>
              <a:t>topics</a:t>
            </a:r>
            <a:r>
              <a:rPr lang="en-US" sz="1600" dirty="0"/>
              <a:t> for analysis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dirty="0"/>
              <a:t>- Response: Analyzed social media posts containing the topics with a sentiment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trend graph </a:t>
            </a:r>
            <a:r>
              <a:rPr lang="en-US" sz="1600" dirty="0"/>
              <a:t>and generate some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wordclouds</a:t>
            </a:r>
            <a:r>
              <a:rPr lang="en-US" sz="1600" dirty="0"/>
              <a:t> for these topics which people are highly discussed.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4" name="Google Shape;202;p32">
            <a:extLst>
              <a:ext uri="{FF2B5EF4-FFF2-40B4-BE49-F238E27FC236}">
                <a16:creationId xmlns:a16="http://schemas.microsoft.com/office/drawing/2014/main" id="{27676D25-F294-7678-1D60-E72144895F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0" y="1064527"/>
            <a:ext cx="2179541" cy="366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b="1" dirty="0"/>
              <a:t>Data Collection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/>
              <a:t>Spark Streaming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/>
              <a:t>Spider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/>
              <a:t>Multi-threading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/>
              <a:t>SQL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Google Shape;202;p32">
            <a:extLst>
              <a:ext uri="{FF2B5EF4-FFF2-40B4-BE49-F238E27FC236}">
                <a16:creationId xmlns:a16="http://schemas.microsoft.com/office/drawing/2014/main" id="{927EDAD7-7956-A702-FE60-5CAA714F5450}"/>
              </a:ext>
            </a:extLst>
          </p:cNvPr>
          <p:cNvSpPr txBox="1">
            <a:spLocks/>
          </p:cNvSpPr>
          <p:nvPr/>
        </p:nvSpPr>
        <p:spPr>
          <a:xfrm>
            <a:off x="2446435" y="1064527"/>
            <a:ext cx="2179541" cy="3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b="1" dirty="0"/>
              <a:t>Data Processing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rebuchet MS" panose="020B0703020202090204" pitchFamily="34" charset="0"/>
              </a:rPr>
              <a:t>Spark distributed compute capability 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rebuchet MS" panose="020B0703020202090204" pitchFamily="34" charset="0"/>
              </a:rPr>
              <a:t>Spark SQL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 panose="020B0703020202090204" pitchFamily="34" charset="0"/>
              </a:rPr>
              <a:t>Spark </a:t>
            </a:r>
            <a:r>
              <a:rPr lang="en-US" sz="1800" dirty="0" err="1">
                <a:latin typeface="Trebuchet MS" panose="020B0703020202090204" pitchFamily="34" charset="0"/>
              </a:rPr>
              <a:t>DataFrame</a:t>
            </a:r>
            <a:endParaRPr lang="en-US" sz="1800" dirty="0">
              <a:latin typeface="Trebuchet MS" panose="020B0703020202090204" pitchFamily="34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rebuchet MS" panose="020B0703020202090204" pitchFamily="34" charset="0"/>
              </a:rPr>
              <a:t>Time Series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endParaRPr lang="en-US" sz="1800" i="0" u="none" strike="noStrike" dirty="0">
              <a:solidFill>
                <a:srgbClr val="3F3F3F"/>
              </a:solidFill>
              <a:effectLst/>
              <a:latin typeface="Trebuchet MS" panose="020B0703020202090204" pitchFamily="34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Font typeface="Noto Sans Symbols"/>
              <a:buNone/>
            </a:pPr>
            <a:endParaRPr lang="en-US" sz="1600" dirty="0"/>
          </a:p>
        </p:txBody>
      </p:sp>
      <p:sp>
        <p:nvSpPr>
          <p:cNvPr id="6" name="Google Shape;202;p32">
            <a:extLst>
              <a:ext uri="{FF2B5EF4-FFF2-40B4-BE49-F238E27FC236}">
                <a16:creationId xmlns:a16="http://schemas.microsoft.com/office/drawing/2014/main" id="{7CD2E6BC-5DFF-F41D-E992-F871B7F714E4}"/>
              </a:ext>
            </a:extLst>
          </p:cNvPr>
          <p:cNvSpPr txBox="1">
            <a:spLocks/>
          </p:cNvSpPr>
          <p:nvPr/>
        </p:nvSpPr>
        <p:spPr>
          <a:xfrm>
            <a:off x="4534350" y="1064527"/>
            <a:ext cx="2295820" cy="3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b="1" dirty="0"/>
              <a:t>Sentiment Analysis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/>
              <a:t>Spark </a:t>
            </a:r>
            <a:r>
              <a:rPr lang="en-US" sz="1600" dirty="0" err="1"/>
              <a:t>MLlib</a:t>
            </a:r>
            <a:endParaRPr lang="en-US" sz="1600" dirty="0"/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/>
              <a:t>Spark NLP</a:t>
            </a:r>
          </a:p>
          <a:p>
            <a:pPr marL="0" indent="0">
              <a:buFont typeface="Noto Sans Symbols"/>
              <a:buNone/>
            </a:pPr>
            <a:endParaRPr lang="en-US" sz="1600" dirty="0"/>
          </a:p>
        </p:txBody>
      </p:sp>
      <p:sp>
        <p:nvSpPr>
          <p:cNvPr id="7" name="Google Shape;202;p32">
            <a:extLst>
              <a:ext uri="{FF2B5EF4-FFF2-40B4-BE49-F238E27FC236}">
                <a16:creationId xmlns:a16="http://schemas.microsoft.com/office/drawing/2014/main" id="{B6D87BF9-A47A-AEDD-9AAE-559D54BAB47E}"/>
              </a:ext>
            </a:extLst>
          </p:cNvPr>
          <p:cNvSpPr txBox="1">
            <a:spLocks/>
          </p:cNvSpPr>
          <p:nvPr/>
        </p:nvSpPr>
        <p:spPr>
          <a:xfrm>
            <a:off x="6713891" y="1017743"/>
            <a:ext cx="2179541" cy="3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b="1" dirty="0"/>
              <a:t>Result Display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/>
              <a:t>Spark backend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/>
              <a:t>React frontend</a:t>
            </a:r>
          </a:p>
          <a:p>
            <a:pPr marL="0" indent="0">
              <a:buFont typeface="Noto Sans Symbols"/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  <p:sp>
        <p:nvSpPr>
          <p:cNvPr id="2" name="Google Shape;202;p32">
            <a:extLst>
              <a:ext uri="{FF2B5EF4-FFF2-40B4-BE49-F238E27FC236}">
                <a16:creationId xmlns:a16="http://schemas.microsoft.com/office/drawing/2014/main" id="{4AEF9179-CA5F-F9D3-9894-E07EAAD4D057}"/>
              </a:ext>
            </a:extLst>
          </p:cNvPr>
          <p:cNvSpPr txBox="1">
            <a:spLocks/>
          </p:cNvSpPr>
          <p:nvPr/>
        </p:nvSpPr>
        <p:spPr>
          <a:xfrm>
            <a:off x="508000" y="1064527"/>
            <a:ext cx="6067729" cy="213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None/>
            </a:pPr>
            <a:r>
              <a:rPr lang="en-US" sz="1600" dirty="0"/>
              <a:t>Data Sources: We will primarily gather data from </a:t>
            </a:r>
            <a:r>
              <a:rPr lang="en-US" sz="1600" dirty="0">
                <a:solidFill>
                  <a:srgbClr val="FF0000"/>
                </a:solidFill>
              </a:rPr>
              <a:t>multiple sources</a:t>
            </a:r>
            <a:r>
              <a:rPr lang="en-US" sz="1600" dirty="0"/>
              <a:t>, including social media platforms such as Twitter and Facebook.(proxy)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None/>
            </a:pPr>
            <a:endParaRPr lang="en-US" sz="16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None/>
            </a:pPr>
            <a:r>
              <a:rPr lang="en" sz="1600" dirty="0"/>
              <a:t>Data Utilization: We will leverage this data for </a:t>
            </a:r>
            <a:r>
              <a:rPr lang="en" sz="1600" dirty="0">
                <a:solidFill>
                  <a:srgbClr val="FF0000"/>
                </a:solidFill>
              </a:rPr>
              <a:t>real-time</a:t>
            </a:r>
            <a:r>
              <a:rPr lang="en" sz="1600" dirty="0"/>
              <a:t> sentiment analysis and </a:t>
            </a:r>
            <a:r>
              <a:rPr lang="en" sz="1600" dirty="0">
                <a:solidFill>
                  <a:srgbClr val="FF0000"/>
                </a:solidFill>
              </a:rPr>
              <a:t>time series </a:t>
            </a:r>
            <a:r>
              <a:rPr lang="en" sz="1600" dirty="0"/>
              <a:t>analysis to gain insights into public sentiment towards specific events or topics.</a:t>
            </a:r>
            <a:endParaRPr lang="en-US" sz="16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endParaRPr lang="en-US" sz="1600" dirty="0"/>
          </a:p>
          <a:p>
            <a:pPr marL="0" indent="0">
              <a:buFont typeface="Noto Sans Symbols"/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1985D-2D21-48EC-94A7-B54F59870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16" y="0"/>
            <a:ext cx="2638484" cy="3259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F430A-15C9-C116-5705-FD49068C6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042" y="3100181"/>
            <a:ext cx="3040958" cy="2074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652EA6-57B4-4627-F7D6-24CE748B0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732" y="3259041"/>
            <a:ext cx="3200841" cy="18847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508000" y="25365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Timeline &amp; Milestones</a:t>
            </a:r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body" idx="1"/>
          </p:nvPr>
        </p:nvSpPr>
        <p:spPr>
          <a:xfrm>
            <a:off x="508000" y="656800"/>
            <a:ext cx="7420200" cy="3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18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Week 1: Setup &amp; Planning</a:t>
            </a:r>
            <a:endParaRPr sz="618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6725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618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Team assembly, </a:t>
            </a:r>
            <a:r>
              <a:rPr lang="en" sz="6181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tool</a:t>
            </a:r>
            <a:r>
              <a:rPr lang="en" sz="618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setup, and data source identification.</a:t>
            </a:r>
            <a:endParaRPr sz="618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18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Week 2: Data Collection &amp; Preliminary Processing</a:t>
            </a:r>
            <a:endParaRPr sz="618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6725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618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 real-time </a:t>
            </a:r>
            <a:r>
              <a:rPr lang="en" sz="6181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collection</a:t>
            </a:r>
            <a:r>
              <a:rPr lang="en" sz="618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start </a:t>
            </a:r>
            <a:r>
              <a:rPr lang="en" sz="6181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cleaning</a:t>
            </a:r>
            <a:r>
              <a:rPr lang="en" sz="6181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writing </a:t>
            </a:r>
            <a:r>
              <a:rPr lang="en" sz="6181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interface</a:t>
            </a:r>
            <a:r>
              <a:rPr lang="en" sz="618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618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18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Week 3: Sentiment Analysis Implementation</a:t>
            </a:r>
            <a:endParaRPr sz="618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6725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618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 and integrate the sentiment analysis </a:t>
            </a:r>
            <a:r>
              <a:rPr lang="en" sz="6181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n" sz="618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618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18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Week 4: Dashboard Development &amp; Project Wrap-Up</a:t>
            </a:r>
            <a:endParaRPr sz="618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6725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618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Finalize dashboard, test </a:t>
            </a:r>
            <a:r>
              <a:rPr lang="en" sz="6181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</a:t>
            </a:r>
            <a:r>
              <a:rPr lang="en" sz="618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prepare presentation.</a:t>
            </a:r>
            <a:endParaRPr sz="618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18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End of Month: Presentation</a:t>
            </a:r>
            <a:endParaRPr sz="618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6725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618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Showcase project outcomes and insights.</a:t>
            </a:r>
            <a:endParaRPr sz="6181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SzPct val="57894"/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508000" y="28965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dirty="0"/>
              <a:t>Components in Scala</a:t>
            </a:r>
            <a:endParaRPr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5269923" y="289650"/>
            <a:ext cx="3371354" cy="56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dirty="0"/>
              <a:t>Repository: </a:t>
            </a:r>
            <a:r>
              <a:rPr lang="en" dirty="0">
                <a:solidFill>
                  <a:srgbClr val="7030A0"/>
                </a:solidFill>
              </a:rPr>
              <a:t>GitHub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4" name="Google Shape;202;p32">
            <a:extLst>
              <a:ext uri="{FF2B5EF4-FFF2-40B4-BE49-F238E27FC236}">
                <a16:creationId xmlns:a16="http://schemas.microsoft.com/office/drawing/2014/main" id="{21372864-E1A5-E849-84A6-295ACE45A1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0" y="1064527"/>
            <a:ext cx="2179541" cy="366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b="1" dirty="0"/>
              <a:t>Data Collection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/>
              <a:t>Spark Streaming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/>
              <a:t>Spider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/>
              <a:t>Multi-threading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/>
              <a:t>SQL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Google Shape;202;p32">
            <a:extLst>
              <a:ext uri="{FF2B5EF4-FFF2-40B4-BE49-F238E27FC236}">
                <a16:creationId xmlns:a16="http://schemas.microsoft.com/office/drawing/2014/main" id="{AE5A27E2-D6B5-E1F0-D979-A2FFC81B747D}"/>
              </a:ext>
            </a:extLst>
          </p:cNvPr>
          <p:cNvSpPr txBox="1">
            <a:spLocks/>
          </p:cNvSpPr>
          <p:nvPr/>
        </p:nvSpPr>
        <p:spPr>
          <a:xfrm>
            <a:off x="2446435" y="1064527"/>
            <a:ext cx="2179541" cy="3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b="1" dirty="0"/>
              <a:t>Data Processing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rebuchet MS" panose="020B0703020202090204" pitchFamily="34" charset="0"/>
              </a:rPr>
              <a:t>Spark distributed compute capability 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rebuchet MS" panose="020B0703020202090204" pitchFamily="34" charset="0"/>
              </a:rPr>
              <a:t>Spark SQL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 panose="020B0703020202090204" pitchFamily="34" charset="0"/>
              </a:rPr>
              <a:t>Spark </a:t>
            </a:r>
            <a:r>
              <a:rPr lang="en-US" sz="1800" dirty="0" err="1">
                <a:latin typeface="Trebuchet MS" panose="020B0703020202090204" pitchFamily="34" charset="0"/>
              </a:rPr>
              <a:t>DataFrame</a:t>
            </a:r>
            <a:endParaRPr lang="en-US" sz="1800" dirty="0">
              <a:latin typeface="Trebuchet MS" panose="020B0703020202090204" pitchFamily="34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rebuchet MS" panose="020B0703020202090204" pitchFamily="34" charset="0"/>
              </a:rPr>
              <a:t>Time Series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endParaRPr lang="en-US" sz="1800" i="0" u="none" strike="noStrike" dirty="0">
              <a:solidFill>
                <a:srgbClr val="3F3F3F"/>
              </a:solidFill>
              <a:effectLst/>
              <a:latin typeface="Trebuchet MS" panose="020B0703020202090204" pitchFamily="34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Font typeface="Noto Sans Symbols"/>
              <a:buNone/>
            </a:pPr>
            <a:endParaRPr lang="en-US" sz="1600" dirty="0"/>
          </a:p>
        </p:txBody>
      </p:sp>
      <p:sp>
        <p:nvSpPr>
          <p:cNvPr id="6" name="Google Shape;202;p32">
            <a:extLst>
              <a:ext uri="{FF2B5EF4-FFF2-40B4-BE49-F238E27FC236}">
                <a16:creationId xmlns:a16="http://schemas.microsoft.com/office/drawing/2014/main" id="{791A153E-CAE0-4D75-F8BC-177BA1B4BD68}"/>
              </a:ext>
            </a:extLst>
          </p:cNvPr>
          <p:cNvSpPr txBox="1">
            <a:spLocks/>
          </p:cNvSpPr>
          <p:nvPr/>
        </p:nvSpPr>
        <p:spPr>
          <a:xfrm>
            <a:off x="4534350" y="1064527"/>
            <a:ext cx="2295820" cy="3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b="1" dirty="0"/>
              <a:t>Sentiment Analysis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/>
              <a:t>Spark </a:t>
            </a:r>
            <a:r>
              <a:rPr lang="en-US" sz="1600" dirty="0" err="1"/>
              <a:t>MLlib</a:t>
            </a:r>
            <a:endParaRPr lang="en-US" sz="1600" dirty="0"/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/>
              <a:t>Spark NLP</a:t>
            </a:r>
          </a:p>
          <a:p>
            <a:pPr marL="0" indent="0">
              <a:buFont typeface="Noto Sans Symbols"/>
              <a:buNone/>
            </a:pPr>
            <a:endParaRPr lang="en-US" sz="1600" dirty="0"/>
          </a:p>
        </p:txBody>
      </p:sp>
      <p:sp>
        <p:nvSpPr>
          <p:cNvPr id="7" name="Google Shape;202;p32">
            <a:extLst>
              <a:ext uri="{FF2B5EF4-FFF2-40B4-BE49-F238E27FC236}">
                <a16:creationId xmlns:a16="http://schemas.microsoft.com/office/drawing/2014/main" id="{2985074E-CF70-159F-A5DC-0CFC68978936}"/>
              </a:ext>
            </a:extLst>
          </p:cNvPr>
          <p:cNvSpPr txBox="1">
            <a:spLocks/>
          </p:cNvSpPr>
          <p:nvPr/>
        </p:nvSpPr>
        <p:spPr>
          <a:xfrm>
            <a:off x="6713891" y="1017743"/>
            <a:ext cx="2179541" cy="3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b="1" dirty="0"/>
              <a:t>Result Display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/>
              <a:t>Spark backend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600" dirty="0"/>
              <a:t>React frontend</a:t>
            </a:r>
          </a:p>
          <a:p>
            <a:pPr marL="0" indent="0">
              <a:buFont typeface="Noto Sans Symbols"/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Acceptance Criteria</a:t>
            </a:r>
            <a:endParaRPr dirty="0"/>
          </a:p>
        </p:txBody>
      </p:sp>
      <p:sp>
        <p:nvSpPr>
          <p:cNvPr id="2" name="Google Shape;202;p32">
            <a:extLst>
              <a:ext uri="{FF2B5EF4-FFF2-40B4-BE49-F238E27FC236}">
                <a16:creationId xmlns:a16="http://schemas.microsoft.com/office/drawing/2014/main" id="{69744718-A972-4162-2411-44197CBE68B0}"/>
              </a:ext>
            </a:extLst>
          </p:cNvPr>
          <p:cNvSpPr txBox="1">
            <a:spLocks/>
          </p:cNvSpPr>
          <p:nvPr/>
        </p:nvSpPr>
        <p:spPr>
          <a:xfrm>
            <a:off x="508000" y="1019400"/>
            <a:ext cx="7217700" cy="3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Dashboard </a:t>
            </a:r>
            <a:r>
              <a:rPr lang="en-US" sz="1800" b="0" i="0" u="none" strike="noStrike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Update Frequency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&gt;&gt;The user dashboard should refresh sentiment analysis results and display updated data at least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every 30 seconds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Sentiment Analysis:</a:t>
            </a:r>
            <a:endParaRPr lang="en-US" sz="20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&gt;&gt;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sentiment analysis model should achieve an accuracy of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 least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70%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when evaluated against a validated test dataset comprising diverse social media content.</a:t>
            </a:r>
            <a:endParaRPr lang="en-US" sz="2000" b="0" dirty="0">
              <a:effectLst/>
            </a:endParaRPr>
          </a:p>
          <a:p>
            <a:pPr marL="158750" indent="0">
              <a:buNone/>
            </a:pPr>
            <a:br>
              <a:rPr lang="en-US" sz="2000" dirty="0"/>
            </a:br>
            <a:endParaRPr lang="en-US" sz="1600" dirty="0"/>
          </a:p>
          <a:p>
            <a:pPr marL="0" indent="0">
              <a:buFont typeface="Noto Sans Symbols"/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2" name="Google Shape;202;p32">
            <a:extLst>
              <a:ext uri="{FF2B5EF4-FFF2-40B4-BE49-F238E27FC236}">
                <a16:creationId xmlns:a16="http://schemas.microsoft.com/office/drawing/2014/main" id="{FA5D2763-CFBE-12EB-A364-5C880158AAFA}"/>
              </a:ext>
            </a:extLst>
          </p:cNvPr>
          <p:cNvSpPr txBox="1">
            <a:spLocks/>
          </p:cNvSpPr>
          <p:nvPr/>
        </p:nvSpPr>
        <p:spPr>
          <a:xfrm>
            <a:off x="508000" y="1064528"/>
            <a:ext cx="7217700" cy="362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 panose="020B0604020202020204" pitchFamily="34" charset="0"/>
              <a:buChar char="•"/>
            </a:pPr>
            <a:r>
              <a:rPr lang="en-US" sz="1600" dirty="0"/>
              <a:t>Implement a system for instant </a:t>
            </a:r>
            <a:r>
              <a:rPr lang="en-US" sz="1600" dirty="0">
                <a:solidFill>
                  <a:srgbClr val="FF0000"/>
                </a:solidFill>
              </a:rPr>
              <a:t>sentiment analysis </a:t>
            </a:r>
            <a:r>
              <a:rPr lang="en-US" sz="1600" dirty="0"/>
              <a:t>on social media to help find the </a:t>
            </a:r>
            <a:r>
              <a:rPr lang="en-US" sz="1600" dirty="0">
                <a:solidFill>
                  <a:srgbClr val="FF0000"/>
                </a:solidFill>
              </a:rPr>
              <a:t>trend</a:t>
            </a:r>
            <a:r>
              <a:rPr lang="en-US" sz="1600" dirty="0"/>
              <a:t> of the public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 panose="020B0604020202020204" pitchFamily="34" charset="0"/>
              <a:buChar char="•"/>
            </a:pPr>
            <a:r>
              <a:rPr lang="en-US" sz="1600" dirty="0"/>
              <a:t>Use advanced </a:t>
            </a:r>
            <a:r>
              <a:rPr lang="en-US" sz="1600" dirty="0">
                <a:solidFill>
                  <a:srgbClr val="FF0000"/>
                </a:solidFill>
              </a:rPr>
              <a:t>NLP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FF0000"/>
                </a:solidFill>
              </a:rPr>
              <a:t>Machine Learning </a:t>
            </a:r>
            <a:r>
              <a:rPr lang="en-US" sz="1600" dirty="0"/>
              <a:t>to categorize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 panose="020B0604020202020204" pitchFamily="34" charset="0"/>
              <a:buChar char="•"/>
            </a:pPr>
            <a:r>
              <a:rPr lang="en" sz="1600"/>
              <a:t>Continuously explore </a:t>
            </a:r>
            <a:r>
              <a:rPr lang="en" sz="1600">
                <a:solidFill>
                  <a:srgbClr val="FF0000"/>
                </a:solidFill>
              </a:rPr>
              <a:t>new technologies</a:t>
            </a:r>
            <a:r>
              <a:rPr lang="en" sz="1600"/>
              <a:t> to improve sentiment analysis accuracy, efficiency, and insight depth.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 panose="020B0604020202020204" pitchFamily="34" charset="0"/>
              <a:buChar char="•"/>
            </a:pPr>
            <a:r>
              <a:rPr lang="en-US" sz="1600" dirty="0"/>
              <a:t>Create a user-friendly dashboard that clearly presents real-data, trends, graphs and predictions, etc. Display UI can changed related to the user device(Mobile, Laptop)(</a:t>
            </a:r>
            <a:r>
              <a:rPr lang="en-US" sz="1600" dirty="0">
                <a:solidFill>
                  <a:srgbClr val="FF0000"/>
                </a:solidFill>
              </a:rPr>
              <a:t>Responsive Display</a:t>
            </a:r>
            <a:r>
              <a:rPr lang="en-US" sz="1600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 panose="020B0604020202020204" pitchFamily="34" charset="0"/>
              <a:buChar char="•"/>
            </a:pPr>
            <a:endParaRPr lang="en" sz="1600" dirty="0"/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ct val="57894"/>
              <a:buFont typeface="Arial" panose="020B0604020202020204" pitchFamily="34" charset="0"/>
              <a:buChar char="•"/>
            </a:pPr>
            <a:r>
              <a:rPr lang="en-US" sz="1600" dirty="0"/>
              <a:t>Ensure the system can efficiently process large data volumes from various platforms without sacrificing speed or accuracy.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endParaRPr lang="en-US" sz="1600" dirty="0"/>
          </a:p>
          <a:p>
            <a:pPr marL="0" indent="0">
              <a:buFont typeface="Noto Sans Symbols"/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505</Words>
  <Application>Microsoft Macintosh PowerPoint</Application>
  <PresentationFormat>On-screen Show (16:9)</PresentationFormat>
  <Paragraphs>96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Trebuchet MS</vt:lpstr>
      <vt:lpstr>Roboto</vt:lpstr>
      <vt:lpstr>Noto Sans Symbols</vt:lpstr>
      <vt:lpstr>Simple Light</vt:lpstr>
      <vt:lpstr>Facet</vt:lpstr>
      <vt:lpstr>Real-Time Social Media Sentiment Analysis Engine</vt:lpstr>
      <vt:lpstr>Use Cases</vt:lpstr>
      <vt:lpstr>Methodology</vt:lpstr>
      <vt:lpstr>Data Source</vt:lpstr>
      <vt:lpstr>Timeline &amp; Milestones</vt:lpstr>
      <vt:lpstr>Components in Scala</vt:lpstr>
      <vt:lpstr>Acceptance Criteria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Social Media Sentiment Analysis Engine</dc:title>
  <cp:lastModifiedBy>Yuhan Zhang</cp:lastModifiedBy>
  <cp:revision>2</cp:revision>
  <dcterms:modified xsi:type="dcterms:W3CDTF">2024-03-19T06:28:37Z</dcterms:modified>
</cp:coreProperties>
</file>