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f3f142eafc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f3f142eafc_1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6ec309c898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6ec309c898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ec309c89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6ec309c89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6ec309c898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6ec309c898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6ec309c898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g26ec309c898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cca111f71d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2cca111f7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6ec309c898_2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26ec309c898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c42cdf5a4a_6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g2c42cdf5a4a_6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cca111f7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0" name="Google Shape;440;g2cca111f71d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ec309c8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6ec309c8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ec309c8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ec309c8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ec309c8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6ec309c8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ec309c898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g26ec309c898_2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ec309c89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6ec309c8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6ec309c89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6ec309c89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6ec309c89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6ec309c89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ec309c898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6ec309c898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2" name="Google Shape;72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75" name="Google Shape;75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508001" y="2025650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3" type="body"/>
          </p:nvPr>
        </p:nvSpPr>
        <p:spPr>
          <a:xfrm>
            <a:off x="3816287" y="1620737"/>
            <a:ext cx="313921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8" name="Google Shape;108;p18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508000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/>
          <p:nvPr>
            <p:ph idx="2" type="pic"/>
          </p:nvPr>
        </p:nvSpPr>
        <p:spPr>
          <a:xfrm>
            <a:off x="508000" y="457200"/>
            <a:ext cx="6447501" cy="2884288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Google Shape;149;p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Google Shape;164;p26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514349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 rot="5400000">
            <a:off x="2276461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1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3" name="Google Shape;203;p3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3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5" name="Google Shape;205;p3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06" name="Google Shape;206;p3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07" name="Google Shape;207;p3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209" name="Google Shape;209;p3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210" name="Google Shape;210;p3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211" name="Google Shape;211;p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31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5" name="Google Shape;215;p3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508001" y="2025650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7" name="Google Shape;227;p3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3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33" name="Google Shape;233;p34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34" name="Google Shape;234;p3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3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240" name="Google Shape;240;p35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3" type="body"/>
          </p:nvPr>
        </p:nvSpPr>
        <p:spPr>
          <a:xfrm>
            <a:off x="3816287" y="1620737"/>
            <a:ext cx="313921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242" name="Google Shape;242;p35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43" name="Google Shape;243;p3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5" name="Google Shape;245;p35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3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3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3" name="Google Shape;253;p3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58" name="Google Shape;258;p38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259" name="Google Shape;259;p3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3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508000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4" name="Google Shape;264;p39"/>
          <p:cNvSpPr/>
          <p:nvPr>
            <p:ph idx="2" type="pic"/>
          </p:nvPr>
        </p:nvSpPr>
        <p:spPr>
          <a:xfrm>
            <a:off x="508000" y="457200"/>
            <a:ext cx="6447501" cy="2884288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66" name="Google Shape;266;p3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3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2" name="Google Shape;272;p4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3" name="Google Shape;273;p4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4" name="Google Shape;274;p40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78" name="Google Shape;278;p41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9" name="Google Shape;279;p4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0" name="Google Shape;280;p4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41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41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7" name="Google Shape;287;p4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8" name="Google Shape;288;p4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93" name="Google Shape;293;p43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4" name="Google Shape;294;p4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5" name="Google Shape;295;p4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6" name="Google Shape;296;p43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514349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3" name="Google Shape;303;p4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4" name="Google Shape;304;p4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44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 rot="5400000">
            <a:off x="2276461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309" name="Google Shape;309;p4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0" name="Google Shape;310;p4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45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315" name="Google Shape;315;p4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6" name="Google Shape;316;p4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46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0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86" name="Google Shape;186;p3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3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3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89" name="Google Shape;189;p3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90" name="Google Shape;190;p3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92" name="Google Shape;192;p3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93" name="Google Shape;193;p3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94" name="Google Shape;194;p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30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LelouchCcCC/sentiment-analysis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hyperlink" Target="https://github.com/Celestialfoxx/scala-sentiment-web/tree/ma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kazanova/sentiment140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eal-Time </a:t>
            </a:r>
            <a:r>
              <a:rPr b="0" i="0" lang="en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" u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ocial Media </a:t>
            </a:r>
            <a:r>
              <a:rPr b="0" i="0" lang="en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" u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entiment Analysis </a:t>
            </a:r>
            <a:r>
              <a:rPr b="0" i="0" lang="en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" u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ngine</a:t>
            </a:r>
            <a:endParaRPr/>
          </a:p>
        </p:txBody>
      </p:sp>
      <p:sp>
        <p:nvSpPr>
          <p:cNvPr id="323" name="Google Shape;323;p47"/>
          <p:cNvSpPr txBox="1"/>
          <p:nvPr>
            <p:ph idx="1" type="subTitle"/>
          </p:nvPr>
        </p:nvSpPr>
        <p:spPr>
          <a:xfrm>
            <a:off x="1130300" y="3038125"/>
            <a:ext cx="59718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18288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Team 6 (3Dogs)</a:t>
            </a:r>
            <a:endParaRPr/>
          </a:p>
          <a:p>
            <a:pPr indent="0" lvl="0" marL="18288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Yuhan Zhang (002846159)</a:t>
            </a:r>
            <a:endParaRPr/>
          </a:p>
          <a:p>
            <a:pPr indent="0" lvl="0" marL="18288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Zhihan Zheng (002841000)</a:t>
            </a:r>
            <a:endParaRPr/>
          </a:p>
          <a:p>
            <a:pPr indent="0" lvl="0" marL="18288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Yuxuan Qin (002200850)</a:t>
            </a:r>
            <a:endParaRPr/>
          </a:p>
        </p:txBody>
      </p:sp>
      <p:sp>
        <p:nvSpPr>
          <p:cNvPr id="324" name="Google Shape;324;p47"/>
          <p:cNvSpPr txBox="1"/>
          <p:nvPr/>
        </p:nvSpPr>
        <p:spPr>
          <a:xfrm>
            <a:off x="2166950" y="3381375"/>
            <a:ext cx="13098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rPr>
              <a:t>RSSE</a:t>
            </a:r>
            <a:endParaRPr sz="3500">
              <a:solidFill>
                <a:srgbClr val="3F3F3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395" name="Google Shape;395;p56"/>
          <p:cNvSpPr txBox="1"/>
          <p:nvPr>
            <p:ph idx="1" type="body"/>
          </p:nvPr>
        </p:nvSpPr>
        <p:spPr>
          <a:xfrm>
            <a:off x="508000" y="1127125"/>
            <a:ext cx="7342200" cy="395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134"/>
              <a:buFont typeface="Arial"/>
              <a:buNone/>
            </a:pPr>
            <a:r>
              <a:rPr lang="en" sz="2437"/>
              <a:t>03/20-03/23: Set up the GitHub repository and </a:t>
            </a:r>
            <a:r>
              <a:rPr lang="en" sz="2437">
                <a:solidFill>
                  <a:schemeClr val="accent5"/>
                </a:solidFill>
              </a:rPr>
              <a:t>initialized</a:t>
            </a:r>
            <a:r>
              <a:rPr lang="en" sz="2437"/>
              <a:t> the project backend.</a:t>
            </a:r>
            <a:endParaRPr sz="2437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134"/>
              <a:buFont typeface="Arial"/>
              <a:buNone/>
            </a:pPr>
            <a:r>
              <a:rPr lang="en" sz="2437"/>
              <a:t>03/24-03/28: Selected the </a:t>
            </a:r>
            <a:r>
              <a:rPr lang="en" sz="2437">
                <a:solidFill>
                  <a:schemeClr val="accent5"/>
                </a:solidFill>
              </a:rPr>
              <a:t>dataset</a:t>
            </a:r>
            <a:r>
              <a:rPr lang="en" sz="2437"/>
              <a:t> and </a:t>
            </a:r>
            <a:r>
              <a:rPr lang="en" sz="2437">
                <a:solidFill>
                  <a:schemeClr val="accent5"/>
                </a:solidFill>
              </a:rPr>
              <a:t>processed</a:t>
            </a:r>
            <a:r>
              <a:rPr lang="en" sz="2437"/>
              <a:t> the data.</a:t>
            </a:r>
            <a:endParaRPr sz="2437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134"/>
              <a:buFont typeface="Arial"/>
              <a:buNone/>
            </a:pPr>
            <a:r>
              <a:rPr lang="en" sz="2437"/>
              <a:t>03/29-03/31: Chose a </a:t>
            </a:r>
            <a:r>
              <a:rPr lang="en" sz="2437">
                <a:solidFill>
                  <a:schemeClr val="accent5"/>
                </a:solidFill>
              </a:rPr>
              <a:t>model</a:t>
            </a:r>
            <a:r>
              <a:rPr lang="en" sz="2437"/>
              <a:t> for the dataset, initially achieving an accuracy of around 40%.</a:t>
            </a:r>
            <a:endParaRPr sz="2437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37"/>
              <a:t>04/01-04/04: Identified issues with the initial model and </a:t>
            </a:r>
            <a:r>
              <a:rPr lang="en" sz="2437">
                <a:solidFill>
                  <a:schemeClr val="accent5"/>
                </a:solidFill>
              </a:rPr>
              <a:t>improved model </a:t>
            </a:r>
            <a:r>
              <a:rPr lang="en" sz="2437"/>
              <a:t>accuracy to over 67%.</a:t>
            </a:r>
            <a:endParaRPr sz="2437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134"/>
              <a:buFont typeface="Arial"/>
              <a:buNone/>
            </a:pPr>
            <a:r>
              <a:t/>
            </a:r>
            <a:endParaRPr sz="2437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134"/>
              <a:buFont typeface="Arial"/>
              <a:buNone/>
            </a:pPr>
            <a:r>
              <a:rPr lang="en" sz="2437"/>
              <a:t>04/04-04/07: Established the backend server using </a:t>
            </a:r>
            <a:r>
              <a:rPr lang="en" sz="2437">
                <a:solidFill>
                  <a:schemeClr val="accent5"/>
                </a:solidFill>
              </a:rPr>
              <a:t>Akka</a:t>
            </a:r>
            <a:r>
              <a:rPr lang="en" sz="2437"/>
              <a:t> and converted the </a:t>
            </a:r>
            <a:r>
              <a:rPr lang="en" sz="2437">
                <a:solidFill>
                  <a:schemeClr val="accent5"/>
                </a:solidFill>
              </a:rPr>
              <a:t>interface</a:t>
            </a:r>
            <a:r>
              <a:rPr lang="en" sz="2437"/>
              <a:t> to server logic.</a:t>
            </a:r>
            <a:endParaRPr sz="2437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134"/>
              <a:buFont typeface="Arial"/>
              <a:buNone/>
            </a:pPr>
            <a:r>
              <a:rPr lang="en" sz="2437"/>
              <a:t>04/08-04/10: Established the </a:t>
            </a:r>
            <a:r>
              <a:rPr lang="en" sz="2437">
                <a:solidFill>
                  <a:schemeClr val="accent5"/>
                </a:solidFill>
              </a:rPr>
              <a:t>frontend</a:t>
            </a:r>
            <a:r>
              <a:rPr lang="en" sz="2437"/>
              <a:t> and connected it with the backend.</a:t>
            </a:r>
            <a:endParaRPr sz="2437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134"/>
              <a:buFont typeface="Arial"/>
              <a:buNone/>
            </a:pPr>
            <a:r>
              <a:rPr lang="en" sz="2437"/>
              <a:t>04/11-04/12: Added the </a:t>
            </a:r>
            <a:r>
              <a:rPr lang="en" sz="2437">
                <a:solidFill>
                  <a:schemeClr val="accent5"/>
                </a:solidFill>
              </a:rPr>
              <a:t>OpenAI dependency</a:t>
            </a:r>
            <a:r>
              <a:rPr lang="en" sz="2437"/>
              <a:t> to the project.</a:t>
            </a:r>
            <a:endParaRPr sz="2437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134"/>
              <a:buFont typeface="Arial"/>
              <a:buNone/>
            </a:pPr>
            <a:r>
              <a:rPr lang="en" sz="2437"/>
              <a:t>04/13-04/14: </a:t>
            </a:r>
            <a:r>
              <a:rPr lang="en" sz="2437">
                <a:solidFill>
                  <a:schemeClr val="accent5"/>
                </a:solidFill>
              </a:rPr>
              <a:t>Tested</a:t>
            </a:r>
            <a:r>
              <a:rPr lang="en" sz="2437"/>
              <a:t> the system.</a:t>
            </a:r>
            <a:endParaRPr sz="2437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" name="Google Shape;396;p56"/>
          <p:cNvCxnSpPr/>
          <p:nvPr/>
        </p:nvCxnSpPr>
        <p:spPr>
          <a:xfrm>
            <a:off x="436575" y="3000375"/>
            <a:ext cx="69930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127200" y="277150"/>
            <a:ext cx="6447600" cy="99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Achieved</a:t>
            </a:r>
            <a:endParaRPr/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127200" y="736775"/>
            <a:ext cx="9016800" cy="4179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model has a </a:t>
            </a:r>
            <a:r>
              <a:rPr lang="en">
                <a:solidFill>
                  <a:schemeClr val="accent5"/>
                </a:solidFill>
              </a:rPr>
              <a:t>final accuracy</a:t>
            </a:r>
            <a:r>
              <a:rPr lang="en"/>
              <a:t> of 67%.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accuracy fluctuates a bit, but stays between 67% and 69%.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did not meet our initial requirement of 70%.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thought we could expand the training set to get a more efficient model.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could also try to incorporate third party corpus like the Stanford corpus for further training.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57"/>
          <p:cNvPicPr preferRelativeResize="0"/>
          <p:nvPr/>
        </p:nvPicPr>
        <p:blipFill rotWithShape="1">
          <a:blip r:embed="rId3">
            <a:alphaModFix/>
          </a:blip>
          <a:srcRect b="8435" l="7415" r="21277" t="62485"/>
          <a:stretch/>
        </p:blipFill>
        <p:spPr>
          <a:xfrm>
            <a:off x="0" y="2728900"/>
            <a:ext cx="9144003" cy="24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>
            <p:ph type="title"/>
          </p:nvPr>
        </p:nvSpPr>
        <p:spPr>
          <a:xfrm>
            <a:off x="127200" y="277150"/>
            <a:ext cx="6447600" cy="99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Achieved</a:t>
            </a:r>
            <a:endParaRPr/>
          </a:p>
        </p:txBody>
      </p:sp>
      <p:sp>
        <p:nvSpPr>
          <p:cNvPr id="409" name="Google Shape;409;p58"/>
          <p:cNvSpPr txBox="1"/>
          <p:nvPr>
            <p:ph idx="1" type="body"/>
          </p:nvPr>
        </p:nvSpPr>
        <p:spPr>
          <a:xfrm>
            <a:off x="127200" y="1049925"/>
            <a:ext cx="4008600" cy="354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Frontend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1.React frontend with diagram(✔)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Built a front-end using React and Node.js, where users can select different topics to get the latest sentiment trends related to that topic.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2.Incorporating AI engine (✔)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Incorporating the gpt-3.5-turbo-instruct model, gpt parses existing data and makes reasonable predictions. In the future, we can add a user quiz function.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953" y="0"/>
            <a:ext cx="357684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8"/>
          <p:cNvPicPr preferRelativeResize="0"/>
          <p:nvPr/>
        </p:nvPicPr>
        <p:blipFill rotWithShape="1">
          <a:blip r:embed="rId4">
            <a:alphaModFix/>
          </a:blip>
          <a:srcRect b="50352" l="0" r="0" t="0"/>
          <a:stretch/>
        </p:blipFill>
        <p:spPr>
          <a:xfrm>
            <a:off x="4526325" y="2668575"/>
            <a:ext cx="4173774" cy="202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Original </a:t>
            </a:r>
            <a:r>
              <a:rPr lang="en"/>
              <a:t>Goals</a:t>
            </a:r>
            <a:endParaRPr/>
          </a:p>
        </p:txBody>
      </p:sp>
      <p:sp>
        <p:nvSpPr>
          <p:cNvPr id="417" name="Google Shape;417;p59"/>
          <p:cNvSpPr txBox="1"/>
          <p:nvPr/>
        </p:nvSpPr>
        <p:spPr>
          <a:xfrm>
            <a:off x="508000" y="1064528"/>
            <a:ext cx="72177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6"/>
              <a:buFont typeface="Arial"/>
              <a:buChar char="•"/>
            </a:pP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 a system for instant </a:t>
            </a:r>
            <a:r>
              <a:rPr b="0" i="0" lang="en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sentiment analysis </a:t>
            </a: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 social media to help find the </a:t>
            </a:r>
            <a:r>
              <a:rPr b="0" i="0" lang="en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trend</a:t>
            </a: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public(</a:t>
            </a:r>
            <a:r>
              <a:rPr lang="en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✔</a:t>
            </a: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indent="-226929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6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6"/>
              <a:buFont typeface="Arial"/>
              <a:buChar char="•"/>
            </a:pP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 advanced </a:t>
            </a:r>
            <a:r>
              <a:rPr b="0" i="0" lang="en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NLP</a:t>
            </a: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b="0" i="0" lang="en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</a:t>
            </a: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categorize data(</a:t>
            </a:r>
            <a:r>
              <a:rPr lang="en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✔</a:t>
            </a: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6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6"/>
              <a:buFont typeface="Arial"/>
              <a:buChar char="•"/>
            </a:pP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Ensure the system can efficiently process large data volumes from various platforms without sacrificing speed or accuracy.(</a:t>
            </a:r>
            <a:r>
              <a:rPr lang="en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✔</a:t>
            </a:r>
            <a:r>
              <a:rPr b="1" lang="en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,Future</a:t>
            </a: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6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6"/>
              <a:buChar char="•"/>
            </a:pPr>
            <a:r>
              <a:rPr lang="en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 user-friendly dashboard that clearly presents real-data, trends, graphs and predictions, etc. Display UI can changed related to the user device(Mobile, Laptop)(</a:t>
            </a:r>
            <a:r>
              <a:rPr lang="en" sz="1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Display</a:t>
            </a:r>
            <a:r>
              <a:rPr lang="en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)(❌)</a:t>
            </a:r>
            <a:endParaRPr>
              <a:solidFill>
                <a:schemeClr val="dk1"/>
              </a:solidFill>
            </a:endParaRPr>
          </a:p>
          <a:p>
            <a:pPr indent="-226929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6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6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/>
          <p:nvPr>
            <p:ph type="title"/>
          </p:nvPr>
        </p:nvSpPr>
        <p:spPr>
          <a:xfrm>
            <a:off x="508000" y="457200"/>
            <a:ext cx="64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Future Improvement - </a:t>
            </a:r>
            <a:r>
              <a:rPr lang="en"/>
              <a:t>Expand training 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Reason</a:t>
            </a:r>
            <a:r>
              <a:rPr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1.6 million tweets from the Sentiment-140 Kaggle dataset.</a:t>
            </a:r>
            <a:endParaRPr sz="16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</a:t>
            </a:r>
            <a:r>
              <a:rPr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Current model achieves &lt;70% prediction accuracy.</a:t>
            </a:r>
            <a:endParaRPr sz="16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Enhancement</a:t>
            </a:r>
            <a:r>
              <a:rPr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6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Expand Dataset: Incorporate additional datasets such as Stanford's corpus to enrich training data.</a:t>
            </a:r>
            <a:endParaRPr sz="16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Manual Augmentation: Increase the training set manually by adding more diverse comments</a:t>
            </a:r>
            <a:r>
              <a:rPr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1"/>
          <p:cNvSpPr txBox="1"/>
          <p:nvPr>
            <p:ph type="title"/>
          </p:nvPr>
        </p:nvSpPr>
        <p:spPr>
          <a:xfrm>
            <a:off x="508000" y="457200"/>
            <a:ext cx="64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560"/>
              <a:buNone/>
            </a:pPr>
            <a:r>
              <a:rPr lang="en"/>
              <a:t>Future </a:t>
            </a:r>
            <a:r>
              <a:rPr lang="en"/>
              <a:t>Improvement - </a:t>
            </a:r>
            <a:r>
              <a:rPr lang="en" sz="1366"/>
              <a:t>Add multiple topics &amp; Implement Twitter API</a:t>
            </a:r>
            <a:endParaRPr sz="1366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Reason</a:t>
            </a:r>
            <a:r>
              <a:rPr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Currently display topic is using a single dataset focused on American Airlines comments on Twitter</a:t>
            </a:r>
            <a:endParaRPr sz="16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</a:t>
            </a:r>
            <a:r>
              <a:rPr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There is only one topic in our system</a:t>
            </a:r>
            <a:endParaRPr sz="16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Enhancement</a:t>
            </a:r>
            <a:r>
              <a:rPr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6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Diverse Test Sets: Introduce </a:t>
            </a:r>
            <a:r>
              <a:rPr lang="en" sz="165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additional test sets(Twitter API)</a:t>
            </a:r>
            <a:r>
              <a:rPr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covering a range of topics to enhance predictive accuracy and applicability.</a:t>
            </a:r>
            <a:endParaRPr sz="16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 Interface Updates: Add </a:t>
            </a:r>
            <a:r>
              <a:rPr lang="en" sz="165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 pages</a:t>
            </a:r>
            <a:r>
              <a:rPr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display results by topic with an integrated search functionality.</a:t>
            </a:r>
            <a:endParaRPr/>
          </a:p>
        </p:txBody>
      </p:sp>
      <p:pic>
        <p:nvPicPr>
          <p:cNvPr id="428" name="Google Shape;4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950" y="3467100"/>
            <a:ext cx="27336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2"/>
          <p:cNvSpPr txBox="1"/>
          <p:nvPr>
            <p:ph type="title"/>
          </p:nvPr>
        </p:nvSpPr>
        <p:spPr>
          <a:xfrm>
            <a:off x="508000" y="25365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Tests</a:t>
            </a:r>
            <a:endParaRPr/>
          </a:p>
        </p:txBody>
      </p:sp>
      <p:pic>
        <p:nvPicPr>
          <p:cNvPr id="434" name="Google Shape;43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863" y="1383200"/>
            <a:ext cx="4097975" cy="247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50" y="958075"/>
            <a:ext cx="3695061" cy="3594453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62"/>
          <p:cNvSpPr txBox="1"/>
          <p:nvPr/>
        </p:nvSpPr>
        <p:spPr>
          <a:xfrm>
            <a:off x="4390488" y="557325"/>
            <a:ext cx="41367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Load data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Prediction to sentiment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7" name="Google Shape;437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738" y="3999025"/>
            <a:ext cx="4056251" cy="8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3"/>
          <p:cNvSpPr txBox="1"/>
          <p:nvPr>
            <p:ph type="title"/>
          </p:nvPr>
        </p:nvSpPr>
        <p:spPr>
          <a:xfrm>
            <a:off x="508000" y="25365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443" name="Google Shape;443;p63"/>
          <p:cNvSpPr txBox="1"/>
          <p:nvPr/>
        </p:nvSpPr>
        <p:spPr>
          <a:xfrm>
            <a:off x="508000" y="4620300"/>
            <a:ext cx="343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https://github.com/LelouchCcCC/sentiment-analysis</a:t>
            </a:r>
            <a:endParaRPr/>
          </a:p>
        </p:txBody>
      </p:sp>
      <p:pic>
        <p:nvPicPr>
          <p:cNvPr id="444" name="Google Shape;44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75" y="1460450"/>
            <a:ext cx="4178125" cy="275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247" y="1475753"/>
            <a:ext cx="4178125" cy="2719437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3"/>
          <p:cNvSpPr txBox="1"/>
          <p:nvPr/>
        </p:nvSpPr>
        <p:spPr>
          <a:xfrm>
            <a:off x="4760250" y="4302175"/>
            <a:ext cx="357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https://github.com/Celestialfoxx/scala-sentiment-web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508000" y="1166600"/>
            <a:ext cx="6856800" cy="291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Our RSSE is</a:t>
            </a:r>
            <a:r>
              <a:rPr lang="en" sz="1600"/>
              <a:t> tool designed to </a:t>
            </a:r>
            <a:r>
              <a:rPr b="1" lang="en" sz="1600"/>
              <a:t>decode public sentiment in real time</a:t>
            </a:r>
            <a:r>
              <a:rPr lang="en" sz="1600"/>
              <a:t> and provide users with </a:t>
            </a:r>
            <a:r>
              <a:rPr b="1" lang="en" sz="1600"/>
              <a:t>data-driven advice</a:t>
            </a:r>
            <a:r>
              <a:rPr lang="en" sz="1600"/>
              <a:t> for their decision-making.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0A273"/>
                </a:solidFill>
              </a:rPr>
              <a:t>1. Our system operates in real-time</a:t>
            </a:r>
            <a:endParaRPr sz="1600">
              <a:solidFill>
                <a:srgbClr val="F0A27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0F0"/>
                </a:solidFill>
              </a:rPr>
              <a:t>2. Focuses on the social media platform Twitter</a:t>
            </a:r>
            <a:endParaRPr sz="1600">
              <a:solidFill>
                <a:srgbClr val="00B0F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27BA0"/>
                </a:solidFill>
              </a:rPr>
              <a:t>3. Applies sentiment analysis function decode the tweets, labeling them into negative/neutral/positive(-1/0/1)</a:t>
            </a:r>
            <a:endParaRPr sz="1600"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4. A full system architecture with both frontend and backend support</a:t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FF"/>
              </a:solidFill>
            </a:endParaRPr>
          </a:p>
        </p:txBody>
      </p:sp>
      <p:sp>
        <p:nvSpPr>
          <p:cNvPr id="331" name="Google Shape;331;p48"/>
          <p:cNvSpPr txBox="1"/>
          <p:nvPr/>
        </p:nvSpPr>
        <p:spPr>
          <a:xfrm>
            <a:off x="2484175" y="512950"/>
            <a:ext cx="53184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to</a:t>
            </a:r>
            <a:r>
              <a:rPr lang="en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5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Real-Time</a:t>
            </a:r>
            <a:r>
              <a:rPr lang="en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500">
                <a:solidFill>
                  <a:srgbClr val="6D9EEB"/>
                </a:solidFill>
                <a:latin typeface="Trebuchet MS"/>
                <a:ea typeface="Trebuchet MS"/>
                <a:cs typeface="Trebuchet MS"/>
                <a:sym typeface="Trebuchet MS"/>
              </a:rPr>
              <a:t>Social Media</a:t>
            </a:r>
            <a:r>
              <a:rPr lang="en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500">
                <a:solidFill>
                  <a:srgbClr val="C27BA0"/>
                </a:solidFill>
                <a:latin typeface="Trebuchet MS"/>
                <a:ea typeface="Trebuchet MS"/>
                <a:cs typeface="Trebuchet MS"/>
                <a:sym typeface="Trebuchet MS"/>
              </a:rPr>
              <a:t>Sentiment Analysis</a:t>
            </a:r>
            <a:r>
              <a:rPr lang="en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500">
                <a:solidFill>
                  <a:srgbClr val="FF00FF"/>
                </a:solidFill>
                <a:latin typeface="Trebuchet MS"/>
                <a:ea typeface="Trebuchet MS"/>
                <a:cs typeface="Trebuchet MS"/>
                <a:sym typeface="Trebuchet MS"/>
              </a:rPr>
              <a:t>Engine</a:t>
            </a:r>
            <a:endParaRPr sz="1500">
              <a:solidFill>
                <a:srgbClr val="FF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508000" y="1166600"/>
            <a:ext cx="6856800" cy="295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Use case 1: Brand Manager Monitoring Brand Sentiment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Actor: </a:t>
            </a:r>
            <a:r>
              <a:rPr lang="en" sz="1600"/>
              <a:t>Brand Manager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Action: Uses the engine to monitor and find topics related to their brand and view sentiment analysis of those topics.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Response: </a:t>
            </a:r>
            <a:r>
              <a:rPr lang="en" sz="1600">
                <a:solidFill>
                  <a:schemeClr val="accent5"/>
                </a:solidFill>
              </a:rPr>
              <a:t>Receives real-time data</a:t>
            </a:r>
            <a:r>
              <a:rPr lang="en" sz="1600"/>
              <a:t> and </a:t>
            </a:r>
            <a:r>
              <a:rPr lang="en" sz="1600">
                <a:solidFill>
                  <a:schemeClr val="accent5"/>
                </a:solidFill>
              </a:rPr>
              <a:t>graph</a:t>
            </a:r>
            <a:r>
              <a:rPr lang="en" sz="1600"/>
              <a:t> displayed on public sentiment towards their brand, </a:t>
            </a:r>
            <a:r>
              <a:rPr lang="en" sz="1600">
                <a:solidFill>
                  <a:schemeClr val="accent5"/>
                </a:solidFill>
              </a:rPr>
              <a:t>giving advices</a:t>
            </a:r>
            <a:r>
              <a:rPr lang="en" sz="1600"/>
              <a:t> and enabling strategic decisions regarding marketing and communication efforts to improve brand image or capitalize on positive sentiment.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43" name="Google Shape;343;p50"/>
          <p:cNvSpPr txBox="1"/>
          <p:nvPr>
            <p:ph idx="1" type="body"/>
          </p:nvPr>
        </p:nvSpPr>
        <p:spPr>
          <a:xfrm>
            <a:off x="508000" y="1166600"/>
            <a:ext cx="6856800" cy="295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Use case 2: </a:t>
            </a:r>
            <a:r>
              <a:rPr lang="en" sz="1600"/>
              <a:t>Public Users Exploring Hot Topics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Actor: </a:t>
            </a:r>
            <a:r>
              <a:rPr lang="en" sz="1600"/>
              <a:t>General Public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Action: </a:t>
            </a:r>
            <a:r>
              <a:rPr lang="en" sz="1600"/>
              <a:t>Accesses the system to see sentiment analysis on </a:t>
            </a:r>
            <a:r>
              <a:rPr lang="en" sz="1600">
                <a:solidFill>
                  <a:schemeClr val="accent5"/>
                </a:solidFill>
              </a:rPr>
              <a:t>hot issues</a:t>
            </a:r>
            <a:r>
              <a:rPr lang="en" sz="1600"/>
              <a:t> in the media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Response: </a:t>
            </a:r>
            <a:r>
              <a:rPr lang="en" sz="1600"/>
              <a:t>Gains insight into the general mood and opinions around current events, helping them understand broader public reactions and potentially informing their own opinions or discussions.</a:t>
            </a:r>
            <a:endParaRPr sz="1600"/>
          </a:p>
        </p:txBody>
      </p:sp>
      <p:pic>
        <p:nvPicPr>
          <p:cNvPr id="344" name="Google Shape;3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400" y="3290450"/>
            <a:ext cx="2777600" cy="185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Methodology</a:t>
            </a:r>
            <a:r>
              <a:rPr lang="en"/>
              <a:t> Achieved</a:t>
            </a:r>
            <a:endParaRPr/>
          </a:p>
        </p:txBody>
      </p:sp>
      <p:sp>
        <p:nvSpPr>
          <p:cNvPr id="350" name="Google Shape;350;p51"/>
          <p:cNvSpPr txBox="1"/>
          <p:nvPr>
            <p:ph idx="1" type="body"/>
          </p:nvPr>
        </p:nvSpPr>
        <p:spPr>
          <a:xfrm>
            <a:off x="508000" y="1064527"/>
            <a:ext cx="21795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" sz="1600"/>
              <a:t>Data Collection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600"/>
              <a:t>Multi-threading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600"/>
              <a:t>SQL</a:t>
            </a:r>
            <a:endParaRPr/>
          </a:p>
          <a:p>
            <a:pPr indent="-2159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51" name="Google Shape;351;p51"/>
          <p:cNvSpPr txBox="1"/>
          <p:nvPr/>
        </p:nvSpPr>
        <p:spPr>
          <a:xfrm>
            <a:off x="2446435" y="1064527"/>
            <a:ext cx="21795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Processing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Char char="•"/>
            </a:pPr>
            <a:r>
              <a:rPr b="0" i="0" lang="en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Spark SQL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Char char="•"/>
            </a:pPr>
            <a:r>
              <a:rPr b="0" i="0" lang="en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Spark DataFrame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7168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59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Google Shape;352;p51"/>
          <p:cNvSpPr txBox="1"/>
          <p:nvPr/>
        </p:nvSpPr>
        <p:spPr>
          <a:xfrm>
            <a:off x="4534350" y="1064527"/>
            <a:ext cx="22959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Sentiment Analysis</a:t>
            </a:r>
            <a:endParaRPr/>
          </a:p>
          <a:p>
            <a:pPr indent="-2159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Spark MLlib</a:t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Spark NLP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51"/>
          <p:cNvSpPr txBox="1"/>
          <p:nvPr/>
        </p:nvSpPr>
        <p:spPr>
          <a:xfrm>
            <a:off x="6713891" y="1017743"/>
            <a:ext cx="21795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Result Display</a:t>
            </a:r>
            <a:endParaRPr/>
          </a:p>
          <a:p>
            <a:pPr indent="-2159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Spark backend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React frontend</a:t>
            </a:r>
            <a:endParaRPr sz="1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4" name="Google Shape;3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50" y="3549700"/>
            <a:ext cx="29718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949" y="3512325"/>
            <a:ext cx="2451219" cy="16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7888" y="324490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508000" y="457200"/>
            <a:ext cx="6610200" cy="97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——Data Collection</a:t>
            </a:r>
            <a:endParaRPr/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508000" y="1620450"/>
            <a:ext cx="3246300" cy="291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O</a:t>
            </a:r>
            <a:r>
              <a:rPr b="1" lang="en" sz="1600"/>
              <a:t>riginal Expectations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1.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Sentiment-140 Kaggle(1.6 million Tweets)</a:t>
            </a:r>
            <a:r>
              <a:rPr b="1" lang="en"/>
              <a:t>(</a:t>
            </a:r>
            <a:r>
              <a:rPr lang="en"/>
              <a:t>✔</a:t>
            </a:r>
            <a:r>
              <a:rPr b="1" lang="en"/>
              <a:t>)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2. Spider towards Twitter API(</a:t>
            </a:r>
            <a:r>
              <a:rPr lang="en"/>
              <a:t>--</a:t>
            </a:r>
            <a:r>
              <a:rPr b="1" lang="en"/>
              <a:t>)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3. Mock data, data up to you!(new*)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63" name="Google Shape;363;p52"/>
          <p:cNvPicPr preferRelativeResize="0"/>
          <p:nvPr/>
        </p:nvPicPr>
        <p:blipFill rotWithShape="1">
          <a:blip r:embed="rId4">
            <a:alphaModFix/>
          </a:blip>
          <a:srcRect b="0" l="0" r="50431" t="0"/>
          <a:stretch/>
        </p:blipFill>
        <p:spPr>
          <a:xfrm>
            <a:off x="4500575" y="1485088"/>
            <a:ext cx="3206748" cy="201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000" y="3552413"/>
            <a:ext cx="3667126" cy="8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2"/>
          <p:cNvSpPr txBox="1"/>
          <p:nvPr/>
        </p:nvSpPr>
        <p:spPr>
          <a:xfrm>
            <a:off x="4500575" y="3552425"/>
            <a:ext cx="42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Twitter free plan does not support tweets search </a:t>
            </a:r>
            <a:r>
              <a:rPr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:(</a:t>
            </a:r>
            <a:endParaRPr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508000" y="457200"/>
            <a:ext cx="6610200" cy="97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——Data Processing</a:t>
            </a:r>
            <a:endParaRPr/>
          </a:p>
        </p:txBody>
      </p:sp>
      <p:sp>
        <p:nvSpPr>
          <p:cNvPr id="371" name="Google Shape;371;p53"/>
          <p:cNvSpPr txBox="1"/>
          <p:nvPr>
            <p:ph idx="1" type="body"/>
          </p:nvPr>
        </p:nvSpPr>
        <p:spPr>
          <a:xfrm>
            <a:off x="508000" y="1620450"/>
            <a:ext cx="7135800" cy="120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Original Expectations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1. Spark SQL(</a:t>
            </a:r>
            <a:r>
              <a:rPr lang="en"/>
              <a:t>✔</a:t>
            </a:r>
            <a:r>
              <a:rPr b="1" lang="en"/>
              <a:t>)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2. Spark distributed compute capability(✔)</a:t>
            </a:r>
            <a:endParaRPr b="1"/>
          </a:p>
        </p:txBody>
      </p:sp>
      <p:sp>
        <p:nvSpPr>
          <p:cNvPr id="372" name="Google Shape;372;p53"/>
          <p:cNvSpPr txBox="1"/>
          <p:nvPr/>
        </p:nvSpPr>
        <p:spPr>
          <a:xfrm>
            <a:off x="508000" y="2905150"/>
            <a:ext cx="7374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1. Data Standardization: Normalize and standardize the </a:t>
            </a:r>
            <a:r>
              <a:rPr lang="en" sz="16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format</a:t>
            </a:r>
            <a:r>
              <a:rPr lang="en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of 'sentiment-140' to ensure consistency across all datasets collected from social media</a:t>
            </a:r>
            <a:endParaRPr sz="1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2. Data Storage: Store the data into Resources Repo(csv file)</a:t>
            </a:r>
            <a:endParaRPr sz="1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374900" y="34450"/>
            <a:ext cx="6610200" cy="97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——S</a:t>
            </a:r>
            <a:r>
              <a:rPr lang="en"/>
              <a:t>entiment Analysis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374900" y="1347000"/>
            <a:ext cx="3082800" cy="116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Original Expectations: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1. Spark MLlib(</a:t>
            </a:r>
            <a:r>
              <a:rPr lang="en"/>
              <a:t>✔</a:t>
            </a:r>
            <a:r>
              <a:rPr b="1" lang="en" sz="1600"/>
              <a:t>)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2. Spark NLP(</a:t>
            </a:r>
            <a:r>
              <a:rPr lang="en"/>
              <a:t>✔</a:t>
            </a:r>
            <a:r>
              <a:rPr b="1" lang="en" sz="1600"/>
              <a:t>)</a:t>
            </a:r>
            <a:endParaRPr b="1"/>
          </a:p>
        </p:txBody>
      </p:sp>
      <p:sp>
        <p:nvSpPr>
          <p:cNvPr id="379" name="Google Shape;379;p54"/>
          <p:cNvSpPr txBox="1"/>
          <p:nvPr/>
        </p:nvSpPr>
        <p:spPr>
          <a:xfrm>
            <a:off x="3016275" y="778375"/>
            <a:ext cx="5032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Preprocessing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the text by removing line breaks, URLs, and other non-relevant symbols to improve data quality.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Text Tokenization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the </a:t>
            </a:r>
            <a:r>
              <a:rPr lang="en">
                <a:solidFill>
                  <a:schemeClr val="accent5"/>
                </a:solidFill>
              </a:rPr>
              <a:t>NLTK stopwords</a:t>
            </a:r>
            <a:r>
              <a:rPr lang="en"/>
              <a:t> corpus to filter out common stopwords.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text splitting to convert raw text into a list of words.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Feature Vectorization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 </a:t>
            </a:r>
            <a:r>
              <a:rPr lang="en">
                <a:solidFill>
                  <a:schemeClr val="accent5"/>
                </a:solidFill>
              </a:rPr>
              <a:t>HashingTF</a:t>
            </a:r>
            <a:r>
              <a:rPr lang="en"/>
              <a:t> from Spark's MLlib to </a:t>
            </a:r>
            <a:r>
              <a:rPr lang="en">
                <a:solidFill>
                  <a:schemeClr val="accent5"/>
                </a:solidFill>
              </a:rPr>
              <a:t>vectorize</a:t>
            </a:r>
            <a:r>
              <a:rPr lang="en"/>
              <a:t> the text data, transforming text into numerical feature vectors suitable for machine learning algorithms.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 Training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the </a:t>
            </a:r>
            <a:r>
              <a:rPr lang="en">
                <a:solidFill>
                  <a:schemeClr val="accent5"/>
                </a:solidFill>
              </a:rPr>
              <a:t>NaiveBayes classifier</a:t>
            </a:r>
            <a:r>
              <a:rPr lang="en"/>
              <a:t> from Spark MLlib to train the sentiment analysis model on the prepared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75" y="2661265"/>
            <a:ext cx="2070300" cy="148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200" y="3998257"/>
            <a:ext cx="2727074" cy="29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508000" y="457200"/>
            <a:ext cx="6610200" cy="97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——Result display</a:t>
            </a:r>
            <a:r>
              <a:rPr lang="en"/>
              <a:t> 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5"/>
          <p:cNvSpPr txBox="1"/>
          <p:nvPr>
            <p:ph idx="1" type="body"/>
          </p:nvPr>
        </p:nvSpPr>
        <p:spPr>
          <a:xfrm>
            <a:off x="508000" y="1406250"/>
            <a:ext cx="3082800" cy="116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Original Expectations: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1. Spark Backend(</a:t>
            </a:r>
            <a:r>
              <a:rPr lang="en"/>
              <a:t>✔</a:t>
            </a:r>
            <a:r>
              <a:rPr b="1" lang="en" sz="1600"/>
              <a:t>)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2. React Frontend(</a:t>
            </a:r>
            <a:r>
              <a:rPr lang="en"/>
              <a:t>✔</a:t>
            </a:r>
            <a:r>
              <a:rPr b="1" lang="en" sz="1600"/>
              <a:t>)</a:t>
            </a:r>
            <a:endParaRPr b="1"/>
          </a:p>
        </p:txBody>
      </p:sp>
      <p:sp>
        <p:nvSpPr>
          <p:cNvPr id="388" name="Google Shape;388;p55"/>
          <p:cNvSpPr txBox="1"/>
          <p:nvPr>
            <p:ph idx="1" type="body"/>
          </p:nvPr>
        </p:nvSpPr>
        <p:spPr>
          <a:xfrm>
            <a:off x="4111625" y="1433100"/>
            <a:ext cx="3082800" cy="116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Something New: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1. OpenAI API </a:t>
            </a:r>
            <a:endParaRPr b="1"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508000" y="2571750"/>
            <a:ext cx="6485100" cy="284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Backend: Spark's </a:t>
            </a:r>
            <a:r>
              <a:rPr lang="en" sz="1600">
                <a:solidFill>
                  <a:schemeClr val="accent5"/>
                </a:solidFill>
              </a:rPr>
              <a:t>Akka </a:t>
            </a:r>
            <a:r>
              <a:rPr lang="en" sz="1600"/>
              <a:t>framework provided with two functional interfaces: one for </a:t>
            </a:r>
            <a:r>
              <a:rPr lang="en" sz="1600">
                <a:solidFill>
                  <a:schemeClr val="accent5"/>
                </a:solidFill>
              </a:rPr>
              <a:t>viewing recent sentiment results</a:t>
            </a:r>
            <a:r>
              <a:rPr lang="en" sz="1600"/>
              <a:t> of topics, and another for receiving mock data and </a:t>
            </a:r>
            <a:r>
              <a:rPr lang="en" sz="1600">
                <a:solidFill>
                  <a:schemeClr val="accent5"/>
                </a:solidFill>
              </a:rPr>
              <a:t>invoking the model to update the data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Frontend: Utilizes React, offering two functions: one for retrieving sentiment analysis data on topics from the backend, and another for manually adding a data entry for text analysis, given AI advice based on data trend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