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508" r:id="rId2"/>
    <p:sldId id="653" r:id="rId3"/>
    <p:sldId id="747" r:id="rId4"/>
    <p:sldId id="748" r:id="rId5"/>
    <p:sldId id="749" r:id="rId6"/>
    <p:sldId id="752" r:id="rId7"/>
    <p:sldId id="761" r:id="rId8"/>
    <p:sldId id="754" r:id="rId9"/>
    <p:sldId id="753" r:id="rId10"/>
    <p:sldId id="758" r:id="rId11"/>
    <p:sldId id="755" r:id="rId12"/>
    <p:sldId id="756" r:id="rId13"/>
    <p:sldId id="757" r:id="rId14"/>
    <p:sldId id="759" r:id="rId15"/>
    <p:sldId id="760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orient="horz" pos="3936">
          <p15:clr>
            <a:srgbClr val="A4A3A4"/>
          </p15:clr>
        </p15:guide>
        <p15:guide id="3" orient="horz" pos="96">
          <p15:clr>
            <a:srgbClr val="A4A3A4"/>
          </p15:clr>
        </p15:guide>
        <p15:guide id="4" orient="horz" pos="2688">
          <p15:clr>
            <a:srgbClr val="A4A3A4"/>
          </p15:clr>
        </p15:guide>
        <p15:guide id="5" pos="144">
          <p15:clr>
            <a:srgbClr val="A4A3A4"/>
          </p15:clr>
        </p15:guide>
        <p15:guide id="6" pos="2032">
          <p15:clr>
            <a:srgbClr val="A4A3A4"/>
          </p15:clr>
        </p15:guide>
        <p15:guide id="7" pos="3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53"/>
    <p:restoredTop sz="74686"/>
  </p:normalViewPr>
  <p:slideViewPr>
    <p:cSldViewPr>
      <p:cViewPr varScale="1">
        <p:scale>
          <a:sx n="80" d="100"/>
          <a:sy n="80" d="100"/>
        </p:scale>
        <p:origin x="2856" y="184"/>
      </p:cViewPr>
      <p:guideLst>
        <p:guide orient="horz" pos="816"/>
        <p:guide orient="horz" pos="3936"/>
        <p:guide orient="horz" pos="96"/>
        <p:guide orient="horz" pos="2688"/>
        <p:guide pos="144"/>
        <p:guide pos="2032"/>
        <p:guide pos="3913"/>
      </p:guideLst>
    </p:cSldViewPr>
  </p:slideViewPr>
  <p:outlineViewPr>
    <p:cViewPr>
      <p:scale>
        <a:sx n="33" d="100"/>
        <a:sy n="33" d="100"/>
      </p:scale>
      <p:origin x="0" y="-29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271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CAC6A76-8A8A-FE44-9A93-A95DFCE532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29C3676-C385-C543-B135-805E2FADD8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BAAC4301-6B6F-9A44-BB9B-B59BD64BABD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EC5409C7-753B-F54B-9A47-2009A4ED3CE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CB1C80A-4269-664F-AB60-1E38ADE0AB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C1E056B-FB37-8F40-9A96-D18D03C4A3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0B553C-CA3C-D74E-8807-6F818C9B2FB2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AC32706-28BD-3A4F-BEAA-0CA13D04AD2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27A2059-EA91-3449-85F5-E405FE180E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9BB7D98-94CD-E841-96A4-57AE573CC2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F5E96BD-43EE-8F41-9914-C654BF6708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/>
            </a:lvl1pPr>
          </a:lstStyle>
          <a:p>
            <a:fld id="{0D8BE1D7-9CB5-8E43-823A-5F3391A0676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070684E2-8CCB-6A42-AC57-0CE1459B5A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6D88FFE8-0931-1C42-B759-D6ECFAE48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Gene linkage means that genes aren’t independently assorting therefore most likely on the same chromosome!</a:t>
            </a:r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BD177523-EFA7-1B4D-AD58-D64BAF7B4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21837CB-3ECB-BF49-8329-DFB0063BF40C}" type="slidenum">
              <a:rPr kumimoji="0" lang="en-US" altLang="en-US" sz="1200" b="0"/>
              <a:pPr/>
              <a:t>2</a:t>
            </a:fld>
            <a:endParaRPr kumimoji="0" lang="en-US" altLang="en-US" sz="12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>
            <a:extLst>
              <a:ext uri="{FF2B5EF4-FFF2-40B4-BE49-F238E27FC236}">
                <a16:creationId xmlns:a16="http://schemas.microsoft.com/office/drawing/2014/main" id="{E5211CBB-5559-6249-931F-5BB61E8601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Notes Placeholder 2">
            <a:extLst>
              <a:ext uri="{FF2B5EF4-FFF2-40B4-BE49-F238E27FC236}">
                <a16:creationId xmlns:a16="http://schemas.microsoft.com/office/drawing/2014/main" id="{719C3A53-ADD0-B647-AF24-94D9258DC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17C7751A-3D16-5842-A32B-5075471B4A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B6C1666-4B7E-4B4B-826B-8DBC868C7EB5}" type="slidenum">
              <a:rPr kumimoji="0" lang="en-US" altLang="en-US" sz="1200" b="0"/>
              <a:pPr/>
              <a:t>3</a:t>
            </a:fld>
            <a:endParaRPr kumimoji="0" lang="en-US" altLang="en-US" sz="1200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2FC47BAC-DCD2-3749-809D-0C0FB91FC3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BE96E510-4604-7244-A6A3-4B8FB1B10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AaBb x AaBb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 expected ratio is 9:3:3:1 (# of outcomes is 4)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AaBb x AABb  expected ration is 6:2  3:1 (# of outcomes is 2)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3138416E-8DC7-6241-B7AD-650C183025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15E809B-974B-664D-96B1-B18586D4D171}" type="slidenum">
              <a:rPr kumimoji="0" lang="en-US" altLang="en-US" sz="1200" b="0"/>
              <a:pPr/>
              <a:t>4</a:t>
            </a:fld>
            <a:endParaRPr kumimoji="0" lang="en-US" altLang="en-US" sz="1200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541BA397-C71B-3B46-A89D-482BC94682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11955BC3-C758-4F4B-8BC9-1D346A037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bbee x BBEE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F1: BbEe x BbEe</a:t>
            </a:r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E7B4D60A-0D5A-D84F-8D79-4F65F372E0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E1EFBD8-8DAC-5048-B8C7-249D4201938D}" type="slidenum">
              <a:rPr kumimoji="0" lang="en-US" altLang="en-US" sz="1200" b="0"/>
              <a:pPr/>
              <a:t>8</a:t>
            </a:fld>
            <a:endParaRPr kumimoji="0" lang="en-US" altLang="en-US" sz="1200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FD467DDD-36D6-5345-A7DA-4668629A9D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366F0C93-EDE8-E84B-8ADB-695192EA9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D4921114-F3C1-7F4C-9D7B-0B68DD6790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D31331F-4D75-0844-BEA5-0801DEC7642C}" type="slidenum">
              <a:rPr kumimoji="0" lang="en-US" altLang="en-US" sz="1200" b="0"/>
              <a:pPr/>
              <a:t>9</a:t>
            </a:fld>
            <a:endParaRPr kumimoji="0" lang="en-US" altLang="en-US" sz="1200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FCDC6741-5F08-DF46-BCB6-941966C618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BFCEA3A4-10EC-3D46-BBFF-E7262A35E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9:3:3:1 (what are each phenotype?)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4EC33EA7-2FA3-F749-8436-26188E0E35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59074EB-4264-6347-979D-748BB2507FBE}" type="slidenum">
              <a:rPr kumimoji="0" lang="en-US" altLang="en-US" sz="1200" b="0"/>
              <a:pPr/>
              <a:t>11</a:t>
            </a:fld>
            <a:endParaRPr kumimoji="0" lang="en-US" altLang="en-US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art">
            <a:extLst>
              <a:ext uri="{FF2B5EF4-FFF2-40B4-BE49-F238E27FC236}">
                <a16:creationId xmlns:a16="http://schemas.microsoft.com/office/drawing/2014/main" id="{2F79A002-C628-FB4B-BF1D-A90219922C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14" b="2774"/>
          <a:stretch>
            <a:fillRect/>
          </a:stretch>
        </p:blipFill>
        <p:spPr bwMode="auto">
          <a:xfrm>
            <a:off x="0" y="0"/>
            <a:ext cx="91471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90E2694F-5BC9-764E-A91D-5EEA0E77FD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51938" cy="6856413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kumimoji="0" lang="en-US" altLang="en-US" sz="2700" b="0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5A3ED4B3-D23B-894B-96BE-ECFB9D455E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019800"/>
            <a:ext cx="9144000" cy="533400"/>
          </a:xfrm>
          <a:prstGeom prst="rect">
            <a:avLst/>
          </a:prstGeom>
          <a:solidFill>
            <a:srgbClr val="584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06A577A-0CF0-6E4C-B390-58826D6FF4E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rgbClr val="57B2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B3DE211B-7F87-E241-AAF5-9E61A4D241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7638" y="6597650"/>
            <a:ext cx="54864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lIns="91429" tIns="45714" rIns="91429" bIns="45714"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kumimoji="0" lang="en-US" altLang="en-US" sz="1100" b="0">
                <a:solidFill>
                  <a:srgbClr val="000000"/>
                </a:solidFill>
              </a:rPr>
              <a:t>Copyright © 2008 Pearson Education, Inc., publishing as Pearson Benjamin Cummings</a:t>
            </a: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1FE0CCAB-F891-8341-8B80-081776D4182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4254500"/>
            <a:ext cx="3695700" cy="1708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kumimoji="0" lang="en-US" altLang="en-US" sz="1800">
                <a:latin typeface="Arial Narrow" charset="0"/>
              </a:rPr>
              <a:t>PowerPoint</a:t>
            </a:r>
            <a:r>
              <a:rPr kumimoji="0" lang="en-US" altLang="en-US" sz="1800" baseline="30000">
                <a:latin typeface="Arial Narrow" charset="0"/>
              </a:rPr>
              <a:t>®</a:t>
            </a:r>
            <a:r>
              <a:rPr kumimoji="0" lang="en-US" altLang="en-US" sz="1800">
                <a:latin typeface="Arial Narrow" charset="0"/>
              </a:rPr>
              <a:t> Lecture Presentations for</a:t>
            </a:r>
            <a:r>
              <a:rPr kumimoji="0" lang="en-US" altLang="en-US" sz="1800" b="0">
                <a:solidFill>
                  <a:srgbClr val="006699"/>
                </a:solidFill>
                <a:latin typeface="Arial" charset="0"/>
              </a:rPr>
              <a:t> </a:t>
            </a:r>
            <a:r>
              <a:rPr kumimoji="0" lang="en-US" altLang="en-US" sz="4800">
                <a:latin typeface="Arial" charset="0"/>
              </a:rPr>
              <a:t>Biology</a:t>
            </a:r>
            <a:r>
              <a:rPr kumimoji="0" lang="en-US" altLang="en-US">
                <a:latin typeface="Arial" charset="0"/>
              </a:rPr>
              <a:t> </a:t>
            </a:r>
          </a:p>
          <a:p>
            <a:pPr algn="ctr">
              <a:defRPr/>
            </a:pPr>
            <a:r>
              <a:rPr kumimoji="0" lang="en-US" altLang="en-US" sz="2000" i="1"/>
              <a:t>Eighth Edition</a:t>
            </a:r>
          </a:p>
          <a:p>
            <a:pPr algn="ctr" eaLnBrk="1" hangingPunct="1">
              <a:defRPr/>
            </a:pPr>
            <a:r>
              <a:rPr kumimoji="0" lang="en-US" altLang="en-US" sz="2000"/>
              <a:t>Neil Campbell and Jane Reece</a:t>
            </a:r>
            <a:endParaRPr kumimoji="0" lang="en-US" altLang="en-US" sz="160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81539E03-7BC4-EC47-8CE9-4A2C617093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72200"/>
            <a:ext cx="9140825" cy="3667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kumimoji="0" lang="en-US" altLang="x-none" sz="1800">
                <a:solidFill>
                  <a:schemeClr val="bg1"/>
                </a:solidFill>
              </a:rPr>
              <a:t>Lectures by Chris Romero, updated by Erin Barley with contributions from Joan Sharp</a:t>
            </a:r>
            <a:r>
              <a:rPr kumimoji="0" lang="en-US" altLang="x-none" b="0">
                <a:solidFill>
                  <a:schemeClr val="bg1"/>
                </a:solidFill>
                <a:latin typeface="Arial" charset="0"/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1531938"/>
            <a:ext cx="8677275" cy="1752600"/>
          </a:xfrm>
        </p:spPr>
        <p:txBody>
          <a:bodyPr/>
          <a:lstStyle>
            <a:lvl1pPr marL="0" indent="0">
              <a:buFontTx/>
              <a:buNone/>
              <a:defRPr sz="5500">
                <a:solidFill>
                  <a:srgbClr val="990066"/>
                </a:solidFill>
                <a:latin typeface="Times New Roman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157163"/>
            <a:ext cx="8709025" cy="1143000"/>
          </a:xfrm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anchor="ctr"/>
          <a:lstStyle>
            <a:lvl1pPr marL="0" indent="0">
              <a:defRPr sz="5000"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015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876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"/>
            <a:ext cx="2133600" cy="4498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248400" cy="449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41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974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2850"/>
            <a:ext cx="4191000" cy="336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2850"/>
            <a:ext cx="4191000" cy="336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240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898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310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16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665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62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BFBFBF"/>
            </a:gs>
            <a:gs pos="100000">
              <a:schemeClr val="bg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0FEF4A-E682-B446-B4EF-002900EC0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7EDD973-2F66-FA41-A513-8E61FC6D0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2850"/>
            <a:ext cx="85344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txStyles>
    <p:titleStyle>
      <a:lvl1pPr marL="450850" indent="-4508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marL="450850" indent="-4508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marL="450850" indent="-4508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marL="450850" indent="-4508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marL="450850" indent="-4508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ＭＳ Ｐゴシック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ＭＳ Ｐゴシック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ＭＳ Ｐゴシック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50838" indent="-350838" algn="l" rtl="0" eaLnBrk="0" fontAlgn="base" hangingPunct="0">
        <a:spcBef>
          <a:spcPct val="45000"/>
        </a:spcBef>
        <a:spcAft>
          <a:spcPct val="20000"/>
        </a:spcAft>
        <a:buClr>
          <a:schemeClr val="tx2"/>
        </a:buClr>
        <a:buChar char="•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914400" indent="-449263" algn="l" rtl="0" eaLnBrk="0" fontAlgn="base" hangingPunct="0">
        <a:spcBef>
          <a:spcPct val="45000"/>
        </a:spcBef>
        <a:spcAft>
          <a:spcPct val="20000"/>
        </a:spcAft>
        <a:buClr>
          <a:schemeClr val="tx2"/>
        </a:buClr>
        <a:buFont typeface="Times New Roman" panose="02020603050405020304" pitchFamily="18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371600" indent="-342900" algn="l" rtl="0" eaLnBrk="0" fontAlgn="base" hangingPunct="0">
        <a:spcBef>
          <a:spcPct val="45000"/>
        </a:spcBef>
        <a:spcAft>
          <a:spcPct val="20000"/>
        </a:spcAft>
        <a:buClr>
          <a:schemeClr val="tx2"/>
        </a:buClr>
        <a:buFont typeface="Times New Roman" panose="02020603050405020304" pitchFamily="18" charset="0"/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828800" indent="-342900" algn="l" rtl="0" eaLnBrk="0" fontAlgn="base" hangingPunct="0">
        <a:spcBef>
          <a:spcPct val="45000"/>
        </a:spcBef>
        <a:spcAft>
          <a:spcPct val="20000"/>
        </a:spcAft>
        <a:buClr>
          <a:schemeClr val="tx2"/>
        </a:buClr>
        <a:buFont typeface="Times New Roman" panose="02020603050405020304" pitchFamily="18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286000" indent="-334963" algn="l" rtl="0" eaLnBrk="0" fontAlgn="base" hangingPunct="0">
        <a:spcBef>
          <a:spcPct val="45000"/>
        </a:spcBef>
        <a:spcAft>
          <a:spcPct val="20000"/>
        </a:spcAft>
        <a:buClr>
          <a:schemeClr val="tx2"/>
        </a:buClr>
        <a:buFont typeface="Times New Roman" panose="02020603050405020304" pitchFamily="18" charset="0"/>
        <a:buChar char="•"/>
        <a:defRPr sz="2600">
          <a:solidFill>
            <a:schemeClr val="tx1"/>
          </a:solidFill>
          <a:latin typeface="+mn-lt"/>
          <a:ea typeface="+mn-ea"/>
        </a:defRPr>
      </a:lvl5pPr>
      <a:lvl6pPr marL="2743200" indent="-334963" algn="l" rtl="0" fontAlgn="base">
        <a:spcBef>
          <a:spcPct val="45000"/>
        </a:spcBef>
        <a:spcAft>
          <a:spcPct val="20000"/>
        </a:spcAft>
        <a:buClr>
          <a:schemeClr val="tx2"/>
        </a:buClr>
        <a:buFont typeface="Times New Roman" charset="0"/>
        <a:buChar char="•"/>
        <a:defRPr sz="2600">
          <a:solidFill>
            <a:schemeClr val="tx1"/>
          </a:solidFill>
          <a:latin typeface="+mn-lt"/>
          <a:ea typeface="+mn-ea"/>
        </a:defRPr>
      </a:lvl6pPr>
      <a:lvl7pPr marL="3200400" indent="-334963" algn="l" rtl="0" fontAlgn="base">
        <a:spcBef>
          <a:spcPct val="45000"/>
        </a:spcBef>
        <a:spcAft>
          <a:spcPct val="20000"/>
        </a:spcAft>
        <a:buClr>
          <a:schemeClr val="tx2"/>
        </a:buClr>
        <a:buFont typeface="Times New Roman" charset="0"/>
        <a:buChar char="•"/>
        <a:defRPr sz="2600">
          <a:solidFill>
            <a:schemeClr val="tx1"/>
          </a:solidFill>
          <a:latin typeface="+mn-lt"/>
          <a:ea typeface="+mn-ea"/>
        </a:defRPr>
      </a:lvl7pPr>
      <a:lvl8pPr marL="3657600" indent="-334963" algn="l" rtl="0" fontAlgn="base">
        <a:spcBef>
          <a:spcPct val="45000"/>
        </a:spcBef>
        <a:spcAft>
          <a:spcPct val="20000"/>
        </a:spcAft>
        <a:buClr>
          <a:schemeClr val="tx2"/>
        </a:buClr>
        <a:buFont typeface="Times New Roman" charset="0"/>
        <a:buChar char="•"/>
        <a:defRPr sz="2600">
          <a:solidFill>
            <a:schemeClr val="tx1"/>
          </a:solidFill>
          <a:latin typeface="+mn-lt"/>
          <a:ea typeface="+mn-ea"/>
        </a:defRPr>
      </a:lvl8pPr>
      <a:lvl9pPr marL="4114800" indent="-334963" algn="l" rtl="0" fontAlgn="base">
        <a:spcBef>
          <a:spcPct val="45000"/>
        </a:spcBef>
        <a:spcAft>
          <a:spcPct val="20000"/>
        </a:spcAft>
        <a:buClr>
          <a:schemeClr val="tx2"/>
        </a:buClr>
        <a:buFont typeface="Times New Roman" charset="0"/>
        <a:buChar char="•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XPBoFDqNV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Content Placeholder 2">
            <a:extLst>
              <a:ext uri="{FF2B5EF4-FFF2-40B4-BE49-F238E27FC236}">
                <a16:creationId xmlns:a16="http://schemas.microsoft.com/office/drawing/2014/main" id="{61B15C26-2A9B-B24B-BA7F-BE54308B2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765175"/>
            <a:ext cx="8534400" cy="3024188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endParaRPr lang="en-US" altLang="en-US" sz="4000" b="1"/>
          </a:p>
          <a:p>
            <a:pPr marL="0" indent="0" algn="ctr" eaLnBrk="1" hangingPunct="1">
              <a:buFontTx/>
              <a:buNone/>
            </a:pPr>
            <a:r>
              <a:rPr lang="en-US" altLang="en-US" sz="4000" b="1"/>
              <a:t>Chi Square Statistical Analysis</a:t>
            </a:r>
          </a:p>
          <a:p>
            <a:pPr marL="0" indent="0" algn="ctr" eaLnBrk="1" hangingPunct="1">
              <a:buFontTx/>
              <a:buNone/>
            </a:pPr>
            <a:r>
              <a:rPr lang="en-US" altLang="en-US" sz="2000" b="1"/>
              <a:t>Dr. Keller</a:t>
            </a:r>
          </a:p>
          <a:p>
            <a:pPr marL="0" indent="0" algn="ctr" eaLnBrk="1" hangingPunct="1">
              <a:buFontTx/>
              <a:buNone/>
            </a:pPr>
            <a:endParaRPr lang="en-US" altLang="en-US"/>
          </a:p>
        </p:txBody>
      </p:sp>
      <p:sp>
        <p:nvSpPr>
          <p:cNvPr id="5122" name="TextBox 2">
            <a:extLst>
              <a:ext uri="{FF2B5EF4-FFF2-40B4-BE49-F238E27FC236}">
                <a16:creationId xmlns:a16="http://schemas.microsoft.com/office/drawing/2014/main" id="{1D596A74-82AC-604F-9C1C-A19CC2C56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5905500"/>
            <a:ext cx="891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Mr. Anderson’s Chi-Square: </a:t>
            </a:r>
            <a:r>
              <a:rPr lang="en-US" altLang="en-US" sz="1600">
                <a:hlinkClick r:id="rId2"/>
              </a:rPr>
              <a:t>https://www.youtube.com/watch?v=WXPBoFDqNVk</a:t>
            </a:r>
            <a:r>
              <a:rPr lang="en-US" altLang="en-US" sz="160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207E67C6-C68F-244F-B88E-C258E0E44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001000" cy="655638"/>
          </a:xfrm>
        </p:spPr>
        <p:txBody>
          <a:bodyPr/>
          <a:lstStyle/>
          <a:p>
            <a:pPr eaLnBrk="1" hangingPunct="1"/>
            <a:r>
              <a:rPr lang="en-US" altLang="en-US" sz="3500" u="sng">
                <a:latin typeface="Arial Black" panose="020B0604020202020204" pitchFamily="34" charset="0"/>
              </a:rPr>
              <a:t>NOW CONDUCT THE ANALYSIS</a:t>
            </a:r>
            <a:r>
              <a:rPr lang="en-US" altLang="en-US" sz="3500">
                <a:latin typeface="Arial Black" panose="020B0604020202020204" pitchFamily="34" charset="0"/>
              </a:rPr>
              <a:t>:</a:t>
            </a:r>
          </a:p>
        </p:txBody>
      </p:sp>
      <p:sp>
        <p:nvSpPr>
          <p:cNvPr id="17410" name="TextBox 4">
            <a:extLst>
              <a:ext uri="{FF2B5EF4-FFF2-40B4-BE49-F238E27FC236}">
                <a16:creationId xmlns:a16="http://schemas.microsoft.com/office/drawing/2014/main" id="{56D55FF5-27E1-CB45-811B-91D03C644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1905000"/>
            <a:ext cx="8642350" cy="2678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dirty="0">
                <a:solidFill>
                  <a:srgbClr val="FF0000"/>
                </a:solidFill>
                <a:latin typeface="Arial Black" panose="020B0604020202020204" pitchFamily="34" charset="0"/>
                <a:cs typeface="Arial" panose="020B0604020202020204" pitchFamily="34" charset="0"/>
              </a:rPr>
              <a:t>Null hypothesis: </a:t>
            </a:r>
            <a:r>
              <a:rPr lang="en-US" altLang="en-US" sz="2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two traits (black body and eyeless) are </a:t>
            </a:r>
            <a:r>
              <a:rPr lang="en-US" altLang="en-US" sz="28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linked </a:t>
            </a:r>
            <a:r>
              <a:rPr lang="en-US" altLang="en-US" sz="2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therefore randomly segregate &amp; assort independently of each other during gamete formation. </a:t>
            </a:r>
            <a:r>
              <a:rPr lang="en-US" altLang="en-US" sz="2800" b="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differences between the expected values and observed values are due to chance alone.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F3E52D6-A9AF-624A-8E81-303B2F78A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001000" cy="655638"/>
          </a:xfrm>
        </p:spPr>
        <p:txBody>
          <a:bodyPr/>
          <a:lstStyle/>
          <a:p>
            <a:pPr algn="ctr" eaLnBrk="1" hangingPunct="1"/>
            <a:r>
              <a:rPr lang="en-US" altLang="en-US" sz="3500" u="sng">
                <a:latin typeface="Arial Black" panose="020B0604020202020204" pitchFamily="34" charset="0"/>
              </a:rPr>
              <a:t>ANALYSIS OF THE RESULTS</a:t>
            </a:r>
            <a:r>
              <a:rPr lang="en-US" altLang="en-US" sz="3500">
                <a:latin typeface="Arial Black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EB31662-299C-DD48-A4DC-379E3B014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90600"/>
            <a:ext cx="8229600" cy="555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0838" indent="-350838" algn="l" rtl="0" eaLnBrk="0" fontAlgn="base" hangingPunct="0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Char char="•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914400" indent="-449263" algn="l" rtl="0" eaLnBrk="0" fontAlgn="base" hangingPunct="0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1600" indent="-342900" algn="l" rtl="0" eaLnBrk="0" fontAlgn="base" hangingPunct="0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panose="0202060305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828800" indent="-342900" algn="l" rtl="0" eaLnBrk="0" fontAlgn="base" hangingPunct="0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panose="02020603050405020304" pitchFamily="18" charset="0"/>
              <a:buChar char="–"/>
              <a:defRPr sz="2600">
                <a:solidFill>
                  <a:schemeClr val="tx1"/>
                </a:solidFill>
                <a:latin typeface="+mn-lt"/>
                <a:ea typeface="+mn-ea"/>
              </a:defRPr>
            </a:lvl4pPr>
            <a:lvl5pPr marL="2286000" indent="-334963" algn="l" rtl="0" eaLnBrk="0" fontAlgn="base" hangingPunct="0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panose="02020603050405020304" pitchFamily="18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5pPr>
            <a:lvl6pPr marL="2743200" indent="-334963" algn="l" rtl="0" fontAlgn="base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6pPr>
            <a:lvl7pPr marL="3200400" indent="-334963" algn="l" rtl="0" fontAlgn="base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7pPr>
            <a:lvl8pPr marL="3657600" indent="-334963" algn="l" rtl="0" fontAlgn="base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8pPr>
            <a:lvl9pPr marL="4114800" indent="-334963" algn="l" rtl="0" fontAlgn="base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kumimoji="0" lang="en-US" altLang="en-US" b="0" kern="0" dirty="0"/>
              <a:t>Once the total number of offspring in each class is counted, you have to </a:t>
            </a:r>
            <a:r>
              <a:rPr kumimoji="0" lang="en-US" altLang="en-US" u="sng" kern="0" dirty="0"/>
              <a:t>determine the expected value</a:t>
            </a:r>
            <a:r>
              <a:rPr kumimoji="0" lang="en-US" altLang="en-US" b="0" kern="0" dirty="0"/>
              <a:t> for this dihybrid cross.</a:t>
            </a:r>
          </a:p>
          <a:p>
            <a:pPr eaLnBrk="1" hangingPunct="1">
              <a:defRPr/>
            </a:pPr>
            <a:r>
              <a:rPr kumimoji="0" lang="en-US" altLang="en-US" b="0" kern="0" dirty="0"/>
              <a:t>What are the expected outcomes of this typical dihybrid cross? </a:t>
            </a:r>
            <a:r>
              <a:rPr kumimoji="0" lang="en-US" altLang="en-US" b="0" kern="0" dirty="0">
                <a:solidFill>
                  <a:srgbClr val="FF0000"/>
                </a:solidFill>
                <a:latin typeface="Arial Black" panose="020B0604020202020204" pitchFamily="34" charset="0"/>
              </a:rPr>
              <a:t>________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kumimoji="0" lang="en-US" altLang="en-US" b="0" kern="0" dirty="0">
                <a:solidFill>
                  <a:srgbClr val="FF0000"/>
                </a:solidFill>
                <a:latin typeface="Arial Black" panose="020B0604020202020204" pitchFamily="34" charset="0"/>
              </a:rPr>
              <a:t>____ should be wild type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kumimoji="0" lang="en-US" altLang="en-US" b="0" kern="0" dirty="0">
                <a:solidFill>
                  <a:srgbClr val="FF0000"/>
                </a:solidFill>
                <a:latin typeface="Arial Black" panose="020B0604020202020204" pitchFamily="34" charset="0"/>
              </a:rPr>
              <a:t>____ should be normal body eyeless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kumimoji="0" lang="en-US" altLang="en-US" b="0" kern="0" dirty="0">
                <a:solidFill>
                  <a:srgbClr val="FF0000"/>
                </a:solidFill>
                <a:latin typeface="Arial Black" panose="020B0604020202020204" pitchFamily="34" charset="0"/>
              </a:rPr>
              <a:t>____ should be black body wild eyes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kumimoji="0" lang="en-US" altLang="en-US" b="0" kern="0" dirty="0">
                <a:solidFill>
                  <a:srgbClr val="FF0000"/>
                </a:solidFill>
                <a:latin typeface="Arial Black" panose="020B0604020202020204" pitchFamily="34" charset="0"/>
              </a:rPr>
              <a:t>____ should be black body eyeless.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AA6745D3-083E-664E-AC78-9E199FA39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01000" cy="655638"/>
          </a:xfrm>
        </p:spPr>
        <p:txBody>
          <a:bodyPr/>
          <a:lstStyle/>
          <a:p>
            <a:pPr eaLnBrk="1" hangingPunct="1"/>
            <a:r>
              <a:rPr lang="en-US" altLang="en-US" sz="3500" u="sng">
                <a:latin typeface="Arial Black" panose="020B0604020202020204" pitchFamily="34" charset="0"/>
              </a:rPr>
              <a:t>NOW CONDUCT THE ANALYSIS:</a:t>
            </a:r>
          </a:p>
        </p:txBody>
      </p:sp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C23920EE-7AF4-1B46-9658-7071A854E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325" y="1036638"/>
          <a:ext cx="8453438" cy="323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38800" imgH="2133600" progId="Word.Document.8">
                  <p:embed/>
                </p:oleObj>
              </mc:Choice>
              <mc:Fallback>
                <p:oleObj name="Document" r:id="rId2" imgW="5638800" imgH="2133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036638"/>
                        <a:ext cx="8453438" cy="32305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Text Box 4">
            <a:extLst>
              <a:ext uri="{FF2B5EF4-FFF2-40B4-BE49-F238E27FC236}">
                <a16:creationId xmlns:a16="http://schemas.microsoft.com/office/drawing/2014/main" id="{28A99A09-F98E-7340-A19D-F55DE97C4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76800"/>
            <a:ext cx="883920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500">
                <a:latin typeface="Arial Black" panose="020B0604020202020204" pitchFamily="34" charset="0"/>
                <a:cs typeface="Arial" panose="020B0604020202020204" pitchFamily="34" charset="0"/>
              </a:rPr>
              <a:t>To compute the expected value multiply the expected </a:t>
            </a:r>
            <a:r>
              <a:rPr lang="en-US" altLang="en-US" sz="2500">
                <a:solidFill>
                  <a:srgbClr val="FF0000"/>
                </a:solidFill>
                <a:latin typeface="Arial Black" panose="020B0604020202020204" pitchFamily="34" charset="0"/>
                <a:cs typeface="Arial" panose="020B0604020202020204" pitchFamily="34" charset="0"/>
              </a:rPr>
              <a:t>9/16</a:t>
            </a:r>
            <a:r>
              <a:rPr lang="en-US" altLang="en-US" sz="2500">
                <a:latin typeface="Arial Black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500">
                <a:solidFill>
                  <a:srgbClr val="FF0000"/>
                </a:solidFill>
                <a:latin typeface="Arial Black" panose="020B0604020202020204" pitchFamily="34" charset="0"/>
                <a:cs typeface="Arial" panose="020B0604020202020204" pitchFamily="34" charset="0"/>
              </a:rPr>
              <a:t>3/16</a:t>
            </a:r>
            <a:r>
              <a:rPr lang="en-US" altLang="en-US" sz="2500">
                <a:latin typeface="Arial Black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500">
                <a:solidFill>
                  <a:srgbClr val="FF0000"/>
                </a:solidFill>
                <a:latin typeface="Arial Black" panose="020B0604020202020204" pitchFamily="34" charset="0"/>
                <a:cs typeface="Arial" panose="020B0604020202020204" pitchFamily="34" charset="0"/>
              </a:rPr>
              <a:t>3/16</a:t>
            </a:r>
            <a:r>
              <a:rPr lang="en-US" altLang="en-US" sz="2500">
                <a:latin typeface="Arial Black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500">
                <a:solidFill>
                  <a:srgbClr val="FF0000"/>
                </a:solidFill>
                <a:latin typeface="Arial Black" panose="020B0604020202020204" pitchFamily="34" charset="0"/>
                <a:cs typeface="Arial" panose="020B0604020202020204" pitchFamily="34" charset="0"/>
              </a:rPr>
              <a:t>1/16</a:t>
            </a:r>
            <a:r>
              <a:rPr lang="en-US" altLang="en-US" sz="2500">
                <a:latin typeface="Arial Black" panose="020B0604020202020204" pitchFamily="34" charset="0"/>
                <a:cs typeface="Arial" panose="020B0604020202020204" pitchFamily="34" charset="0"/>
              </a:rPr>
              <a:t> ratios by total number (10,009)</a:t>
            </a:r>
            <a:endParaRPr lang="en-US" altLang="en-US" sz="2500">
              <a:solidFill>
                <a:srgbClr val="FF0000"/>
              </a:solidFill>
              <a:latin typeface="Arial Black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17A0624B-A804-9E4C-9B1C-CEA81DEFB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9525" y="304800"/>
            <a:ext cx="8001000" cy="579438"/>
          </a:xfrm>
        </p:spPr>
        <p:txBody>
          <a:bodyPr/>
          <a:lstStyle/>
          <a:p>
            <a:pPr algn="ctr"/>
            <a:r>
              <a:rPr lang="en-US" altLang="en-US" u="sng">
                <a:latin typeface="Arial Black" panose="020B0604020202020204" pitchFamily="34" charset="0"/>
              </a:rPr>
              <a:t>CALCULATING EXPECTED VALUES</a:t>
            </a:r>
            <a:r>
              <a:rPr lang="en-US" altLang="en-US">
                <a:latin typeface="Arial Black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B17886C-8F0B-B745-AD7E-25CB9A8BA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990600"/>
            <a:ext cx="9067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en-US" dirty="0">
                <a:latin typeface="Arial Black" panose="020B0604020202020204" pitchFamily="34" charset="0"/>
              </a:rPr>
              <a:t>To calculate the expected value: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en-US" dirty="0"/>
              <a:t>Multiply the total number of offspring times the expected fraction for each phenotype class</a:t>
            </a:r>
          </a:p>
          <a:p>
            <a:pPr marL="457200" lvl="1" indent="0" ea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en-US" altLang="en-US" dirty="0"/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en-US" dirty="0">
                <a:latin typeface="Arial Black" panose="020B0604020202020204" pitchFamily="34" charset="0"/>
              </a:rPr>
              <a:t>TOTAL = 10,009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en-US" b="0" dirty="0">
                <a:latin typeface="Arial Black" panose="020B0604020202020204" pitchFamily="34" charset="0"/>
              </a:rPr>
              <a:t>Normal eyes and normal bodies expected value:    </a:t>
            </a:r>
            <a:r>
              <a:rPr lang="en-US" altLang="en-US" dirty="0">
                <a:latin typeface="Arial Black" panose="020B0604020202020204" pitchFamily="34" charset="0"/>
              </a:rPr>
              <a:t>	9/16 x 10,009 = </a:t>
            </a:r>
            <a:r>
              <a:rPr lang="en-US" altLang="en-US" dirty="0">
                <a:solidFill>
                  <a:srgbClr val="FF0000"/>
                </a:solidFill>
                <a:latin typeface="Arial Black" panose="020B0604020202020204" pitchFamily="34" charset="0"/>
              </a:rPr>
              <a:t>5630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en-US" dirty="0">
                <a:latin typeface="Arial Black" panose="020B0604020202020204" pitchFamily="34" charset="0"/>
              </a:rPr>
              <a:t>Eyeless and normal bodies expected value:  	3/16 x 10,009 = </a:t>
            </a:r>
            <a:r>
              <a:rPr lang="en-US" altLang="en-US" dirty="0">
                <a:solidFill>
                  <a:srgbClr val="FF0000"/>
                </a:solidFill>
                <a:latin typeface="Arial Black" panose="020B0604020202020204" pitchFamily="34" charset="0"/>
              </a:rPr>
              <a:t>1877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en-US" dirty="0">
                <a:latin typeface="Arial Black" panose="020B0604020202020204" pitchFamily="34" charset="0"/>
              </a:rPr>
              <a:t>Normal eyes and black bodies expected value: 	3/16 x 10,009 = </a:t>
            </a:r>
            <a:r>
              <a:rPr lang="en-US" altLang="en-US" dirty="0">
                <a:solidFill>
                  <a:srgbClr val="FF0000"/>
                </a:solidFill>
                <a:latin typeface="Arial Black" panose="020B0604020202020204" pitchFamily="34" charset="0"/>
              </a:rPr>
              <a:t>1877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en-US" dirty="0">
                <a:latin typeface="Arial Black" panose="020B0604020202020204" pitchFamily="34" charset="0"/>
              </a:rPr>
              <a:t>Eyeless and black bodies expected value: 	 	1/16 x 10,009 = </a:t>
            </a:r>
            <a:r>
              <a:rPr lang="en-US" altLang="en-US" dirty="0">
                <a:solidFill>
                  <a:srgbClr val="FF0000"/>
                </a:solidFill>
                <a:latin typeface="Arial Black" panose="020B0604020202020204" pitchFamily="34" charset="0"/>
              </a:rPr>
              <a:t>626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endParaRPr lang="en-US" altLang="en-US" dirty="0">
              <a:solidFill>
                <a:srgbClr val="FF0000"/>
              </a:solidFill>
              <a:latin typeface="Arial Black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9BE42D-D519-A244-9BBC-34DD442D1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80772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0838" indent="-350838" algn="l" rtl="0" eaLnBrk="0" fontAlgn="base" hangingPunct="0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Char char="•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914400" indent="-449263" algn="l" rtl="0" eaLnBrk="0" fontAlgn="base" hangingPunct="0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1600" indent="-342900" algn="l" rtl="0" eaLnBrk="0" fontAlgn="base" hangingPunct="0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panose="0202060305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828800" indent="-342900" algn="l" rtl="0" eaLnBrk="0" fontAlgn="base" hangingPunct="0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panose="02020603050405020304" pitchFamily="18" charset="0"/>
              <a:buChar char="–"/>
              <a:defRPr sz="2600">
                <a:solidFill>
                  <a:schemeClr val="tx1"/>
                </a:solidFill>
                <a:latin typeface="+mn-lt"/>
                <a:ea typeface="+mn-ea"/>
              </a:defRPr>
            </a:lvl4pPr>
            <a:lvl5pPr marL="2286000" indent="-334963" algn="l" rtl="0" eaLnBrk="0" fontAlgn="base" hangingPunct="0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panose="02020603050405020304" pitchFamily="18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5pPr>
            <a:lvl6pPr marL="2743200" indent="-334963" algn="l" rtl="0" fontAlgn="base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6pPr>
            <a:lvl7pPr marL="3200400" indent="-334963" algn="l" rtl="0" fontAlgn="base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7pPr>
            <a:lvl8pPr marL="3657600" indent="-334963" algn="l" rtl="0" fontAlgn="base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8pPr>
            <a:lvl9pPr marL="4114800" indent="-334963" algn="l" rtl="0" fontAlgn="base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-111" charset="2"/>
              <a:buChar char="l"/>
              <a:defRPr/>
            </a:pPr>
            <a:r>
              <a:rPr kumimoji="0" lang="en-US" sz="2400" kern="0" dirty="0"/>
              <a:t>Using the chi square formula compute the chi square total for this cross:</a:t>
            </a:r>
          </a:p>
          <a:p>
            <a:pPr lvl="1" eaLnBrk="1" hangingPunct="1">
              <a:buFont typeface="Wingdings" pitchFamily="-111" charset="2"/>
              <a:buChar char="Ø"/>
              <a:defRPr/>
            </a:pPr>
            <a:r>
              <a:rPr kumimoji="0" lang="en-US" sz="2000" b="0" kern="0" dirty="0">
                <a:solidFill>
                  <a:srgbClr val="FF0000"/>
                </a:solidFill>
                <a:latin typeface="Arial Black" pitchFamily="34" charset="0"/>
              </a:rPr>
              <a:t> (5610 - 5630)</a:t>
            </a:r>
            <a:r>
              <a:rPr kumimoji="0" lang="en-US" sz="2000" b="0" kern="0" baseline="30000" dirty="0">
                <a:solidFill>
                  <a:srgbClr val="FF0000"/>
                </a:solidFill>
                <a:latin typeface="Arial Black" pitchFamily="34" charset="0"/>
              </a:rPr>
              <a:t>2 </a:t>
            </a:r>
            <a:r>
              <a:rPr kumimoji="0" lang="en-US" sz="2000" b="0" kern="0" dirty="0">
                <a:solidFill>
                  <a:srgbClr val="FF0000"/>
                </a:solidFill>
                <a:latin typeface="Arial Black" pitchFamily="34" charset="0"/>
              </a:rPr>
              <a:t>/ 5630 = 0.07</a:t>
            </a:r>
          </a:p>
          <a:p>
            <a:pPr lvl="1" eaLnBrk="1" hangingPunct="1">
              <a:buFont typeface="Wingdings" pitchFamily="-111" charset="2"/>
              <a:buChar char="Ø"/>
              <a:defRPr/>
            </a:pPr>
            <a:r>
              <a:rPr kumimoji="0" lang="en-US" sz="2000" b="0" kern="0" dirty="0">
                <a:solidFill>
                  <a:srgbClr val="FF0000"/>
                </a:solidFill>
                <a:latin typeface="Arial Black" pitchFamily="34" charset="0"/>
              </a:rPr>
              <a:t> (1881 - 1877)</a:t>
            </a:r>
            <a:r>
              <a:rPr kumimoji="0" lang="en-US" sz="2000" b="0" kern="0" baseline="30000" dirty="0">
                <a:solidFill>
                  <a:srgbClr val="FF0000"/>
                </a:solidFill>
                <a:latin typeface="Arial Black" pitchFamily="34" charset="0"/>
              </a:rPr>
              <a:t>2 </a:t>
            </a:r>
            <a:r>
              <a:rPr kumimoji="0" lang="en-US" sz="2000" b="0" kern="0" dirty="0">
                <a:solidFill>
                  <a:srgbClr val="FF0000"/>
                </a:solidFill>
                <a:latin typeface="Arial Black" pitchFamily="34" charset="0"/>
              </a:rPr>
              <a:t>/ 1877 = 0.008</a:t>
            </a:r>
          </a:p>
          <a:p>
            <a:pPr lvl="1" eaLnBrk="1" hangingPunct="1">
              <a:buFont typeface="Wingdings" pitchFamily="-111" charset="2"/>
              <a:buChar char="Ø"/>
              <a:defRPr/>
            </a:pPr>
            <a:r>
              <a:rPr kumimoji="0" lang="en-US" sz="2000" b="0" kern="0" dirty="0">
                <a:solidFill>
                  <a:srgbClr val="FF0000"/>
                </a:solidFill>
                <a:latin typeface="Arial Black" pitchFamily="34" charset="0"/>
              </a:rPr>
              <a:t> (1896 - 1877)</a:t>
            </a:r>
            <a:r>
              <a:rPr kumimoji="0" lang="en-US" sz="2000" b="0" kern="0" baseline="30000" dirty="0">
                <a:solidFill>
                  <a:srgbClr val="FF0000"/>
                </a:solidFill>
                <a:latin typeface="Arial Black" pitchFamily="34" charset="0"/>
              </a:rPr>
              <a:t>2</a:t>
            </a:r>
            <a:r>
              <a:rPr kumimoji="0" lang="en-US" sz="2000" b="0" kern="0" dirty="0">
                <a:solidFill>
                  <a:srgbClr val="FF0000"/>
                </a:solidFill>
                <a:latin typeface="Arial Black" pitchFamily="34" charset="0"/>
              </a:rPr>
              <a:t> / 1877 = 0.19</a:t>
            </a:r>
          </a:p>
          <a:p>
            <a:pPr lvl="1" eaLnBrk="1" hangingPunct="1">
              <a:buFont typeface="Wingdings" pitchFamily="-111" charset="2"/>
              <a:buChar char="Ø"/>
              <a:defRPr/>
            </a:pPr>
            <a:r>
              <a:rPr kumimoji="0" lang="en-US" sz="2000" b="0" kern="0" dirty="0">
                <a:solidFill>
                  <a:srgbClr val="FF0000"/>
                </a:solidFill>
                <a:latin typeface="Arial Black" pitchFamily="34" charset="0"/>
              </a:rPr>
              <a:t> (622 - 626)</a:t>
            </a:r>
            <a:r>
              <a:rPr kumimoji="0" lang="en-US" sz="2000" b="0" kern="0" baseline="30000" dirty="0">
                <a:solidFill>
                  <a:srgbClr val="FF0000"/>
                </a:solidFill>
                <a:latin typeface="Arial Black" pitchFamily="34" charset="0"/>
              </a:rPr>
              <a:t>2 </a:t>
            </a:r>
            <a:r>
              <a:rPr kumimoji="0" lang="en-US" sz="2000" b="0" kern="0" dirty="0">
                <a:solidFill>
                  <a:srgbClr val="FF0000"/>
                </a:solidFill>
                <a:latin typeface="Arial Black" pitchFamily="34" charset="0"/>
              </a:rPr>
              <a:t>/ 626 = 0.03</a:t>
            </a:r>
          </a:p>
          <a:p>
            <a:pPr lvl="1" eaLnBrk="1" hangingPunct="1">
              <a:buFont typeface="Wingdings" pitchFamily="-111" charset="2"/>
              <a:buChar char="Ø"/>
              <a:defRPr/>
            </a:pPr>
            <a:r>
              <a:rPr kumimoji="0" lang="en-US" sz="2000" b="0" kern="0" dirty="0">
                <a:solidFill>
                  <a:srgbClr val="FF0000"/>
                </a:solidFill>
                <a:latin typeface="Arial Black" pitchFamily="34" charset="0"/>
                <a:sym typeface="Symbol" pitchFamily="-111" charset="2"/>
              </a:rPr>
              <a:t>  </a:t>
            </a:r>
            <a:r>
              <a:rPr kumimoji="0" lang="en-US" sz="2000" b="0" kern="0" dirty="0">
                <a:latin typeface="Arial Black" pitchFamily="34" charset="0"/>
                <a:sym typeface="Symbol" pitchFamily="-111" charset="2"/>
              </a:rPr>
              <a:t>x</a:t>
            </a:r>
            <a:r>
              <a:rPr kumimoji="0" lang="en-US" sz="2000" b="0" kern="0" baseline="30000" dirty="0">
                <a:latin typeface="Arial Black" pitchFamily="34" charset="0"/>
              </a:rPr>
              <a:t>2 </a:t>
            </a:r>
            <a:r>
              <a:rPr kumimoji="0" lang="en-US" sz="2000" b="0" kern="0" dirty="0">
                <a:latin typeface="Arial Black" pitchFamily="34" charset="0"/>
              </a:rPr>
              <a:t>=</a:t>
            </a:r>
            <a:r>
              <a:rPr kumimoji="0" lang="en-US" sz="2000" b="0" kern="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kumimoji="0" lang="en-US" sz="2000" b="0" kern="0" dirty="0">
                <a:latin typeface="Arial Black" pitchFamily="34" charset="0"/>
              </a:rPr>
              <a:t>0.298</a:t>
            </a:r>
          </a:p>
          <a:p>
            <a:pPr eaLnBrk="1" hangingPunct="1">
              <a:buFont typeface="Wingdings" pitchFamily="-111" charset="2"/>
              <a:buChar char="l"/>
              <a:defRPr/>
            </a:pPr>
            <a:r>
              <a:rPr kumimoji="0" lang="en-US" sz="2400" kern="0" dirty="0">
                <a:cs typeface="Arial" panose="020B0604020202020204" pitchFamily="34" charset="0"/>
              </a:rPr>
              <a:t>How many degrees of freedom? </a:t>
            </a:r>
          </a:p>
          <a:p>
            <a:pPr lvl="1" eaLnBrk="1" hangingPunct="1">
              <a:buFont typeface="Wingdings" pitchFamily="-111" charset="2"/>
              <a:buChar char="Ø"/>
              <a:defRPr/>
            </a:pPr>
            <a:r>
              <a:rPr kumimoji="0" lang="en-US" sz="2000" b="0" kern="0" dirty="0">
                <a:solidFill>
                  <a:srgbClr val="FF0000"/>
                </a:solidFill>
                <a:latin typeface="Arial Black" pitchFamily="34" charset="0"/>
              </a:rPr>
              <a:t>4 phenotype classes – 1 = </a:t>
            </a:r>
            <a:r>
              <a:rPr kumimoji="0" lang="en-US" sz="2000" b="0" kern="0" dirty="0">
                <a:latin typeface="Arial Black" pitchFamily="34" charset="0"/>
              </a:rPr>
              <a:t>3 degrees of freedom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6517F9-3EA7-3745-8DDE-8F3053F3D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543800" cy="73183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u="sng" cap="all" dirty="0">
                <a:latin typeface="Arial Black" pitchFamily="34" charset="0"/>
              </a:rPr>
              <a:t>CALCULATING X</a:t>
            </a:r>
            <a:r>
              <a:rPr lang="en-US" u="sng" cap="all" baseline="30000" dirty="0">
                <a:latin typeface="Arial Black" pitchFamily="34" charset="0"/>
              </a:rPr>
              <a:t>2</a:t>
            </a:r>
            <a:r>
              <a:rPr lang="en-US" cap="all" dirty="0">
                <a:latin typeface="Arial Black" pitchFamily="34" charset="0"/>
              </a:rPr>
              <a:t>:</a:t>
            </a:r>
          </a:p>
        </p:txBody>
      </p:sp>
      <p:pic>
        <p:nvPicPr>
          <p:cNvPr id="22531" name="Picture 7" descr="http://www.theseashore.org.uk/theseashore/Stats%20for%20twits/Chisquaredform_files/image001.gif">
            <a:extLst>
              <a:ext uri="{FF2B5EF4-FFF2-40B4-BE49-F238E27FC236}">
                <a16:creationId xmlns:a16="http://schemas.microsoft.com/office/drawing/2014/main" id="{303CE9ED-6CA4-2849-8853-943BA3F46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3"/>
          <a:stretch>
            <a:fillRect/>
          </a:stretch>
        </p:blipFill>
        <p:spPr bwMode="auto">
          <a:xfrm>
            <a:off x="5394325" y="1892300"/>
            <a:ext cx="3444875" cy="207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FCD1C55-82B4-5843-AE55-D221254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3429000"/>
            <a:ext cx="88392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0838" indent="-350838" algn="l" rtl="0" eaLnBrk="0" fontAlgn="base" hangingPunct="0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Char char="•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914400" indent="-449263" algn="l" rtl="0" eaLnBrk="0" fontAlgn="base" hangingPunct="0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1600" indent="-342900" algn="l" rtl="0" eaLnBrk="0" fontAlgn="base" hangingPunct="0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panose="0202060305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828800" indent="-342900" algn="l" rtl="0" eaLnBrk="0" fontAlgn="base" hangingPunct="0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panose="02020603050405020304" pitchFamily="18" charset="0"/>
              <a:buChar char="–"/>
              <a:defRPr sz="2600">
                <a:solidFill>
                  <a:schemeClr val="tx1"/>
                </a:solidFill>
                <a:latin typeface="+mn-lt"/>
                <a:ea typeface="+mn-ea"/>
              </a:defRPr>
            </a:lvl4pPr>
            <a:lvl5pPr marL="2286000" indent="-334963" algn="l" rtl="0" eaLnBrk="0" fontAlgn="base" hangingPunct="0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panose="02020603050405020304" pitchFamily="18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5pPr>
            <a:lvl6pPr marL="2743200" indent="-334963" algn="l" rtl="0" fontAlgn="base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6pPr>
            <a:lvl7pPr marL="3200400" indent="-334963" algn="l" rtl="0" fontAlgn="base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7pPr>
            <a:lvl8pPr marL="3657600" indent="-334963" algn="l" rtl="0" fontAlgn="base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8pPr>
            <a:lvl9pPr marL="4114800" indent="-334963" algn="l" rtl="0" fontAlgn="base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-111" charset="2"/>
              <a:buChar char="l"/>
              <a:defRPr/>
            </a:pPr>
            <a:r>
              <a:rPr kumimoji="0" lang="en-US" sz="2000" kern="0" dirty="0"/>
              <a:t>Using the chi square formula compute the chi square total for this cross:</a:t>
            </a:r>
          </a:p>
          <a:p>
            <a:pPr lvl="1" eaLnBrk="1" hangingPunct="1">
              <a:buFont typeface="Wingdings" pitchFamily="-111" charset="2"/>
              <a:buChar char="Ø"/>
              <a:defRPr/>
            </a:pPr>
            <a:r>
              <a:rPr kumimoji="0" lang="en-US" sz="1800" b="0" kern="0" dirty="0">
                <a:latin typeface="Arial Black" pitchFamily="34" charset="0"/>
                <a:sym typeface="Symbol" pitchFamily="-111" charset="2"/>
              </a:rPr>
              <a:t>x</a:t>
            </a:r>
            <a:r>
              <a:rPr kumimoji="0" lang="en-US" sz="1800" b="0" kern="0" baseline="30000" dirty="0">
                <a:latin typeface="Arial Black" pitchFamily="34" charset="0"/>
              </a:rPr>
              <a:t>2 </a:t>
            </a:r>
            <a:r>
              <a:rPr kumimoji="0" lang="en-US" sz="1800" b="0" kern="0" dirty="0">
                <a:latin typeface="Arial Black" pitchFamily="34" charset="0"/>
              </a:rPr>
              <a:t>=</a:t>
            </a:r>
            <a:r>
              <a:rPr kumimoji="0" lang="en-US" sz="1800" b="0" kern="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kumimoji="0" lang="en-US" sz="1800" b="0" kern="0" dirty="0">
                <a:latin typeface="Arial Black" pitchFamily="34" charset="0"/>
              </a:rPr>
              <a:t>0.298 with 3 degrees of freedom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4448EE-A8DC-D045-B639-145E2AEBD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4876800"/>
            <a:ext cx="8839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0838" indent="-350838" algn="l" rtl="0" eaLnBrk="0" fontAlgn="base" hangingPunct="0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Char char="•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914400" indent="-449263" algn="l" rtl="0" eaLnBrk="0" fontAlgn="base" hangingPunct="0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1600" indent="-342900" algn="l" rtl="0" eaLnBrk="0" fontAlgn="base" hangingPunct="0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panose="0202060305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828800" indent="-342900" algn="l" rtl="0" eaLnBrk="0" fontAlgn="base" hangingPunct="0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panose="02020603050405020304" pitchFamily="18" charset="0"/>
              <a:buChar char="–"/>
              <a:defRPr sz="2600">
                <a:solidFill>
                  <a:schemeClr val="tx1"/>
                </a:solidFill>
                <a:latin typeface="+mn-lt"/>
                <a:ea typeface="+mn-ea"/>
              </a:defRPr>
            </a:lvl4pPr>
            <a:lvl5pPr marL="2286000" indent="-334963" algn="l" rtl="0" eaLnBrk="0" fontAlgn="base" hangingPunct="0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panose="02020603050405020304" pitchFamily="18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5pPr>
            <a:lvl6pPr marL="2743200" indent="-334963" algn="l" rtl="0" fontAlgn="base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6pPr>
            <a:lvl7pPr marL="3200400" indent="-334963" algn="l" rtl="0" fontAlgn="base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7pPr>
            <a:lvl8pPr marL="3657600" indent="-334963" algn="l" rtl="0" fontAlgn="base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8pPr>
            <a:lvl9pPr marL="4114800" indent="-334963" algn="l" rtl="0" fontAlgn="base">
              <a:spcBef>
                <a:spcPct val="45000"/>
              </a:spcBef>
              <a:spcAft>
                <a:spcPct val="20000"/>
              </a:spcAft>
              <a:buClr>
                <a:schemeClr val="tx2"/>
              </a:buClr>
              <a:buFont typeface="Times New Roman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-111" charset="2"/>
              <a:buChar char="l"/>
              <a:defRPr/>
            </a:pPr>
            <a:r>
              <a:rPr kumimoji="0" lang="en-US" sz="1800" b="0" kern="0" dirty="0">
                <a:latin typeface="Arial Black" pitchFamily="34" charset="0"/>
              </a:rPr>
              <a:t>The p-value in the chart above is 7.82, which is MORE THAN our calculated 0.298 so we ACCEPT the null hypothesis that the observed and the expected are NOT significantly different!</a:t>
            </a:r>
          </a:p>
        </p:txBody>
      </p:sp>
      <p:grpSp>
        <p:nvGrpSpPr>
          <p:cNvPr id="23555" name="Group 8">
            <a:extLst>
              <a:ext uri="{FF2B5EF4-FFF2-40B4-BE49-F238E27FC236}">
                <a16:creationId xmlns:a16="http://schemas.microsoft.com/office/drawing/2014/main" id="{96419AE0-987F-8040-A3CA-67E3E8A61434}"/>
              </a:ext>
            </a:extLst>
          </p:cNvPr>
          <p:cNvGrpSpPr>
            <a:grpSpLocks/>
          </p:cNvGrpSpPr>
          <p:nvPr/>
        </p:nvGrpSpPr>
        <p:grpSpPr bwMode="auto">
          <a:xfrm>
            <a:off x="187325" y="762000"/>
            <a:ext cx="4613275" cy="1628775"/>
            <a:chOff x="187538" y="180490"/>
            <a:chExt cx="8147477" cy="2209800"/>
          </a:xfrm>
        </p:grpSpPr>
        <p:pic>
          <p:nvPicPr>
            <p:cNvPr id="23557" name="Picture 3">
              <a:extLst>
                <a:ext uri="{FF2B5EF4-FFF2-40B4-BE49-F238E27FC236}">
                  <a16:creationId xmlns:a16="http://schemas.microsoft.com/office/drawing/2014/main" id="{E162CD19-3B50-F648-A9C4-82299315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385"/>
            <a:stretch>
              <a:fillRect/>
            </a:stretch>
          </p:blipFill>
          <p:spPr bwMode="auto">
            <a:xfrm>
              <a:off x="187538" y="180490"/>
              <a:ext cx="8147477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8" name="Rectangle 6">
              <a:extLst>
                <a:ext uri="{FF2B5EF4-FFF2-40B4-BE49-F238E27FC236}">
                  <a16:creationId xmlns:a16="http://schemas.microsoft.com/office/drawing/2014/main" id="{14CF4C4F-6368-174C-9C38-6A1499202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1447800"/>
              <a:ext cx="838200" cy="481255"/>
            </a:xfrm>
            <a:prstGeom prst="rect">
              <a:avLst/>
            </a:prstGeom>
            <a:solidFill>
              <a:srgbClr val="FFFF00">
                <a:alpha val="38039"/>
              </a:srgbClr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kumimoji="0" lang="en-US" altLang="en-US" b="0">
                <a:solidFill>
                  <a:srgbClr val="000000"/>
                </a:solidFill>
              </a:endParaRPr>
            </a:p>
          </p:txBody>
        </p:sp>
      </p:grpSp>
      <p:sp>
        <p:nvSpPr>
          <p:cNvPr id="8" name="TextBox 4">
            <a:extLst>
              <a:ext uri="{FF2B5EF4-FFF2-40B4-BE49-F238E27FC236}">
                <a16:creationId xmlns:a16="http://schemas.microsoft.com/office/drawing/2014/main" id="{41564E4C-4C2C-BA40-A6D2-517FADBD3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42875"/>
            <a:ext cx="3987800" cy="3140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800" dirty="0">
                <a:latin typeface="Helvetica" charset="0"/>
              </a:rPr>
              <a:t>Critical Values: </a:t>
            </a:r>
            <a:r>
              <a:rPr lang="en-US" altLang="en-US" sz="1800" b="0" dirty="0">
                <a:latin typeface="Helvetica" charset="0"/>
              </a:rPr>
              <a:t>We will use 0.05 value. Meaning you are 95% sure that you are either rejecting or accepting our null hypothesis.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Helvetica" charset="0"/>
                <a:sym typeface="Wingdings" charset="2"/>
              </a:rPr>
              <a:t>If your # &lt; critical value = ACCEPT null hypothesis </a:t>
            </a:r>
            <a:r>
              <a:rPr lang="en-US" altLang="en-US" sz="1800" b="0" dirty="0">
                <a:solidFill>
                  <a:srgbClr val="FF0000"/>
                </a:solidFill>
                <a:latin typeface="Helvetica" charset="0"/>
                <a:sym typeface="Wingdings" charset="2"/>
              </a:rPr>
              <a:t>(observed and expected are not different)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Helvetica" charset="0"/>
              </a:rPr>
              <a:t>If your # &gt; critical value = REJECT null hypothesis </a:t>
            </a:r>
            <a:r>
              <a:rPr lang="en-US" altLang="en-US" sz="1800" b="0" dirty="0">
                <a:solidFill>
                  <a:srgbClr val="FF0000"/>
                </a:solidFill>
                <a:latin typeface="Helvetica" charset="0"/>
              </a:rPr>
              <a:t>(there is something going on)</a:t>
            </a:r>
            <a:endParaRPr lang="en-US" altLang="en-US" sz="1800" b="0" dirty="0">
              <a:solidFill>
                <a:srgbClr val="FF0000"/>
              </a:solidFill>
              <a:latin typeface="Helvetica" charset="0"/>
              <a:sym typeface="Wingdings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8">
            <a:extLst>
              <a:ext uri="{FF2B5EF4-FFF2-40B4-BE49-F238E27FC236}">
                <a16:creationId xmlns:a16="http://schemas.microsoft.com/office/drawing/2014/main" id="{DFF42C94-5BAF-F444-A084-A95FDF21C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725488"/>
            <a:ext cx="6510338" cy="2676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dirty="0">
                <a:latin typeface="Helvetica" pitchFamily="2" charset="0"/>
              </a:rPr>
              <a:t>Chi</a:t>
            </a:r>
            <a:r>
              <a:rPr lang="en-US" altLang="en-US" sz="2800" b="0" dirty="0">
                <a:latin typeface="Helvetica" pitchFamily="2" charset="0"/>
              </a:rPr>
              <a:t>-</a:t>
            </a:r>
            <a:r>
              <a:rPr lang="en-US" altLang="en-US" sz="2800" dirty="0">
                <a:latin typeface="Helvetica" pitchFamily="2" charset="0"/>
              </a:rPr>
              <a:t>square</a:t>
            </a:r>
            <a:r>
              <a:rPr lang="en-US" altLang="en-US" sz="2800" b="0" dirty="0">
                <a:latin typeface="Helvetica" pitchFamily="2" charset="0"/>
              </a:rPr>
              <a:t>: to test how likely it is that an observed distribution is </a:t>
            </a:r>
            <a:r>
              <a:rPr lang="en-US" altLang="en-US" sz="2800" b="0" i="1" u="sng" dirty="0">
                <a:latin typeface="Helvetica" pitchFamily="2" charset="0"/>
              </a:rPr>
              <a:t>due to chance</a:t>
            </a:r>
            <a:r>
              <a:rPr lang="en-US" altLang="en-US" sz="2800" b="0" dirty="0">
                <a:latin typeface="Helvetica" pitchFamily="2" charset="0"/>
              </a:rPr>
              <a:t>. A "goodness of fit" statistic, as it measures how well the </a:t>
            </a:r>
            <a:r>
              <a:rPr lang="en-US" altLang="en-US" sz="2800" dirty="0">
                <a:latin typeface="Helvetica" pitchFamily="2" charset="0"/>
              </a:rPr>
              <a:t>observed</a:t>
            </a:r>
            <a:r>
              <a:rPr lang="en-US" altLang="en-US" sz="2800" b="0" dirty="0">
                <a:latin typeface="Helvetica" pitchFamily="2" charset="0"/>
              </a:rPr>
              <a:t> distribution of data fits with the distribution that is </a:t>
            </a:r>
            <a:r>
              <a:rPr lang="en-US" altLang="en-US" sz="2800" dirty="0">
                <a:latin typeface="Helvetica" pitchFamily="2" charset="0"/>
              </a:rPr>
              <a:t>expected</a:t>
            </a:r>
            <a:r>
              <a:rPr lang="en-US" altLang="en-US" sz="2800" b="0" dirty="0">
                <a:latin typeface="Helvetica" pitchFamily="2" charset="0"/>
              </a:rPr>
              <a:t>.</a:t>
            </a:r>
            <a:endParaRPr lang="en-US" altLang="en-US" sz="2800" dirty="0">
              <a:latin typeface="Helvetica" pitchFamily="2" charset="0"/>
            </a:endParaRPr>
          </a:p>
        </p:txBody>
      </p:sp>
      <p:sp>
        <p:nvSpPr>
          <p:cNvPr id="6146" name="Rectangle 8">
            <a:extLst>
              <a:ext uri="{FF2B5EF4-FFF2-40B4-BE49-F238E27FC236}">
                <a16:creationId xmlns:a16="http://schemas.microsoft.com/office/drawing/2014/main" id="{E5D588AD-460D-744A-8DBE-7CEAECDFC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21088"/>
            <a:ext cx="6510338" cy="2246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dirty="0">
                <a:latin typeface="Helvetica" pitchFamily="2" charset="0"/>
              </a:rPr>
              <a:t>When you collect data, is the variation in your data due to chance or is it due to something else? </a:t>
            </a:r>
          </a:p>
          <a:p>
            <a:pPr algn="ctr" eaLnBrk="1" hangingPunct="1"/>
            <a:r>
              <a:rPr lang="en-US" altLang="en-US" sz="2800" b="0" dirty="0">
                <a:solidFill>
                  <a:srgbClr val="FF0000"/>
                </a:solidFill>
                <a:latin typeface="Helvetica" pitchFamily="2" charset="0"/>
              </a:rPr>
              <a:t>(ex: is your genetics expected or different due to </a:t>
            </a:r>
            <a:r>
              <a:rPr lang="en-US" altLang="en-US" sz="2800" dirty="0">
                <a:solidFill>
                  <a:srgbClr val="FF0000"/>
                </a:solidFill>
                <a:latin typeface="Helvetica" pitchFamily="2" charset="0"/>
              </a:rPr>
              <a:t>gene linkage</a:t>
            </a:r>
            <a:r>
              <a:rPr lang="en-US" altLang="en-US" sz="2800" b="0" dirty="0">
                <a:solidFill>
                  <a:srgbClr val="FF0000"/>
                </a:solidFill>
                <a:latin typeface="Helvetica" pitchFamily="2" charset="0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3">
            <a:extLst>
              <a:ext uri="{FF2B5EF4-FFF2-40B4-BE49-F238E27FC236}">
                <a16:creationId xmlns:a16="http://schemas.microsoft.com/office/drawing/2014/main" id="{C6103848-7963-2E47-B59D-F9EAC6691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709613"/>
            <a:ext cx="39497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4">
            <a:extLst>
              <a:ext uri="{FF2B5EF4-FFF2-40B4-BE49-F238E27FC236}">
                <a16:creationId xmlns:a16="http://schemas.microsoft.com/office/drawing/2014/main" id="{3EEB0C70-B1CE-D24E-B61A-23DF3363E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76538"/>
            <a:ext cx="10668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5">
            <a:extLst>
              <a:ext uri="{FF2B5EF4-FFF2-40B4-BE49-F238E27FC236}">
                <a16:creationId xmlns:a16="http://schemas.microsoft.com/office/drawing/2014/main" id="{CCFC9C8A-513C-A34A-B12E-1FB487331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4271963"/>
            <a:ext cx="9525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6">
            <a:extLst>
              <a:ext uri="{FF2B5EF4-FFF2-40B4-BE49-F238E27FC236}">
                <a16:creationId xmlns:a16="http://schemas.microsoft.com/office/drawing/2014/main" id="{DD749DDB-DA26-2E42-AD92-284C84B3D4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5368925"/>
            <a:ext cx="10160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7">
            <a:extLst>
              <a:ext uri="{FF2B5EF4-FFF2-40B4-BE49-F238E27FC236}">
                <a16:creationId xmlns:a16="http://schemas.microsoft.com/office/drawing/2014/main" id="{53CC9EAA-F151-ED43-9469-080F83E2A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3151188"/>
            <a:ext cx="2203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Sum</a:t>
            </a:r>
          </a:p>
        </p:txBody>
      </p:sp>
      <p:sp>
        <p:nvSpPr>
          <p:cNvPr id="8198" name="TextBox 14">
            <a:extLst>
              <a:ext uri="{FF2B5EF4-FFF2-40B4-BE49-F238E27FC236}">
                <a16:creationId xmlns:a16="http://schemas.microsoft.com/office/drawing/2014/main" id="{9B71F971-C78D-4F42-98E5-20EC88BFD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4495800"/>
            <a:ext cx="6596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Observed Values (what you actually got!)</a:t>
            </a:r>
          </a:p>
        </p:txBody>
      </p:sp>
      <p:sp>
        <p:nvSpPr>
          <p:cNvPr id="8199" name="TextBox 15">
            <a:extLst>
              <a:ext uri="{FF2B5EF4-FFF2-40B4-BE49-F238E27FC236}">
                <a16:creationId xmlns:a16="http://schemas.microsoft.com/office/drawing/2014/main" id="{B9120AB5-B20C-3145-8C34-BBACD5F9D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5368925"/>
            <a:ext cx="56816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Expected Values (what Mendelian genetics expects based on the total numbers)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3">
            <a:extLst>
              <a:ext uri="{FF2B5EF4-FFF2-40B4-BE49-F238E27FC236}">
                <a16:creationId xmlns:a16="http://schemas.microsoft.com/office/drawing/2014/main" id="{C8AA750B-20BD-FB41-8863-23C81EEEC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2487"/>
          <a:stretch>
            <a:fillRect/>
          </a:stretch>
        </p:blipFill>
        <p:spPr bwMode="auto">
          <a:xfrm>
            <a:off x="2514600" y="2022475"/>
            <a:ext cx="409575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4">
            <a:extLst>
              <a:ext uri="{FF2B5EF4-FFF2-40B4-BE49-F238E27FC236}">
                <a16:creationId xmlns:a16="http://schemas.microsoft.com/office/drawing/2014/main" id="{A689D857-4D0A-5549-8693-10A458CBB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219200"/>
            <a:ext cx="35433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5">
            <a:extLst>
              <a:ext uri="{FF2B5EF4-FFF2-40B4-BE49-F238E27FC236}">
                <a16:creationId xmlns:a16="http://schemas.microsoft.com/office/drawing/2014/main" id="{B64AAAE8-B841-624C-9B0B-7602721EE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847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latin typeface="Helvetica" pitchFamily="2" charset="0"/>
              </a:rPr>
              <a:t>If you flip a coin 100 times. </a:t>
            </a:r>
          </a:p>
          <a:p>
            <a:pPr algn="ctr"/>
            <a:r>
              <a:rPr lang="en-US" altLang="en-US" dirty="0">
                <a:latin typeface="Helvetica" pitchFamily="2" charset="0"/>
              </a:rPr>
              <a:t>You expect 50 heads and 50 tails (expected values)</a:t>
            </a:r>
          </a:p>
          <a:p>
            <a:pPr algn="ctr"/>
            <a:r>
              <a:rPr lang="en-US" altLang="en-US" dirty="0">
                <a:latin typeface="Helvetica" pitchFamily="2" charset="0"/>
              </a:rPr>
              <a:t>You get 62 heads and 38 tails (observed values) </a:t>
            </a:r>
          </a:p>
        </p:txBody>
      </p:sp>
      <p:sp>
        <p:nvSpPr>
          <p:cNvPr id="10244" name="TextBox 6">
            <a:extLst>
              <a:ext uri="{FF2B5EF4-FFF2-40B4-BE49-F238E27FC236}">
                <a16:creationId xmlns:a16="http://schemas.microsoft.com/office/drawing/2014/main" id="{CA70E215-E9C2-0E4F-A63B-265B936F2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34938"/>
            <a:ext cx="8585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>
                <a:solidFill>
                  <a:srgbClr val="FF0000"/>
                </a:solidFill>
                <a:latin typeface="Helvetica" pitchFamily="2" charset="0"/>
              </a:rPr>
              <a:t>GOAL: REJECT OR ACCEPT THE NULL HYPOTHESIS</a:t>
            </a:r>
          </a:p>
        </p:txBody>
      </p:sp>
      <p:sp>
        <p:nvSpPr>
          <p:cNvPr id="10245" name="TextBox 5">
            <a:extLst>
              <a:ext uri="{FF2B5EF4-FFF2-40B4-BE49-F238E27FC236}">
                <a16:creationId xmlns:a16="http://schemas.microsoft.com/office/drawing/2014/main" id="{7F773BA1-0B79-6F4C-8F21-9D4D0A4F1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6019800"/>
            <a:ext cx="858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If you cross </a:t>
            </a:r>
            <a:r>
              <a:rPr lang="en-US" altLang="en-US" sz="2000" dirty="0" err="1">
                <a:solidFill>
                  <a:srgbClr val="C00000"/>
                </a:solidFill>
                <a:latin typeface="Helvetica" pitchFamily="2" charset="0"/>
              </a:rPr>
              <a:t>AaBb</a:t>
            </a: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 x </a:t>
            </a:r>
            <a:r>
              <a:rPr lang="en-US" altLang="en-US" sz="2000" dirty="0" err="1">
                <a:solidFill>
                  <a:srgbClr val="C00000"/>
                </a:solidFill>
                <a:latin typeface="Helvetica" pitchFamily="2" charset="0"/>
              </a:rPr>
              <a:t>AaBb</a:t>
            </a: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  <a:sym typeface="Wingdings" pitchFamily="2" charset="2"/>
              </a:rPr>
              <a:t> what is expected phenotypic ratio?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Box 3">
            <a:extLst>
              <a:ext uri="{FF2B5EF4-FFF2-40B4-BE49-F238E27FC236}">
                <a16:creationId xmlns:a16="http://schemas.microsoft.com/office/drawing/2014/main" id="{6E9C69F7-2FF0-194C-BE86-91B20CE56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962400"/>
            <a:ext cx="3124200" cy="1323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dirty="0">
                <a:latin typeface="Helvetica" pitchFamily="2" charset="0"/>
              </a:rPr>
              <a:t>Degrees of Freedom: </a:t>
            </a:r>
            <a:r>
              <a:rPr lang="en-US" altLang="en-US" sz="2000" b="0" dirty="0">
                <a:latin typeface="Helvetica" pitchFamily="2" charset="0"/>
              </a:rPr>
              <a:t>The degrees of freedom is the </a:t>
            </a:r>
            <a:r>
              <a:rPr lang="en-US" altLang="en-US" sz="2000" b="0" u="sng" dirty="0">
                <a:latin typeface="Helvetica" pitchFamily="2" charset="0"/>
              </a:rPr>
              <a:t>number of outcomes minus one</a:t>
            </a:r>
            <a:r>
              <a:rPr lang="en-US" altLang="en-US" sz="2000" b="0" dirty="0">
                <a:latin typeface="Helvetica" pitchFamily="2" charset="0"/>
              </a:rPr>
              <a:t>.           </a:t>
            </a:r>
          </a:p>
        </p:txBody>
      </p:sp>
      <p:sp>
        <p:nvSpPr>
          <p:cNvPr id="11266" name="TextBox 4">
            <a:extLst>
              <a:ext uri="{FF2B5EF4-FFF2-40B4-BE49-F238E27FC236}">
                <a16:creationId xmlns:a16="http://schemas.microsoft.com/office/drawing/2014/main" id="{BF2DD4E6-C27C-8147-9ECB-748982004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962400"/>
            <a:ext cx="5562600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latin typeface="Helvetica" charset="0"/>
              </a:rPr>
              <a:t>Critical Values: </a:t>
            </a:r>
            <a:r>
              <a:rPr lang="en-US" altLang="en-US" sz="2000" b="0" dirty="0">
                <a:latin typeface="Helvetica" charset="0"/>
              </a:rPr>
              <a:t>We will use 0.05 value.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altLang="en-US" sz="2000" dirty="0">
                <a:solidFill>
                  <a:srgbClr val="FF0000"/>
                </a:solidFill>
                <a:latin typeface="Helvetica" charset="0"/>
                <a:sym typeface="Wingdings" charset="2"/>
              </a:rPr>
              <a:t>If your # &lt; critical value = ACCEPT null hypothesis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altLang="en-US" sz="2000" dirty="0">
                <a:solidFill>
                  <a:srgbClr val="FF0000"/>
                </a:solidFill>
                <a:latin typeface="Helvetica" charset="0"/>
              </a:rPr>
              <a:t>If your # &gt; critical value = REJECT null hypothesis </a:t>
            </a:r>
            <a:r>
              <a:rPr lang="en-US" altLang="en-US" sz="2000" b="0" dirty="0">
                <a:solidFill>
                  <a:srgbClr val="FF0000"/>
                </a:solidFill>
                <a:latin typeface="Helvetica" charset="0"/>
              </a:rPr>
              <a:t>(there is something going on!)</a:t>
            </a:r>
            <a:endParaRPr lang="en-US" altLang="en-US" sz="2000" b="0" dirty="0">
              <a:solidFill>
                <a:srgbClr val="FF0000"/>
              </a:solidFill>
              <a:latin typeface="Helvetica" charset="0"/>
              <a:sym typeface="Wingdings" charset="2"/>
            </a:endParaRPr>
          </a:p>
        </p:txBody>
      </p:sp>
      <p:pic>
        <p:nvPicPr>
          <p:cNvPr id="11267" name="Picture 5">
            <a:extLst>
              <a:ext uri="{FF2B5EF4-FFF2-40B4-BE49-F238E27FC236}">
                <a16:creationId xmlns:a16="http://schemas.microsoft.com/office/drawing/2014/main" id="{70D8729E-F367-4040-89E0-3C1751751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38125"/>
            <a:ext cx="72390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1">
            <a:extLst>
              <a:ext uri="{FF2B5EF4-FFF2-40B4-BE49-F238E27FC236}">
                <a16:creationId xmlns:a16="http://schemas.microsoft.com/office/drawing/2014/main" id="{93DE8373-E7DE-BD48-AD06-6C58BC5DF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742950"/>
            <a:ext cx="990600" cy="2438400"/>
          </a:xfrm>
          <a:prstGeom prst="rect">
            <a:avLst/>
          </a:prstGeom>
          <a:solidFill>
            <a:srgbClr val="FFFF00">
              <a:alpha val="38823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kumimoji="0" lang="en-US" altLang="en-US" b="0">
                <a:solidFill>
                  <a:srgbClr val="000000"/>
                </a:solidFill>
              </a:rPr>
              <a:t>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3">
            <a:extLst>
              <a:ext uri="{FF2B5EF4-FFF2-40B4-BE49-F238E27FC236}">
                <a16:creationId xmlns:a16="http://schemas.microsoft.com/office/drawing/2014/main" id="{BA60A9AB-1C83-ED43-A1F7-88D1A38D2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117600"/>
            <a:ext cx="557212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TextBox 5">
            <a:extLst>
              <a:ext uri="{FF2B5EF4-FFF2-40B4-BE49-F238E27FC236}">
                <a16:creationId xmlns:a16="http://schemas.microsoft.com/office/drawing/2014/main" id="{56A784B7-EB1D-2C4B-A3E2-F53772BF1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838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latin typeface="Helvetica" pitchFamily="2" charset="0"/>
              </a:rPr>
              <a:t>I will provide you the same as the AP Biology test</a:t>
            </a: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C8A863AC-5D09-0246-828C-56D38DE36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2557463"/>
            <a:ext cx="3376613" cy="1160462"/>
          </a:xfrm>
          <a:prstGeom prst="rect">
            <a:avLst/>
          </a:prstGeom>
          <a:solidFill>
            <a:srgbClr val="FFFF00">
              <a:alpha val="38823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kumimoji="0" lang="en-US" altLang="en-US" b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65E17B69-AA20-924D-BB60-885ECB991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3717925"/>
            <a:ext cx="5507038" cy="1527175"/>
          </a:xfrm>
          <a:prstGeom prst="rect">
            <a:avLst/>
          </a:prstGeom>
          <a:solidFill>
            <a:srgbClr val="FFFF00">
              <a:alpha val="38823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kumimoji="0" lang="en-US" altLang="en-US" b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12293" name="TextBox 7">
            <a:extLst>
              <a:ext uri="{FF2B5EF4-FFF2-40B4-BE49-F238E27FC236}">
                <a16:creationId xmlns:a16="http://schemas.microsoft.com/office/drawing/2014/main" id="{3E7685B0-BE40-F84F-8A09-05C19ACF5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545138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dirty="0">
                <a:latin typeface="Helvetica" pitchFamily="2" charset="0"/>
              </a:rPr>
              <a:t>You will likely only be asked to calculate </a:t>
            </a:r>
          </a:p>
          <a:p>
            <a:pPr algn="ctr"/>
            <a:r>
              <a:rPr lang="en-US" altLang="en-US" sz="2000" dirty="0">
                <a:latin typeface="Helvetica" pitchFamily="2" charset="0"/>
              </a:rPr>
              <a:t>between two </a:t>
            </a:r>
            <a:r>
              <a:rPr lang="en-US" altLang="en-US" sz="2000" dirty="0" err="1">
                <a:latin typeface="Helvetica" pitchFamily="2" charset="0"/>
              </a:rPr>
              <a:t>gropus</a:t>
            </a:r>
            <a:r>
              <a:rPr lang="en-US" altLang="en-US" sz="2000" dirty="0">
                <a:latin typeface="Helvetica" pitchFamily="2" charset="0"/>
              </a:rPr>
              <a:t> (Df = 1). Same on my test!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48E214BE-F691-2341-93E5-4C6A08F6B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502FAF5A-3517-0140-BE14-54D80465B0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5">
            <a:extLst>
              <a:ext uri="{FF2B5EF4-FFF2-40B4-BE49-F238E27FC236}">
                <a16:creationId xmlns:a16="http://schemas.microsoft.com/office/drawing/2014/main" id="{404CF6CE-645C-614F-BB2D-1D9527EEF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820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dirty="0">
                <a:latin typeface="Helvetica" pitchFamily="2" charset="0"/>
              </a:rPr>
              <a:t>Let’s try an example dihybrid </a:t>
            </a:r>
            <a:r>
              <a:rPr lang="en-US" altLang="en-US" sz="2800" i="1" dirty="0">
                <a:latin typeface="Helvetica" pitchFamily="2" charset="0"/>
              </a:rPr>
              <a:t>Drosophila </a:t>
            </a:r>
            <a:r>
              <a:rPr lang="en-US" altLang="en-US" sz="2800" dirty="0">
                <a:latin typeface="Helvetica" pitchFamily="2" charset="0"/>
              </a:rPr>
              <a:t>cross</a:t>
            </a:r>
          </a:p>
          <a:p>
            <a:pPr algn="ctr"/>
            <a:r>
              <a:rPr lang="en-US" altLang="en-US" dirty="0">
                <a:latin typeface="Helvetica" pitchFamily="2" charset="0"/>
              </a:rPr>
              <a:t>(determine genotypes of the parents – you can assume that they are both true-breeding)</a:t>
            </a:r>
          </a:p>
        </p:txBody>
      </p:sp>
      <p:pic>
        <p:nvPicPr>
          <p:cNvPr id="13314" name="Picture 1027">
            <a:extLst>
              <a:ext uri="{FF2B5EF4-FFF2-40B4-BE49-F238E27FC236}">
                <a16:creationId xmlns:a16="http://schemas.microsoft.com/office/drawing/2014/main" id="{F8B3541C-DBF4-7C4A-A54B-E399134A2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73225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1029">
            <a:extLst>
              <a:ext uri="{FF2B5EF4-FFF2-40B4-BE49-F238E27FC236}">
                <a16:creationId xmlns:a16="http://schemas.microsoft.com/office/drawing/2014/main" id="{4754AA73-021C-A34E-8A26-ED52E63F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3225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1031">
            <a:extLst>
              <a:ext uri="{FF2B5EF4-FFF2-40B4-BE49-F238E27FC236}">
                <a16:creationId xmlns:a16="http://schemas.microsoft.com/office/drawing/2014/main" id="{4DF5A614-CB17-9945-A94C-FA608B75B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054225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3317" name="Text Box 1032">
            <a:extLst>
              <a:ext uri="{FF2B5EF4-FFF2-40B4-BE49-F238E27FC236}">
                <a16:creationId xmlns:a16="http://schemas.microsoft.com/office/drawing/2014/main" id="{7160CE10-4249-904C-9D7D-3A3B8A9DA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349625"/>
            <a:ext cx="3124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 Black" panose="020B0604020202020204" pitchFamily="34" charset="0"/>
                <a:cs typeface="Arial" panose="020B0604020202020204" pitchFamily="34" charset="0"/>
              </a:rPr>
              <a:t>Black body - eyeless</a:t>
            </a:r>
          </a:p>
        </p:txBody>
      </p:sp>
      <p:sp>
        <p:nvSpPr>
          <p:cNvPr id="13318" name="Text Box 1034">
            <a:extLst>
              <a:ext uri="{FF2B5EF4-FFF2-40B4-BE49-F238E27FC236}">
                <a16:creationId xmlns:a16="http://schemas.microsoft.com/office/drawing/2014/main" id="{2E0E7E7C-3BF9-7544-8478-C135E8049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425825"/>
            <a:ext cx="2057396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Arial Black" panose="020B0604020202020204" pitchFamily="34" charset="0"/>
                <a:cs typeface="Arial" panose="020B0604020202020204" pitchFamily="34" charset="0"/>
              </a:rPr>
              <a:t>Wild type </a:t>
            </a:r>
            <a:r>
              <a:rPr lang="en-US" altLang="en-US" sz="1800" dirty="0">
                <a:latin typeface="Arial Black" panose="020B0604020202020204" pitchFamily="34" charset="0"/>
                <a:cs typeface="Arial" panose="020B0604020202020204" pitchFamily="34" charset="0"/>
              </a:rPr>
              <a:t>(normal body color; red eyes)</a:t>
            </a:r>
            <a:endParaRPr lang="en-US" altLang="en-US" sz="2800" dirty="0">
              <a:latin typeface="Arial Black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9" name="Line 1035">
            <a:extLst>
              <a:ext uri="{FF2B5EF4-FFF2-40B4-BE49-F238E27FC236}">
                <a16:creationId xmlns:a16="http://schemas.microsoft.com/office/drawing/2014/main" id="{17346885-AFD1-CC4A-B6CF-C58EBCB31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197225"/>
            <a:ext cx="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0" name="Picture 1036">
            <a:extLst>
              <a:ext uri="{FF2B5EF4-FFF2-40B4-BE49-F238E27FC236}">
                <a16:creationId xmlns:a16="http://schemas.microsoft.com/office/drawing/2014/main" id="{8041F10C-E112-A247-979C-7083CA63B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416425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Text Box 1037">
            <a:extLst>
              <a:ext uri="{FF2B5EF4-FFF2-40B4-BE49-F238E27FC236}">
                <a16:creationId xmlns:a16="http://schemas.microsoft.com/office/drawing/2014/main" id="{4738D0C2-B61A-E44B-B2D5-838A37A58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6257925"/>
            <a:ext cx="388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 Black" panose="020B0604020202020204" pitchFamily="34" charset="0"/>
                <a:cs typeface="Arial" panose="020B0604020202020204" pitchFamily="34" charset="0"/>
              </a:rPr>
              <a:t>F1: all wild type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2">
            <a:extLst>
              <a:ext uri="{FF2B5EF4-FFF2-40B4-BE49-F238E27FC236}">
                <a16:creationId xmlns:a16="http://schemas.microsoft.com/office/drawing/2014/main" id="{14F09AE5-D01F-4F49-A33B-2281CD57F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82296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500">
                <a:latin typeface="Arial Black" panose="020B0604020202020204" pitchFamily="34" charset="0"/>
                <a:cs typeface="Arial" panose="020B0604020202020204" pitchFamily="34" charset="0"/>
              </a:rPr>
              <a:t>F1 CROSS PRODUCED THE FOLLOWING OFFSPRING</a:t>
            </a:r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44FC87A0-65B1-0549-A816-4889A2922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0668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4450" dist="27940" dir="5400000" algn="ctr" rotWithShape="0">
              <a:srgbClr val="808080">
                <a:alpha val="31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363" name="Picture 4">
            <a:extLst>
              <a:ext uri="{FF2B5EF4-FFF2-40B4-BE49-F238E27FC236}">
                <a16:creationId xmlns:a16="http://schemas.microsoft.com/office/drawing/2014/main" id="{4CAA90CD-1573-B745-98A8-D1565991D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5">
            <a:extLst>
              <a:ext uri="{FF2B5EF4-FFF2-40B4-BE49-F238E27FC236}">
                <a16:creationId xmlns:a16="http://schemas.microsoft.com/office/drawing/2014/main" id="{177569D9-D066-144A-B7F0-A0323D6CA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002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6">
            <a:extLst>
              <a:ext uri="{FF2B5EF4-FFF2-40B4-BE49-F238E27FC236}">
                <a16:creationId xmlns:a16="http://schemas.microsoft.com/office/drawing/2014/main" id="{A5BEF84B-C6E2-BD45-8760-AF8D13257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57663"/>
            <a:ext cx="1676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7">
            <a:extLst>
              <a:ext uri="{FF2B5EF4-FFF2-40B4-BE49-F238E27FC236}">
                <a16:creationId xmlns:a16="http://schemas.microsoft.com/office/drawing/2014/main" id="{FC6D4169-B6D5-F146-9575-7D8FDE693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97338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9">
            <a:extLst>
              <a:ext uri="{FF2B5EF4-FFF2-40B4-BE49-F238E27FC236}">
                <a16:creationId xmlns:a16="http://schemas.microsoft.com/office/drawing/2014/main" id="{DC830C99-B94D-CC48-9003-F305B8E5A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9800"/>
            <a:ext cx="1219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Arial Black" panose="020B0604020202020204" pitchFamily="34" charset="0"/>
                <a:cs typeface="Arial" panose="020B0604020202020204" pitchFamily="34" charset="0"/>
              </a:rPr>
              <a:t>5610</a:t>
            </a:r>
          </a:p>
        </p:txBody>
      </p:sp>
      <p:sp>
        <p:nvSpPr>
          <p:cNvPr id="15368" name="Text Box 10">
            <a:extLst>
              <a:ext uri="{FF2B5EF4-FFF2-40B4-BE49-F238E27FC236}">
                <a16:creationId xmlns:a16="http://schemas.microsoft.com/office/drawing/2014/main" id="{72B6E247-B70B-D94A-9871-56437F00E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209800"/>
            <a:ext cx="137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Arial Black" panose="020B0604020202020204" pitchFamily="34" charset="0"/>
                <a:cs typeface="Arial" panose="020B0604020202020204" pitchFamily="34" charset="0"/>
              </a:rPr>
              <a:t>1881</a:t>
            </a:r>
          </a:p>
        </p:txBody>
      </p:sp>
      <p:sp>
        <p:nvSpPr>
          <p:cNvPr id="15369" name="Text Box 11">
            <a:extLst>
              <a:ext uri="{FF2B5EF4-FFF2-40B4-BE49-F238E27FC236}">
                <a16:creationId xmlns:a16="http://schemas.microsoft.com/office/drawing/2014/main" id="{2D82E76D-A2DA-9A44-8247-2AF4087A7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43400"/>
            <a:ext cx="1295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Arial Black" panose="020B0604020202020204" pitchFamily="34" charset="0"/>
                <a:cs typeface="Arial" panose="020B0604020202020204" pitchFamily="34" charset="0"/>
              </a:rPr>
              <a:t>1896</a:t>
            </a:r>
          </a:p>
        </p:txBody>
      </p:sp>
      <p:sp>
        <p:nvSpPr>
          <p:cNvPr id="15370" name="Text Box 12">
            <a:extLst>
              <a:ext uri="{FF2B5EF4-FFF2-40B4-BE49-F238E27FC236}">
                <a16:creationId xmlns:a16="http://schemas.microsoft.com/office/drawing/2014/main" id="{6E2E2131-86DA-9443-9C33-38529DE36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419600"/>
            <a:ext cx="1143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Arial Black" panose="020B0604020202020204" pitchFamily="34" charset="0"/>
                <a:cs typeface="Arial" panose="020B0604020202020204" pitchFamily="34" charset="0"/>
              </a:rPr>
              <a:t>622</a:t>
            </a:r>
          </a:p>
        </p:txBody>
      </p:sp>
      <p:sp>
        <p:nvSpPr>
          <p:cNvPr id="15371" name="Text Box 1034">
            <a:extLst>
              <a:ext uri="{FF2B5EF4-FFF2-40B4-BE49-F238E27FC236}">
                <a16:creationId xmlns:a16="http://schemas.microsoft.com/office/drawing/2014/main" id="{8B9E77E7-D7AC-7C4C-AD03-FAD699F25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200400"/>
            <a:ext cx="205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 Black" panose="020B0604020202020204" pitchFamily="34" charset="0"/>
                <a:cs typeface="Arial" panose="020B0604020202020204" pitchFamily="34" charset="0"/>
              </a:rPr>
              <a:t>Wild type</a:t>
            </a:r>
          </a:p>
        </p:txBody>
      </p:sp>
      <p:sp>
        <p:nvSpPr>
          <p:cNvPr id="15372" name="Text Box 1034">
            <a:extLst>
              <a:ext uri="{FF2B5EF4-FFF2-40B4-BE49-F238E27FC236}">
                <a16:creationId xmlns:a16="http://schemas.microsoft.com/office/drawing/2014/main" id="{EF1DCDCD-CF96-1540-BC7D-48D416CA5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124200"/>
            <a:ext cx="3352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 Black" panose="020B0604020202020204" pitchFamily="34" charset="0"/>
                <a:cs typeface="Arial" panose="020B0604020202020204" pitchFamily="34" charset="0"/>
              </a:rPr>
              <a:t>Normal body - eyeless</a:t>
            </a:r>
          </a:p>
        </p:txBody>
      </p:sp>
      <p:sp>
        <p:nvSpPr>
          <p:cNvPr id="15373" name="Text Box 1034">
            <a:extLst>
              <a:ext uri="{FF2B5EF4-FFF2-40B4-BE49-F238E27FC236}">
                <a16:creationId xmlns:a16="http://schemas.microsoft.com/office/drawing/2014/main" id="{9885C879-1432-6343-B150-D370D5F6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73738"/>
            <a:ext cx="33528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 Black" panose="020B0604020202020204" pitchFamily="34" charset="0"/>
                <a:cs typeface="Arial" panose="020B0604020202020204" pitchFamily="34" charset="0"/>
              </a:rPr>
              <a:t>Black body - eyeless</a:t>
            </a:r>
          </a:p>
        </p:txBody>
      </p:sp>
      <p:sp>
        <p:nvSpPr>
          <p:cNvPr id="15374" name="Text Box 1034">
            <a:extLst>
              <a:ext uri="{FF2B5EF4-FFF2-40B4-BE49-F238E27FC236}">
                <a16:creationId xmlns:a16="http://schemas.microsoft.com/office/drawing/2014/main" id="{B35D8084-3594-3C46-A9A4-542F30DCE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910263"/>
            <a:ext cx="335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 Black" panose="020B0604020202020204" pitchFamily="34" charset="0"/>
                <a:cs typeface="Arial" panose="020B0604020202020204" pitchFamily="34" charset="0"/>
              </a:rPr>
              <a:t>Black body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GAMESHOW" val="False"/>
  <p:tag name="PPTVERSION" val="XP"/>
</p:tagLst>
</file>

<file path=ppt/theme/theme1.xml><?xml version="1.0" encoding="utf-8"?>
<a:theme xmlns:a="http://schemas.openxmlformats.org/drawingml/2006/main" name="C6eActiveLectureQuestions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67240</TotalTime>
  <Words>804</Words>
  <Application>Microsoft Macintosh PowerPoint</Application>
  <PresentationFormat>On-screen Show (4:3)</PresentationFormat>
  <Paragraphs>87</Paragraphs>
  <Slides>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Arial Narrow</vt:lpstr>
      <vt:lpstr>Helvetica</vt:lpstr>
      <vt:lpstr>Times New Roman</vt:lpstr>
      <vt:lpstr>Wingdings</vt:lpstr>
      <vt:lpstr>C6eActiveLectureQuestions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CONDUCT THE ANALYSIS:</vt:lpstr>
      <vt:lpstr>ANALYSIS OF THE RESULTS:</vt:lpstr>
      <vt:lpstr>NOW CONDUCT THE ANALYSIS:</vt:lpstr>
      <vt:lpstr>CALCULATING EXPECTED VALUES:</vt:lpstr>
      <vt:lpstr>CALCULATING X2:</vt:lpstr>
      <vt:lpstr>PowerPoint Presentation</vt:lpstr>
    </vt:vector>
  </TitlesOfParts>
  <Company>Benjamin Cummings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slide</dc:title>
  <dc:creator>BCP User</dc:creator>
  <cp:lastModifiedBy>Heather Ryan</cp:lastModifiedBy>
  <cp:revision>2015</cp:revision>
  <cp:lastPrinted>2007-12-04T16:39:30Z</cp:lastPrinted>
  <dcterms:created xsi:type="dcterms:W3CDTF">2002-07-11T17:04:39Z</dcterms:created>
  <dcterms:modified xsi:type="dcterms:W3CDTF">2023-01-11T06:02:20Z</dcterms:modified>
</cp:coreProperties>
</file>