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5"/>
  </p:handoutMasterIdLst>
  <p:sldIdLst>
    <p:sldId id="256" r:id="rId2"/>
    <p:sldId id="332" r:id="rId3"/>
    <p:sldId id="333" r:id="rId4"/>
    <p:sldId id="257" r:id="rId5"/>
    <p:sldId id="258" r:id="rId6"/>
    <p:sldId id="259" r:id="rId7"/>
    <p:sldId id="260" r:id="rId8"/>
    <p:sldId id="263" r:id="rId9"/>
    <p:sldId id="286" r:id="rId10"/>
    <p:sldId id="264" r:id="rId11"/>
    <p:sldId id="266" r:id="rId12"/>
    <p:sldId id="269" r:id="rId13"/>
    <p:sldId id="294" r:id="rId14"/>
    <p:sldId id="320" r:id="rId15"/>
    <p:sldId id="303" r:id="rId16"/>
    <p:sldId id="334" r:id="rId17"/>
    <p:sldId id="297" r:id="rId18"/>
    <p:sldId id="326" r:id="rId19"/>
    <p:sldId id="331" r:id="rId20"/>
    <p:sldId id="267" r:id="rId21"/>
    <p:sldId id="335" r:id="rId22"/>
    <p:sldId id="302" r:id="rId23"/>
    <p:sldId id="304" r:id="rId24"/>
    <p:sldId id="327" r:id="rId25"/>
    <p:sldId id="305" r:id="rId26"/>
    <p:sldId id="328" r:id="rId27"/>
    <p:sldId id="301" r:id="rId28"/>
    <p:sldId id="299" r:id="rId29"/>
    <p:sldId id="323" r:id="rId30"/>
    <p:sldId id="291" r:id="rId31"/>
    <p:sldId id="321" r:id="rId32"/>
    <p:sldId id="318" r:id="rId33"/>
    <p:sldId id="284" r:id="rId34"/>
    <p:sldId id="287" r:id="rId35"/>
    <p:sldId id="322" r:id="rId36"/>
    <p:sldId id="272" r:id="rId37"/>
    <p:sldId id="273" r:id="rId38"/>
    <p:sldId id="274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309" r:id="rId47"/>
    <p:sldId id="312" r:id="rId48"/>
    <p:sldId id="313" r:id="rId49"/>
    <p:sldId id="311" r:id="rId50"/>
    <p:sldId id="314" r:id="rId51"/>
    <p:sldId id="315" r:id="rId52"/>
    <p:sldId id="316" r:id="rId53"/>
    <p:sldId id="283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74F0B0-D921-41E1-9ABC-C023892698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FDCC1-8D13-4FCE-9C21-620A770FC0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7A77A8E-2006-44BB-B4AF-761C988B0598}" type="datetimeFigureOut">
              <a:rPr lang="en-US"/>
              <a:pPr>
                <a:defRPr/>
              </a:pPr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334ED-60F6-48EB-BD39-3C2B52E86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1C7B8-45AE-46C2-8D5B-F130C5385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CE0A3C-EC01-4D3E-B2DD-7EBA5CA28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4BC7A5-91BA-446B-827B-B176F0982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4FAE2C-BB18-44CC-AAD5-A81F10AE80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4F715D-E396-4E9B-9B68-7CF40BBF5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53EF5-B126-422D-A631-207C981ED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8BE969-9B46-4CE4-8090-F9AB22F60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7FB718-8CE9-49DB-AB67-B3DCA151A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2E0A51-BD3B-4712-B727-BA0C492ED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7C21-7DB0-4130-9E3D-9C648C82C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83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D07C46-740E-4977-A121-753BCA3034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0592B0-4835-41EE-B730-ECD62A5D5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05E791-5B73-4854-828A-8A6590315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7D010-B7E3-4FFD-9AE2-ACB56DF69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94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C298A7-968F-4896-AF26-1F201BEC0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69339-4502-48FE-AAB7-6ABD646C6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453CF-6E84-4860-AF70-C068EC595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14A6-A4A7-4A43-9A7F-CA3ECF82C1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6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6456D5-3F25-46DE-B4CF-9D696EEF2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951DAD-56B8-4759-BF69-81B72D8703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315B11-3256-4B75-AE2F-16AC6FA21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77717-0552-4239-A8D6-7EC0D67A9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5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88D02-0C43-4A84-8933-F50C803A4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220AF-8DDD-46A3-8FA6-D60023278A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19318-5EE8-4CEA-88D8-4DC3807E0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47E07-0C25-469F-BF20-6A70157DF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A42185-DC77-4088-863A-900220AF9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5A9242-1A9D-4064-A8E7-288C05F386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27BB18-9563-4276-960C-BF342EC7F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02CC2-0FE2-4B50-B386-288880F12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8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3B5B42-B303-4552-8B54-D4A66B60C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B2148D-3311-470B-B5D4-5C3E36319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6B1443-6867-41E7-9966-D59C1C12A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03E30-5E8B-47CE-B735-0A717E5EB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6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48E1EB-D0BC-472E-9EB0-97BFB7992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68B1A9-C0D3-49F5-9B5E-EF9A1110F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696312-F76E-4ACE-82C5-BBB88EB47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F4F02-A99A-4B67-846E-42A7C1D8F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6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C01E2-65CE-48EA-8D8D-37816B123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8971B-30D0-427A-A15A-BA29883BE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79EE2-6E8A-4060-A298-E77F04764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7453-96D1-4D79-B053-234B514506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DFCC7-AE6F-470C-AE63-15F0CBF73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6132A-E76B-43DA-AEA7-8B91E7BFD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64C53-D42F-45AB-9D69-91FFAFCC5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ED70-7DF9-44D9-A6D2-4638BDCB2B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6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250B41-558F-4FF4-BB27-3AB3EB59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D0A6E-240D-481E-B14A-0B573D7D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AA1652C-0358-48E2-AC9F-C510FBF4A5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AC4CDF7-C225-4B5E-8EE1-A60C2A3821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7FFC33-0088-4559-9D63-C3D5F666F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EC145CC-2799-41F7-96CE-58822BEA6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skripta.eu/w/Soubor:Q10_graph_c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s-bio-seiten.de/enzyme-teil-1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arthur_chapman/7549167164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226585-59A3-4045-9E9E-E0E4D6C624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91440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METABOLISM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CD034D8-B424-40B9-B169-DC64F5B9CC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733800"/>
            <a:ext cx="9144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Metabolism, Energy, </a:t>
            </a:r>
          </a:p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Life, and Enzymes</a:t>
            </a:r>
          </a:p>
          <a:p>
            <a:pPr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06-12-EnzymeReacProfile-L.gif">
            <a:extLst>
              <a:ext uri="{FF2B5EF4-FFF2-40B4-BE49-F238E27FC236}">
                <a16:creationId xmlns:a16="http://schemas.microsoft.com/office/drawing/2014/main" id="{6622E8BB-5934-4F43-BF39-1440F5ED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508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06-13-EnzymeAction-L.gif">
            <a:extLst>
              <a:ext uri="{FF2B5EF4-FFF2-40B4-BE49-F238E27FC236}">
                <a16:creationId xmlns:a16="http://schemas.microsoft.com/office/drawing/2014/main" id="{E446FC9E-96CD-4909-9EE0-D1BB0E8A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95263"/>
            <a:ext cx="9155113" cy="64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3479504-43E1-40C9-9394-AEDC66129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FFFFFF"/>
                  </a:outerShdw>
                </a:effectLst>
              </a:rPr>
              <a:t>Substrate-Specific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5C005FB5-7AF5-4902-A6B6-0EFD44E1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Substrate(s) </a:t>
            </a:r>
            <a:r>
              <a:rPr lang="en-US" altLang="en-US" sz="2400" b="1">
                <a:sym typeface="Symbol" panose="05050102010706020507" pitchFamily="18" charset="2"/>
              </a:rPr>
              <a:t> Product(s)</a:t>
            </a:r>
            <a:endParaRPr lang="en-US" altLang="en-US" sz="2400" b="1"/>
          </a:p>
        </p:txBody>
      </p:sp>
      <p:grpSp>
        <p:nvGrpSpPr>
          <p:cNvPr id="11268" name="Group 7">
            <a:extLst>
              <a:ext uri="{FF2B5EF4-FFF2-40B4-BE49-F238E27FC236}">
                <a16:creationId xmlns:a16="http://schemas.microsoft.com/office/drawing/2014/main" id="{F29DC26E-E81C-4043-AF29-E3E04A7914C0}"/>
              </a:ext>
            </a:extLst>
          </p:cNvPr>
          <p:cNvGrpSpPr>
            <a:grpSpLocks/>
          </p:cNvGrpSpPr>
          <p:nvPr/>
        </p:nvGrpSpPr>
        <p:grpSpPr bwMode="auto">
          <a:xfrm>
            <a:off x="0" y="2971800"/>
            <a:ext cx="9144000" cy="762000"/>
            <a:chOff x="0" y="1824"/>
            <a:chExt cx="5760" cy="480"/>
          </a:xfrm>
        </p:grpSpPr>
        <p:sp>
          <p:nvSpPr>
            <p:cNvPr id="11273" name="Text Box 5">
              <a:extLst>
                <a:ext uri="{FF2B5EF4-FFF2-40B4-BE49-F238E27FC236}">
                  <a16:creationId xmlns:a16="http://schemas.microsoft.com/office/drawing/2014/main" id="{138E76BB-182A-4B8D-A1B2-BFA93BB82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16"/>
              <a:ext cx="5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/>
                <a:t>Substrate(s)     </a:t>
              </a:r>
              <a:r>
                <a:rPr lang="en-US" altLang="en-US" sz="2400" b="1">
                  <a:sym typeface="Symbol" panose="05050102010706020507" pitchFamily="18" charset="2"/>
                </a:rPr>
                <a:t>    Product(s)</a:t>
              </a:r>
              <a:endParaRPr lang="en-US" altLang="en-US" sz="2400" b="1"/>
            </a:p>
          </p:txBody>
        </p:sp>
        <p:sp>
          <p:nvSpPr>
            <p:cNvPr id="11274" name="Text Box 6">
              <a:extLst>
                <a:ext uri="{FF2B5EF4-FFF2-40B4-BE49-F238E27FC236}">
                  <a16:creationId xmlns:a16="http://schemas.microsoft.com/office/drawing/2014/main" id="{C29EE1D9-0BE2-4937-8928-DE4E6D349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2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/>
                <a:t>Enzyme</a:t>
              </a:r>
            </a:p>
          </p:txBody>
        </p:sp>
      </p:grpSp>
      <p:grpSp>
        <p:nvGrpSpPr>
          <p:cNvPr id="11269" name="Group 11">
            <a:extLst>
              <a:ext uri="{FF2B5EF4-FFF2-40B4-BE49-F238E27FC236}">
                <a16:creationId xmlns:a16="http://schemas.microsoft.com/office/drawing/2014/main" id="{D8E449ED-44B8-4778-B758-D01BBC1F2C19}"/>
              </a:ext>
            </a:extLst>
          </p:cNvPr>
          <p:cNvGrpSpPr>
            <a:grpSpLocks/>
          </p:cNvGrpSpPr>
          <p:nvPr/>
        </p:nvGrpSpPr>
        <p:grpSpPr bwMode="auto">
          <a:xfrm>
            <a:off x="0" y="4191000"/>
            <a:ext cx="9144000" cy="762000"/>
            <a:chOff x="0" y="3120"/>
            <a:chExt cx="5760" cy="480"/>
          </a:xfrm>
        </p:grpSpPr>
        <p:sp>
          <p:nvSpPr>
            <p:cNvPr id="11271" name="Text Box 9">
              <a:extLst>
                <a:ext uri="{FF2B5EF4-FFF2-40B4-BE49-F238E27FC236}">
                  <a16:creationId xmlns:a16="http://schemas.microsoft.com/office/drawing/2014/main" id="{616D8015-8776-41FB-9CEF-123869A4C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12"/>
              <a:ext cx="5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/>
                <a:t>Sucrose + H</a:t>
              </a:r>
              <a:r>
                <a:rPr lang="en-US" altLang="en-US" sz="2400" b="1" baseline="-25000"/>
                <a:t>2</a:t>
              </a:r>
              <a:r>
                <a:rPr lang="en-US" altLang="en-US" sz="2400" b="1"/>
                <a:t>O     </a:t>
              </a:r>
              <a:r>
                <a:rPr lang="en-US" altLang="en-US" sz="2400" b="1">
                  <a:sym typeface="Symbol" panose="05050102010706020507" pitchFamily="18" charset="2"/>
                </a:rPr>
                <a:t>    Glucose + Fructose</a:t>
              </a:r>
              <a:endParaRPr lang="en-US" altLang="en-US" sz="2400" b="1"/>
            </a:p>
          </p:txBody>
        </p:sp>
        <p:sp>
          <p:nvSpPr>
            <p:cNvPr id="11272" name="Text Box 10">
              <a:extLst>
                <a:ext uri="{FF2B5EF4-FFF2-40B4-BE49-F238E27FC236}">
                  <a16:creationId xmlns:a16="http://schemas.microsoft.com/office/drawing/2014/main" id="{01F9282B-DAEE-4620-8DE0-EE229A340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2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/>
                <a:t>Sucrase</a:t>
              </a:r>
            </a:p>
          </p:txBody>
        </p:sp>
      </p:grpSp>
      <p:sp>
        <p:nvSpPr>
          <p:cNvPr id="12300" name="Text Box 12">
            <a:extLst>
              <a:ext uri="{FF2B5EF4-FFF2-40B4-BE49-F238E27FC236}">
                <a16:creationId xmlns:a16="http://schemas.microsoft.com/office/drawing/2014/main" id="{674B22C4-AB1B-4BB2-943A-2F0A4D91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816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Times New Roman" charset="0"/>
              </a:rPr>
              <a:t>Induced Fit model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Times New Roman" charset="0"/>
              </a:rPr>
              <a:t>Hand Shake/Lock and Key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06-14-EnzymeInducedFit.gif">
            <a:extLst>
              <a:ext uri="{FF2B5EF4-FFF2-40B4-BE49-F238E27FC236}">
                <a16:creationId xmlns:a16="http://schemas.microsoft.com/office/drawing/2014/main" id="{A3FD6622-DD88-4EFC-8F65-1EBA75DC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938"/>
            <a:ext cx="91440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0D57B33-7062-4F00-A1E9-4F2A244A6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339" name="Picture 2" descr="C:\Users\zedalisj\Desktop\active2.gif">
            <a:extLst>
              <a:ext uri="{FF2B5EF4-FFF2-40B4-BE49-F238E27FC236}">
                <a16:creationId xmlns:a16="http://schemas.microsoft.com/office/drawing/2014/main" id="{953EC78B-37C8-475C-8668-A78C9C758D3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7488" y="990600"/>
            <a:ext cx="6704012" cy="496887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2CA005E-8DBE-46BA-BC13-997CDC3A2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363" name="Content Placeholder 3">
            <a:extLst>
              <a:ext uri="{FF2B5EF4-FFF2-40B4-BE49-F238E27FC236}">
                <a16:creationId xmlns:a16="http://schemas.microsoft.com/office/drawing/2014/main" id="{294C87B5-65EE-47D3-BB63-5C80C03B84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713" y="1143000"/>
            <a:ext cx="8167687" cy="3886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241FA21-6949-4CB2-BFAC-BE4E1D3A3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7" name="Picture 2" descr="C:\Users\zedalisj\Desktop\Enzyme Substrate.jpg">
            <a:extLst>
              <a:ext uri="{FF2B5EF4-FFF2-40B4-BE49-F238E27FC236}">
                <a16:creationId xmlns:a16="http://schemas.microsoft.com/office/drawing/2014/main" id="{B804817C-C4F2-4AAD-85DD-664B04C00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950" y="811213"/>
            <a:ext cx="7359650" cy="545465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BA8-131D-49A1-8461-07CEE08C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Enzymes and Optimal Conditions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92B0746F-C6E4-4E46-A6FD-E7989DA9F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596388"/>
            <a:ext cx="7772400" cy="2884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D52ED-4200-4096-B652-9B01B89E652E}"/>
              </a:ext>
            </a:extLst>
          </p:cNvPr>
          <p:cNvSpPr txBox="1"/>
          <p:nvPr/>
        </p:nvSpPr>
        <p:spPr>
          <a:xfrm>
            <a:off x="685800" y="5480812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kiskripta.eu/w/Soubor:Q10_graph_c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09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>
            <a:extLst>
              <a:ext uri="{FF2B5EF4-FFF2-40B4-BE49-F238E27FC236}">
                <a16:creationId xmlns:a16="http://schemas.microsoft.com/office/drawing/2014/main" id="{96AFCC7B-4151-4809-9B5A-8F7F62F8A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2" descr="C:\Users\zedalisj\Desktop\enzpH.gif">
            <a:extLst>
              <a:ext uri="{FF2B5EF4-FFF2-40B4-BE49-F238E27FC236}">
                <a16:creationId xmlns:a16="http://schemas.microsoft.com/office/drawing/2014/main" id="{DC8D77D8-57DA-42E0-B12F-4569C319A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609600"/>
            <a:ext cx="7785100" cy="581977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AE97E2B-5234-45F6-9C22-7A90BCA4D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885BEBE-4754-4B14-B041-F7EAEB01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33400"/>
            <a:ext cx="5791200" cy="61944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04B1F18-1874-4411-B151-DBBF0018A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Amoeba Sisters </a:t>
            </a:r>
            <a:r>
              <a:rPr lang="en-US" altLang="en-US" i="1" dirty="0"/>
              <a:t>Enzymes &amp; </a:t>
            </a:r>
            <a:r>
              <a:rPr lang="en-US" altLang="en-US" dirty="0"/>
              <a:t>Mr. W.</a:t>
            </a:r>
            <a:br>
              <a:rPr lang="en-US" altLang="en-US" dirty="0"/>
            </a:br>
            <a:endParaRPr lang="en-US" alt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D657-8D70-4B34-B764-9702BC59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19338"/>
            <a:ext cx="7772400" cy="4005262"/>
          </a:xfrm>
        </p:spPr>
        <p:txBody>
          <a:bodyPr/>
          <a:lstStyle/>
          <a:p>
            <a:pPr marL="0" indent="0">
              <a:buNone/>
              <a:defRPr/>
            </a:pPr>
            <a:endParaRPr lang="en-US" i="1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pic>
        <p:nvPicPr>
          <p:cNvPr id="2867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A5D5A-9B94-4DE7-B2BB-AB981B68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19338"/>
            <a:ext cx="3886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5">
            <a:extLst>
              <a:ext uri="{FF2B5EF4-FFF2-40B4-BE49-F238E27FC236}">
                <a16:creationId xmlns:a16="http://schemas.microsoft.com/office/drawing/2014/main" id="{EB655C10-6181-45BB-9C7A-3CF0B0F63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59375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hlinkClick r:id="rId3" tooltip="https://grafs-bio-seiten.de/enzyme-teil-1/"/>
              </a:rPr>
              <a:t>This Photo</a:t>
            </a:r>
            <a:r>
              <a:rPr lang="en-US" altLang="en-US" sz="900"/>
              <a:t> by Unknown Author is licensed under </a:t>
            </a:r>
            <a:r>
              <a:rPr lang="en-US" altLang="en-US" sz="900">
                <a:hlinkClick r:id="rId4" tooltip="https://creativecommons.org/licenses/by-sa/3.0/"/>
              </a:rPr>
              <a:t>CC BY-SA</a:t>
            </a: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5773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7529-4FC1-4E53-9B10-B2679650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Two-Minute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B914-38F1-4B47-A890-FC5B4A179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How can you speed up a chemical reaction?</a:t>
            </a:r>
          </a:p>
          <a:p>
            <a:pPr marL="514350" indent="-514350">
              <a:buAutoNum type="arabicPeriod"/>
            </a:pPr>
            <a:r>
              <a:rPr lang="en-US" dirty="0"/>
              <a:t>What is a reactant? Product?</a:t>
            </a:r>
          </a:p>
          <a:p>
            <a:pPr marL="514350" indent="-514350">
              <a:buAutoNum type="arabicPeriod"/>
            </a:pPr>
            <a:r>
              <a:rPr lang="en-US" dirty="0"/>
              <a:t>What is a catalyst?</a:t>
            </a:r>
          </a:p>
          <a:p>
            <a:pPr marL="514350" indent="-514350">
              <a:buAutoNum type="arabicPeriod"/>
            </a:pPr>
            <a:r>
              <a:rPr lang="en-US" dirty="0"/>
              <a:t>What are two properties of catalysts?</a:t>
            </a:r>
          </a:p>
          <a:p>
            <a:pPr marL="514350" indent="-514350">
              <a:buAutoNum type="arabicPeriod"/>
            </a:pPr>
            <a:r>
              <a:rPr lang="en-US" dirty="0"/>
              <a:t>What are the monomers/building blocks of proteins?</a:t>
            </a:r>
          </a:p>
        </p:txBody>
      </p:sp>
    </p:spTree>
    <p:extLst>
      <p:ext uri="{BB962C8B-B14F-4D97-AF65-F5344CB8AC3E}">
        <p14:creationId xmlns:p14="http://schemas.microsoft.com/office/powerpoint/2010/main" val="224498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52AC5FC-A627-4E51-8763-27946BD50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Enzyme Activity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1BDDA7-1644-4307-A16C-DFFC9B288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en-US"/>
              <a:t>Effects of temp &amp; pH and other environmental variables</a:t>
            </a:r>
          </a:p>
          <a:p>
            <a:pPr eaLnBrk="1" hangingPunct="1"/>
            <a:r>
              <a:rPr lang="en-US" altLang="en-US"/>
              <a:t>Enzymes inhibitors</a:t>
            </a:r>
          </a:p>
          <a:p>
            <a:pPr lvl="1" eaLnBrk="1" hangingPunct="1"/>
            <a:r>
              <a:rPr lang="en-US" altLang="en-US"/>
              <a:t>competitive inhibitors</a:t>
            </a:r>
          </a:p>
          <a:p>
            <a:pPr lvl="1" eaLnBrk="1" hangingPunct="1"/>
            <a:r>
              <a:rPr lang="en-US" altLang="en-US"/>
              <a:t>noncompetitive inhibitors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pic>
        <p:nvPicPr>
          <p:cNvPr id="13317" name="Picture 5" descr="06-16-EnzymeRegulation-L.gif">
            <a:extLst>
              <a:ext uri="{FF2B5EF4-FFF2-40B4-BE49-F238E27FC236}">
                <a16:creationId xmlns:a16="http://schemas.microsoft.com/office/drawing/2014/main" id="{ADE7DC78-7F1A-4DB2-91D8-E1A97BB4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2133600"/>
            <a:ext cx="42513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06-17-EnzymeInhibition-L.gif">
            <a:extLst>
              <a:ext uri="{FF2B5EF4-FFF2-40B4-BE49-F238E27FC236}">
                <a16:creationId xmlns:a16="http://schemas.microsoft.com/office/drawing/2014/main" id="{6F3223D4-C8B0-48E4-9286-29A54B2E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886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06-14-EnzymeInducedFit.gif">
            <a:extLst>
              <a:ext uri="{FF2B5EF4-FFF2-40B4-BE49-F238E27FC236}">
                <a16:creationId xmlns:a16="http://schemas.microsoft.com/office/drawing/2014/main" id="{A3FD6622-DD88-4EFC-8F65-1EBA75DC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938"/>
            <a:ext cx="91440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46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3606573-6AD7-4035-B9F8-8E748FBEA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79" name="Picture 2" descr="C:\Users\zedalisj\Desktop\allosteric_enzyme1348451213554.png">
            <a:extLst>
              <a:ext uri="{FF2B5EF4-FFF2-40B4-BE49-F238E27FC236}">
                <a16:creationId xmlns:a16="http://schemas.microsoft.com/office/drawing/2014/main" id="{552F4CD8-C329-4F80-A59E-67500AA3D1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6813" y="742950"/>
            <a:ext cx="6834187" cy="535305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24A72EC-B7E2-458F-A5F3-C99F73BCD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8958293-14FC-4920-A81E-66BE66248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484" name="Picture 2" descr="C:\Users\zedalisj\Desktop\non-competitive-inhibition.png">
            <a:extLst>
              <a:ext uri="{FF2B5EF4-FFF2-40B4-BE49-F238E27FC236}">
                <a16:creationId xmlns:a16="http://schemas.microsoft.com/office/drawing/2014/main" id="{0989FB5F-E32E-4203-9862-57868DBA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63690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A9ABF0D-98BD-4028-A0F8-DF5F28DA8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07" name="Content Placeholder 4" descr="A picture containing circle&#10;&#10;Description automatically generated">
            <a:extLst>
              <a:ext uri="{FF2B5EF4-FFF2-40B4-BE49-F238E27FC236}">
                <a16:creationId xmlns:a16="http://schemas.microsoft.com/office/drawing/2014/main" id="{CA589EFC-8AFA-4D43-AF48-7C619D386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2675" y="53975"/>
            <a:ext cx="6918325" cy="60420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FC1E1F7-7070-4A6E-B615-C8EB1BF1B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1" name="Picture 2" descr="C:\Users\zedalisj\Desktop\clay-enzyme-1.jpg">
            <a:extLst>
              <a:ext uri="{FF2B5EF4-FFF2-40B4-BE49-F238E27FC236}">
                <a16:creationId xmlns:a16="http://schemas.microsoft.com/office/drawing/2014/main" id="{075A9381-646A-4AA5-A8D7-1E2E32EE0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596900"/>
            <a:ext cx="7467600" cy="54991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E39DEC7-706C-46CD-84FF-ECC85D769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D80EC7-55FC-4CC3-BFFE-936B70E6A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09600"/>
            <a:ext cx="7897813" cy="58499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6A8555D-52B3-4EC0-A43B-EE1D92DCE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7" name="Picture 2" descr="C:\Users\zedalisj\Desktop\figure06-16.jpg">
            <a:extLst>
              <a:ext uri="{FF2B5EF4-FFF2-40B4-BE49-F238E27FC236}">
                <a16:creationId xmlns:a16="http://schemas.microsoft.com/office/drawing/2014/main" id="{9A033D7F-BD72-4FCE-B08C-1118A8F7D7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609600"/>
            <a:ext cx="8091488" cy="5486400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8484C57-96F9-43BC-B939-7C894C734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1" name="Picture 2" descr="C:\Users\zedalisj\Desktop\07D.jpg">
            <a:extLst>
              <a:ext uri="{FF2B5EF4-FFF2-40B4-BE49-F238E27FC236}">
                <a16:creationId xmlns:a16="http://schemas.microsoft.com/office/drawing/2014/main" id="{89C8F414-62A6-43A3-94E2-D85CAF08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04800"/>
            <a:ext cx="7539037" cy="6319838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1480198-3F28-4217-A602-EA67D016E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End 2020-2022</a:t>
            </a:r>
          </a:p>
        </p:txBody>
      </p:sp>
      <p:pic>
        <p:nvPicPr>
          <p:cNvPr id="30723" name="Content Placeholder 4" descr="A zebra standing on top of a dry grass field&#10;&#10;Description automatically generated">
            <a:extLst>
              <a:ext uri="{FF2B5EF4-FFF2-40B4-BE49-F238E27FC236}">
                <a16:creationId xmlns:a16="http://schemas.microsoft.com/office/drawing/2014/main" id="{1D12066A-3E75-4AE6-8747-379C200895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5486400" cy="4114800"/>
          </a:xfrm>
        </p:spPr>
      </p:pic>
      <p:sp>
        <p:nvSpPr>
          <p:cNvPr id="30724" name="TextBox 5">
            <a:extLst>
              <a:ext uri="{FF2B5EF4-FFF2-40B4-BE49-F238E27FC236}">
                <a16:creationId xmlns:a16="http://schemas.microsoft.com/office/drawing/2014/main" id="{38634062-01C6-419D-A28A-A68B6230E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096000"/>
            <a:ext cx="548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hlinkClick r:id="rId3" tooltip="http://www.flickr.com/photos/arthur_chapman/7549167164/"/>
              </a:rPr>
              <a:t>This Photo</a:t>
            </a:r>
            <a:r>
              <a:rPr lang="en-US" altLang="en-US" sz="900"/>
              <a:t> by Unknown Author is licensed under </a:t>
            </a:r>
            <a:r>
              <a:rPr lang="en-US" altLang="en-US" sz="900">
                <a:hlinkClick r:id="rId4" tooltip="https://creativecommons.org/licenses/by-nc-sa/3.0/"/>
              </a:rPr>
              <a:t>CC BY-SA-NC</a:t>
            </a:r>
            <a:endParaRPr lang="en-US" alt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2D73-E126-4445-9FAF-8F7511CB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How many protein monomers are there?</a:t>
            </a:r>
          </a:p>
          <a:p>
            <a:pPr marL="0" indent="0">
              <a:buNone/>
            </a:pPr>
            <a:r>
              <a:rPr lang="en-US" dirty="0"/>
              <a:t>7. What are the 4 levels of protein structure?</a:t>
            </a:r>
          </a:p>
          <a:p>
            <a:pPr marL="0" indent="0">
              <a:buNone/>
            </a:pPr>
            <a:r>
              <a:rPr lang="en-US" dirty="0"/>
              <a:t>8. What is the primary structure of a protein?</a:t>
            </a:r>
          </a:p>
          <a:p>
            <a:pPr marL="0" indent="0">
              <a:buNone/>
            </a:pPr>
            <a:r>
              <a:rPr lang="en-US" dirty="0"/>
              <a:t>9. How are amino acids linked together to form the primary structure of a protein?</a:t>
            </a:r>
          </a:p>
          <a:p>
            <a:pPr marL="0" indent="0">
              <a:buNone/>
            </a:pPr>
            <a:r>
              <a:rPr lang="en-US" dirty="0"/>
              <a:t>10. What is an amino acid R group?</a:t>
            </a:r>
          </a:p>
          <a:p>
            <a:pPr marL="0" indent="0">
              <a:buNone/>
            </a:pPr>
            <a:r>
              <a:rPr lang="en-US" dirty="0"/>
              <a:t>11. What is the connection between R groups and the formation of the tertiary structure of proteins?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1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F5281F0-F64A-4D7B-AD21-4385E540F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LAB (dry): Factors Affecting Enzyme Activity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C1888B-DC93-4343-8132-058471EDC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772400" cy="4419600"/>
          </a:xfrm>
        </p:spPr>
        <p:txBody>
          <a:bodyPr/>
          <a:lstStyle/>
          <a:p>
            <a:r>
              <a:rPr lang="en-US" altLang="en-US" dirty="0"/>
              <a:t>W-H, Topics, “Enzymes and Metabolism”</a:t>
            </a:r>
          </a:p>
          <a:p>
            <a:r>
              <a:rPr lang="en-US" altLang="en-US" dirty="0"/>
              <a:t>Pdf, </a:t>
            </a:r>
            <a:r>
              <a:rPr lang="en-US" altLang="en-US" i="1" dirty="0"/>
              <a:t>Enzyme Lab (dry)</a:t>
            </a:r>
          </a:p>
          <a:p>
            <a:r>
              <a:rPr lang="en-US" altLang="en-US" b="1" dirty="0"/>
              <a:t>Do ONLY the pre-lab, pages 1 &amp; 2!!!!</a:t>
            </a:r>
          </a:p>
          <a:p>
            <a:r>
              <a:rPr lang="en-US" altLang="en-US" dirty="0"/>
              <a:t>Based on the reaction</a:t>
            </a:r>
          </a:p>
          <a:p>
            <a:pPr algn="ctr">
              <a:buFontTx/>
              <a:buNone/>
            </a:pPr>
            <a:r>
              <a:rPr lang="en-US" altLang="en-US" sz="4000" b="1" dirty="0"/>
              <a:t>2H</a:t>
            </a:r>
            <a:r>
              <a:rPr lang="en-US" altLang="en-US" sz="4000" b="1" baseline="-25000" dirty="0"/>
              <a:t>2</a:t>
            </a:r>
            <a:r>
              <a:rPr lang="en-US" altLang="en-US" sz="4000" b="1" dirty="0"/>
              <a:t>O</a:t>
            </a:r>
            <a:r>
              <a:rPr lang="en-US" altLang="en-US" sz="4000" b="1" baseline="-25000" dirty="0"/>
              <a:t>2</a:t>
            </a:r>
            <a:r>
              <a:rPr lang="en-US" altLang="en-US" sz="4000" b="1" dirty="0"/>
              <a:t> → O</a:t>
            </a:r>
            <a:r>
              <a:rPr lang="en-US" altLang="en-US" sz="4000" b="1" baseline="-25000" dirty="0"/>
              <a:t>2</a:t>
            </a:r>
            <a:r>
              <a:rPr lang="en-US" altLang="en-US" sz="4000" b="1" dirty="0"/>
              <a:t>(g) + 2H</a:t>
            </a:r>
            <a:r>
              <a:rPr lang="en-US" altLang="en-US" sz="4000" b="1" baseline="-25000" dirty="0"/>
              <a:t>2</a:t>
            </a:r>
            <a:r>
              <a:rPr lang="en-US" altLang="en-US" sz="4000" b="1" dirty="0"/>
              <a:t>O</a:t>
            </a:r>
          </a:p>
          <a:p>
            <a:pPr algn="ctr">
              <a:buFontTx/>
              <a:buNone/>
            </a:pPr>
            <a:endParaRPr lang="en-US" altLang="en-US" sz="4000" b="1" dirty="0"/>
          </a:p>
          <a:p>
            <a:pPr algn="ctr">
              <a:buFontTx/>
              <a:buNone/>
            </a:pPr>
            <a:r>
              <a:rPr lang="en-US" altLang="en-US" b="1" dirty="0"/>
              <a:t>catalase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AEB93C3-294B-4B95-BE83-19B5775A9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1747" name="Picture 2" descr="C:\Users\zedalisj\Desktop\figure06-16.jpg">
            <a:extLst>
              <a:ext uri="{FF2B5EF4-FFF2-40B4-BE49-F238E27FC236}">
                <a16:creationId xmlns:a16="http://schemas.microsoft.com/office/drawing/2014/main" id="{7004AE42-747B-4226-9B84-4400E8E9B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609600"/>
            <a:ext cx="8091488" cy="548640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6B5E74B-A770-4AF0-903B-F51D5309B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2771" name="Picture 2" descr="C:\Users\zedalisj\Desktop\07D.jpg">
            <a:extLst>
              <a:ext uri="{FF2B5EF4-FFF2-40B4-BE49-F238E27FC236}">
                <a16:creationId xmlns:a16="http://schemas.microsoft.com/office/drawing/2014/main" id="{5084BDCB-31AA-417B-9FB7-570990A32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04800"/>
            <a:ext cx="7539037" cy="6319838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7250ED9-6D84-44E9-96EC-3919F873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76400"/>
          </a:xfrm>
        </p:spPr>
        <p:txBody>
          <a:bodyPr/>
          <a:lstStyle/>
          <a:p>
            <a:r>
              <a:rPr lang="en-US" altLang="en-US" sz="4000" b="1"/>
              <a:t>What are the effects of environmental variables on catalase activity?</a:t>
            </a:r>
          </a:p>
        </p:txBody>
      </p:sp>
      <p:sp>
        <p:nvSpPr>
          <p:cNvPr id="33795" name="Content Placeholder 3">
            <a:extLst>
              <a:ext uri="{FF2B5EF4-FFF2-40B4-BE49-F238E27FC236}">
                <a16:creationId xmlns:a16="http://schemas.microsoft.com/office/drawing/2014/main" id="{13A44F9A-00BB-47D5-98D0-F06C9A3B3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altLang="en-US" b="1"/>
              <a:t>What is the equation for the reaction? </a:t>
            </a:r>
          </a:p>
          <a:p>
            <a:r>
              <a:rPr lang="en-US" altLang="en-US" b="1"/>
              <a:t>As the reaction proceeds, is </a:t>
            </a:r>
            <a:r>
              <a:rPr lang="el-GR" altLang="en-US" b="1"/>
              <a:t>Δ</a:t>
            </a:r>
            <a:r>
              <a:rPr lang="en-US" altLang="en-US" b="1"/>
              <a:t>G positive or negative? Please explain.</a:t>
            </a:r>
          </a:p>
          <a:p>
            <a:r>
              <a:rPr lang="en-US" altLang="en-US" b="1"/>
              <a:t>Homework: What environmental variables can affect the rate of the reaction?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3E0E5A8-2AA8-49A4-912B-E678DF5F2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What are the optimal conditions for catalase?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3F5FE03-90F9-4D29-9BBF-1FB68E958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Temperature: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Salinity: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>
                <a:solidFill>
                  <a:srgbClr val="FF0000"/>
                </a:solidFill>
              </a:rPr>
              <a:t>Enzyme/Substrate Concentration: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pH: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753003D-2456-4DDD-86F5-0D6B6C5EB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600" b="1"/>
              <a:t>PROCEDURAL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6561-AEDD-4E9A-BEB9-29E7094C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Drops of catalase: 0, 5, 10, 20 </a:t>
            </a:r>
          </a:p>
          <a:p>
            <a:pPr>
              <a:defRPr/>
            </a:pPr>
            <a:r>
              <a:rPr lang="en-US" dirty="0"/>
              <a:t>Make sure O</a:t>
            </a:r>
            <a:r>
              <a:rPr lang="en-US" baseline="-25000" dirty="0"/>
              <a:t>2 </a:t>
            </a:r>
            <a:r>
              <a:rPr lang="en-US" dirty="0"/>
              <a:t>sensor is calibrated. Does it detect approximately 20% oxygen in the air around us?</a:t>
            </a:r>
          </a:p>
          <a:p>
            <a:pPr>
              <a:defRPr/>
            </a:pPr>
            <a:r>
              <a:rPr lang="en-US" dirty="0"/>
              <a:t>Timing is critical!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800" b="1" dirty="0"/>
              <a:t>1. Add water and drops of catalase to bottle</a:t>
            </a:r>
          </a:p>
          <a:p>
            <a:pPr marL="0" indent="0">
              <a:buFontTx/>
              <a:buNone/>
              <a:defRPr/>
            </a:pPr>
            <a:r>
              <a:rPr lang="en-US" sz="2800" b="1" dirty="0"/>
              <a:t>       2. Get read to grab the reaction!</a:t>
            </a:r>
          </a:p>
          <a:p>
            <a:pPr marL="0" indent="0">
              <a:buFontTx/>
              <a:buNone/>
              <a:defRPr/>
            </a:pPr>
            <a:r>
              <a:rPr lang="en-US" sz="2800" b="1" dirty="0"/>
              <a:t>       3. Then add H</a:t>
            </a:r>
            <a:r>
              <a:rPr lang="en-US" sz="2800" b="1" baseline="-25000" dirty="0"/>
              <a:t>2</a:t>
            </a:r>
            <a:r>
              <a:rPr lang="en-US" sz="2800" b="1" dirty="0"/>
              <a:t>O</a:t>
            </a:r>
            <a:r>
              <a:rPr lang="en-US" sz="2800" b="1" baseline="-25000" dirty="0"/>
              <a:t>2</a:t>
            </a:r>
            <a:r>
              <a:rPr lang="en-US" sz="2800" b="1" dirty="0"/>
              <a:t> (substrate)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61210D2-3D70-4820-8668-B99E143592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METABOLISM</a:t>
            </a:r>
            <a:br>
              <a:rPr lang="en-US" sz="54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54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 EXAM REVIEW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402A56-CF0D-494D-AD6B-AAC9833157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733800"/>
            <a:ext cx="9144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Chapter 8</a:t>
            </a:r>
          </a:p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Metabolism, Energy, </a:t>
            </a:r>
          </a:p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Life, and Enzymes</a:t>
            </a:r>
          </a:p>
          <a:p>
            <a:pPr eaLnBrk="1" hangingPunct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115A7A9-2400-4AA2-AD14-12145DFFF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PROTEINS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ECCAF3C-2A77-4649-B9F5-3627DA1B6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486400"/>
          </a:xfrm>
        </p:spPr>
        <p:txBody>
          <a:bodyPr/>
          <a:lstStyle/>
          <a:p>
            <a:r>
              <a:rPr lang="en-US" altLang="en-US" sz="3800"/>
              <a:t>Amino acids (20)</a:t>
            </a:r>
          </a:p>
          <a:p>
            <a:r>
              <a:rPr lang="en-US" altLang="en-US" sz="3800"/>
              <a:t>Structure</a:t>
            </a:r>
          </a:p>
          <a:p>
            <a:pPr lvl="1"/>
            <a:r>
              <a:rPr lang="en-US" altLang="en-US" sz="3400"/>
              <a:t>Primary (polypeptide chain)</a:t>
            </a:r>
          </a:p>
          <a:p>
            <a:pPr lvl="1"/>
            <a:r>
              <a:rPr lang="en-US" altLang="en-US" sz="3400"/>
              <a:t>Secondary</a:t>
            </a:r>
          </a:p>
          <a:p>
            <a:pPr lvl="1"/>
            <a:r>
              <a:rPr lang="en-US" altLang="en-US" sz="3400"/>
              <a:t>Tertiary </a:t>
            </a:r>
          </a:p>
          <a:p>
            <a:pPr lvl="1"/>
            <a:r>
              <a:rPr lang="en-US" altLang="en-US" sz="3400"/>
              <a:t>Quaternary</a:t>
            </a:r>
          </a:p>
          <a:p>
            <a:r>
              <a:rPr lang="en-US" altLang="en-US" sz="3800"/>
              <a:t>Enzymes</a:t>
            </a:r>
          </a:p>
          <a:p>
            <a:r>
              <a:rPr lang="en-US" altLang="en-US" sz="3800"/>
              <a:t>Denaturing</a:t>
            </a:r>
          </a:p>
        </p:txBody>
      </p:sp>
      <p:pic>
        <p:nvPicPr>
          <p:cNvPr id="37892" name="Picture 5" descr="321_2">
            <a:extLst>
              <a:ext uri="{FF2B5EF4-FFF2-40B4-BE49-F238E27FC236}">
                <a16:creationId xmlns:a16="http://schemas.microsoft.com/office/drawing/2014/main" id="{78906FD0-B4DF-4F3F-8D09-BE236859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30480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Oval 6">
            <a:extLst>
              <a:ext uri="{FF2B5EF4-FFF2-40B4-BE49-F238E27FC236}">
                <a16:creationId xmlns:a16="http://schemas.microsoft.com/office/drawing/2014/main" id="{F29D32AB-45C7-4776-B9B3-7A587FDE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"/>
            <a:ext cx="457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24584" name="Picture 8" descr="egginpan">
            <a:extLst>
              <a:ext uri="{FF2B5EF4-FFF2-40B4-BE49-F238E27FC236}">
                <a16:creationId xmlns:a16="http://schemas.microsoft.com/office/drawing/2014/main" id="{38D3248D-13D6-4A19-B02B-094ACF01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2571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05-15a-NonpolarAminoAcid-L.gif">
            <a:extLst>
              <a:ext uri="{FF2B5EF4-FFF2-40B4-BE49-F238E27FC236}">
                <a16:creationId xmlns:a16="http://schemas.microsoft.com/office/drawing/2014/main" id="{79165180-BA15-427C-B9EA-EB237560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05-20-SecondaryStructure-L.jpg">
            <a:extLst>
              <a:ext uri="{FF2B5EF4-FFF2-40B4-BE49-F238E27FC236}">
                <a16:creationId xmlns:a16="http://schemas.microsoft.com/office/drawing/2014/main" id="{E094EFB4-00CF-4BE5-8454-091330AA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-39688"/>
            <a:ext cx="6686550" cy="693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06-01-MetabolismComplexit-L.gif">
            <a:extLst>
              <a:ext uri="{FF2B5EF4-FFF2-40B4-BE49-F238E27FC236}">
                <a16:creationId xmlns:a16="http://schemas.microsoft.com/office/drawing/2014/main" id="{3D9F131B-7803-4E76-8617-919E621B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0"/>
            <a:ext cx="5189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5025B73A-ABEF-457E-9D5B-0FF994A42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3886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cs typeface="Times New Roman" charset="0"/>
              </a:rPr>
              <a:t>METABOLIC PATHWAYS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Metabolism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Catabolic pathways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Anabolic pathways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05-22-TertiaryStructure-L.gif">
            <a:extLst>
              <a:ext uri="{FF2B5EF4-FFF2-40B4-BE49-F238E27FC236}">
                <a16:creationId xmlns:a16="http://schemas.microsoft.com/office/drawing/2014/main" id="{447D5025-ADE7-4262-8B4E-ECB4212A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0"/>
            <a:ext cx="7589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 descr="05-24-ProteinStructure-L.gif">
            <a:extLst>
              <a:ext uri="{FF2B5EF4-FFF2-40B4-BE49-F238E27FC236}">
                <a16:creationId xmlns:a16="http://schemas.microsoft.com/office/drawing/2014/main" id="{1F742755-0B3A-40D0-A433-8765F1D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D87EFB-689D-4E11-980B-866C0D59A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THERMODYNAMICS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1B61162-1DB0-4535-A576-89083FA2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810000"/>
          </a:xfrm>
        </p:spPr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Law of Thermodynamics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Law of Thermodynamics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2285AA72-269D-44DF-8CE7-82400FB76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i="1">
                <a:solidFill>
                  <a:srgbClr val="FF0000"/>
                </a:solidFill>
              </a:rPr>
              <a:t>Energy can neither be created nor destroyed.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1F674DF-27F6-4534-B45F-E5302E99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i="1">
                <a:solidFill>
                  <a:srgbClr val="FF0000"/>
                </a:solidFill>
              </a:rPr>
              <a:t>Entropy tends to increase in the universe.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268489-D660-4B9E-BF00-B944B6AB5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ENZYMES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D91AAEB-77DE-4A5D-B3BB-5D5A60790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6477000" cy="4114800"/>
          </a:xfrm>
        </p:spPr>
        <p:txBody>
          <a:bodyPr/>
          <a:lstStyle/>
          <a:p>
            <a:pPr eaLnBrk="1" hangingPunct="1"/>
            <a:r>
              <a:rPr lang="en-US" altLang="en-US"/>
              <a:t>Catalytic proteins</a:t>
            </a:r>
          </a:p>
          <a:p>
            <a:pPr eaLnBrk="1" hangingPunct="1"/>
            <a:r>
              <a:rPr lang="en-US" altLang="en-US"/>
              <a:t>Reduce </a:t>
            </a:r>
            <a:r>
              <a:rPr lang="en-US" altLang="en-US" i="1" u="sng">
                <a:solidFill>
                  <a:srgbClr val="0000FF"/>
                </a:solidFill>
              </a:rPr>
              <a:t>activation energy</a:t>
            </a:r>
            <a:r>
              <a:rPr lang="en-US" altLang="en-US"/>
              <a:t> (E</a:t>
            </a:r>
            <a:r>
              <a:rPr lang="en-US" altLang="en-US" baseline="-25000"/>
              <a:t>A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Reactions proceed without enzymes</a:t>
            </a:r>
          </a:p>
          <a:p>
            <a:pPr eaLnBrk="1" hangingPunct="1"/>
            <a:r>
              <a:rPr lang="en-US" altLang="en-US"/>
              <a:t>Retain their structure</a:t>
            </a:r>
          </a:p>
          <a:p>
            <a:pPr eaLnBrk="1" hangingPunct="1"/>
            <a:r>
              <a:rPr lang="en-US" altLang="en-US"/>
              <a:t>Substrate specific</a:t>
            </a:r>
          </a:p>
          <a:p>
            <a:pPr eaLnBrk="1" hangingPunct="1"/>
            <a:endParaRPr lang="en-US" altLang="en-US"/>
          </a:p>
        </p:txBody>
      </p:sp>
      <p:pic>
        <p:nvPicPr>
          <p:cNvPr id="44036" name="Picture 5" descr="06-13-EnzymeAction-L.gif">
            <a:extLst>
              <a:ext uri="{FF2B5EF4-FFF2-40B4-BE49-F238E27FC236}">
                <a16:creationId xmlns:a16="http://schemas.microsoft.com/office/drawing/2014/main" id="{A3D8EDEF-9640-4440-8E13-27C86F9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7244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06-15-CatalyticCycle-L.jpg">
            <a:extLst>
              <a:ext uri="{FF2B5EF4-FFF2-40B4-BE49-F238E27FC236}">
                <a16:creationId xmlns:a16="http://schemas.microsoft.com/office/drawing/2014/main" id="{708493BF-40E4-41CA-89D5-47409447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-11113"/>
            <a:ext cx="74295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01DC60D-6D12-4830-9302-EB3A68A11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Enzyme Activity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F98F0EE-D936-4FF0-8044-27A579105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en-US"/>
              <a:t>Effects of temp &amp; pH</a:t>
            </a:r>
          </a:p>
          <a:p>
            <a:pPr eaLnBrk="1" hangingPunct="1"/>
            <a:r>
              <a:rPr lang="en-US" altLang="en-US"/>
              <a:t>Cofactors</a:t>
            </a:r>
          </a:p>
          <a:p>
            <a:pPr lvl="1" eaLnBrk="1" hangingPunct="1"/>
            <a:r>
              <a:rPr lang="en-US" altLang="en-US"/>
              <a:t>coenzymes</a:t>
            </a:r>
          </a:p>
          <a:p>
            <a:pPr eaLnBrk="1" hangingPunct="1"/>
            <a:r>
              <a:rPr lang="en-US" altLang="en-US"/>
              <a:t>Enzymes inhibitors</a:t>
            </a:r>
          </a:p>
          <a:p>
            <a:pPr lvl="1" eaLnBrk="1" hangingPunct="1"/>
            <a:r>
              <a:rPr lang="en-US" altLang="en-US"/>
              <a:t>competitive inhibitors</a:t>
            </a:r>
          </a:p>
          <a:p>
            <a:pPr lvl="1" eaLnBrk="1" hangingPunct="1"/>
            <a:r>
              <a:rPr lang="en-US" altLang="en-US"/>
              <a:t>noncompetitive inhibitors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pic>
        <p:nvPicPr>
          <p:cNvPr id="13317" name="Picture 5" descr="06-16-EnzymeRegulation-L.gif">
            <a:extLst>
              <a:ext uri="{FF2B5EF4-FFF2-40B4-BE49-F238E27FC236}">
                <a16:creationId xmlns:a16="http://schemas.microsoft.com/office/drawing/2014/main" id="{08B6B606-CF57-4A83-9D04-70C0E55A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2133600"/>
            <a:ext cx="42513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06-17-EnzymeInhibition-L.gif">
            <a:extLst>
              <a:ext uri="{FF2B5EF4-FFF2-40B4-BE49-F238E27FC236}">
                <a16:creationId xmlns:a16="http://schemas.microsoft.com/office/drawing/2014/main" id="{9DA10C50-4CA1-4600-9DD3-8B1AF4E3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886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>
            <a:extLst>
              <a:ext uri="{FF2B5EF4-FFF2-40B4-BE49-F238E27FC236}">
                <a16:creationId xmlns:a16="http://schemas.microsoft.com/office/drawing/2014/main" id="{898E94B6-6614-4890-A761-A1D4F4D20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7107" name="Picture 2" descr="C:\Users\zedalisj\Desktop\enzpH.gif">
            <a:extLst>
              <a:ext uri="{FF2B5EF4-FFF2-40B4-BE49-F238E27FC236}">
                <a16:creationId xmlns:a16="http://schemas.microsoft.com/office/drawing/2014/main" id="{17EF3C4F-5A1D-4A00-AEFD-63A31FB25A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609600"/>
            <a:ext cx="7785100" cy="5819775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F394989-8270-4676-A6F1-B951B3B7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8131" name="Picture 2" descr="C:\Users\zedalisj\Desktop\figure06-16.jpg">
            <a:extLst>
              <a:ext uri="{FF2B5EF4-FFF2-40B4-BE49-F238E27FC236}">
                <a16:creationId xmlns:a16="http://schemas.microsoft.com/office/drawing/2014/main" id="{97D1754F-6C0C-4239-802E-AAFD5E656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609600"/>
            <a:ext cx="8091488" cy="5486400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AAD5C44-E3E8-44F6-9468-A3D4EAE9F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9155" name="Picture 2" descr="C:\Users\zedalisj\Desktop\07D.jpg">
            <a:extLst>
              <a:ext uri="{FF2B5EF4-FFF2-40B4-BE49-F238E27FC236}">
                <a16:creationId xmlns:a16="http://schemas.microsoft.com/office/drawing/2014/main" id="{420801C4-BF50-499D-BC96-5045EB91C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04800"/>
            <a:ext cx="7539037" cy="6319838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zedalisj\Desktop\i79_Chap9-enzymeinhibition.gif">
            <a:extLst>
              <a:ext uri="{FF2B5EF4-FFF2-40B4-BE49-F238E27FC236}">
                <a16:creationId xmlns:a16="http://schemas.microsoft.com/office/drawing/2014/main" id="{EB7A6CC7-45A2-41C3-9136-644A924B62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275" y="685800"/>
            <a:ext cx="8670925" cy="5562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346EE8-C13A-4612-958A-6958BA72D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THERMODYNAMICS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50EBB67-922B-4688-9E15-58540FD87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810000"/>
          </a:xfrm>
        </p:spPr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Law of Thermodynamics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Law of Thermodynamics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7430A3B4-237F-48C5-AF0A-55FFFCE7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i="1">
                <a:solidFill>
                  <a:srgbClr val="FF0000"/>
                </a:solidFill>
              </a:rPr>
              <a:t>Energy can neither be created nor destroyed.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96DBBEC-A163-4968-8D24-B8365852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i="1">
                <a:solidFill>
                  <a:srgbClr val="FF0000"/>
                </a:solidFill>
              </a:rPr>
              <a:t>Entropy tends to increase in the universe.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9F5A0BB-D490-4DEE-9AD7-591DDD93E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AP Lab 1: Investigating Enzyme Activity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098309E-B93A-42EB-93F1-758B07EEF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endParaRPr lang="en-US" altLang="en-US"/>
          </a:p>
          <a:p>
            <a:pPr algn="ctr">
              <a:buFontTx/>
              <a:buNone/>
            </a:pPr>
            <a:r>
              <a:rPr lang="en-US" altLang="en-US" sz="4000" b="1"/>
              <a:t>2H</a:t>
            </a:r>
            <a:r>
              <a:rPr lang="en-US" altLang="en-US" sz="4000" b="1" baseline="-25000"/>
              <a:t>2</a:t>
            </a:r>
            <a:r>
              <a:rPr lang="en-US" altLang="en-US" sz="4000" b="1"/>
              <a:t>O</a:t>
            </a:r>
            <a:r>
              <a:rPr lang="en-US" altLang="en-US" sz="4000" b="1" baseline="-25000"/>
              <a:t>2</a:t>
            </a:r>
            <a:r>
              <a:rPr lang="en-US" altLang="en-US" sz="4000" b="1"/>
              <a:t> → O</a:t>
            </a:r>
            <a:r>
              <a:rPr lang="en-US" altLang="en-US" sz="4000" b="1" baseline="-25000"/>
              <a:t>2</a:t>
            </a:r>
            <a:r>
              <a:rPr lang="en-US" altLang="en-US" sz="4000" b="1"/>
              <a:t>(g) + 2H</a:t>
            </a:r>
            <a:r>
              <a:rPr lang="en-US" altLang="en-US" sz="4000" b="1" baseline="-25000"/>
              <a:t>2</a:t>
            </a:r>
            <a:r>
              <a:rPr lang="en-US" altLang="en-US" sz="4000" b="1"/>
              <a:t>O</a:t>
            </a:r>
          </a:p>
          <a:p>
            <a:pPr algn="ctr">
              <a:buFontTx/>
              <a:buNone/>
            </a:pPr>
            <a:endParaRPr lang="en-US" altLang="en-US" sz="4000" b="1"/>
          </a:p>
          <a:p>
            <a:pPr algn="ctr">
              <a:buFontTx/>
              <a:buNone/>
            </a:pPr>
            <a:r>
              <a:rPr lang="en-US" altLang="en-US" b="1"/>
              <a:t>catalase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A359D4C-832D-4F3C-83A8-FB8822865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76400"/>
          </a:xfrm>
        </p:spPr>
        <p:txBody>
          <a:bodyPr/>
          <a:lstStyle/>
          <a:p>
            <a:r>
              <a:rPr lang="en-US" altLang="en-US" sz="4000" b="1"/>
              <a:t>What are the effects of environmental variables on catalase activity?</a:t>
            </a:r>
          </a:p>
        </p:txBody>
      </p:sp>
      <p:sp>
        <p:nvSpPr>
          <p:cNvPr id="52227" name="Content Placeholder 3">
            <a:extLst>
              <a:ext uri="{FF2B5EF4-FFF2-40B4-BE49-F238E27FC236}">
                <a16:creationId xmlns:a16="http://schemas.microsoft.com/office/drawing/2014/main" id="{534CB612-FCC0-423E-B2AE-E3841B661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altLang="en-US" b="1"/>
              <a:t>What is the equation for the reaction? </a:t>
            </a:r>
          </a:p>
          <a:p>
            <a:r>
              <a:rPr lang="en-US" altLang="en-US" b="1"/>
              <a:t>As the reaction proceeds, is </a:t>
            </a:r>
            <a:r>
              <a:rPr lang="el-GR" altLang="en-US" b="1"/>
              <a:t>Δ</a:t>
            </a:r>
            <a:r>
              <a:rPr lang="en-US" altLang="en-US" b="1"/>
              <a:t>G positive or negative? Please explain.</a:t>
            </a:r>
          </a:p>
          <a:p>
            <a:r>
              <a:rPr lang="en-US" altLang="en-US" b="1"/>
              <a:t>Homework: What environmental variables can affect the rate of the reaction?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094BFC3-4233-4353-9AFA-0E33F9189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What are the optimal conditions for catalase?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C180AC8-C532-4BC0-86CF-5CAD23D2C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Temperature: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Salinity: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Enzyme/Substrate Concentration: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pH: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1F2DB2-C732-4E09-BAAC-1F04B4C7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Enzyme Control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26A440F-342C-4F42-8B30-06FB1BDDC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419600" cy="2133600"/>
          </a:xfrm>
        </p:spPr>
        <p:txBody>
          <a:bodyPr/>
          <a:lstStyle/>
          <a:p>
            <a:pPr eaLnBrk="1" hangingPunct="1"/>
            <a:r>
              <a:rPr lang="en-US" altLang="en-US"/>
              <a:t>Allosteric regulation</a:t>
            </a:r>
          </a:p>
          <a:p>
            <a:pPr eaLnBrk="1" hangingPunct="1"/>
            <a:r>
              <a:rPr lang="en-US" altLang="en-US"/>
              <a:t>Feedback inhibition </a:t>
            </a:r>
          </a:p>
          <a:p>
            <a:pPr eaLnBrk="1" hangingPunct="1"/>
            <a:r>
              <a:rPr lang="en-US" altLang="en-US"/>
              <a:t>Cooperativity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14341" name="Picture 5" descr="06-18-AllostericRegulat-L.gif">
            <a:extLst>
              <a:ext uri="{FF2B5EF4-FFF2-40B4-BE49-F238E27FC236}">
                <a16:creationId xmlns:a16="http://schemas.microsoft.com/office/drawing/2014/main" id="{1DF6C1CF-2F08-4ABF-B9E9-DA7B72FC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41700"/>
            <a:ext cx="83931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06-19-FeedbackInhibition-L.gif">
            <a:extLst>
              <a:ext uri="{FF2B5EF4-FFF2-40B4-BE49-F238E27FC236}">
                <a16:creationId xmlns:a16="http://schemas.microsoft.com/office/drawing/2014/main" id="{E9BA7A40-2FB9-4868-8747-1059E38F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1143000"/>
            <a:ext cx="375443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 descr="06-20-EnzymCooperativity-L.gif">
            <a:extLst>
              <a:ext uri="{FF2B5EF4-FFF2-40B4-BE49-F238E27FC236}">
                <a16:creationId xmlns:a16="http://schemas.microsoft.com/office/drawing/2014/main" id="{D35FE0AB-28CE-4FAC-A6DA-0C7BFBA8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71850"/>
            <a:ext cx="6096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24A8AAC-7678-4B3B-8D5A-DF479C5B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ENERGY TO DO WORK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D208D1-491D-48FF-A846-83C15D030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400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400" dirty="0"/>
              <a:t>Exothermic Reaction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3400" dirty="0"/>
              <a:t>	cellular </a:t>
            </a:r>
            <a:r>
              <a:rPr lang="en-US" altLang="en-US" sz="3400" dirty="0">
                <a:sym typeface="Symbol" panose="05050102010706020507" pitchFamily="18" charset="2"/>
              </a:rPr>
              <a:t>respiration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3400" dirty="0">
                <a:sym typeface="Symbol" panose="05050102010706020507" pitchFamily="18" charset="2"/>
              </a:rPr>
              <a:t>    “breaking down” (catabolic)</a:t>
            </a:r>
          </a:p>
          <a:p>
            <a:pPr eaLnBrk="1" hangingPunct="1">
              <a:defRPr/>
            </a:pPr>
            <a:r>
              <a:rPr lang="en-US" altLang="en-US" sz="3400" dirty="0">
                <a:sym typeface="Symbol" panose="05050102010706020507" pitchFamily="18" charset="2"/>
              </a:rPr>
              <a:t>Endothermic Reaction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3400" dirty="0">
                <a:sym typeface="Symbol" panose="05050102010706020507" pitchFamily="18" charset="2"/>
              </a:rPr>
              <a:t>	photosynthesis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3400" dirty="0">
                <a:sym typeface="Symbol" panose="05050102010706020507" pitchFamily="18" charset="2"/>
              </a:rPr>
              <a:t>	“building up” (anabolic)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595C22BA-287B-4414-81A2-E5CD2EC28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5257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2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2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06-05-FreeEnergyChange-L.gif">
            <a:extLst>
              <a:ext uri="{FF2B5EF4-FFF2-40B4-BE49-F238E27FC236}">
                <a16:creationId xmlns:a16="http://schemas.microsoft.com/office/drawing/2014/main" id="{B883254A-3151-4303-8959-A80D5A97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68413"/>
            <a:ext cx="915511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082C22-0B16-4A98-AD41-08108D71E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ENZYMES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275CA49-C19B-4FE5-9ED9-1DB6EA6CB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6477000" cy="4114800"/>
          </a:xfrm>
        </p:spPr>
        <p:txBody>
          <a:bodyPr/>
          <a:lstStyle/>
          <a:p>
            <a:pPr eaLnBrk="1" hangingPunct="1"/>
            <a:r>
              <a:rPr lang="en-US" altLang="en-US"/>
              <a:t>Catalytic proteins</a:t>
            </a:r>
          </a:p>
          <a:p>
            <a:pPr eaLnBrk="1" hangingPunct="1"/>
            <a:r>
              <a:rPr lang="en-US" altLang="en-US"/>
              <a:t>Usually tertiary in structure</a:t>
            </a:r>
          </a:p>
          <a:p>
            <a:pPr eaLnBrk="1" hangingPunct="1"/>
            <a:r>
              <a:rPr lang="en-US" altLang="en-US"/>
              <a:t>Reduce </a:t>
            </a:r>
            <a:r>
              <a:rPr lang="en-US" altLang="en-US" i="1" u="sng">
                <a:solidFill>
                  <a:srgbClr val="0000FF"/>
                </a:solidFill>
              </a:rPr>
              <a:t>activation energy</a:t>
            </a:r>
            <a:r>
              <a:rPr lang="en-US" altLang="en-US"/>
              <a:t> (E</a:t>
            </a:r>
            <a:r>
              <a:rPr lang="en-US" altLang="en-US" baseline="-25000"/>
              <a:t>A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Reactions proceed without enzymes</a:t>
            </a:r>
          </a:p>
          <a:p>
            <a:pPr eaLnBrk="1" hangingPunct="1"/>
            <a:r>
              <a:rPr lang="en-US" altLang="en-US"/>
              <a:t>Retain their structure</a:t>
            </a:r>
          </a:p>
          <a:p>
            <a:pPr eaLnBrk="1" hangingPunct="1"/>
            <a:r>
              <a:rPr lang="en-US" altLang="en-US"/>
              <a:t>Substrate specific</a:t>
            </a:r>
          </a:p>
          <a:p>
            <a:pPr eaLnBrk="1" hangingPunct="1"/>
            <a:endParaRPr lang="en-US" altLang="en-US"/>
          </a:p>
        </p:txBody>
      </p:sp>
      <p:pic>
        <p:nvPicPr>
          <p:cNvPr id="8196" name="Picture 5" descr="06-13-EnzymeAction-L.gif">
            <a:extLst>
              <a:ext uri="{FF2B5EF4-FFF2-40B4-BE49-F238E27FC236}">
                <a16:creationId xmlns:a16="http://schemas.microsoft.com/office/drawing/2014/main" id="{8A438CAF-A740-4337-BF27-B68459F8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886200"/>
            <a:ext cx="3970337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05-24-ProteinStructure-L.gif">
            <a:extLst>
              <a:ext uri="{FF2B5EF4-FFF2-40B4-BE49-F238E27FC236}">
                <a16:creationId xmlns:a16="http://schemas.microsoft.com/office/drawing/2014/main" id="{32EFA9AE-5250-405C-AA9C-DCDDFA75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14121</TotalTime>
  <Words>675</Words>
  <Application>Microsoft Office PowerPoint</Application>
  <PresentationFormat>On-screen Show (4:3)</PresentationFormat>
  <Paragraphs>140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Times New Roman</vt:lpstr>
      <vt:lpstr>Default Design</vt:lpstr>
      <vt:lpstr>INTRODUCTION TO METABOLISM</vt:lpstr>
      <vt:lpstr>Two-Minute Quiz</vt:lpstr>
      <vt:lpstr>PowerPoint Presentation</vt:lpstr>
      <vt:lpstr>PowerPoint Presentation</vt:lpstr>
      <vt:lpstr>THERMODYNAMICS</vt:lpstr>
      <vt:lpstr>ENERGY TO DO WORK</vt:lpstr>
      <vt:lpstr>PowerPoint Presentation</vt:lpstr>
      <vt:lpstr>ENZYMES</vt:lpstr>
      <vt:lpstr>PowerPoint Presentation</vt:lpstr>
      <vt:lpstr>PowerPoint Presentation</vt:lpstr>
      <vt:lpstr>Substrate-Specific</vt:lpstr>
      <vt:lpstr>PowerPoint Presentation</vt:lpstr>
      <vt:lpstr>PowerPoint Presentation</vt:lpstr>
      <vt:lpstr>PowerPoint Presentation</vt:lpstr>
      <vt:lpstr>PowerPoint Presentation</vt:lpstr>
      <vt:lpstr>Enzymes and Optimal Conditions</vt:lpstr>
      <vt:lpstr>PowerPoint Presentation</vt:lpstr>
      <vt:lpstr>PowerPoint Presentation</vt:lpstr>
      <vt:lpstr>Review: Amoeba Sisters Enzymes &amp; Mr. W. </vt:lpstr>
      <vt:lpstr>Enzyme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2020-2022</vt:lpstr>
      <vt:lpstr>LAB (dry): Factors Affecting Enzyme Activity </vt:lpstr>
      <vt:lpstr>PowerPoint Presentation</vt:lpstr>
      <vt:lpstr>PowerPoint Presentation</vt:lpstr>
      <vt:lpstr>What are the effects of environmental variables on catalase activity?</vt:lpstr>
      <vt:lpstr>What are the optimal conditions for catalase?</vt:lpstr>
      <vt:lpstr>PROCEDURAL NOTES</vt:lpstr>
      <vt:lpstr>INTRODUCTION TO METABOLISM AP EXAM REVIEW</vt:lpstr>
      <vt:lpstr>PROTEINS</vt:lpstr>
      <vt:lpstr>PowerPoint Presentation</vt:lpstr>
      <vt:lpstr>PowerPoint Presentation</vt:lpstr>
      <vt:lpstr>PowerPoint Presentation</vt:lpstr>
      <vt:lpstr>PowerPoint Presentation</vt:lpstr>
      <vt:lpstr>THERMODYNAMICS</vt:lpstr>
      <vt:lpstr>ENZYMES</vt:lpstr>
      <vt:lpstr>PowerPoint Presentation</vt:lpstr>
      <vt:lpstr>Enzyme Activity</vt:lpstr>
      <vt:lpstr>PowerPoint Presentation</vt:lpstr>
      <vt:lpstr>PowerPoint Presentation</vt:lpstr>
      <vt:lpstr>PowerPoint Presentation</vt:lpstr>
      <vt:lpstr>PowerPoint Presentation</vt:lpstr>
      <vt:lpstr>AP Lab 1: Investigating Enzyme Activity</vt:lpstr>
      <vt:lpstr>What are the effects of environmental variables on catalase activity?</vt:lpstr>
      <vt:lpstr>What are the optimal conditions for catalase?</vt:lpstr>
      <vt:lpstr>Enzyme Control</vt:lpstr>
    </vt:vector>
  </TitlesOfParts>
  <Company>The Bishop's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METABOLISM</dc:title>
  <dc:creator>cullenm</dc:creator>
  <cp:lastModifiedBy>Julie Zedalis</cp:lastModifiedBy>
  <cp:revision>107</cp:revision>
  <cp:lastPrinted>2017-10-09T16:24:35Z</cp:lastPrinted>
  <dcterms:created xsi:type="dcterms:W3CDTF">2004-09-13T21:14:59Z</dcterms:created>
  <dcterms:modified xsi:type="dcterms:W3CDTF">2021-10-07T15:41:54Z</dcterms:modified>
</cp:coreProperties>
</file>