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94" r:id="rId3"/>
    <p:sldId id="295" r:id="rId4"/>
    <p:sldId id="296" r:id="rId5"/>
    <p:sldId id="297" r:id="rId6"/>
    <p:sldId id="258" r:id="rId7"/>
    <p:sldId id="262" r:id="rId8"/>
    <p:sldId id="259" r:id="rId9"/>
    <p:sldId id="289" r:id="rId10"/>
    <p:sldId id="290" r:id="rId11"/>
    <p:sldId id="291" r:id="rId12"/>
    <p:sldId id="292" r:id="rId13"/>
    <p:sldId id="260" r:id="rId14"/>
    <p:sldId id="261" r:id="rId15"/>
    <p:sldId id="257" r:id="rId16"/>
    <p:sldId id="293" r:id="rId17"/>
    <p:sldId id="300" r:id="rId18"/>
    <p:sldId id="301" r:id="rId19"/>
    <p:sldId id="302" r:id="rId20"/>
    <p:sldId id="299" r:id="rId21"/>
    <p:sldId id="310" r:id="rId22"/>
    <p:sldId id="311" r:id="rId23"/>
    <p:sldId id="312" r:id="rId24"/>
    <p:sldId id="334" r:id="rId25"/>
    <p:sldId id="303" r:id="rId26"/>
    <p:sldId id="304" r:id="rId27"/>
    <p:sldId id="306" r:id="rId28"/>
    <p:sldId id="323" r:id="rId29"/>
    <p:sldId id="326" r:id="rId30"/>
    <p:sldId id="327" r:id="rId31"/>
    <p:sldId id="33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 autoAdjust="0"/>
    <p:restoredTop sz="94660"/>
  </p:normalViewPr>
  <p:slideViewPr>
    <p:cSldViewPr>
      <p:cViewPr varScale="1">
        <p:scale>
          <a:sx n="110" d="100"/>
          <a:sy n="110" d="100"/>
        </p:scale>
        <p:origin x="16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A6803A-3540-FCF9-91EA-E0E7DE93D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BA3AE-205E-610B-378D-FA8D89F1EA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cs typeface="Arial" charset="0"/>
              </a:defRPr>
            </a:lvl1pPr>
          </a:lstStyle>
          <a:p>
            <a:pPr>
              <a:defRPr/>
            </a:pPr>
            <a:fld id="{28FFBE14-2A3B-CB44-9E93-65C3C2442207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744684A-FF50-95DC-FB46-91AE11BBEE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4A65FB-E84E-37CE-048D-ED7F59727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82761-E960-350C-C8AA-A38B2E84B1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DB124-A6ED-7D4E-3F92-A9DC7D203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E97208-1FAF-884E-9AED-2292CF6DFD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97208-1FAF-884E-9AED-2292CF6DFDE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683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7549B41-5117-519C-A9BE-C212717B3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038530-8179-C645-89AB-752A9F722C16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30E8541-0710-D7F9-6EBD-6572AD606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79F5307-2B93-4B9F-1C03-5452AC8B9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Figure 18.24 Signaling pathways that regulate cell division.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D7D817B-4423-096B-E238-F91387369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269F58-919D-C448-BE18-B22D0A5EC55F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7136302-E861-4552-5371-C9474D680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9D368A3-12BD-A77D-BE68-91E2BD38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F9A4720-90AB-549B-D0E9-8B9FA9EA0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83761A-864A-814D-97A4-03B3931F79A9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48CCA1E-9F66-F906-3393-7DAA4DA0A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A21831A-6C15-2361-6A58-DF0582C0D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Figure 18.25 A multistep model for the development of colorectal cancer.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3EFB13D-C525-E190-2ED8-C0CB64251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43905B-E705-B943-8E6F-E16B6E7FD634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779A715-F85B-7893-60E2-E033466B8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BB9E97E-DEE0-F5D9-7F2A-5BBD11AE3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33C16FA-29D8-8BEF-C97E-2A48E7D3D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C59F07-5EF8-3E47-BCBC-6DADCFC2948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62D6581-7BDD-0192-BBB8-DB55D5B2F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D9B3F34-8302-6AA0-6E57-8C490A17A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585CA9D-3A62-44F5-6791-CB5531EF9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0B679D-3050-E14F-B604-1F187C54E83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95C1ED8-0428-F8F3-494C-21F0FA530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3389137-7278-0ACF-0788-0FF36D323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87B6778-468E-B4CE-12FB-605E0ACB4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3F81F5-EB2A-8843-9C96-76DFE75E3B5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40C841A-B061-C0BF-2D60-EEAB035EC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9273CEB-0D15-8853-E52C-D7133DA1E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Figure 18.6 Stages in gene expression that can be regulated in eukaryotic cells.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C2B8754-D49D-1ACB-895F-51062E9F6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4165-1A39-884E-ACFA-D499DFE909C5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D3E55F0-634E-D6C5-EEDD-9AC60A205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9806779-25F2-4560-23EF-CA611A543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Figure 18.UN04 Summary figure, Concept 18.2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C06C7A5-D320-8362-91BF-B4D52B817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BBCD2D-EBD6-924F-AF42-BBAF1DF28216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89574D7-2059-B5B6-53DA-16EBB4B08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A8D22D4-C77C-E0C5-0FCA-3C618D530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0A8A46F-D2E1-54DC-D1D8-96664E33C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8B5178-0876-B540-BC00-CABA45242FEA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BFB0A7A-BD1E-DAFA-F1D0-747EDAFA3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B2E287-2692-6E68-2BCD-F8E3AD67D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Figure 18.15 Regulation of gene expression by miRNAs.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E7D232B-D9A3-58ED-0715-EF89499E4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350F5A-F268-9242-A9F9-BD457BD7FBF7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EE005E3-2658-A798-C721-6EC3FE8608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1F9B5C7-257D-AB96-A046-A25EF20E8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9F9F194-DAD8-231E-A8EE-AF7CCEE67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407170-7240-CC4B-8E7A-19DCAFF2E005}" type="slidenum">
              <a:rPr lang="en-US" altLang="en-US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FAE611A-8396-0005-5A5E-81EB7BBA1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45DCE08-E84D-1EA4-031A-6A63C119D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Figure 18.23 Genetic changes that can turn proto-oncogenes into oncogenes.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FE664F2-5197-43D5-5688-8840569DC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94A9FE-1E20-93CA-AFF4-5B8980741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D36C31-DFFC-59D9-CFDC-B60A420F8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2726F-7492-8B4E-96DD-BFB4D4B8E0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1215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212B92-9D5E-6C78-86AF-7ED8AD169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8A1ACA-D6B6-B0E7-1048-82E7226016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56BEFA-3C4B-1AC1-6B83-848157234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0E2F1-7AFE-7946-9210-F11725852B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35155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2AF763-8D0C-139F-5765-86B1AC33DD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BF8CA6-54F3-FEF1-FACB-E7AEBA9FB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2B7C0C-3EF7-7371-BA26-9132E130F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A08D2-4B73-7346-8C6F-176A2AA22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656040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0707F5-BF8C-B627-2520-B15D1B98C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28E254-0420-9A28-CD2B-E5076BB3B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1495D8-97AA-87EB-1635-E669C9708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2BCDC-7F7F-5943-907E-123E6D1A39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406800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2842F1-4431-B1C6-D204-A6A0A9EACC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70C7D7-9944-0705-0802-87A04AD5B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1D10C1-DC61-7BDB-42A8-29AA23C7B0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E6A76-CE56-4647-A8D7-B56200A9C9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85422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80DF3-BF7F-6801-A4B8-1AF2B2577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FC253-84E3-775D-3906-624265A172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DC58BB-4975-F1C1-9EAD-E31E75B4B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47163-80A2-DE47-9051-F33DD9F79C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37902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567A8D-02F9-4E03-E94B-1712872C5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A2AAC5C-913A-6FCA-D979-8932368F05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98CB59C-9516-9D1B-B647-8226D22F8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CBD9B-B1D7-8649-8DD3-980F764F1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126798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BF34A6-0034-F7D2-DC13-E6A52B1C5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B59BB2-0E20-5F5D-EA1A-B4659F5F15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DD840A-5981-8870-C07E-057301220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8A227-2B21-DB46-8319-A2860423F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487373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FF8D2F-A563-44A6-C21C-E59C02F9C7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B380AE-0083-822C-E08E-390420FD6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4FA2F5-129B-73D0-C36A-E2FE5D425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49177-4864-2E45-AF78-58A87A41A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002786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DC0E7-5E52-DD60-0857-22E990B02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BFBB95-F512-034B-2065-B8829013F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CD198-5B32-6549-4D68-446483598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405C-0D61-7347-B22D-1AAED8312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682547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AC52B-0DA2-C0FC-ECE2-B4D43A73D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6CB16-18E9-983C-6E39-83120CF40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9219D-D147-8FFB-A8A7-99EEE273C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F7B0C-80BC-3941-9CF5-5E0B7C818B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730128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C5DC801-F08D-E99F-A046-4FA4E100F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1920D6D-A2AC-9151-3234-BC31B6120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510F3F1-BC71-E015-BDFE-3F7EC4703E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C507759-2610-A0AC-3510-B72D13E631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315A41DD-B5AE-7C39-B155-286363969B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3E08B1CB-86EF-7D4B-B4B2-110DD2DB9A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hadwick_Bosema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15/03/24/us/angeline-jolie-ovaries-removed/index.html#:~:text=envoy%20Angelina%20Jolie%20has%20had,breast%20cancer%20and%20ovarian%20cancer.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DBD989-A015-058F-DD3A-A75E8DE82D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362200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b="1" dirty="0">
                <a:latin typeface="Comic Sans MS" pitchFamily="66" charset="0"/>
              </a:rPr>
              <a:t>Gene regulation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D888CC4-8815-C529-59F5-24808D6C39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733800"/>
            <a:ext cx="9144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i="1" dirty="0">
                <a:latin typeface="Comic Sans MS" pitchFamily="66" charset="0"/>
              </a:rPr>
              <a:t>Chapter</a:t>
            </a:r>
          </a:p>
          <a:p>
            <a:pPr eaLnBrk="1" hangingPunct="1">
              <a:defRPr/>
            </a:pPr>
            <a:r>
              <a:rPr lang="en-US" sz="5400" b="1" i="1" dirty="0">
                <a:latin typeface="Comic Sans MS" pitchFamily="66" charset="0"/>
              </a:rPr>
              <a:t>18 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FDD9C8F-A925-67D2-32AF-371E87A77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7613" cy="457200"/>
          </a:xfrm>
        </p:spPr>
        <p:txBody>
          <a:bodyPr lIns="91435" tIns="45718" rIns="91435" bIns="45718" anchor="t"/>
          <a:lstStyle/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Figure 18.3a  The </a:t>
            </a:r>
            <a:r>
              <a:rPr lang="en-US" altLang="en-US" sz="1800" i="1" dirty="0" err="1">
                <a:solidFill>
                  <a:schemeClr val="tx1"/>
                </a:solidFill>
                <a:latin typeface="Arial" charset="0"/>
              </a:rPr>
              <a:t>trp</a:t>
            </a: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charset="0"/>
              </a:rPr>
              <a:t>operon</a:t>
            </a: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: regulated synthesis of repressible enzymes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869E20DC-3BEA-8EAD-C2FC-05A715436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304800"/>
            <a:ext cx="89154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2DC26B3-D906-B657-0EB5-EE68C346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497013"/>
            <a:ext cx="8972550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>
            <a:extLst>
              <a:ext uri="{FF2B5EF4-FFF2-40B4-BE49-F238E27FC236}">
                <a16:creationId xmlns:a16="http://schemas.microsoft.com/office/drawing/2014/main" id="{51386798-E76F-D03A-7916-A28B3351B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899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Repressible operon b/c transcription is usually on but can be inhibited if tryptophan binds to a regulatory protein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B899A77-82B1-6C3A-512F-46080B5D6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7613" cy="457200"/>
          </a:xfrm>
        </p:spPr>
        <p:txBody>
          <a:bodyPr lIns="91435" tIns="45718" rIns="91435" bIns="45718" anchor="t"/>
          <a:lstStyle/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Figure 18.3b  The </a:t>
            </a:r>
            <a:r>
              <a:rPr lang="en-US" altLang="en-US" sz="1800" i="1" dirty="0" err="1">
                <a:solidFill>
                  <a:schemeClr val="tx1"/>
                </a:solidFill>
                <a:latin typeface="Arial" charset="0"/>
              </a:rPr>
              <a:t>trp</a:t>
            </a: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charset="0"/>
              </a:rPr>
              <a:t>operon</a:t>
            </a: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: regulated synthesis of repressible enzymes (Layer 1)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3764D7EB-2F4C-C721-503F-5D7C894461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304800"/>
            <a:ext cx="89154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49E623F-9157-6593-2DBE-07448893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90600"/>
            <a:ext cx="9020175" cy="52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DAF6A0D-BD19-ABA2-DBE0-CE2BD70B7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7613" cy="457200"/>
          </a:xfrm>
        </p:spPr>
        <p:txBody>
          <a:bodyPr lIns="91435" tIns="45718" rIns="91435" bIns="45718" anchor="t"/>
          <a:lstStyle/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Figure 18.3b  The </a:t>
            </a:r>
            <a:r>
              <a:rPr lang="en-US" altLang="en-US" sz="1800" i="1" dirty="0" err="1">
                <a:solidFill>
                  <a:schemeClr val="tx1"/>
                </a:solidFill>
                <a:latin typeface="Arial" charset="0"/>
              </a:rPr>
              <a:t>trp</a:t>
            </a: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charset="0"/>
              </a:rPr>
              <a:t>operon</a:t>
            </a: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: regulated synthesis of repressible enzymes (Layer 2)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32014073-13C4-82D2-883F-7E59778A2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304800"/>
            <a:ext cx="89154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02C0A0BA-820F-29B9-EBE6-1988D59A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4275"/>
            <a:ext cx="9144000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18-21a-LacOperonLacAbsen-L.gif">
            <a:extLst>
              <a:ext uri="{FF2B5EF4-FFF2-40B4-BE49-F238E27FC236}">
                <a16:creationId xmlns:a16="http://schemas.microsoft.com/office/drawing/2014/main" id="{7B271532-C3F1-AB08-AEDA-CFBB2D67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2968" r="10834" b="5734"/>
          <a:stretch>
            <a:fillRect/>
          </a:stretch>
        </p:blipFill>
        <p:spPr bwMode="auto">
          <a:xfrm>
            <a:off x="152400" y="228600"/>
            <a:ext cx="86868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4">
            <a:extLst>
              <a:ext uri="{FF2B5EF4-FFF2-40B4-BE49-F238E27FC236}">
                <a16:creationId xmlns:a16="http://schemas.microsoft.com/office/drawing/2014/main" id="{FF6FE55A-CEE0-AB89-2FEF-38E47B4F6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91200"/>
            <a:ext cx="883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Inducible operon is usually off but can be induced when a specific molecule interacts with a regulatory protein (lac operon)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18-21b-LacOperonLacPres-L.gif">
            <a:extLst>
              <a:ext uri="{FF2B5EF4-FFF2-40B4-BE49-F238E27FC236}">
                <a16:creationId xmlns:a16="http://schemas.microsoft.com/office/drawing/2014/main" id="{16664D1C-7E27-5CD0-F328-AEFA5FDC1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512" r="5833" b="7991"/>
          <a:stretch>
            <a:fillRect/>
          </a:stretch>
        </p:blipFill>
        <p:spPr bwMode="auto">
          <a:xfrm>
            <a:off x="0" y="1143000"/>
            <a:ext cx="91440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lac operon">
            <a:extLst>
              <a:ext uri="{FF2B5EF4-FFF2-40B4-BE49-F238E27FC236}">
                <a16:creationId xmlns:a16="http://schemas.microsoft.com/office/drawing/2014/main" id="{E2510FEF-629F-83DB-34E0-5C865182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4"/>
          <a:stretch>
            <a:fillRect/>
          </a:stretch>
        </p:blipFill>
        <p:spPr bwMode="auto">
          <a:xfrm>
            <a:off x="1219200" y="1588"/>
            <a:ext cx="70104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CF9C-F5ED-AEF5-CF82-BFA16484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AC9C-949C-B28E-0E8D-F6D8D168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Inducible enzymes – their synthesis is induced by a chemical signal – normally “off” (lactose pathway).  These enzymes are typical of catabolic pathways </a:t>
            </a:r>
            <a:r>
              <a:rPr lang="en-US" sz="2000" dirty="0"/>
              <a:t>(saving energy/resources and not producing proteins that are not currently necessary).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800" dirty="0"/>
              <a:t>Repressible enzymes – suspend production of an end product when it is in sufficient quantity – normally “on” (tryptophan pathway).  These enzymes are typical of anabolic pathways </a:t>
            </a:r>
            <a:r>
              <a:rPr lang="en-US" sz="2000" dirty="0"/>
              <a:t>(saving energy by not producing products that are already present).</a:t>
            </a:r>
          </a:p>
          <a:p>
            <a:pPr eaLnBrk="1" hangingPunct="1">
              <a:defRPr/>
            </a:pPr>
            <a:r>
              <a:rPr lang="en-US" sz="2400" dirty="0"/>
              <a:t>Both are examples of negative control of genes, because the </a:t>
            </a:r>
            <a:r>
              <a:rPr lang="en-US" sz="2400" dirty="0" err="1"/>
              <a:t>operons</a:t>
            </a:r>
            <a:r>
              <a:rPr lang="en-US" sz="2400" dirty="0"/>
              <a:t> are switched off by the active form of the repressor protein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E2523068-82D4-4943-B9AF-127FB511F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" y="571500"/>
            <a:ext cx="8534400" cy="914400"/>
          </a:xfrm>
        </p:spPr>
        <p:txBody>
          <a:bodyPr/>
          <a:lstStyle/>
          <a:p>
            <a:pPr marL="57150" indent="-4763">
              <a:defRPr/>
            </a:pPr>
            <a:r>
              <a:rPr lang="en-US" dirty="0"/>
              <a:t>Eukaryotic gene expression is regulated at many stages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2663E1E0-CD21-E9D8-835A-6AC37BB22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534400" cy="2311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All organisms must regulate which genes are expressed at any given time</a:t>
            </a:r>
          </a:p>
          <a:p>
            <a:pPr>
              <a:defRPr/>
            </a:pPr>
            <a:r>
              <a:rPr lang="en-US" sz="2800" dirty="0"/>
              <a:t>In </a:t>
            </a:r>
            <a:r>
              <a:rPr lang="en-US" sz="2800" dirty="0" err="1"/>
              <a:t>multicellular</a:t>
            </a:r>
            <a:r>
              <a:rPr lang="en-US" sz="2800" dirty="0"/>
              <a:t> organisms regulation of gene expression is essential for cell specialization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47AC8838-2EE0-4D54-E57E-11DD66B949F2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4800"/>
            <a:chOff x="0" y="4128"/>
            <a:chExt cx="5760" cy="192"/>
          </a:xfrm>
        </p:grpSpPr>
        <p:sp>
          <p:nvSpPr>
            <p:cNvPr id="18438" name="Rectangle 5">
              <a:extLst>
                <a:ext uri="{FF2B5EF4-FFF2-40B4-BE49-F238E27FC236}">
                  <a16:creationId xmlns:a16="http://schemas.microsoft.com/office/drawing/2014/main" id="{641DF957-9076-D3C8-DC3A-1B034DBB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solidFill>
              <a:srgbClr val="FFB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9" name="Date Placeholder 3">
              <a:extLst>
                <a:ext uri="{FF2B5EF4-FFF2-40B4-BE49-F238E27FC236}">
                  <a16:creationId xmlns:a16="http://schemas.microsoft.com/office/drawing/2014/main" id="{8628C71A-0E0D-C42E-CF43-89629449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4160"/>
              <a:ext cx="14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2011 Pearson Education, Inc.</a:t>
              </a:r>
            </a:p>
          </p:txBody>
        </p:sp>
      </p:grpSp>
      <p:sp>
        <p:nvSpPr>
          <p:cNvPr id="18437" name="Rectangle 7">
            <a:extLst>
              <a:ext uri="{FF2B5EF4-FFF2-40B4-BE49-F238E27FC236}">
                <a16:creationId xmlns:a16="http://schemas.microsoft.com/office/drawing/2014/main" id="{93EEEDE2-08E4-6794-3376-752A9D56B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004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7CC09340-9A90-3EE3-1994-2CE56A2A8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87363"/>
            <a:ext cx="8534400" cy="503237"/>
          </a:xfrm>
        </p:spPr>
        <p:txBody>
          <a:bodyPr/>
          <a:lstStyle/>
          <a:p>
            <a:pPr>
              <a:defRPr/>
            </a:pPr>
            <a:r>
              <a:rPr lang="en-US"/>
              <a:t>Differential Gene Expression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3C2B5023-8750-2D95-71B9-AD9E66D59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68425"/>
            <a:ext cx="8534400" cy="5194300"/>
          </a:xfrm>
        </p:spPr>
        <p:txBody>
          <a:bodyPr/>
          <a:lstStyle/>
          <a:p>
            <a:pPr>
              <a:defRPr/>
            </a:pPr>
            <a:r>
              <a:rPr lang="en-US" sz="2800"/>
              <a:t>Almost all the cells in an organism are genetically identical</a:t>
            </a:r>
          </a:p>
          <a:p>
            <a:pPr>
              <a:defRPr/>
            </a:pPr>
            <a:r>
              <a:rPr lang="en-US" sz="2800"/>
              <a:t>Differences between cell types result from </a:t>
            </a:r>
            <a:r>
              <a:rPr lang="en-US" sz="2800" b="1"/>
              <a:t>differential gene expression</a:t>
            </a:r>
            <a:r>
              <a:rPr lang="en-US" sz="2800"/>
              <a:t>, the expression of different genes by cells with the same genome</a:t>
            </a:r>
          </a:p>
          <a:p>
            <a:pPr>
              <a:defRPr/>
            </a:pPr>
            <a:r>
              <a:rPr lang="en-US" sz="2800"/>
              <a:t>Abnormalities in gene expression can lead to diseases including cancer</a:t>
            </a:r>
          </a:p>
          <a:p>
            <a:pPr>
              <a:defRPr/>
            </a:pPr>
            <a:r>
              <a:rPr lang="en-US" sz="2800"/>
              <a:t>Gene expression is regulated at many stages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F3756D5D-A1CD-6A09-2BDF-06FB38829B3C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4800"/>
            <a:chOff x="0" y="4128"/>
            <a:chExt cx="5760" cy="192"/>
          </a:xfrm>
        </p:grpSpPr>
        <p:sp>
          <p:nvSpPr>
            <p:cNvPr id="19462" name="Rectangle 5">
              <a:extLst>
                <a:ext uri="{FF2B5EF4-FFF2-40B4-BE49-F238E27FC236}">
                  <a16:creationId xmlns:a16="http://schemas.microsoft.com/office/drawing/2014/main" id="{FE86F07E-5284-2896-62B7-F92CA609C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solidFill>
              <a:srgbClr val="FFB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3" name="Date Placeholder 3">
              <a:extLst>
                <a:ext uri="{FF2B5EF4-FFF2-40B4-BE49-F238E27FC236}">
                  <a16:creationId xmlns:a16="http://schemas.microsoft.com/office/drawing/2014/main" id="{10AC73AF-1E30-07E2-9D0E-5262F8C9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4160"/>
              <a:ext cx="14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2011 Pearson Education, Inc.</a:t>
              </a:r>
            </a:p>
          </p:txBody>
        </p:sp>
      </p:grpSp>
      <p:sp>
        <p:nvSpPr>
          <p:cNvPr id="19461" name="Rectangle 7">
            <a:extLst>
              <a:ext uri="{FF2B5EF4-FFF2-40B4-BE49-F238E27FC236}">
                <a16:creationId xmlns:a16="http://schemas.microsoft.com/office/drawing/2014/main" id="{3AB44253-DFA4-A526-43FF-2B6E38060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004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FFA94ED9-7E4E-6612-CD2E-744FA5F47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400"/>
            <a:ext cx="2590800" cy="304800"/>
          </a:xfrm>
        </p:spPr>
        <p:txBody>
          <a:bodyPr/>
          <a:lstStyle/>
          <a:p>
            <a:pPr>
              <a:defRPr/>
            </a:pPr>
            <a:r>
              <a:rPr lang="en-US" sz="1200">
                <a:latin typeface="Arial" charset="0"/>
              </a:rPr>
              <a:t>Figure 18.6</a:t>
            </a:r>
          </a:p>
        </p:txBody>
      </p:sp>
      <p:pic>
        <p:nvPicPr>
          <p:cNvPr id="20483" name="Picture 4" descr="18_06_EukGenExpRegulation-U">
            <a:extLst>
              <a:ext uri="{FF2B5EF4-FFF2-40B4-BE49-F238E27FC236}">
                <a16:creationId xmlns:a16="http://schemas.microsoft.com/office/drawing/2014/main" id="{3A8B3D9A-E5D7-6334-5524-16A146D3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136525"/>
            <a:ext cx="3011487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>
            <a:extLst>
              <a:ext uri="{FF2B5EF4-FFF2-40B4-BE49-F238E27FC236}">
                <a16:creationId xmlns:a16="http://schemas.microsoft.com/office/drawing/2014/main" id="{0D7BB971-EBAA-3331-DCFF-BB475C88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177800"/>
            <a:ext cx="422275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Signal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DCE97161-F86A-4FA7-4DFC-ECF622067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541338"/>
            <a:ext cx="5842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NUCLEUS</a:t>
            </a:r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275A5645-4148-7973-FA7B-8BD1C172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684213"/>
            <a:ext cx="600075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Chromatin</a:t>
            </a:r>
          </a:p>
        </p:txBody>
      </p:sp>
      <p:sp>
        <p:nvSpPr>
          <p:cNvPr id="20487" name="Text Box 8">
            <a:extLst>
              <a:ext uri="{FF2B5EF4-FFF2-40B4-BE49-F238E27FC236}">
                <a16:creationId xmlns:a16="http://schemas.microsoft.com/office/drawing/2014/main" id="{B5BC23BD-EB4B-70B7-CD94-A9D8B542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889000"/>
            <a:ext cx="14128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Chromatin modification:</a:t>
            </a:r>
            <a:br>
              <a:rPr lang="en-US" altLang="en-US" sz="900" b="1">
                <a:solidFill>
                  <a:srgbClr val="000000"/>
                </a:solidFill>
              </a:rPr>
            </a:br>
            <a:r>
              <a:rPr lang="en-US" altLang="en-US" sz="900" b="1">
                <a:solidFill>
                  <a:srgbClr val="000000"/>
                </a:solidFill>
              </a:rPr>
              <a:t>DNA unpacking involving</a:t>
            </a:r>
            <a:br>
              <a:rPr lang="en-US" altLang="en-US" sz="900" b="1">
                <a:solidFill>
                  <a:srgbClr val="000000"/>
                </a:solidFill>
              </a:rPr>
            </a:br>
            <a:r>
              <a:rPr lang="en-US" altLang="en-US" sz="900" b="1">
                <a:solidFill>
                  <a:srgbClr val="000000"/>
                </a:solidFill>
              </a:rPr>
              <a:t>histone acetylation and</a:t>
            </a:r>
            <a:br>
              <a:rPr lang="en-US" altLang="en-US" sz="900" b="1">
                <a:solidFill>
                  <a:srgbClr val="000000"/>
                </a:solidFill>
              </a:rPr>
            </a:br>
            <a:r>
              <a:rPr lang="en-US" altLang="en-US" sz="900" b="1">
                <a:solidFill>
                  <a:srgbClr val="000000"/>
                </a:solidFill>
              </a:rPr>
              <a:t>DNA demethylation</a:t>
            </a:r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6006A342-056F-6055-399D-E95C67326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354138"/>
            <a:ext cx="2698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20489" name="Text Box 10">
            <a:extLst>
              <a:ext uri="{FF2B5EF4-FFF2-40B4-BE49-F238E27FC236}">
                <a16:creationId xmlns:a16="http://schemas.microsoft.com/office/drawing/2014/main" id="{840E7A3C-DE2E-1E2A-0176-9661AF0FC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1717675"/>
            <a:ext cx="269875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Gene</a:t>
            </a:r>
          </a:p>
        </p:txBody>
      </p:sp>
      <p:sp>
        <p:nvSpPr>
          <p:cNvPr id="20490" name="Text Box 11">
            <a:extLst>
              <a:ext uri="{FF2B5EF4-FFF2-40B4-BE49-F238E27FC236}">
                <a16:creationId xmlns:a16="http://schemas.microsoft.com/office/drawing/2014/main" id="{1CD84EDF-CD94-F68C-E67B-3F25E06F2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447800"/>
            <a:ext cx="9477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Gene available</a:t>
            </a:r>
            <a:br>
              <a:rPr lang="en-US" altLang="en-US" sz="900" b="1">
                <a:solidFill>
                  <a:srgbClr val="000000"/>
                </a:solidFill>
              </a:rPr>
            </a:br>
            <a:r>
              <a:rPr lang="en-US" altLang="en-US" sz="900" b="1">
                <a:solidFill>
                  <a:srgbClr val="000000"/>
                </a:solidFill>
              </a:rPr>
              <a:t>for transcription</a:t>
            </a:r>
          </a:p>
        </p:txBody>
      </p:sp>
      <p:sp>
        <p:nvSpPr>
          <p:cNvPr id="20491" name="Text Box 12">
            <a:extLst>
              <a:ext uri="{FF2B5EF4-FFF2-40B4-BE49-F238E27FC236}">
                <a16:creationId xmlns:a16="http://schemas.microsoft.com/office/drawing/2014/main" id="{FA06B0FA-A5AD-7675-7139-444F4BF27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108200"/>
            <a:ext cx="269875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RNA</a:t>
            </a:r>
          </a:p>
        </p:txBody>
      </p:sp>
      <p:sp>
        <p:nvSpPr>
          <p:cNvPr id="20492" name="Text Box 13">
            <a:extLst>
              <a:ext uri="{FF2B5EF4-FFF2-40B4-BE49-F238E27FC236}">
                <a16:creationId xmlns:a16="http://schemas.microsoft.com/office/drawing/2014/main" id="{0132DDCE-1AAE-1916-AB58-0E67D06D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2106613"/>
            <a:ext cx="2698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Exon</a:t>
            </a:r>
          </a:p>
        </p:txBody>
      </p:sp>
      <p:sp>
        <p:nvSpPr>
          <p:cNvPr id="20493" name="Text Box 14">
            <a:extLst>
              <a:ext uri="{FF2B5EF4-FFF2-40B4-BE49-F238E27FC236}">
                <a16:creationId xmlns:a16="http://schemas.microsoft.com/office/drawing/2014/main" id="{39611A34-C9E8-A6D8-6CC3-807EB8B9B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2259013"/>
            <a:ext cx="101441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Primary transcript</a:t>
            </a:r>
          </a:p>
        </p:txBody>
      </p:sp>
      <p:sp>
        <p:nvSpPr>
          <p:cNvPr id="20494" name="Text Box 15">
            <a:extLst>
              <a:ext uri="{FF2B5EF4-FFF2-40B4-BE49-F238E27FC236}">
                <a16:creationId xmlns:a16="http://schemas.microsoft.com/office/drawing/2014/main" id="{595408A6-0F47-8F4C-D3B1-DF5D3910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1911350"/>
            <a:ext cx="760412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Transcription</a:t>
            </a:r>
          </a:p>
        </p:txBody>
      </p:sp>
      <p:sp>
        <p:nvSpPr>
          <p:cNvPr id="20495" name="Text Box 16">
            <a:extLst>
              <a:ext uri="{FF2B5EF4-FFF2-40B4-BE49-F238E27FC236}">
                <a16:creationId xmlns:a16="http://schemas.microsoft.com/office/drawing/2014/main" id="{CFC09B81-95EB-59E2-5E43-8441DFFE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8" y="2435225"/>
            <a:ext cx="354012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Intron</a:t>
            </a:r>
          </a:p>
        </p:txBody>
      </p:sp>
      <p:sp>
        <p:nvSpPr>
          <p:cNvPr id="20496" name="Text Box 17">
            <a:extLst>
              <a:ext uri="{FF2B5EF4-FFF2-40B4-BE49-F238E27FC236}">
                <a16:creationId xmlns:a16="http://schemas.microsoft.com/office/drawing/2014/main" id="{8EEB2F3F-7347-0286-A5F9-918667030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2606675"/>
            <a:ext cx="9048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RNA processing</a:t>
            </a:r>
          </a:p>
        </p:txBody>
      </p:sp>
      <p:sp>
        <p:nvSpPr>
          <p:cNvPr id="20497" name="Text Box 18">
            <a:extLst>
              <a:ext uri="{FF2B5EF4-FFF2-40B4-BE49-F238E27FC236}">
                <a16:creationId xmlns:a16="http://schemas.microsoft.com/office/drawing/2014/main" id="{D67EACF0-6EFC-4D80-E306-9145AEB4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2978150"/>
            <a:ext cx="268288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Cap</a:t>
            </a:r>
          </a:p>
        </p:txBody>
      </p:sp>
      <p:sp>
        <p:nvSpPr>
          <p:cNvPr id="20498" name="Text Box 19">
            <a:extLst>
              <a:ext uri="{FF2B5EF4-FFF2-40B4-BE49-F238E27FC236}">
                <a16:creationId xmlns:a16="http://schemas.microsoft.com/office/drawing/2014/main" id="{74472D7C-31C7-8410-AF42-F2468EC8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2792413"/>
            <a:ext cx="209550" cy="11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Tail</a:t>
            </a:r>
          </a:p>
        </p:txBody>
      </p:sp>
      <p:sp>
        <p:nvSpPr>
          <p:cNvPr id="20499" name="Text Box 20">
            <a:extLst>
              <a:ext uri="{FF2B5EF4-FFF2-40B4-BE49-F238E27FC236}">
                <a16:creationId xmlns:a16="http://schemas.microsoft.com/office/drawing/2014/main" id="{1B931882-7D9D-0F3D-4787-FDCC49851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2952750"/>
            <a:ext cx="954088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mRNA in nucleus</a:t>
            </a:r>
          </a:p>
        </p:txBody>
      </p:sp>
      <p:sp>
        <p:nvSpPr>
          <p:cNvPr id="20500" name="Text Box 21">
            <a:extLst>
              <a:ext uri="{FF2B5EF4-FFF2-40B4-BE49-F238E27FC236}">
                <a16:creationId xmlns:a16="http://schemas.microsoft.com/office/drawing/2014/main" id="{EA43A0DC-1647-4474-1983-C44CDA670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0" y="3189288"/>
            <a:ext cx="1293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Transport to cytoplasm</a:t>
            </a:r>
          </a:p>
        </p:txBody>
      </p:sp>
      <p:sp>
        <p:nvSpPr>
          <p:cNvPr id="20501" name="Text Box 22">
            <a:extLst>
              <a:ext uri="{FF2B5EF4-FFF2-40B4-BE49-F238E27FC236}">
                <a16:creationId xmlns:a16="http://schemas.microsoft.com/office/drawing/2014/main" id="{EEB6499F-0CC8-393A-E3C2-F033FEEB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3470275"/>
            <a:ext cx="727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CYTOPLASM</a:t>
            </a:r>
          </a:p>
        </p:txBody>
      </p:sp>
      <p:sp>
        <p:nvSpPr>
          <p:cNvPr id="20502" name="Line 23">
            <a:extLst>
              <a:ext uri="{FF2B5EF4-FFF2-40B4-BE49-F238E27FC236}">
                <a16:creationId xmlns:a16="http://schemas.microsoft.com/office/drawing/2014/main" id="{14FFB836-3461-4EA8-E534-79DBA752A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278063"/>
            <a:ext cx="0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4">
            <a:extLst>
              <a:ext uri="{FF2B5EF4-FFF2-40B4-BE49-F238E27FC236}">
                <a16:creationId xmlns:a16="http://schemas.microsoft.com/office/drawing/2014/main" id="{54CE898E-0DDA-44C3-0B85-9F723D123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9138" y="221773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5">
            <a:extLst>
              <a:ext uri="{FF2B5EF4-FFF2-40B4-BE49-F238E27FC236}">
                <a16:creationId xmlns:a16="http://schemas.microsoft.com/office/drawing/2014/main" id="{DF0B59DC-C960-B00C-DBE1-ECE621A8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030538"/>
            <a:ext cx="1111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6">
            <a:extLst>
              <a:ext uri="{FF2B5EF4-FFF2-40B4-BE49-F238E27FC236}">
                <a16:creationId xmlns:a16="http://schemas.microsoft.com/office/drawing/2014/main" id="{50E381DD-7790-7E16-8F44-C3474DEF52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1200" y="2862263"/>
            <a:ext cx="93663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AutoShape 27">
            <a:extLst>
              <a:ext uri="{FF2B5EF4-FFF2-40B4-BE49-F238E27FC236}">
                <a16:creationId xmlns:a16="http://schemas.microsoft.com/office/drawing/2014/main" id="{62D01BCB-47DF-30D2-00F0-F61D5CD514BF}"/>
              </a:ext>
            </a:extLst>
          </p:cNvPr>
          <p:cNvSpPr>
            <a:spLocks/>
          </p:cNvSpPr>
          <p:nvPr/>
        </p:nvSpPr>
        <p:spPr bwMode="auto">
          <a:xfrm rot="5400000">
            <a:off x="4163219" y="1231107"/>
            <a:ext cx="101600" cy="906462"/>
          </a:xfrm>
          <a:prstGeom prst="rightBrace">
            <a:avLst>
              <a:gd name="adj1" fmla="val 7434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7" name="Text Box 28">
            <a:extLst>
              <a:ext uri="{FF2B5EF4-FFF2-40B4-BE49-F238E27FC236}">
                <a16:creationId xmlns:a16="http://schemas.microsoft.com/office/drawing/2014/main" id="{73E0FB9D-7BDE-28A3-6C9D-9D59C549A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3654425"/>
            <a:ext cx="11080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mRNA in cytoplasm</a:t>
            </a:r>
          </a:p>
        </p:txBody>
      </p:sp>
      <p:sp>
        <p:nvSpPr>
          <p:cNvPr id="20508" name="Text Box 29">
            <a:extLst>
              <a:ext uri="{FF2B5EF4-FFF2-40B4-BE49-F238E27FC236}">
                <a16:creationId xmlns:a16="http://schemas.microsoft.com/office/drawing/2014/main" id="{9C58E261-B640-2BB7-2D54-5FF910021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4002088"/>
            <a:ext cx="6508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/>
              <a:t>Translation</a:t>
            </a:r>
          </a:p>
        </p:txBody>
      </p:sp>
      <p:sp>
        <p:nvSpPr>
          <p:cNvPr id="20509" name="Text Box 30">
            <a:extLst>
              <a:ext uri="{FF2B5EF4-FFF2-40B4-BE49-F238E27FC236}">
                <a16:creationId xmlns:a16="http://schemas.microsoft.com/office/drawing/2014/main" id="{5C5F848B-7FC5-E3FC-2C2D-B48D93B6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043363"/>
            <a:ext cx="692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900" b="1"/>
              <a:t>Degradation</a:t>
            </a:r>
            <a:br>
              <a:rPr lang="en-US" altLang="en-US" sz="900" b="1"/>
            </a:br>
            <a:r>
              <a:rPr lang="en-US" altLang="en-US" sz="900" b="1"/>
              <a:t>of mRNA</a:t>
            </a:r>
          </a:p>
        </p:txBody>
      </p:sp>
      <p:sp>
        <p:nvSpPr>
          <p:cNvPr id="20510" name="Text Box 31">
            <a:extLst>
              <a:ext uri="{FF2B5EF4-FFF2-40B4-BE49-F238E27FC236}">
                <a16:creationId xmlns:a16="http://schemas.microsoft.com/office/drawing/2014/main" id="{2C39249F-A783-095E-CBBD-7C7FFB5FD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13" y="4560888"/>
            <a:ext cx="6508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Polypeptide</a:t>
            </a:r>
          </a:p>
        </p:txBody>
      </p:sp>
      <p:sp>
        <p:nvSpPr>
          <p:cNvPr id="20511" name="Text Box 32">
            <a:extLst>
              <a:ext uri="{FF2B5EF4-FFF2-40B4-BE49-F238E27FC236}">
                <a16:creationId xmlns:a16="http://schemas.microsoft.com/office/drawing/2014/main" id="{B6CA0F14-1D7B-03C1-88AE-FAB6F513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4754563"/>
            <a:ext cx="14049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Protein processing, such</a:t>
            </a:r>
            <a:br>
              <a:rPr lang="en-US" altLang="en-US" sz="900" b="1">
                <a:solidFill>
                  <a:srgbClr val="000000"/>
                </a:solidFill>
              </a:rPr>
            </a:br>
            <a:r>
              <a:rPr lang="en-US" altLang="en-US" sz="900" b="1">
                <a:solidFill>
                  <a:srgbClr val="000000"/>
                </a:solidFill>
              </a:rPr>
              <a:t>as cleavage and </a:t>
            </a:r>
            <a:br>
              <a:rPr lang="en-US" altLang="en-US" sz="900" b="1">
                <a:solidFill>
                  <a:srgbClr val="000000"/>
                </a:solidFill>
              </a:rPr>
            </a:br>
            <a:r>
              <a:rPr lang="en-US" altLang="en-US" sz="900" b="1">
                <a:solidFill>
                  <a:srgbClr val="000000"/>
                </a:solidFill>
              </a:rPr>
              <a:t>chemical modification</a:t>
            </a:r>
          </a:p>
        </p:txBody>
      </p:sp>
      <p:sp>
        <p:nvSpPr>
          <p:cNvPr id="20512" name="Text Box 33">
            <a:extLst>
              <a:ext uri="{FF2B5EF4-FFF2-40B4-BE49-F238E27FC236}">
                <a16:creationId xmlns:a16="http://schemas.microsoft.com/office/drawing/2014/main" id="{08908C64-5FD8-29ED-E85A-50023200E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5348288"/>
            <a:ext cx="81121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Active</a:t>
            </a:r>
            <a:r>
              <a:rPr lang="en-US" altLang="en-US" sz="900" b="1"/>
              <a:t> </a:t>
            </a:r>
            <a:r>
              <a:rPr lang="en-US" altLang="en-US" sz="900" b="1">
                <a:solidFill>
                  <a:srgbClr val="000000"/>
                </a:solidFill>
              </a:rPr>
              <a:t>protein</a:t>
            </a:r>
          </a:p>
        </p:txBody>
      </p:sp>
      <p:sp>
        <p:nvSpPr>
          <p:cNvPr id="20513" name="Text Box 34">
            <a:extLst>
              <a:ext uri="{FF2B5EF4-FFF2-40B4-BE49-F238E27FC236}">
                <a16:creationId xmlns:a16="http://schemas.microsoft.com/office/drawing/2014/main" id="{BADB86B0-B7C8-24CE-4A07-0A09C3CE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5430838"/>
            <a:ext cx="692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900" b="1"/>
              <a:t>Degradation</a:t>
            </a:r>
            <a:br>
              <a:rPr lang="en-US" altLang="en-US" sz="900" b="1"/>
            </a:br>
            <a:r>
              <a:rPr lang="en-US" altLang="en-US" sz="900" b="1"/>
              <a:t>of protein</a:t>
            </a:r>
          </a:p>
        </p:txBody>
      </p:sp>
      <p:sp>
        <p:nvSpPr>
          <p:cNvPr id="20514" name="Text Box 35">
            <a:extLst>
              <a:ext uri="{FF2B5EF4-FFF2-40B4-BE49-F238E27FC236}">
                <a16:creationId xmlns:a16="http://schemas.microsoft.com/office/drawing/2014/main" id="{3A88BEAA-6F5A-1DE6-5E7B-C1B40FC4E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5659438"/>
            <a:ext cx="10572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Transport to cellular</a:t>
            </a:r>
            <a:br>
              <a:rPr lang="en-US" altLang="en-US" sz="900" b="1">
                <a:solidFill>
                  <a:srgbClr val="000000"/>
                </a:solidFill>
              </a:rPr>
            </a:br>
            <a:r>
              <a:rPr lang="en-US" altLang="en-US" sz="900" b="1">
                <a:solidFill>
                  <a:srgbClr val="000000"/>
                </a:solidFill>
              </a:rPr>
              <a:t>destination</a:t>
            </a:r>
          </a:p>
        </p:txBody>
      </p:sp>
      <p:sp>
        <p:nvSpPr>
          <p:cNvPr id="20515" name="Text Box 36">
            <a:extLst>
              <a:ext uri="{FF2B5EF4-FFF2-40B4-BE49-F238E27FC236}">
                <a16:creationId xmlns:a16="http://schemas.microsoft.com/office/drawing/2014/main" id="{A0873A55-D725-D1FA-1C86-B130F7A17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6059488"/>
            <a:ext cx="13096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900" b="1">
                <a:solidFill>
                  <a:srgbClr val="000000"/>
                </a:solidFill>
              </a:rPr>
              <a:t>Cellular function (such</a:t>
            </a:r>
            <a:br>
              <a:rPr lang="en-US" altLang="en-US" sz="900" b="1">
                <a:solidFill>
                  <a:srgbClr val="000000"/>
                </a:solidFill>
              </a:rPr>
            </a:br>
            <a:r>
              <a:rPr lang="en-US" altLang="en-US" sz="900" b="1">
                <a:solidFill>
                  <a:srgbClr val="000000"/>
                </a:solidFill>
              </a:rPr>
              <a:t>as enzymatic activity,</a:t>
            </a:r>
            <a:br>
              <a:rPr lang="en-US" altLang="en-US" sz="900" b="1">
                <a:solidFill>
                  <a:srgbClr val="000000"/>
                </a:solidFill>
              </a:rPr>
            </a:br>
            <a:r>
              <a:rPr lang="en-US" altLang="en-US" sz="900" b="1">
                <a:solidFill>
                  <a:srgbClr val="000000"/>
                </a:solidFill>
              </a:rPr>
              <a:t>structural support)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2F7E-9596-F783-2DBF-8E214AAF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Bacterial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616D-F6CC-1C73-2C28-92805962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 meiosis occurs and there is no fertilization </a:t>
            </a:r>
          </a:p>
          <a:p>
            <a:pPr>
              <a:defRPr/>
            </a:pPr>
            <a:r>
              <a:rPr lang="en-US" dirty="0"/>
              <a:t>Sometimes bacteria reproduce via cloning or asexual means – makes exact copies</a:t>
            </a:r>
          </a:p>
          <a:p>
            <a:pPr>
              <a:defRPr/>
            </a:pPr>
            <a:r>
              <a:rPr lang="en-US" dirty="0"/>
              <a:t>But if bacterial DNA is changed, there are four ways:	mutation, transformation, transduction, or conjugation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368E5B72-B6F4-645A-CC8F-C60D1B3F2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400"/>
            <a:ext cx="2590800" cy="304800"/>
          </a:xfrm>
        </p:spPr>
        <p:txBody>
          <a:bodyPr/>
          <a:lstStyle/>
          <a:p>
            <a:pPr>
              <a:defRPr/>
            </a:pPr>
            <a:r>
              <a:rPr lang="en-US" sz="1200">
                <a:latin typeface="Arial" charset="0"/>
              </a:rPr>
              <a:t>Figure 18.UN04</a:t>
            </a:r>
          </a:p>
        </p:txBody>
      </p:sp>
      <p:pic>
        <p:nvPicPr>
          <p:cNvPr id="21507" name="Picture 3" descr="18_UN04_Summary_C2-U">
            <a:extLst>
              <a:ext uri="{FF2B5EF4-FFF2-40B4-BE49-F238E27FC236}">
                <a16:creationId xmlns:a16="http://schemas.microsoft.com/office/drawing/2014/main" id="{1C8D6950-7B54-0DF7-6F62-2304D848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6018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>
            <a:extLst>
              <a:ext uri="{FF2B5EF4-FFF2-40B4-BE49-F238E27FC236}">
                <a16:creationId xmlns:a16="http://schemas.microsoft.com/office/drawing/2014/main" id="{5EEFB86C-0A84-1385-19AF-F0BC90614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0"/>
            <a:ext cx="1703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rgbClr val="000000"/>
                </a:solidFill>
              </a:rPr>
              <a:t>Chromatin modification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A0DB0971-9D15-8F7A-EF84-02257EAFC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506413"/>
            <a:ext cx="19939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• Genes in highly compacted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chromatin are generally not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transcribed.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B5F52C0D-0FCB-E1C4-A30C-25FC0AA1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1001713"/>
            <a:ext cx="21002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/>
              <a:t>• </a:t>
            </a:r>
            <a:r>
              <a:rPr lang="en-US" altLang="en-US" sz="1100" b="1">
                <a:solidFill>
                  <a:schemeClr val="bg1"/>
                </a:solidFill>
              </a:rPr>
              <a:t>Histone acetylation seems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to loosen chromatin structure,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enhancing transcription</a:t>
            </a:r>
            <a:r>
              <a:rPr lang="en-US" altLang="en-US" sz="1100" b="1"/>
              <a:t>.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D8C9149C-46B9-A7D0-AD11-FA80A1576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1901825"/>
            <a:ext cx="196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• DNA methylation </a:t>
            </a:r>
            <a:r>
              <a:rPr lang="en-US" altLang="en-US" sz="1100" b="1"/>
              <a:t>generally</a:t>
            </a:r>
            <a:br>
              <a:rPr lang="en-US" altLang="en-US" sz="1100" b="1"/>
            </a:br>
            <a:r>
              <a:rPr lang="en-US" altLang="en-US" sz="1100" b="1">
                <a:solidFill>
                  <a:schemeClr val="bg1"/>
                </a:solidFill>
              </a:rPr>
              <a:t>reduces transcription.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7C2A8A93-7BF5-272F-56D6-4B16E6135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5168900"/>
            <a:ext cx="14128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rgbClr val="000000"/>
                </a:solidFill>
              </a:rPr>
              <a:t>mRNA degradation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6FA7820B-940D-B532-051F-C59DE6EC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3" y="5446713"/>
            <a:ext cx="17303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• Each mRNA has a 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characteristic life span,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determined in part by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sequences in the 5</a:t>
            </a:r>
            <a:r>
              <a:rPr lang="en-US" altLang="en-US" sz="1100" b="1">
                <a:solidFill>
                  <a:schemeClr val="bg1"/>
                </a:solidFill>
                <a:sym typeface="Symbol" pitchFamily="2" charset="2"/>
              </a:rPr>
              <a:t></a:t>
            </a:r>
            <a:r>
              <a:rPr lang="en-US" altLang="en-US" sz="1100" b="1">
                <a:solidFill>
                  <a:schemeClr val="bg1"/>
                </a:solidFill>
              </a:rPr>
              <a:t> and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3</a:t>
            </a:r>
            <a:r>
              <a:rPr lang="en-US" altLang="en-US" sz="1100" b="1">
                <a:solidFill>
                  <a:schemeClr val="bg1"/>
                </a:solidFill>
                <a:sym typeface="Symbol" pitchFamily="2" charset="2"/>
              </a:rPr>
              <a:t></a:t>
            </a:r>
            <a:r>
              <a:rPr lang="en-US" altLang="en-US" sz="1100" b="1">
                <a:solidFill>
                  <a:schemeClr val="bg1"/>
                </a:solidFill>
              </a:rPr>
              <a:t> UTRs.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F0E7C601-60FB-8AD4-AC87-E3299CB4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500063"/>
            <a:ext cx="27876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• Regulation of transcription initiation: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DNA control elements in enhancers bind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specific transcription factors.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BD1BD1AD-E776-BC40-9B57-0ED413E85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743075"/>
            <a:ext cx="28813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Bending of the DNA enables activators to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contact proteins at the promoter, initiating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transcription.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2F22B472-D7EE-5147-5436-BB08E631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2246313"/>
            <a:ext cx="1663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• Coordinate regulation</a:t>
            </a:r>
            <a:r>
              <a:rPr lang="en-US" altLang="en-US" sz="1100" b="1"/>
              <a:t>: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7C68FA47-B080-5F1F-DBFF-694D3F9F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2432050"/>
            <a:ext cx="13731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Enhancer for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liver-specific genes</a:t>
            </a: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38717B23-A1F6-FE5C-8946-400B8876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439988"/>
            <a:ext cx="13731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Enhancer for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lens-specific genes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0D58D4BD-2D53-57D3-9095-A05E707BC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100171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rgbClr val="000000"/>
                </a:solidFill>
              </a:rPr>
              <a:t>Transcription</a:t>
            </a: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5D748A59-70C9-582B-5687-3BE102CDF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238500"/>
            <a:ext cx="113506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rgbClr val="000000"/>
                </a:solidFill>
              </a:rPr>
              <a:t>RNA processing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F43EDB12-85D8-C3D1-84E9-89484BBF3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3508375"/>
            <a:ext cx="18081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/>
              <a:t>• </a:t>
            </a:r>
            <a:r>
              <a:rPr lang="en-US" altLang="en-US" sz="1100" b="1">
                <a:solidFill>
                  <a:schemeClr val="bg1"/>
                </a:solidFill>
              </a:rPr>
              <a:t>Alternative RNA splicing: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5417E827-3A31-837E-422C-8613E7FB3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3786188"/>
            <a:ext cx="9096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Primary RNA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transcript</a:t>
            </a: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662F45D7-FBF9-5531-BC21-EA0210CF0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4211638"/>
            <a:ext cx="4730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mRNA</a:t>
            </a:r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F7A571AB-3026-240F-A862-5DB3A3D41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4211638"/>
            <a:ext cx="1825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BF35E6D1-C3E6-62D9-2F99-58AD81991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4864100"/>
            <a:ext cx="28527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• Initiation of translation can be controlled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via regulation of initiation factors.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C5F3D302-C11E-54D0-074A-5265908F4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5764213"/>
            <a:ext cx="19669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chemeClr val="bg1"/>
                </a:solidFill>
              </a:rPr>
              <a:t>• Protein processing and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degradation by proteasomes</a:t>
            </a:r>
            <a:br>
              <a:rPr lang="en-US" altLang="en-US" sz="1100" b="1">
                <a:solidFill>
                  <a:schemeClr val="bg1"/>
                </a:solidFill>
              </a:rPr>
            </a:br>
            <a:r>
              <a:rPr lang="en-US" altLang="en-US" sz="1100" b="1">
                <a:solidFill>
                  <a:schemeClr val="bg1"/>
                </a:solidFill>
              </a:rPr>
              <a:t>are subject to regulation.</a:t>
            </a: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FABF7753-27F4-AB21-FAF3-BF5C4C96D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633913"/>
            <a:ext cx="8175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rgbClr val="000000"/>
                </a:solidFill>
              </a:rPr>
              <a:t>Translation</a:t>
            </a:r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76029086-969C-1283-3E6D-8386FCD5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5467350"/>
            <a:ext cx="2444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100" b="1">
                <a:solidFill>
                  <a:srgbClr val="000000"/>
                </a:solidFill>
              </a:rPr>
              <a:t>Protein processing and degradation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A9CD052D-ED8E-2054-4B33-3C849341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2843213"/>
            <a:ext cx="120173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800" b="1">
                <a:solidFill>
                  <a:srgbClr val="000000"/>
                </a:solidFill>
              </a:rPr>
              <a:t>Chromatin modification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6A45E3BB-9012-7211-3372-0B2A40E85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3214688"/>
            <a:ext cx="676275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800" b="1">
                <a:solidFill>
                  <a:srgbClr val="000000"/>
                </a:solidFill>
              </a:rPr>
              <a:t>Transcription</a:t>
            </a: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D5A5D0F4-E3F4-1CCB-18E2-5D562EE0F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3589338"/>
            <a:ext cx="820737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800" b="1">
                <a:solidFill>
                  <a:srgbClr val="000000"/>
                </a:solidFill>
              </a:rPr>
              <a:t>RNA</a:t>
            </a:r>
            <a:r>
              <a:rPr lang="en-US" altLang="en-US" sz="800" b="1"/>
              <a:t> </a:t>
            </a:r>
            <a:r>
              <a:rPr lang="en-US" altLang="en-US" sz="800" b="1">
                <a:solidFill>
                  <a:srgbClr val="000000"/>
                </a:solidFill>
              </a:rPr>
              <a:t>processing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8A214B92-3112-00EB-18EF-283C4148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094163"/>
            <a:ext cx="61753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" b="1">
                <a:solidFill>
                  <a:srgbClr val="000000"/>
                </a:solidFill>
              </a:rPr>
              <a:t>mRNA</a:t>
            </a:r>
            <a:br>
              <a:rPr lang="en-US" altLang="en-US" sz="800" b="1">
                <a:solidFill>
                  <a:srgbClr val="000000"/>
                </a:solidFill>
              </a:rPr>
            </a:br>
            <a:r>
              <a:rPr lang="en-US" altLang="en-US" sz="800" b="1">
                <a:solidFill>
                  <a:srgbClr val="000000"/>
                </a:solidFill>
              </a:rPr>
              <a:t>degradation</a:t>
            </a: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B381C942-870F-40F7-0B29-4323E3634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087813"/>
            <a:ext cx="584200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800" b="1">
                <a:solidFill>
                  <a:srgbClr val="000000"/>
                </a:solidFill>
              </a:rPr>
              <a:t>Translation</a:t>
            </a:r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id="{B4733042-71B9-1C27-CEDB-7B03911B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4451350"/>
            <a:ext cx="9477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" b="1">
                <a:solidFill>
                  <a:srgbClr val="000000"/>
                </a:solidFill>
              </a:rPr>
              <a:t>Protein processing</a:t>
            </a:r>
            <a:br>
              <a:rPr lang="en-US" altLang="en-US" sz="800" b="1">
                <a:solidFill>
                  <a:srgbClr val="000000"/>
                </a:solidFill>
              </a:rPr>
            </a:br>
            <a:r>
              <a:rPr lang="en-US" altLang="en-US" sz="800" b="1">
                <a:solidFill>
                  <a:srgbClr val="000000"/>
                </a:solidFill>
              </a:rPr>
              <a:t>and degradation</a:t>
            </a:r>
          </a:p>
        </p:txBody>
      </p:sp>
      <p:sp>
        <p:nvSpPr>
          <p:cNvPr id="21535" name="AutoShape 31">
            <a:extLst>
              <a:ext uri="{FF2B5EF4-FFF2-40B4-BE49-F238E27FC236}">
                <a16:creationId xmlns:a16="http://schemas.microsoft.com/office/drawing/2014/main" id="{8488E11F-AEEA-BC8B-68E9-55646F83AC8D}"/>
              </a:ext>
            </a:extLst>
          </p:cNvPr>
          <p:cNvSpPr>
            <a:spLocks/>
          </p:cNvSpPr>
          <p:nvPr/>
        </p:nvSpPr>
        <p:spPr bwMode="auto">
          <a:xfrm rot="5400000">
            <a:off x="5099050" y="2627313"/>
            <a:ext cx="87313" cy="306387"/>
          </a:xfrm>
          <a:prstGeom prst="leftBrace">
            <a:avLst>
              <a:gd name="adj1" fmla="val 2924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6" name="AutoShape 32">
            <a:extLst>
              <a:ext uri="{FF2B5EF4-FFF2-40B4-BE49-F238E27FC236}">
                <a16:creationId xmlns:a16="http://schemas.microsoft.com/office/drawing/2014/main" id="{B68D4632-9D1C-3519-FE71-F849C855E5F9}"/>
              </a:ext>
            </a:extLst>
          </p:cNvPr>
          <p:cNvSpPr>
            <a:spLocks/>
          </p:cNvSpPr>
          <p:nvPr/>
        </p:nvSpPr>
        <p:spPr bwMode="auto">
          <a:xfrm rot="5400000">
            <a:off x="6626226" y="2695575"/>
            <a:ext cx="87312" cy="160337"/>
          </a:xfrm>
          <a:prstGeom prst="leftBrace">
            <a:avLst>
              <a:gd name="adj1" fmla="val 1530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A21C498-1691-D0CE-15F4-9F71FCE95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" y="571500"/>
            <a:ext cx="8534400" cy="914400"/>
          </a:xfrm>
        </p:spPr>
        <p:txBody>
          <a:bodyPr/>
          <a:lstStyle/>
          <a:p>
            <a:pPr marL="57150" indent="-4763" eaLnBrk="1" hangingPunct="1">
              <a:defRPr/>
            </a:pPr>
            <a:r>
              <a:rPr lang="en-US"/>
              <a:t>Effects on mRNAs by MicroRNAs and Small Interfering RNAs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1A786D-2667-3B7E-31AC-F39161221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92300"/>
            <a:ext cx="8534400" cy="276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/>
              <a:t>MicroRNAs </a:t>
            </a:r>
            <a:r>
              <a:rPr lang="en-US" sz="2800"/>
              <a:t>(</a:t>
            </a:r>
            <a:r>
              <a:rPr lang="en-US" sz="2800" b="1"/>
              <a:t>miRNAs</a:t>
            </a:r>
            <a:r>
              <a:rPr lang="en-US" sz="2800"/>
              <a:t>) are small single-stranded RNA molecules that can bind to mRNA</a:t>
            </a:r>
          </a:p>
          <a:p>
            <a:pPr eaLnBrk="1" hangingPunct="1">
              <a:defRPr/>
            </a:pPr>
            <a:r>
              <a:rPr lang="en-US" sz="2800"/>
              <a:t>These can degrade mRNA or block its translation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B7922F8C-5CC4-C948-F391-B0EF26DDE494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4800"/>
            <a:chOff x="0" y="4128"/>
            <a:chExt cx="5760" cy="192"/>
          </a:xfrm>
        </p:grpSpPr>
        <p:sp>
          <p:nvSpPr>
            <p:cNvPr id="22534" name="Rectangle 5">
              <a:extLst>
                <a:ext uri="{FF2B5EF4-FFF2-40B4-BE49-F238E27FC236}">
                  <a16:creationId xmlns:a16="http://schemas.microsoft.com/office/drawing/2014/main" id="{BF29E2DB-4DD0-0D01-D48C-5789147D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solidFill>
              <a:srgbClr val="FFB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35" name="Date Placeholder 3">
              <a:extLst>
                <a:ext uri="{FF2B5EF4-FFF2-40B4-BE49-F238E27FC236}">
                  <a16:creationId xmlns:a16="http://schemas.microsoft.com/office/drawing/2014/main" id="{BCCAC156-CC7D-4EC7-5C01-AADBFECB5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4160"/>
              <a:ext cx="14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© 2011 Pearson Education, Inc.</a:t>
              </a:r>
            </a:p>
          </p:txBody>
        </p:sp>
      </p:grpSp>
      <p:sp>
        <p:nvSpPr>
          <p:cNvPr id="22533" name="Rectangle 7">
            <a:extLst>
              <a:ext uri="{FF2B5EF4-FFF2-40B4-BE49-F238E27FC236}">
                <a16:creationId xmlns:a16="http://schemas.microsoft.com/office/drawing/2014/main" id="{D98236C2-AF64-4D90-C003-88E4CB97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004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2" descr="18_15miRNAsAndGeneExp-U">
            <a:extLst>
              <a:ext uri="{FF2B5EF4-FFF2-40B4-BE49-F238E27FC236}">
                <a16:creationId xmlns:a16="http://schemas.microsoft.com/office/drawing/2014/main" id="{A4BB0864-65D2-1F09-B444-34452D38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52400"/>
            <a:ext cx="7797800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3">
            <a:extLst>
              <a:ext uri="{FF2B5EF4-FFF2-40B4-BE49-F238E27FC236}">
                <a16:creationId xmlns:a16="http://schemas.microsoft.com/office/drawing/2014/main" id="{E4028660-462C-4F2C-E474-062204F9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2738438"/>
            <a:ext cx="32273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/>
              <a:t>(</a:t>
            </a:r>
            <a:r>
              <a:rPr lang="en-US" altLang="en-US" b="1">
                <a:solidFill>
                  <a:srgbClr val="000000"/>
                </a:solidFill>
              </a:rPr>
              <a:t>a) Primary miRNA transcript</a:t>
            </a:r>
          </a:p>
        </p:txBody>
      </p:sp>
      <p:sp>
        <p:nvSpPr>
          <p:cNvPr id="23556" name="Text Box 24">
            <a:extLst>
              <a:ext uri="{FF2B5EF4-FFF2-40B4-BE49-F238E27FC236}">
                <a16:creationId xmlns:a16="http://schemas.microsoft.com/office/drawing/2014/main" id="{B64EA263-1939-4325-BBE0-5D871F18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401638"/>
            <a:ext cx="8588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Hairpin</a:t>
            </a:r>
          </a:p>
        </p:txBody>
      </p:sp>
      <p:sp>
        <p:nvSpPr>
          <p:cNvPr id="23557" name="Text Box 25">
            <a:extLst>
              <a:ext uri="{FF2B5EF4-FFF2-40B4-BE49-F238E27FC236}">
                <a16:creationId xmlns:a16="http://schemas.microsoft.com/office/drawing/2014/main" id="{14B37445-87BA-2CD9-8A75-5CAFB8C3B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712788"/>
            <a:ext cx="8588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miRNA</a:t>
            </a:r>
          </a:p>
        </p:txBody>
      </p:sp>
      <p:sp>
        <p:nvSpPr>
          <p:cNvPr id="23558" name="Text Box 26">
            <a:extLst>
              <a:ext uri="{FF2B5EF4-FFF2-40B4-BE49-F238E27FC236}">
                <a16:creationId xmlns:a16="http://schemas.microsoft.com/office/drawing/2014/main" id="{37E76FB5-B54B-8DC4-D95E-BAD66A23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2757488"/>
            <a:ext cx="8588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miRNA</a:t>
            </a:r>
          </a:p>
        </p:txBody>
      </p:sp>
      <p:sp>
        <p:nvSpPr>
          <p:cNvPr id="23559" name="Text Box 27">
            <a:extLst>
              <a:ext uri="{FF2B5EF4-FFF2-40B4-BE49-F238E27FC236}">
                <a16:creationId xmlns:a16="http://schemas.microsoft.com/office/drawing/2014/main" id="{EAC25DF0-9909-0A1F-99DF-DF2A595D9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652463"/>
            <a:ext cx="11096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Hydrogen</a:t>
            </a:r>
            <a:br>
              <a:rPr lang="en-US" altLang="en-US" b="1">
                <a:solidFill>
                  <a:srgbClr val="000000"/>
                </a:solidFill>
              </a:rPr>
            </a:br>
            <a:r>
              <a:rPr lang="en-US" altLang="en-US" b="1">
                <a:solidFill>
                  <a:srgbClr val="000000"/>
                </a:solidFill>
              </a:rPr>
              <a:t>bond</a:t>
            </a:r>
          </a:p>
        </p:txBody>
      </p:sp>
      <p:sp>
        <p:nvSpPr>
          <p:cNvPr id="23560" name="Text Box 28">
            <a:extLst>
              <a:ext uri="{FF2B5EF4-FFF2-40B4-BE49-F238E27FC236}">
                <a16:creationId xmlns:a16="http://schemas.microsoft.com/office/drawing/2014/main" id="{4C67E0C4-0D9A-9FAE-76E8-955C24E25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1579563"/>
            <a:ext cx="6334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Dicer</a:t>
            </a:r>
          </a:p>
        </p:txBody>
      </p:sp>
      <p:sp>
        <p:nvSpPr>
          <p:cNvPr id="23561" name="Text Box 29">
            <a:extLst>
              <a:ext uri="{FF2B5EF4-FFF2-40B4-BE49-F238E27FC236}">
                <a16:creationId xmlns:a16="http://schemas.microsoft.com/office/drawing/2014/main" id="{E96453CA-925D-1CC8-6134-DEDCBB2B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2862263"/>
            <a:ext cx="990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miRNA-</a:t>
            </a:r>
            <a:br>
              <a:rPr lang="en-US" altLang="en-US" b="1">
                <a:solidFill>
                  <a:srgbClr val="000000"/>
                </a:solidFill>
              </a:rPr>
            </a:br>
            <a:r>
              <a:rPr lang="en-US" altLang="en-US" b="1">
                <a:solidFill>
                  <a:srgbClr val="000000"/>
                </a:solidFill>
              </a:rPr>
              <a:t>protein</a:t>
            </a:r>
            <a:br>
              <a:rPr lang="en-US" altLang="en-US" b="1">
                <a:solidFill>
                  <a:srgbClr val="000000"/>
                </a:solidFill>
              </a:rPr>
            </a:br>
            <a:r>
              <a:rPr lang="en-US" altLang="en-US" b="1">
                <a:solidFill>
                  <a:srgbClr val="000000"/>
                </a:solidFill>
              </a:rPr>
              <a:t>complex</a:t>
            </a:r>
          </a:p>
        </p:txBody>
      </p:sp>
      <p:sp>
        <p:nvSpPr>
          <p:cNvPr id="23562" name="Text Box 30">
            <a:extLst>
              <a:ext uri="{FF2B5EF4-FFF2-40B4-BE49-F238E27FC236}">
                <a16:creationId xmlns:a16="http://schemas.microsoft.com/office/drawing/2014/main" id="{631E107F-B2A3-D41A-65A5-0CAC97EFB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5945188"/>
            <a:ext cx="17986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mRNA degraded</a:t>
            </a:r>
          </a:p>
        </p:txBody>
      </p:sp>
      <p:sp>
        <p:nvSpPr>
          <p:cNvPr id="23563" name="Text Box 31">
            <a:extLst>
              <a:ext uri="{FF2B5EF4-FFF2-40B4-BE49-F238E27FC236}">
                <a16:creationId xmlns:a16="http://schemas.microsoft.com/office/drawing/2014/main" id="{6BDB393F-8904-2DBA-C7B4-BD94B756F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5945188"/>
            <a:ext cx="21955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Translation blocked</a:t>
            </a:r>
          </a:p>
        </p:txBody>
      </p:sp>
      <p:sp>
        <p:nvSpPr>
          <p:cNvPr id="23564" name="Text Box 32">
            <a:extLst>
              <a:ext uri="{FF2B5EF4-FFF2-40B4-BE49-F238E27FC236}">
                <a16:creationId xmlns:a16="http://schemas.microsoft.com/office/drawing/2014/main" id="{B71435AE-FDBA-6FDB-8D9F-C312F31F6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6276975"/>
            <a:ext cx="42989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/>
              <a:t>(</a:t>
            </a:r>
            <a:r>
              <a:rPr lang="en-US" altLang="en-US" b="1">
                <a:solidFill>
                  <a:srgbClr val="000000"/>
                </a:solidFill>
              </a:rPr>
              <a:t>b) Generation and function of miRNAs</a:t>
            </a:r>
          </a:p>
        </p:txBody>
      </p:sp>
      <p:sp>
        <p:nvSpPr>
          <p:cNvPr id="23565" name="Text Box 33">
            <a:extLst>
              <a:ext uri="{FF2B5EF4-FFF2-40B4-BE49-F238E27FC236}">
                <a16:creationId xmlns:a16="http://schemas.microsoft.com/office/drawing/2014/main" id="{7DFFCFA7-15D0-FC00-C3BA-5BE4600A4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2335213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/>
              <a:t>5</a:t>
            </a:r>
            <a:r>
              <a:rPr lang="en-US" altLang="en-US" sz="1400" b="1">
                <a:sym typeface="Symbol" pitchFamily="2" charset="2"/>
              </a:rPr>
              <a:t></a:t>
            </a:r>
            <a:endParaRPr lang="en-US" altLang="en-US" sz="1400" b="1"/>
          </a:p>
        </p:txBody>
      </p:sp>
      <p:sp>
        <p:nvSpPr>
          <p:cNvPr id="23566" name="Text Box 34">
            <a:extLst>
              <a:ext uri="{FF2B5EF4-FFF2-40B4-BE49-F238E27FC236}">
                <a16:creationId xmlns:a16="http://schemas.microsoft.com/office/drawing/2014/main" id="{E84AEBCC-9CBF-90E4-9834-69423734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2341563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/>
              <a:t>3</a:t>
            </a:r>
            <a:r>
              <a:rPr lang="en-US" altLang="en-US" sz="1400" b="1">
                <a:sym typeface="Symbol" pitchFamily="2" charset="2"/>
              </a:rPr>
              <a:t></a:t>
            </a:r>
            <a:endParaRPr lang="en-US" altLang="en-US" sz="1400" b="1"/>
          </a:p>
        </p:txBody>
      </p:sp>
      <p:sp>
        <p:nvSpPr>
          <p:cNvPr id="23567" name="Line 35">
            <a:extLst>
              <a:ext uri="{FF2B5EF4-FFF2-40B4-BE49-F238E27FC236}">
                <a16:creationId xmlns:a16="http://schemas.microsoft.com/office/drawing/2014/main" id="{1F53F52A-11DF-8AD7-46D9-62C8D866F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8863" y="873125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36">
            <a:extLst>
              <a:ext uri="{FF2B5EF4-FFF2-40B4-BE49-F238E27FC236}">
                <a16:creationId xmlns:a16="http://schemas.microsoft.com/office/drawing/2014/main" id="{A6792797-8C30-2085-A1B6-1ED09DC23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8" y="436563"/>
            <a:ext cx="46355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37">
            <a:extLst>
              <a:ext uri="{FF2B5EF4-FFF2-40B4-BE49-F238E27FC236}">
                <a16:creationId xmlns:a16="http://schemas.microsoft.com/office/drawing/2014/main" id="{F7FD17F6-7AAD-D273-CEBF-0AFED2CCD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075" y="1520825"/>
            <a:ext cx="277813" cy="14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38">
            <a:extLst>
              <a:ext uri="{FF2B5EF4-FFF2-40B4-BE49-F238E27FC236}">
                <a16:creationId xmlns:a16="http://schemas.microsoft.com/office/drawing/2014/main" id="{E78162D5-75BB-4E34-BE72-506666909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888" y="2989263"/>
            <a:ext cx="146050" cy="225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AutoShape 39">
            <a:extLst>
              <a:ext uri="{FF2B5EF4-FFF2-40B4-BE49-F238E27FC236}">
                <a16:creationId xmlns:a16="http://schemas.microsoft.com/office/drawing/2014/main" id="{4A530919-A108-2254-AE08-18FFD912E3A0}"/>
              </a:ext>
            </a:extLst>
          </p:cNvPr>
          <p:cNvSpPr>
            <a:spLocks/>
          </p:cNvSpPr>
          <p:nvPr/>
        </p:nvSpPr>
        <p:spPr bwMode="auto">
          <a:xfrm rot="857095">
            <a:off x="3359150" y="203200"/>
            <a:ext cx="114300" cy="1270000"/>
          </a:xfrm>
          <a:prstGeom prst="leftBrace">
            <a:avLst>
              <a:gd name="adj1" fmla="val 92593"/>
              <a:gd name="adj2" fmla="val 29991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8" name="Rectangle 2">
            <a:extLst>
              <a:ext uri="{FF2B5EF4-FFF2-40B4-BE49-F238E27FC236}">
                <a16:creationId xmlns:a16="http://schemas.microsoft.com/office/drawing/2014/main" id="{D380E88B-D1B4-EB41-1646-1A84E4574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400"/>
            <a:ext cx="2590800" cy="304800"/>
          </a:xfrm>
        </p:spPr>
        <p:txBody>
          <a:bodyPr/>
          <a:lstStyle/>
          <a:p>
            <a:pPr eaLnBrk="1" hangingPunct="1">
              <a:defRPr/>
            </a:pPr>
            <a:r>
              <a:rPr lang="en-US" sz="1200">
                <a:latin typeface="Arial" charset="0"/>
              </a:rPr>
              <a:t>Figure 18.15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13A5F5D-12AA-32CC-33C6-A8089DFEB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534400" cy="47371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The phenomenon of inhibition of gene expression by RNA molecules is called </a:t>
            </a:r>
            <a:r>
              <a:rPr lang="en-US" sz="2800" b="1" dirty="0"/>
              <a:t>RNA interference</a:t>
            </a:r>
            <a:r>
              <a:rPr lang="en-US" sz="2800" dirty="0"/>
              <a:t> </a:t>
            </a:r>
            <a:r>
              <a:rPr lang="en-US" sz="2800" b="1" dirty="0"/>
              <a:t>(</a:t>
            </a:r>
            <a:r>
              <a:rPr lang="en-US" sz="2800" b="1" dirty="0" err="1"/>
              <a:t>RNAi</a:t>
            </a:r>
            <a:r>
              <a:rPr lang="en-US" sz="2800" b="1" dirty="0"/>
              <a:t>)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 err="1"/>
              <a:t>RNAi</a:t>
            </a:r>
            <a:r>
              <a:rPr lang="en-US" sz="2800" dirty="0"/>
              <a:t> is caused by </a:t>
            </a:r>
            <a:r>
              <a:rPr lang="en-US" sz="2800" b="1" dirty="0"/>
              <a:t>small interfering RNAs (</a:t>
            </a:r>
            <a:r>
              <a:rPr lang="en-US" sz="2800" b="1" dirty="0" err="1"/>
              <a:t>siRNAs</a:t>
            </a:r>
            <a:r>
              <a:rPr lang="en-US" sz="2800" b="1" dirty="0"/>
              <a:t>)</a:t>
            </a:r>
          </a:p>
          <a:p>
            <a:pPr eaLnBrk="1" hangingPunct="1">
              <a:defRPr/>
            </a:pPr>
            <a:r>
              <a:rPr lang="en-US" sz="2800" dirty="0" err="1"/>
              <a:t>siRNAs</a:t>
            </a:r>
            <a:r>
              <a:rPr lang="en-US" sz="2800" dirty="0"/>
              <a:t> and </a:t>
            </a:r>
            <a:r>
              <a:rPr lang="en-US" sz="2800" dirty="0" err="1"/>
              <a:t>miRNAs</a:t>
            </a:r>
            <a:r>
              <a:rPr lang="en-US" sz="2800" dirty="0"/>
              <a:t> are similar but form from different RNA precursors – both can associate with the same proteins, resulting in similar results.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CDC48E6-5AC9-3904-8C7E-F77AD839A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853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1300D"/>
              </a:buClr>
              <a:buFont typeface="Times" pitchFamily="84" charset="0"/>
              <a:buNone/>
            </a:pPr>
            <a:endParaRPr lang="en-US" altLang="en-US" sz="2600">
              <a:solidFill>
                <a:srgbClr val="000000"/>
              </a:solidFill>
              <a:latin typeface="Geneva" panose="020B0503030404040204" pitchFamily="34" charset="0"/>
            </a:endParaRP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33B466D7-4864-517A-FDC2-00084AB91C6E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4800"/>
            <a:chOff x="0" y="4128"/>
            <a:chExt cx="5760" cy="192"/>
          </a:xfrm>
        </p:grpSpPr>
        <p:sp>
          <p:nvSpPr>
            <p:cNvPr id="24582" name="Rectangle 5">
              <a:extLst>
                <a:ext uri="{FF2B5EF4-FFF2-40B4-BE49-F238E27FC236}">
                  <a16:creationId xmlns:a16="http://schemas.microsoft.com/office/drawing/2014/main" id="{5675C4FA-466C-C5C8-50BF-C46F001D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solidFill>
              <a:srgbClr val="FFB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3" name="Date Placeholder 3">
              <a:extLst>
                <a:ext uri="{FF2B5EF4-FFF2-40B4-BE49-F238E27FC236}">
                  <a16:creationId xmlns:a16="http://schemas.microsoft.com/office/drawing/2014/main" id="{E138D853-B15E-A850-902F-18F5BD03B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4160"/>
              <a:ext cx="14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© 2011 Pearson Education, Inc.</a:t>
              </a:r>
            </a:p>
          </p:txBody>
        </p:sp>
      </p:grpSp>
      <p:sp>
        <p:nvSpPr>
          <p:cNvPr id="24581" name="Rectangle 7">
            <a:extLst>
              <a:ext uri="{FF2B5EF4-FFF2-40B4-BE49-F238E27FC236}">
                <a16:creationId xmlns:a16="http://schemas.microsoft.com/office/drawing/2014/main" id="{DCE68715-794F-1172-A57F-5A434357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004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0A85BB7F-A8CB-3CB5-2154-D1A593DDA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Arial" pitchFamily="34" charset="0"/>
              </a:rPr>
              <a:t>Genetic changes that can turn proto-</a:t>
            </a:r>
            <a:r>
              <a:rPr lang="en-US" sz="2400" dirty="0" err="1">
                <a:latin typeface="Arial" pitchFamily="34" charset="0"/>
              </a:rPr>
              <a:t>oncogenes</a:t>
            </a:r>
            <a:r>
              <a:rPr lang="en-US" sz="2400" dirty="0">
                <a:latin typeface="Arial" pitchFamily="34" charset="0"/>
              </a:rPr>
              <a:t> into </a:t>
            </a:r>
            <a:r>
              <a:rPr lang="en-US" sz="2400" dirty="0" err="1">
                <a:latin typeface="Arial" pitchFamily="34" charset="0"/>
              </a:rPr>
              <a:t>oncogenes</a:t>
            </a:r>
            <a:endParaRPr lang="en-US" sz="2400" dirty="0">
              <a:latin typeface="Arial" pitchFamily="34" charset="0"/>
            </a:endParaRPr>
          </a:p>
        </p:txBody>
      </p:sp>
      <p:pic>
        <p:nvPicPr>
          <p:cNvPr id="25603" name="Picture 3" descr="18_23OncogeneMutation-U">
            <a:extLst>
              <a:ext uri="{FF2B5EF4-FFF2-40B4-BE49-F238E27FC236}">
                <a16:creationId xmlns:a16="http://schemas.microsoft.com/office/drawing/2014/main" id="{05A3D507-9081-B0BA-1738-CF3E48BAD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255713"/>
            <a:ext cx="854868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>
            <a:extLst>
              <a:ext uri="{FF2B5EF4-FFF2-40B4-BE49-F238E27FC236}">
                <a16:creationId xmlns:a16="http://schemas.microsoft.com/office/drawing/2014/main" id="{B8D7C755-F053-CA24-919E-69557E8C9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73175"/>
            <a:ext cx="15113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Proto-oncogene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050ED792-2C71-A983-3E0E-6EB86A3EB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1624013"/>
            <a:ext cx="439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CEE83456-5CDD-AE35-D2A7-CEBBC3E7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457450"/>
            <a:ext cx="194786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Translocation or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transposition: gene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moved to new locus,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under new controls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05E82E2D-C02E-D84F-ABA6-556F3940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2663825"/>
            <a:ext cx="184308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Gene amplification: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multiple copies of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the gene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BC0FCC9C-A2B1-AAE1-F86C-03CD3389F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708400"/>
            <a:ext cx="876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New 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promoter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FB02AA77-4F46-4480-29D4-E81E5F4C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581525"/>
            <a:ext cx="16160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Normal growth-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stimulating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protein in excess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65E8056C-50AF-675C-0571-E0087C066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4581525"/>
            <a:ext cx="24907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Normal growth-stimulating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protein in excess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5EACC44F-9854-76DC-52C4-87DF8691B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2641600"/>
            <a:ext cx="14859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Point mutation</a:t>
            </a:r>
            <a:r>
              <a:rPr lang="en-US" altLang="en-US" sz="1500" b="1"/>
              <a:t>: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1F5F88FC-3B96-9A58-0E52-924CFFE2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2874963"/>
            <a:ext cx="14589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within a control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element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CF54554B-6DDF-812B-C6FF-93266F12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2882900"/>
            <a:ext cx="877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within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the gene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4B8BFDE9-B1EB-CDE7-1063-A100C3DE7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8" y="3735388"/>
            <a:ext cx="9826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Oncogene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E6E8D38C-5684-219A-C8BB-755B9666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3741738"/>
            <a:ext cx="9826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Oncogene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2F7013CA-E9BA-2714-5CC8-FB02758E7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4589463"/>
            <a:ext cx="145891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Normal growth-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stimulating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protein in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excess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15C05D7C-0BD3-B349-5DE7-81B28152A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4595813"/>
            <a:ext cx="145891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000000"/>
                </a:solidFill>
              </a:rPr>
              <a:t>Hyperactive or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degradation-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resistant</a:t>
            </a:r>
            <a:br>
              <a:rPr lang="en-US" altLang="en-US" sz="1500" b="1">
                <a:solidFill>
                  <a:srgbClr val="000000"/>
                </a:solidFill>
              </a:rPr>
            </a:br>
            <a:r>
              <a:rPr lang="en-US" altLang="en-US" sz="1500" b="1">
                <a:solidFill>
                  <a:srgbClr val="000000"/>
                </a:solidFill>
              </a:rPr>
              <a:t>protein</a:t>
            </a: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34014A1D-4F40-D086-88E5-80190C3972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50" y="3584575"/>
            <a:ext cx="158750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>
            <a:extLst>
              <a:ext uri="{FF2B5EF4-FFF2-40B4-BE49-F238E27FC236}">
                <a16:creationId xmlns:a16="http://schemas.microsoft.com/office/drawing/2014/main" id="{A76992A9-F468-831B-6898-A1E100E417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200" y="3281363"/>
            <a:ext cx="79375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6DFF72E9-E0F5-D0A6-4482-798FCF793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5313" y="3294063"/>
            <a:ext cx="79375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AutoShape 21">
            <a:extLst>
              <a:ext uri="{FF2B5EF4-FFF2-40B4-BE49-F238E27FC236}">
                <a16:creationId xmlns:a16="http://schemas.microsoft.com/office/drawing/2014/main" id="{C6862527-1BFB-7425-ADD3-E854F312E9B6}"/>
              </a:ext>
            </a:extLst>
          </p:cNvPr>
          <p:cNvSpPr>
            <a:spLocks/>
          </p:cNvSpPr>
          <p:nvPr/>
        </p:nvSpPr>
        <p:spPr bwMode="auto">
          <a:xfrm rot="5400000">
            <a:off x="6349206" y="3109119"/>
            <a:ext cx="166688" cy="1219200"/>
          </a:xfrm>
          <a:prstGeom prst="rightBrace">
            <a:avLst>
              <a:gd name="adj1" fmla="val 6095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2" name="AutoShape 22">
            <a:extLst>
              <a:ext uri="{FF2B5EF4-FFF2-40B4-BE49-F238E27FC236}">
                <a16:creationId xmlns:a16="http://schemas.microsoft.com/office/drawing/2014/main" id="{AC65D703-70F7-256B-693E-41FE57C07A7F}"/>
              </a:ext>
            </a:extLst>
          </p:cNvPr>
          <p:cNvSpPr>
            <a:spLocks/>
          </p:cNvSpPr>
          <p:nvPr/>
        </p:nvSpPr>
        <p:spPr bwMode="auto">
          <a:xfrm rot="5400000">
            <a:off x="7922419" y="3386931"/>
            <a:ext cx="153988" cy="638175"/>
          </a:xfrm>
          <a:prstGeom prst="rightBrace">
            <a:avLst>
              <a:gd name="adj1" fmla="val 345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3" name="AutoShape 23">
            <a:extLst>
              <a:ext uri="{FF2B5EF4-FFF2-40B4-BE49-F238E27FC236}">
                <a16:creationId xmlns:a16="http://schemas.microsoft.com/office/drawing/2014/main" id="{B20B18CD-8658-772F-2455-8D292EB50A1D}"/>
              </a:ext>
            </a:extLst>
          </p:cNvPr>
          <p:cNvSpPr>
            <a:spLocks/>
          </p:cNvSpPr>
          <p:nvPr/>
        </p:nvSpPr>
        <p:spPr bwMode="auto">
          <a:xfrm rot="-5400000">
            <a:off x="4449763" y="1223963"/>
            <a:ext cx="179387" cy="649287"/>
          </a:xfrm>
          <a:prstGeom prst="rightBrace">
            <a:avLst>
              <a:gd name="adj1" fmla="val 301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25F288D-A190-2F2D-AF38-555D0D34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Oncogenes and the Cell Cycle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F666CAD-D04D-39FB-6C2E-B8A8D195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Proto-oncogene vs. </a:t>
            </a:r>
            <a:r>
              <a:rPr lang="en-US" sz="2800" dirty="0" err="1"/>
              <a:t>oncogenes</a:t>
            </a:r>
            <a:endParaRPr lang="en-US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err="1"/>
              <a:t>Ras</a:t>
            </a:r>
            <a:r>
              <a:rPr lang="en-US" sz="2800" dirty="0"/>
              <a:t> gene makes </a:t>
            </a:r>
            <a:r>
              <a:rPr lang="en-US" sz="2800" dirty="0" err="1"/>
              <a:t>ras</a:t>
            </a:r>
            <a:r>
              <a:rPr lang="en-US" sz="2800" dirty="0"/>
              <a:t> protein – a class of small protein called </a:t>
            </a:r>
            <a:r>
              <a:rPr lang="en-US" sz="2800" dirty="0" err="1"/>
              <a:t>GTPase</a:t>
            </a:r>
            <a:r>
              <a:rPr lang="en-US" sz="2800" dirty="0"/>
              <a:t> involved in cellular signal transduction – normally “off” without proper growth factor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FFC000"/>
                </a:solidFill>
              </a:rPr>
              <a:t>Mutations in </a:t>
            </a:r>
            <a:r>
              <a:rPr lang="en-US" sz="2800" dirty="0" err="1">
                <a:solidFill>
                  <a:srgbClr val="FFC000"/>
                </a:solidFill>
              </a:rPr>
              <a:t>Ras</a:t>
            </a:r>
            <a:r>
              <a:rPr lang="en-US" sz="2800" dirty="0">
                <a:solidFill>
                  <a:srgbClr val="FFC000"/>
                </a:solidFill>
              </a:rPr>
              <a:t> gene keep signaling active, resulting in overactive cell growth and division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/>
              <a:t>30% of all human cancers have </a:t>
            </a:r>
            <a:r>
              <a:rPr lang="en-US" sz="2800" dirty="0" err="1"/>
              <a:t>Ras</a:t>
            </a:r>
            <a:r>
              <a:rPr lang="en-US" sz="2800" dirty="0"/>
              <a:t> mutations and inhibitors are being studied</a:t>
            </a:r>
          </a:p>
          <a:p>
            <a:pPr>
              <a:buFont typeface="Wingdings" pitchFamily="2" charset="2"/>
              <a:buChar char="Ø"/>
              <a:defRPr/>
            </a:pPr>
            <a:endParaRPr lang="en-US" b="1" dirty="0"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Documents and Settings\zedalisj\Desktop\Ras-(protein)-wallpaper.png">
            <a:extLst>
              <a:ext uri="{FF2B5EF4-FFF2-40B4-BE49-F238E27FC236}">
                <a16:creationId xmlns:a16="http://schemas.microsoft.com/office/drawing/2014/main" id="{6533ACB2-2F58-20EA-4C47-7BE5DECD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33400"/>
            <a:ext cx="7188200" cy="60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62A7DCD3-D23D-FD03-8C0F-FDF88ECD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8674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C000"/>
                </a:solidFill>
              </a:rPr>
              <a:t>The p53 gene codes for a tumor suppressor protein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Anti-cancer functions, including inhibiting cell cycle at the G1/S checkpoint if DNA is damaged and can be repaired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Can initiate </a:t>
            </a:r>
            <a:r>
              <a:rPr lang="en-US" u="sng" dirty="0"/>
              <a:t>apoptosis</a:t>
            </a:r>
            <a:r>
              <a:rPr lang="en-US" dirty="0"/>
              <a:t> if DNA cannot be repaired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Mutation(s) in p53 can allow damaged DNA to be passed to daughter cells during mitosis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HPV (human </a:t>
            </a:r>
            <a:r>
              <a:rPr lang="en-US" dirty="0" err="1"/>
              <a:t>papilloma</a:t>
            </a:r>
            <a:r>
              <a:rPr lang="en-US" dirty="0"/>
              <a:t> virus) can inactivate p53, leading to cervical cancer (e.g., Henrietta Lacks)</a:t>
            </a:r>
          </a:p>
          <a:p>
            <a:pPr>
              <a:defRPr/>
            </a:pPr>
            <a:endParaRPr lang="en-US" sz="2800" b="1" dirty="0"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CFD572A-70B7-BC82-42DA-EB700102D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400"/>
            <a:ext cx="2590800" cy="304800"/>
          </a:xfrm>
        </p:spPr>
        <p:txBody>
          <a:bodyPr/>
          <a:lstStyle/>
          <a:p>
            <a:pPr eaLnBrk="1" hangingPunct="1">
              <a:defRPr/>
            </a:pPr>
            <a:r>
              <a:rPr lang="en-US" sz="1200">
                <a:latin typeface="Arial" charset="0"/>
              </a:rPr>
              <a:t>Figure 18.24b</a:t>
            </a:r>
          </a:p>
        </p:txBody>
      </p:sp>
      <p:pic>
        <p:nvPicPr>
          <p:cNvPr id="29699" name="Picture 3" descr="18_24bCellCycleReg-U">
            <a:extLst>
              <a:ext uri="{FF2B5EF4-FFF2-40B4-BE49-F238E27FC236}">
                <a16:creationId xmlns:a16="http://schemas.microsoft.com/office/drawing/2014/main" id="{BFDDA359-748D-4367-7FEB-4B8294AA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04800"/>
            <a:ext cx="8548687" cy="62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>
            <a:extLst>
              <a:ext uri="{FF2B5EF4-FFF2-40B4-BE49-F238E27FC236}">
                <a16:creationId xmlns:a16="http://schemas.microsoft.com/office/drawing/2014/main" id="{E0557E1E-C76D-FB6C-876C-2EA10BA8C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6081713"/>
            <a:ext cx="4203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100" b="1"/>
              <a:t>(b) Cell cycle–inhibiting pathway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7C87EDF3-EE91-CD79-EE57-1BC55553B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701675"/>
            <a:ext cx="19351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100" b="1">
                <a:solidFill>
                  <a:srgbClr val="000000"/>
                </a:solidFill>
              </a:rPr>
              <a:t>Protein kinases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884E0266-E891-D6E3-4F4E-17915004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2406650"/>
            <a:ext cx="67468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100" b="1">
                <a:solidFill>
                  <a:srgbClr val="000000"/>
                </a:solidFill>
              </a:rPr>
              <a:t>UV</a:t>
            </a:r>
            <a:br>
              <a:rPr lang="en-US" altLang="en-US" sz="2100" b="1">
                <a:solidFill>
                  <a:srgbClr val="000000"/>
                </a:solidFill>
              </a:rPr>
            </a:br>
            <a:r>
              <a:rPr lang="en-US" altLang="en-US" sz="2100" b="1">
                <a:solidFill>
                  <a:srgbClr val="000000"/>
                </a:solidFill>
              </a:rPr>
              <a:t>light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6D6496EC-31FD-AD9C-3FD2-79E3BFAD0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3362325"/>
            <a:ext cx="1720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100" b="1">
                <a:solidFill>
                  <a:srgbClr val="000000"/>
                </a:solidFill>
              </a:rPr>
              <a:t>DNA damage</a:t>
            </a:r>
            <a:br>
              <a:rPr lang="en-US" altLang="en-US" sz="2100" b="1">
                <a:solidFill>
                  <a:srgbClr val="000000"/>
                </a:solidFill>
              </a:rPr>
            </a:br>
            <a:r>
              <a:rPr lang="en-US" altLang="en-US" sz="2100" b="1">
                <a:solidFill>
                  <a:srgbClr val="000000"/>
                </a:solidFill>
              </a:rPr>
              <a:t>in genome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583BDA65-B415-AE0C-5B09-0CFB93388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5" y="2363788"/>
            <a:ext cx="78105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100" b="1">
                <a:solidFill>
                  <a:srgbClr val="000000"/>
                </a:solidFill>
              </a:rPr>
              <a:t>Active</a:t>
            </a:r>
            <a:br>
              <a:rPr lang="en-US" altLang="en-US" sz="2100" b="1">
                <a:solidFill>
                  <a:srgbClr val="000000"/>
                </a:solidFill>
              </a:rPr>
            </a:br>
            <a:r>
              <a:rPr lang="en-US" altLang="en-US" sz="2100" b="1">
                <a:solidFill>
                  <a:srgbClr val="000000"/>
                </a:solidFill>
              </a:rPr>
              <a:t>form</a:t>
            </a:r>
            <a:br>
              <a:rPr lang="en-US" altLang="en-US" sz="2100" b="1">
                <a:solidFill>
                  <a:srgbClr val="000000"/>
                </a:solidFill>
              </a:rPr>
            </a:br>
            <a:r>
              <a:rPr lang="en-US" altLang="en-US" sz="2100" b="1">
                <a:solidFill>
                  <a:srgbClr val="000000"/>
                </a:solidFill>
              </a:rPr>
              <a:t>of p53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DAD49087-8731-6618-5290-803904F3A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3660775"/>
            <a:ext cx="579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100" b="1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90F09914-B153-4DD3-EF80-45163CD9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4833938"/>
            <a:ext cx="170656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100" b="1">
                <a:solidFill>
                  <a:srgbClr val="000000"/>
                </a:solidFill>
              </a:rPr>
              <a:t>Protein that</a:t>
            </a:r>
            <a:br>
              <a:rPr lang="en-US" altLang="en-US" sz="2100" b="1">
                <a:solidFill>
                  <a:srgbClr val="000000"/>
                </a:solidFill>
              </a:rPr>
            </a:br>
            <a:r>
              <a:rPr lang="en-US" altLang="en-US" sz="2100" b="1">
                <a:solidFill>
                  <a:srgbClr val="000000"/>
                </a:solidFill>
              </a:rPr>
              <a:t>inhibits</a:t>
            </a:r>
            <a:br>
              <a:rPr lang="en-US" altLang="en-US" sz="2100" b="1">
                <a:solidFill>
                  <a:srgbClr val="000000"/>
                </a:solidFill>
              </a:rPr>
            </a:br>
            <a:r>
              <a:rPr lang="en-US" altLang="en-US" sz="2100" b="1">
                <a:solidFill>
                  <a:srgbClr val="000000"/>
                </a:solidFill>
              </a:rPr>
              <a:t>the cell cycle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D3F7C3B5-9E0A-DC8C-707E-3DEBECE8C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311275"/>
            <a:ext cx="27320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Defective or missing</a:t>
            </a:r>
            <a:br>
              <a:rPr lang="en-US" altLang="en-US" sz="2000" b="1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</a:rPr>
              <a:t>transcription factor,</a:t>
            </a:r>
            <a:br>
              <a:rPr lang="en-US" altLang="en-US" sz="2000" b="1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</a:rPr>
              <a:t>such as</a:t>
            </a:r>
            <a:br>
              <a:rPr lang="en-US" altLang="en-US" sz="2000" b="1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</a:rPr>
              <a:t>p53, cannot</a:t>
            </a:r>
            <a:br>
              <a:rPr lang="en-US" altLang="en-US" sz="2000" b="1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</a:rPr>
              <a:t>activate</a:t>
            </a:r>
            <a:br>
              <a:rPr lang="en-US" altLang="en-US" sz="2000" b="1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</a:rPr>
              <a:t>transcription</a:t>
            </a:r>
            <a:r>
              <a:rPr lang="en-US" altLang="en-US" sz="2000" b="1"/>
              <a:t>.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F51FDDB4-2D7D-52F2-97D2-5E104BB21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985838"/>
            <a:ext cx="6905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bg1"/>
                </a:solidFill>
              </a:rPr>
              <a:t>MUTATION</a:t>
            </a:r>
          </a:p>
        </p:txBody>
      </p:sp>
      <p:sp>
        <p:nvSpPr>
          <p:cNvPr id="29709" name="AutoShape 13">
            <a:extLst>
              <a:ext uri="{FF2B5EF4-FFF2-40B4-BE49-F238E27FC236}">
                <a16:creationId xmlns:a16="http://schemas.microsoft.com/office/drawing/2014/main" id="{A48EF679-A610-9B2B-8827-E4485C4F561B}"/>
              </a:ext>
            </a:extLst>
          </p:cNvPr>
          <p:cNvSpPr>
            <a:spLocks/>
          </p:cNvSpPr>
          <p:nvPr/>
        </p:nvSpPr>
        <p:spPr bwMode="auto">
          <a:xfrm rot="-5400000">
            <a:off x="3725069" y="-215106"/>
            <a:ext cx="244475" cy="2744787"/>
          </a:xfrm>
          <a:prstGeom prst="rightBrace">
            <a:avLst>
              <a:gd name="adj1" fmla="val 9356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710" name="Group 14">
            <a:extLst>
              <a:ext uri="{FF2B5EF4-FFF2-40B4-BE49-F238E27FC236}">
                <a16:creationId xmlns:a16="http://schemas.microsoft.com/office/drawing/2014/main" id="{E14BF20B-7791-A428-A4A0-060B73C43D96}"/>
              </a:ext>
            </a:extLst>
          </p:cNvPr>
          <p:cNvGrpSpPr>
            <a:grpSpLocks/>
          </p:cNvGrpSpPr>
          <p:nvPr/>
        </p:nvGrpSpPr>
        <p:grpSpPr bwMode="auto">
          <a:xfrm>
            <a:off x="2487613" y="633413"/>
            <a:ext cx="346075" cy="379412"/>
            <a:chOff x="1742" y="317"/>
            <a:chExt cx="114" cy="115"/>
          </a:xfrm>
        </p:grpSpPr>
        <p:sp>
          <p:nvSpPr>
            <p:cNvPr id="29719" name="Oval 15">
              <a:extLst>
                <a:ext uri="{FF2B5EF4-FFF2-40B4-BE49-F238E27FC236}">
                  <a16:creationId xmlns:a16="http://schemas.microsoft.com/office/drawing/2014/main" id="{20F24001-197C-2228-3605-9C0B74E4F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317"/>
              <a:ext cx="108" cy="108"/>
            </a:xfrm>
            <a:prstGeom prst="ellipse">
              <a:avLst/>
            </a:prstGeom>
            <a:solidFill>
              <a:srgbClr val="007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0" name="Text Box 16">
              <a:extLst>
                <a:ext uri="{FF2B5EF4-FFF2-40B4-BE49-F238E27FC236}">
                  <a16:creationId xmlns:a16="http://schemas.microsoft.com/office/drawing/2014/main" id="{E68FF24C-71BF-7DF8-4766-B272621C6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331"/>
              <a:ext cx="86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21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9711" name="Group 17">
            <a:extLst>
              <a:ext uri="{FF2B5EF4-FFF2-40B4-BE49-F238E27FC236}">
                <a16:creationId xmlns:a16="http://schemas.microsoft.com/office/drawing/2014/main" id="{E70BF8A7-498F-0827-3BB9-72454A88B574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3298825"/>
            <a:ext cx="346075" cy="379413"/>
            <a:chOff x="1742" y="317"/>
            <a:chExt cx="114" cy="115"/>
          </a:xfrm>
        </p:grpSpPr>
        <p:sp>
          <p:nvSpPr>
            <p:cNvPr id="29717" name="Oval 18">
              <a:extLst>
                <a:ext uri="{FF2B5EF4-FFF2-40B4-BE49-F238E27FC236}">
                  <a16:creationId xmlns:a16="http://schemas.microsoft.com/office/drawing/2014/main" id="{D373A68E-0555-5885-5F63-6ECE1A032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317"/>
              <a:ext cx="108" cy="108"/>
            </a:xfrm>
            <a:prstGeom prst="ellipse">
              <a:avLst/>
            </a:prstGeom>
            <a:solidFill>
              <a:srgbClr val="007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8" name="Text Box 19">
              <a:extLst>
                <a:ext uri="{FF2B5EF4-FFF2-40B4-BE49-F238E27FC236}">
                  <a16:creationId xmlns:a16="http://schemas.microsoft.com/office/drawing/2014/main" id="{99E3913F-80A4-A6F0-BE63-917BCD1F0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331"/>
              <a:ext cx="86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21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9712" name="Group 20">
            <a:extLst>
              <a:ext uri="{FF2B5EF4-FFF2-40B4-BE49-F238E27FC236}">
                <a16:creationId xmlns:a16="http://schemas.microsoft.com/office/drawing/2014/main" id="{07C15A50-C1A7-BE62-17CC-9BF666050823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2319338"/>
            <a:ext cx="346075" cy="379412"/>
            <a:chOff x="1742" y="317"/>
            <a:chExt cx="114" cy="115"/>
          </a:xfrm>
        </p:grpSpPr>
        <p:sp>
          <p:nvSpPr>
            <p:cNvPr id="29715" name="Oval 21">
              <a:extLst>
                <a:ext uri="{FF2B5EF4-FFF2-40B4-BE49-F238E27FC236}">
                  <a16:creationId xmlns:a16="http://schemas.microsoft.com/office/drawing/2014/main" id="{6C99617F-DED6-5ADC-D1E1-13026278A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317"/>
              <a:ext cx="108" cy="108"/>
            </a:xfrm>
            <a:prstGeom prst="ellipse">
              <a:avLst/>
            </a:prstGeom>
            <a:solidFill>
              <a:srgbClr val="007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6" name="Text Box 22">
              <a:extLst>
                <a:ext uri="{FF2B5EF4-FFF2-40B4-BE49-F238E27FC236}">
                  <a16:creationId xmlns:a16="http://schemas.microsoft.com/office/drawing/2014/main" id="{86C33EE1-FF48-0FE8-D0D7-B68B752F5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331"/>
              <a:ext cx="86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2100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9713" name="Line 23">
            <a:extLst>
              <a:ext uri="{FF2B5EF4-FFF2-40B4-BE49-F238E27FC236}">
                <a16:creationId xmlns:a16="http://schemas.microsoft.com/office/drawing/2014/main" id="{BAFA58BD-8463-A1AB-2227-B3BC6E8E9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6450" y="2857500"/>
            <a:ext cx="265113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4">
            <a:extLst>
              <a:ext uri="{FF2B5EF4-FFF2-40B4-BE49-F238E27FC236}">
                <a16:creationId xmlns:a16="http://schemas.microsoft.com/office/drawing/2014/main" id="{9E59042C-038A-8DF0-54B2-4F258DCB2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2500313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3B87E20-EFC2-C6A2-4355-3C435F566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813" y="766763"/>
            <a:ext cx="8534400" cy="50323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Multistep Model of Cancer Development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B75E11E9-D714-175C-2E6E-3DF9D3688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534400" cy="368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Multiple mutations are generally needed for full-fledged cancer; thus the incidence increases with age</a:t>
            </a:r>
          </a:p>
          <a:p>
            <a:pPr eaLnBrk="1" hangingPunct="1">
              <a:defRPr/>
            </a:pPr>
            <a:r>
              <a:rPr lang="en-US" sz="2800"/>
              <a:t>At the DNA level, a cancerous cell is usually characterized by at least one active oncogene and the mutation of several tumor-suppressor genes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0A3ED357-7ACC-F129-3A64-86BE4CD6FEE7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4800"/>
            <a:chOff x="0" y="4128"/>
            <a:chExt cx="5760" cy="192"/>
          </a:xfrm>
        </p:grpSpPr>
        <p:sp>
          <p:nvSpPr>
            <p:cNvPr id="30726" name="Rectangle 5">
              <a:extLst>
                <a:ext uri="{FF2B5EF4-FFF2-40B4-BE49-F238E27FC236}">
                  <a16:creationId xmlns:a16="http://schemas.microsoft.com/office/drawing/2014/main" id="{F900A675-9462-D952-C76D-252219AA9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solidFill>
              <a:srgbClr val="FFB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27" name="Date Placeholder 3">
              <a:extLst>
                <a:ext uri="{FF2B5EF4-FFF2-40B4-BE49-F238E27FC236}">
                  <a16:creationId xmlns:a16="http://schemas.microsoft.com/office/drawing/2014/main" id="{1DBC2A68-EF12-F50B-4DE4-CF8D84614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4160"/>
              <a:ext cx="14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© 2011 Pearson Education, Inc.</a:t>
              </a:r>
            </a:p>
          </p:txBody>
        </p:sp>
      </p:grpSp>
      <p:sp>
        <p:nvSpPr>
          <p:cNvPr id="30725" name="Rectangle 7">
            <a:extLst>
              <a:ext uri="{FF2B5EF4-FFF2-40B4-BE49-F238E27FC236}">
                <a16:creationId xmlns:a16="http://schemas.microsoft.com/office/drawing/2014/main" id="{41859170-1543-51B8-00F4-D22A36917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004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3478-7181-6AD8-1C05-F252BB35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Bacterial Transformation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A5998-59F7-68CE-1EA8-123C26AE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 The alteration of a bacterial cell’s genotype and phenotype by the uptake of naked, foreign DNA from the surrounding environment</a:t>
            </a:r>
          </a:p>
        </p:txBody>
      </p:sp>
      <p:pic>
        <p:nvPicPr>
          <p:cNvPr id="4100" name="Picture 3" descr="griffithexperiment.gif">
            <a:extLst>
              <a:ext uri="{FF2B5EF4-FFF2-40B4-BE49-F238E27FC236}">
                <a16:creationId xmlns:a16="http://schemas.microsoft.com/office/drawing/2014/main" id="{64D97D59-0461-2EEA-8CB7-BAC692D1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4267200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E935DDC-FB90-E2B5-2A44-309451CDE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400"/>
            <a:ext cx="2590800" cy="304800"/>
          </a:xfrm>
        </p:spPr>
        <p:txBody>
          <a:bodyPr/>
          <a:lstStyle/>
          <a:p>
            <a:pPr eaLnBrk="1" hangingPunct="1">
              <a:defRPr/>
            </a:pPr>
            <a:r>
              <a:rPr lang="en-US" sz="1200">
                <a:latin typeface="Arial" charset="0"/>
              </a:rPr>
              <a:t>Figure 18.25</a:t>
            </a:r>
          </a:p>
        </p:txBody>
      </p:sp>
      <p:pic>
        <p:nvPicPr>
          <p:cNvPr id="31747" name="Picture 3" descr="18_25_CancerDevelopment-U">
            <a:extLst>
              <a:ext uri="{FF2B5EF4-FFF2-40B4-BE49-F238E27FC236}">
                <a16:creationId xmlns:a16="http://schemas.microsoft.com/office/drawing/2014/main" id="{EDC72B73-F164-C909-56BB-FA169A28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614488"/>
            <a:ext cx="8548687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4">
            <a:extLst>
              <a:ext uri="{FF2B5EF4-FFF2-40B4-BE49-F238E27FC236}">
                <a16:creationId xmlns:a16="http://schemas.microsoft.com/office/drawing/2014/main" id="{522F6FDC-9FA7-59DF-5DD7-E060DE957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1743075"/>
            <a:ext cx="5397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Colon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A86962E2-D98A-CA75-3687-D5B2A28F7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449763"/>
            <a:ext cx="125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Normal colon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epithelial cells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CCC260B0-AC88-B3F9-3082-711D55F1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894013"/>
            <a:ext cx="990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     Loss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of tumor-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suppressor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gene </a:t>
            </a:r>
            <a:r>
              <a:rPr lang="en-US" altLang="en-US" sz="1400" b="1" i="1">
                <a:solidFill>
                  <a:srgbClr val="000000"/>
                </a:solidFill>
              </a:rPr>
              <a:t>APC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(or other)</a:t>
            </a:r>
          </a:p>
        </p:txBody>
      </p:sp>
      <p:grpSp>
        <p:nvGrpSpPr>
          <p:cNvPr id="31751" name="Group 7">
            <a:extLst>
              <a:ext uri="{FF2B5EF4-FFF2-40B4-BE49-F238E27FC236}">
                <a16:creationId xmlns:a16="http://schemas.microsoft.com/office/drawing/2014/main" id="{B52CBB9B-CAEC-A25E-3DC1-63E52C0C1059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2855913"/>
            <a:ext cx="220662" cy="236537"/>
            <a:chOff x="1742" y="317"/>
            <a:chExt cx="114" cy="115"/>
          </a:xfrm>
        </p:grpSpPr>
        <p:sp>
          <p:nvSpPr>
            <p:cNvPr id="31774" name="Oval 8">
              <a:extLst>
                <a:ext uri="{FF2B5EF4-FFF2-40B4-BE49-F238E27FC236}">
                  <a16:creationId xmlns:a16="http://schemas.microsoft.com/office/drawing/2014/main" id="{FE0A70F1-987B-5A47-BCE2-BF754153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317"/>
              <a:ext cx="108" cy="108"/>
            </a:xfrm>
            <a:prstGeom prst="ellipse">
              <a:avLst/>
            </a:prstGeom>
            <a:solidFill>
              <a:srgbClr val="007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75" name="Text Box 9">
              <a:extLst>
                <a:ext uri="{FF2B5EF4-FFF2-40B4-BE49-F238E27FC236}">
                  <a16:creationId xmlns:a16="http://schemas.microsoft.com/office/drawing/2014/main" id="{50413085-49CB-9717-37A5-D00AFB831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331"/>
              <a:ext cx="86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1752" name="Group 10">
            <a:extLst>
              <a:ext uri="{FF2B5EF4-FFF2-40B4-BE49-F238E27FC236}">
                <a16:creationId xmlns:a16="http://schemas.microsoft.com/office/drawing/2014/main" id="{74C1E1E2-6CDE-D7DC-9F4B-8BB4F54BEA3E}"/>
              </a:ext>
            </a:extLst>
          </p:cNvPr>
          <p:cNvGrpSpPr>
            <a:grpSpLocks/>
          </p:cNvGrpSpPr>
          <p:nvPr/>
        </p:nvGrpSpPr>
        <p:grpSpPr bwMode="auto">
          <a:xfrm>
            <a:off x="4159250" y="3259138"/>
            <a:ext cx="209550" cy="223837"/>
            <a:chOff x="2470" y="778"/>
            <a:chExt cx="132" cy="141"/>
          </a:xfrm>
        </p:grpSpPr>
        <p:sp>
          <p:nvSpPr>
            <p:cNvPr id="31772" name="Oval 11">
              <a:extLst>
                <a:ext uri="{FF2B5EF4-FFF2-40B4-BE49-F238E27FC236}">
                  <a16:creationId xmlns:a16="http://schemas.microsoft.com/office/drawing/2014/main" id="{94E06FF9-FD83-2243-1C9E-FAA01895B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778"/>
              <a:ext cx="132" cy="140"/>
            </a:xfrm>
            <a:prstGeom prst="ellipse">
              <a:avLst/>
            </a:prstGeom>
            <a:solidFill>
              <a:srgbClr val="007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73" name="Text Box 12">
              <a:extLst>
                <a:ext uri="{FF2B5EF4-FFF2-40B4-BE49-F238E27FC236}">
                  <a16:creationId xmlns:a16="http://schemas.microsoft.com/office/drawing/2014/main" id="{BA708E33-7CE9-D23D-568B-CACD914E3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788"/>
              <a:ext cx="1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1753" name="Group 13">
            <a:extLst>
              <a:ext uri="{FF2B5EF4-FFF2-40B4-BE49-F238E27FC236}">
                <a16:creationId xmlns:a16="http://schemas.microsoft.com/office/drawing/2014/main" id="{2E3FFB17-0A0A-493B-5E87-CFFB6F2A0F5B}"/>
              </a:ext>
            </a:extLst>
          </p:cNvPr>
          <p:cNvGrpSpPr>
            <a:grpSpLocks/>
          </p:cNvGrpSpPr>
          <p:nvPr/>
        </p:nvGrpSpPr>
        <p:grpSpPr bwMode="auto">
          <a:xfrm>
            <a:off x="4178300" y="4086225"/>
            <a:ext cx="220663" cy="236538"/>
            <a:chOff x="2632" y="2574"/>
            <a:chExt cx="139" cy="149"/>
          </a:xfrm>
        </p:grpSpPr>
        <p:sp>
          <p:nvSpPr>
            <p:cNvPr id="31770" name="Oval 14">
              <a:extLst>
                <a:ext uri="{FF2B5EF4-FFF2-40B4-BE49-F238E27FC236}">
                  <a16:creationId xmlns:a16="http://schemas.microsoft.com/office/drawing/2014/main" id="{281EECBB-1040-EA51-8576-135C31DC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574"/>
              <a:ext cx="132" cy="140"/>
            </a:xfrm>
            <a:prstGeom prst="ellipse">
              <a:avLst/>
            </a:prstGeom>
            <a:solidFill>
              <a:srgbClr val="007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71" name="Text Box 15">
              <a:extLst>
                <a:ext uri="{FF2B5EF4-FFF2-40B4-BE49-F238E27FC236}">
                  <a16:creationId xmlns:a16="http://schemas.microsoft.com/office/drawing/2014/main" id="{6977F826-D9E5-E353-5124-CFC1950CB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" y="2592"/>
              <a:ext cx="1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1754" name="Group 16">
            <a:extLst>
              <a:ext uri="{FF2B5EF4-FFF2-40B4-BE49-F238E27FC236}">
                <a16:creationId xmlns:a16="http://schemas.microsoft.com/office/drawing/2014/main" id="{709245BD-644B-DA23-8683-806D1C99BB07}"/>
              </a:ext>
            </a:extLst>
          </p:cNvPr>
          <p:cNvGrpSpPr>
            <a:grpSpLocks/>
          </p:cNvGrpSpPr>
          <p:nvPr/>
        </p:nvGrpSpPr>
        <p:grpSpPr bwMode="auto">
          <a:xfrm>
            <a:off x="6534150" y="3054350"/>
            <a:ext cx="220663" cy="236538"/>
            <a:chOff x="4116" y="1924"/>
            <a:chExt cx="139" cy="149"/>
          </a:xfrm>
        </p:grpSpPr>
        <p:sp>
          <p:nvSpPr>
            <p:cNvPr id="31768" name="Oval 17">
              <a:extLst>
                <a:ext uri="{FF2B5EF4-FFF2-40B4-BE49-F238E27FC236}">
                  <a16:creationId xmlns:a16="http://schemas.microsoft.com/office/drawing/2014/main" id="{158BE687-E650-3306-E096-52AE9B15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924"/>
              <a:ext cx="132" cy="140"/>
            </a:xfrm>
            <a:prstGeom prst="ellipse">
              <a:avLst/>
            </a:prstGeom>
            <a:solidFill>
              <a:srgbClr val="007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69" name="Text Box 18">
              <a:extLst>
                <a:ext uri="{FF2B5EF4-FFF2-40B4-BE49-F238E27FC236}">
                  <a16:creationId xmlns:a16="http://schemas.microsoft.com/office/drawing/2014/main" id="{3403DE5D-CE5F-97CB-4176-DAB7F63F5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942"/>
              <a:ext cx="1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1755" name="Group 19">
            <a:extLst>
              <a:ext uri="{FF2B5EF4-FFF2-40B4-BE49-F238E27FC236}">
                <a16:creationId xmlns:a16="http://schemas.microsoft.com/office/drawing/2014/main" id="{9214F466-94FE-6E5A-17E7-3713FF8C88BB}"/>
              </a:ext>
            </a:extLst>
          </p:cNvPr>
          <p:cNvGrpSpPr>
            <a:grpSpLocks/>
          </p:cNvGrpSpPr>
          <p:nvPr/>
        </p:nvGrpSpPr>
        <p:grpSpPr bwMode="auto">
          <a:xfrm>
            <a:off x="6494463" y="4086225"/>
            <a:ext cx="220662" cy="236538"/>
            <a:chOff x="4091" y="2574"/>
            <a:chExt cx="139" cy="149"/>
          </a:xfrm>
        </p:grpSpPr>
        <p:sp>
          <p:nvSpPr>
            <p:cNvPr id="31766" name="Oval 20">
              <a:extLst>
                <a:ext uri="{FF2B5EF4-FFF2-40B4-BE49-F238E27FC236}">
                  <a16:creationId xmlns:a16="http://schemas.microsoft.com/office/drawing/2014/main" id="{0FC86DE9-559E-F018-A157-297051980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2574"/>
              <a:ext cx="132" cy="140"/>
            </a:xfrm>
            <a:prstGeom prst="ellipse">
              <a:avLst/>
            </a:prstGeom>
            <a:solidFill>
              <a:srgbClr val="007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67" name="Text Box 21">
              <a:extLst>
                <a:ext uri="{FF2B5EF4-FFF2-40B4-BE49-F238E27FC236}">
                  <a16:creationId xmlns:a16="http://schemas.microsoft.com/office/drawing/2014/main" id="{5D7034DE-3EF1-CDD1-047B-AE5397992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5" y="2592"/>
              <a:ext cx="1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1756" name="Text Box 22">
            <a:extLst>
              <a:ext uri="{FF2B5EF4-FFF2-40B4-BE49-F238E27FC236}">
                <a16:creationId xmlns:a16="http://schemas.microsoft.com/office/drawing/2014/main" id="{18D144CA-4666-2F2A-B244-E011B2231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70375"/>
            <a:ext cx="963612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Colon wall</a:t>
            </a:r>
          </a:p>
        </p:txBody>
      </p:sp>
      <p:sp>
        <p:nvSpPr>
          <p:cNvPr id="31757" name="Text Box 23">
            <a:extLst>
              <a:ext uri="{FF2B5EF4-FFF2-40B4-BE49-F238E27FC236}">
                <a16:creationId xmlns:a16="http://schemas.microsoft.com/office/drawing/2014/main" id="{9F549461-AF30-39B2-F12A-B375EC8A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4443413"/>
            <a:ext cx="11493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Small benign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growth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(polyp)</a:t>
            </a:r>
          </a:p>
        </p:txBody>
      </p:sp>
      <p:sp>
        <p:nvSpPr>
          <p:cNvPr id="31758" name="Text Box 24">
            <a:extLst>
              <a:ext uri="{FF2B5EF4-FFF2-40B4-BE49-F238E27FC236}">
                <a16:creationId xmlns:a16="http://schemas.microsoft.com/office/drawing/2014/main" id="{2EE78FDB-F369-5ED5-85C4-20FFC95F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3298825"/>
            <a:ext cx="11493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     Activation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of </a:t>
            </a:r>
            <a:r>
              <a:rPr lang="en-US" altLang="en-US" sz="1400" b="1" i="1">
                <a:solidFill>
                  <a:srgbClr val="000000"/>
                </a:solidFill>
              </a:rPr>
              <a:t>ras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oncogene</a:t>
            </a:r>
          </a:p>
        </p:txBody>
      </p:sp>
      <p:sp>
        <p:nvSpPr>
          <p:cNvPr id="31759" name="Text Box 25">
            <a:extLst>
              <a:ext uri="{FF2B5EF4-FFF2-40B4-BE49-F238E27FC236}">
                <a16:creationId xmlns:a16="http://schemas.microsoft.com/office/drawing/2014/main" id="{E5D07ED1-56D6-FD51-2FF6-CEE3B6A5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4140200"/>
            <a:ext cx="10445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/>
              <a:t>     </a:t>
            </a:r>
            <a:r>
              <a:rPr lang="en-US" altLang="en-US" sz="1400" b="1">
                <a:solidFill>
                  <a:srgbClr val="000000"/>
                </a:solidFill>
              </a:rPr>
              <a:t>Loss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of tumor-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suppressor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gene </a:t>
            </a:r>
            <a:r>
              <a:rPr lang="en-US" altLang="en-US" sz="1400" b="1" i="1">
                <a:solidFill>
                  <a:srgbClr val="000000"/>
                </a:solidFill>
              </a:rPr>
              <a:t>DCC</a:t>
            </a:r>
            <a:endParaRPr lang="en-US" altLang="en-US" sz="1400" b="1">
              <a:solidFill>
                <a:srgbClr val="000000"/>
              </a:solidFill>
            </a:endParaRPr>
          </a:p>
        </p:txBody>
      </p:sp>
      <p:sp>
        <p:nvSpPr>
          <p:cNvPr id="31760" name="Text Box 26">
            <a:extLst>
              <a:ext uri="{FF2B5EF4-FFF2-40B4-BE49-F238E27FC236}">
                <a16:creationId xmlns:a16="http://schemas.microsoft.com/office/drawing/2014/main" id="{CE20EBA8-A24D-DD83-3FE0-34BD5C29D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3101975"/>
            <a:ext cx="10445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     Loss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of tumor-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suppressor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gene </a:t>
            </a:r>
            <a:r>
              <a:rPr lang="en-US" altLang="en-US" sz="1400" b="1" i="1">
                <a:solidFill>
                  <a:srgbClr val="000000"/>
                </a:solidFill>
              </a:rPr>
              <a:t>p53</a:t>
            </a:r>
            <a:endParaRPr lang="en-US" altLang="en-US" sz="1400" b="1">
              <a:solidFill>
                <a:srgbClr val="000000"/>
              </a:solidFill>
            </a:endParaRPr>
          </a:p>
        </p:txBody>
      </p:sp>
      <p:sp>
        <p:nvSpPr>
          <p:cNvPr id="31761" name="Text Box 27">
            <a:extLst>
              <a:ext uri="{FF2B5EF4-FFF2-40B4-BE49-F238E27FC236}">
                <a16:creationId xmlns:a16="http://schemas.microsoft.com/office/drawing/2014/main" id="{95F1A841-7636-DB43-52A1-6974AC18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4133850"/>
            <a:ext cx="115093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     Additional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mutations</a:t>
            </a:r>
          </a:p>
        </p:txBody>
      </p:sp>
      <p:sp>
        <p:nvSpPr>
          <p:cNvPr id="31762" name="Text Box 28">
            <a:extLst>
              <a:ext uri="{FF2B5EF4-FFF2-40B4-BE49-F238E27FC236}">
                <a16:creationId xmlns:a16="http://schemas.microsoft.com/office/drawing/2014/main" id="{5D89B4D9-C821-71D0-558D-A957E6614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4451350"/>
            <a:ext cx="10572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Malignant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tumor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(carcinoma</a:t>
            </a:r>
            <a:r>
              <a:rPr lang="en-US" altLang="en-US" sz="1400" b="1"/>
              <a:t>)</a:t>
            </a:r>
          </a:p>
        </p:txBody>
      </p:sp>
      <p:sp>
        <p:nvSpPr>
          <p:cNvPr id="31763" name="Line 29">
            <a:extLst>
              <a:ext uri="{FF2B5EF4-FFF2-40B4-BE49-F238E27FC236}">
                <a16:creationId xmlns:a16="http://schemas.microsoft.com/office/drawing/2014/main" id="{FD8E9A60-C709-1047-DA91-927827AFB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9800" y="1931988"/>
            <a:ext cx="449263" cy="1084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30">
            <a:extLst>
              <a:ext uri="{FF2B5EF4-FFF2-40B4-BE49-F238E27FC236}">
                <a16:creationId xmlns:a16="http://schemas.microsoft.com/office/drawing/2014/main" id="{8F08BACC-6C93-7BC4-A882-FB9FFA727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700" y="4100513"/>
            <a:ext cx="609600" cy="252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31">
            <a:extLst>
              <a:ext uri="{FF2B5EF4-FFF2-40B4-BE49-F238E27FC236}">
                <a16:creationId xmlns:a16="http://schemas.microsoft.com/office/drawing/2014/main" id="{9EC697F9-1816-BB82-19C0-ED31E93F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4445000"/>
            <a:ext cx="1295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Larger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benign growth</a:t>
            </a:r>
            <a:br>
              <a:rPr lang="en-US" altLang="en-US" sz="1400" b="1">
                <a:solidFill>
                  <a:srgbClr val="000000"/>
                </a:solidFill>
              </a:rPr>
            </a:br>
            <a:r>
              <a:rPr lang="en-US" altLang="en-US" sz="1400" b="1">
                <a:solidFill>
                  <a:srgbClr val="000000"/>
                </a:solidFill>
              </a:rPr>
              <a:t>(adenoma)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B5000-4728-0621-CE2D-F67332C79B13}"/>
              </a:ext>
            </a:extLst>
          </p:cNvPr>
          <p:cNvSpPr txBox="1"/>
          <p:nvPr/>
        </p:nvSpPr>
        <p:spPr>
          <a:xfrm>
            <a:off x="2209800" y="193198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/>
              </a:rPr>
              <a:t>Chadwick Boseman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0FD9D9B-F248-A860-58A3-9EC4D9E92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447800"/>
          </a:xfrm>
        </p:spPr>
        <p:txBody>
          <a:bodyPr/>
          <a:lstStyle/>
          <a:p>
            <a:pPr marL="57150" indent="-4763" eaLnBrk="1" hangingPunct="1">
              <a:defRPr/>
            </a:pPr>
            <a:r>
              <a:rPr lang="en-US" dirty="0"/>
              <a:t>Inherited Predisposition and Other Factors Contributing to Cancer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602651AD-10B9-F390-BA91-BA6DE0EFA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98650"/>
            <a:ext cx="8534400" cy="443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Individuals can inherit oncogenes or mutant alleles of tumor-suppressor genes</a:t>
            </a:r>
          </a:p>
          <a:p>
            <a:pPr eaLnBrk="1" hangingPunct="1">
              <a:defRPr/>
            </a:pPr>
            <a:r>
              <a:rPr lang="en-US" sz="2800" dirty="0"/>
              <a:t>Inherited mutations in the tumor-suppressor gene </a:t>
            </a:r>
            <a:r>
              <a:rPr lang="en-US" sz="2800" i="1" dirty="0"/>
              <a:t>adenomatous polyposis coli </a:t>
            </a:r>
            <a:r>
              <a:rPr lang="en-US" sz="2800" dirty="0"/>
              <a:t>are common in individuals with colorectal cancer</a:t>
            </a:r>
          </a:p>
          <a:p>
            <a:pPr eaLnBrk="1" hangingPunct="1">
              <a:defRPr/>
            </a:pPr>
            <a:r>
              <a:rPr lang="en-US" sz="2800" dirty="0"/>
              <a:t>Mutations in the </a:t>
            </a:r>
            <a:r>
              <a:rPr lang="en-US" sz="2800" i="1" dirty="0"/>
              <a:t>BRCA1</a:t>
            </a:r>
            <a:r>
              <a:rPr lang="en-US" sz="2800" dirty="0"/>
              <a:t> or </a:t>
            </a:r>
            <a:r>
              <a:rPr lang="en-US" sz="2800" i="1" dirty="0"/>
              <a:t>BRCA2</a:t>
            </a:r>
            <a:r>
              <a:rPr lang="en-US" sz="2800" dirty="0"/>
              <a:t> gene are found in at least half of </a:t>
            </a:r>
            <a:r>
              <a:rPr lang="en-US" sz="2800" dirty="0">
                <a:hlinkClick r:id="rId3"/>
              </a:rPr>
              <a:t>inherited</a:t>
            </a:r>
            <a:r>
              <a:rPr lang="en-US" sz="2800" dirty="0"/>
              <a:t> breast cancers and ovarian cancers can be tested for using DNA </a:t>
            </a:r>
            <a:r>
              <a:rPr lang="en-US" sz="2800"/>
              <a:t>sequencing to </a:t>
            </a:r>
            <a:r>
              <a:rPr lang="en-US" sz="2800" dirty="0"/>
              <a:t>detect these mutations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598C603E-9A39-DF34-22C6-7F918C714BA7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4800"/>
            <a:chOff x="0" y="4128"/>
            <a:chExt cx="5760" cy="192"/>
          </a:xfrm>
        </p:grpSpPr>
        <p:sp>
          <p:nvSpPr>
            <p:cNvPr id="32774" name="Rectangle 5">
              <a:extLst>
                <a:ext uri="{FF2B5EF4-FFF2-40B4-BE49-F238E27FC236}">
                  <a16:creationId xmlns:a16="http://schemas.microsoft.com/office/drawing/2014/main" id="{2620FDC2-7568-F021-7080-0C0D9DDB1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solidFill>
              <a:srgbClr val="FFB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5" name="Date Placeholder 3">
              <a:extLst>
                <a:ext uri="{FF2B5EF4-FFF2-40B4-BE49-F238E27FC236}">
                  <a16:creationId xmlns:a16="http://schemas.microsoft.com/office/drawing/2014/main" id="{DF19977D-BA07-95C2-E4AF-DBF852767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4160"/>
              <a:ext cx="14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© 2011 Pearson Education, Inc.</a:t>
              </a:r>
            </a:p>
          </p:txBody>
        </p:sp>
      </p:grpSp>
      <p:sp>
        <p:nvSpPr>
          <p:cNvPr id="32773" name="Rectangle 7">
            <a:extLst>
              <a:ext uri="{FF2B5EF4-FFF2-40B4-BE49-F238E27FC236}">
                <a16:creationId xmlns:a16="http://schemas.microsoft.com/office/drawing/2014/main" id="{810CB940-2CC5-B1EB-B347-3FF1B5C7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004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CD12-A77A-7AB0-28E5-BC6D7D50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277813"/>
            <a:ext cx="3733800" cy="1139825"/>
          </a:xfrm>
        </p:spPr>
        <p:txBody>
          <a:bodyPr/>
          <a:lstStyle/>
          <a:p>
            <a:pPr>
              <a:defRPr/>
            </a:pPr>
            <a:r>
              <a:rPr lang="en-US" dirty="0"/>
              <a:t>Bacterial Transduction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9C83D-3837-F74E-7CC9-3594C3A8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 Phages carry bacterial genes from one host cell to another </a:t>
            </a:r>
          </a:p>
        </p:txBody>
      </p:sp>
      <p:pic>
        <p:nvPicPr>
          <p:cNvPr id="5124" name="Picture 3" descr="untitled.bmp">
            <a:extLst>
              <a:ext uri="{FF2B5EF4-FFF2-40B4-BE49-F238E27FC236}">
                <a16:creationId xmlns:a16="http://schemas.microsoft.com/office/drawing/2014/main" id="{D09367FF-419B-65D7-FAEB-589337C0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58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C8F-ABA1-367C-A869-EDB8B555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>
              <a:defRPr/>
            </a:pPr>
            <a:r>
              <a:rPr lang="en-US" dirty="0"/>
              <a:t>Bacterial Conjugation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BB18CF-DEA9-8005-807F-25F3B06B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37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Direct transfer of genetic material between two bacterial cells that temporarily join.</a:t>
            </a:r>
          </a:p>
        </p:txBody>
      </p:sp>
      <p:pic>
        <p:nvPicPr>
          <p:cNvPr id="6148" name="Picture 3" descr="untitledconju.bmp">
            <a:extLst>
              <a:ext uri="{FF2B5EF4-FFF2-40B4-BE49-F238E27FC236}">
                <a16:creationId xmlns:a16="http://schemas.microsoft.com/office/drawing/2014/main" id="{92E97635-139F-DA31-6610-D2FED2013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077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300px-Bacterial_Conjugation_en.bmp">
            <a:extLst>
              <a:ext uri="{FF2B5EF4-FFF2-40B4-BE49-F238E27FC236}">
                <a16:creationId xmlns:a16="http://schemas.microsoft.com/office/drawing/2014/main" id="{491B7A65-EF05-C944-628B-93E3958B4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105400" cy="59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7_18_18conjugation.jpg">
            <a:extLst>
              <a:ext uri="{FF2B5EF4-FFF2-40B4-BE49-F238E27FC236}">
                <a16:creationId xmlns:a16="http://schemas.microsoft.com/office/drawing/2014/main" id="{34B9E0D6-1C19-6A6C-5A9A-9109184D8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233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18ADC4-5FC2-40A4-F0B1-C948CFE4F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b="1">
                <a:latin typeface="Comic Sans MS" pitchFamily="66" charset="0"/>
              </a:rPr>
              <a:t>GENE CONTROL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52DC176-0D0A-91F1-2B83-D6D0B601A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latin typeface="Comic Sans MS" pitchFamily="66" charset="0"/>
              </a:rPr>
              <a:t>Why is it important to be able to control the expression of genes?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latin typeface="Comic Sans MS" pitchFamily="66" charset="0"/>
              </a:rPr>
              <a:t>Regulatory Proteins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latin typeface="Comic Sans MS" pitchFamily="66" charset="0"/>
              </a:rPr>
              <a:t>Intervene before, during &amp; after gene transcription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latin typeface="Comic Sans MS" pitchFamily="66" charset="0"/>
              </a:rPr>
              <a:t>Negative Control: “repressors”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latin typeface="Comic Sans MS" pitchFamily="66" charset="0"/>
              </a:rPr>
              <a:t>Slows activity – typical of anabolic pathways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latin typeface="Comic Sans MS" pitchFamily="66" charset="0"/>
              </a:rPr>
              <a:t>Positive Control: “activators”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latin typeface="Comic Sans MS" pitchFamily="66" charset="0"/>
              </a:rPr>
              <a:t>Promote or enhance activity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latin typeface="Comic Sans MS" pitchFamily="66" charset="0"/>
              </a:rPr>
              <a:t>Examples of positive control: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err="1">
                <a:latin typeface="Comic Sans MS" pitchFamily="66" charset="0"/>
              </a:rPr>
              <a:t>Promotors</a:t>
            </a:r>
            <a:r>
              <a:rPr lang="en-US" b="1" dirty="0">
                <a:latin typeface="Comic Sans MS" pitchFamily="66" charset="0"/>
              </a:rPr>
              <a:t>-signal start of a gene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latin typeface="Comic Sans MS" pitchFamily="66" charset="0"/>
              </a:rPr>
              <a:t>Enhancers-binding sites for activator proteins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18-x07-EColi.jpg">
            <a:extLst>
              <a:ext uri="{FF2B5EF4-FFF2-40B4-BE49-F238E27FC236}">
                <a16:creationId xmlns:a16="http://schemas.microsoft.com/office/drawing/2014/main" id="{37AD2FAB-02BA-8CDC-8E8D-62DE1B6A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7921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>
            <a:extLst>
              <a:ext uri="{FF2B5EF4-FFF2-40B4-BE49-F238E27FC236}">
                <a16:creationId xmlns:a16="http://schemas.microsoft.com/office/drawing/2014/main" id="{0C4E6BAF-3D30-403C-EA08-457D3BC8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5943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5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E. coli</a:t>
            </a:r>
            <a:r>
              <a:rPr lang="en-US" sz="5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(bacteria)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ED088F-BCDC-D903-9164-B1CD37402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b="1">
                <a:latin typeface="Comic Sans MS" pitchFamily="66" charset="0"/>
              </a:rPr>
              <a:t>Gene Control in </a:t>
            </a:r>
            <a:r>
              <a:rPr lang="en-US" sz="6000" b="1" i="1">
                <a:latin typeface="Comic Sans MS" pitchFamily="66" charset="0"/>
              </a:rPr>
              <a:t>E. coli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3330BE7-782C-FA34-D454-31037F5BA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b="1" dirty="0">
                <a:latin typeface="Comic Sans MS" pitchFamily="66" charset="0"/>
              </a:rPr>
              <a:t>Genes are typically grouped together in succession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b="1" dirty="0">
                <a:latin typeface="Comic Sans MS" pitchFamily="66" charset="0"/>
              </a:rPr>
              <a:t>Promoter Region: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dirty="0">
                <a:latin typeface="Comic Sans MS" pitchFamily="66" charset="0"/>
              </a:rPr>
              <a:t>RNA polymerase must attach here to start transcription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b="1" dirty="0">
                <a:latin typeface="Comic Sans MS" pitchFamily="66" charset="0"/>
              </a:rPr>
              <a:t>Operator Region: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dirty="0">
                <a:latin typeface="Comic Sans MS" pitchFamily="66" charset="0"/>
              </a:rPr>
              <a:t>Near promoter region, site for controlling transcription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b="1" dirty="0" err="1">
                <a:latin typeface="Comic Sans MS" pitchFamily="66" charset="0"/>
              </a:rPr>
              <a:t>Operon</a:t>
            </a:r>
            <a:r>
              <a:rPr lang="en-US" sz="2500" b="1" dirty="0">
                <a:latin typeface="Comic Sans MS" pitchFamily="66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dirty="0">
                <a:latin typeface="Comic Sans MS" pitchFamily="66" charset="0"/>
              </a:rPr>
              <a:t>Promoter, operator, and associated genes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b="1" dirty="0">
                <a:latin typeface="Comic Sans MS" pitchFamily="66" charset="0"/>
              </a:rPr>
              <a:t>Regulatory Gene: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dirty="0">
                <a:latin typeface="Comic Sans MS" pitchFamily="66" charset="0"/>
              </a:rPr>
              <a:t>Codes for the repressor protein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b="1" dirty="0">
                <a:latin typeface="Comic Sans MS" pitchFamily="66" charset="0"/>
              </a:rPr>
              <a:t>Repressor: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dirty="0">
                <a:latin typeface="Comic Sans MS" pitchFamily="66" charset="0"/>
              </a:rPr>
              <a:t>Blocks transcription by binding to the operator region (ex. tryptophan)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b="1" dirty="0">
                <a:latin typeface="Comic Sans MS" pitchFamily="66" charset="0"/>
              </a:rPr>
              <a:t>3 Important genes in lac operon: </a:t>
            </a:r>
            <a:r>
              <a:rPr lang="en-US" sz="2000" b="1" dirty="0">
                <a:latin typeface="Comic Sans MS" pitchFamily="66" charset="0"/>
              </a:rPr>
              <a:t>(no need to memorize these)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300" b="1" dirty="0">
                <a:latin typeface="Comic Sans MS" pitchFamily="66" charset="0"/>
              </a:rPr>
              <a:t>Lac Z </a:t>
            </a:r>
            <a:r>
              <a:rPr lang="en-US" sz="2300" b="1" dirty="0">
                <a:latin typeface="Comic Sans MS" pitchFamily="66" charset="0"/>
                <a:sym typeface="Symbol" pitchFamily="18" charset="2"/>
              </a:rPr>
              <a:t> ß-</a:t>
            </a:r>
            <a:r>
              <a:rPr lang="en-US" sz="2300" b="1" dirty="0" err="1">
                <a:latin typeface="Comic Sans MS" pitchFamily="66" charset="0"/>
                <a:sym typeface="Symbol" pitchFamily="18" charset="2"/>
              </a:rPr>
              <a:t>galactosidase</a:t>
            </a:r>
            <a:endParaRPr lang="en-US" sz="2300" b="1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300" b="1" dirty="0">
                <a:latin typeface="Comic Sans MS" pitchFamily="66" charset="0"/>
              </a:rPr>
              <a:t>Lac Y </a:t>
            </a:r>
            <a:r>
              <a:rPr lang="en-US" sz="2300" b="1" dirty="0">
                <a:latin typeface="Comic Sans MS" pitchFamily="66" charset="0"/>
                <a:sym typeface="Symbol" pitchFamily="18" charset="2"/>
              </a:rPr>
              <a:t> </a:t>
            </a:r>
            <a:r>
              <a:rPr lang="en-US" sz="2300" b="1" dirty="0" err="1">
                <a:latin typeface="Comic Sans MS" pitchFamily="66" charset="0"/>
                <a:sym typeface="Symbol" pitchFamily="18" charset="2"/>
              </a:rPr>
              <a:t>Permease</a:t>
            </a:r>
            <a:endParaRPr lang="en-US" sz="2300" b="1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300" b="1" dirty="0">
                <a:latin typeface="Comic Sans MS" pitchFamily="66" charset="0"/>
              </a:rPr>
              <a:t>Lac A </a:t>
            </a:r>
            <a:r>
              <a:rPr lang="en-US" sz="2300" b="1" dirty="0">
                <a:latin typeface="Comic Sans MS" pitchFamily="66" charset="0"/>
                <a:sym typeface="Symbol" pitchFamily="18" charset="2"/>
              </a:rPr>
              <a:t> </a:t>
            </a:r>
            <a:r>
              <a:rPr lang="en-US" sz="2300" b="1" dirty="0" err="1">
                <a:latin typeface="Comic Sans MS" pitchFamily="66" charset="0"/>
                <a:sym typeface="Symbol" pitchFamily="18" charset="2"/>
              </a:rPr>
              <a:t>Transacetylase</a:t>
            </a:r>
            <a:endParaRPr lang="en-US" sz="2300" b="1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DBAE816-ED52-BFB2-ACD6-ADDF1ADCC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7613" cy="457200"/>
          </a:xfrm>
        </p:spPr>
        <p:txBody>
          <a:bodyPr lIns="91435" tIns="45718" rIns="91435" bIns="45718" anchor="t"/>
          <a:lstStyle/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Figure 18.2  Regulation of a metabolic pathway</a:t>
            </a:r>
            <a:endParaRPr lang="en-US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3A8B6F32-BA0E-A6D4-DE7C-1DD074817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304800"/>
            <a:ext cx="89154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58A0124-EB0A-28A2-9B4E-1F8E91CB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943600" cy="642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4308</TotalTime>
  <Words>1531</Words>
  <Application>Microsoft Macintosh PowerPoint</Application>
  <PresentationFormat>On-screen Show (4:3)</PresentationFormat>
  <Paragraphs>223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Comic Sans MS</vt:lpstr>
      <vt:lpstr>Geneva</vt:lpstr>
      <vt:lpstr>Tahoma</vt:lpstr>
      <vt:lpstr>Times</vt:lpstr>
      <vt:lpstr>Times New Roman</vt:lpstr>
      <vt:lpstr>Wingdings</vt:lpstr>
      <vt:lpstr>Textured</vt:lpstr>
      <vt:lpstr>Gene regulation</vt:lpstr>
      <vt:lpstr>Bacterial reproduction</vt:lpstr>
      <vt:lpstr>Bacterial Transformation</vt:lpstr>
      <vt:lpstr>Bacterial Transduction</vt:lpstr>
      <vt:lpstr>Bacterial Conjugation</vt:lpstr>
      <vt:lpstr>GENE CONTROL</vt:lpstr>
      <vt:lpstr>PowerPoint Presentation</vt:lpstr>
      <vt:lpstr>Gene Control in E. coli</vt:lpstr>
      <vt:lpstr>Figure 18.2  Regulation of a metabolic pathway</vt:lpstr>
      <vt:lpstr>Figure 18.3a  The trp operon: regulated synthesis of repressible enzymes</vt:lpstr>
      <vt:lpstr>Figure 18.3b  The trp operon: regulated synthesis of repressible enzymes (Layer 1)</vt:lpstr>
      <vt:lpstr>Figure 18.3b  The trp operon: regulated synthesis of repressible enzymes (Layer 2)</vt:lpstr>
      <vt:lpstr>PowerPoint Presentation</vt:lpstr>
      <vt:lpstr>PowerPoint Presentation</vt:lpstr>
      <vt:lpstr>PowerPoint Presentation</vt:lpstr>
      <vt:lpstr>Summary</vt:lpstr>
      <vt:lpstr>Eukaryotic gene expression is regulated at many stages</vt:lpstr>
      <vt:lpstr>Differential Gene Expression</vt:lpstr>
      <vt:lpstr>Figure 18.6</vt:lpstr>
      <vt:lpstr>Figure 18.UN04</vt:lpstr>
      <vt:lpstr>Effects on mRNAs by MicroRNAs and Small Interfering RNAs</vt:lpstr>
      <vt:lpstr>Figure 18.15</vt:lpstr>
      <vt:lpstr>PowerPoint Presentation</vt:lpstr>
      <vt:lpstr>Genetic changes that can turn proto-oncogenes into oncogenes</vt:lpstr>
      <vt:lpstr>Oncogenes and the Cell Cycle</vt:lpstr>
      <vt:lpstr>PowerPoint Presentation</vt:lpstr>
      <vt:lpstr>PowerPoint Presentation</vt:lpstr>
      <vt:lpstr>Figure 18.24b</vt:lpstr>
      <vt:lpstr>The Multistep Model of Cancer Development</vt:lpstr>
      <vt:lpstr>Figure 18.25</vt:lpstr>
      <vt:lpstr>Inherited Predisposition and Other Factors Contributing to Cancer</vt:lpstr>
    </vt:vector>
  </TitlesOfParts>
  <Company>The Bishop's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DNA &amp; Technology</dc:title>
  <dc:creator>cullenm</dc:creator>
  <cp:lastModifiedBy>David Johnson</cp:lastModifiedBy>
  <cp:revision>230</cp:revision>
  <dcterms:created xsi:type="dcterms:W3CDTF">2005-01-03T01:33:12Z</dcterms:created>
  <dcterms:modified xsi:type="dcterms:W3CDTF">2022-12-07T14:22:35Z</dcterms:modified>
</cp:coreProperties>
</file>