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819" r:id="rId2"/>
    <p:sldId id="818" r:id="rId3"/>
    <p:sldId id="256" r:id="rId4"/>
    <p:sldId id="811" r:id="rId5"/>
    <p:sldId id="268" r:id="rId6"/>
    <p:sldId id="260" r:id="rId7"/>
    <p:sldId id="262" r:id="rId8"/>
    <p:sldId id="263" r:id="rId9"/>
    <p:sldId id="264" r:id="rId10"/>
    <p:sldId id="820" r:id="rId11"/>
    <p:sldId id="816" r:id="rId12"/>
    <p:sldId id="261" r:id="rId13"/>
    <p:sldId id="821" r:id="rId14"/>
    <p:sldId id="823" r:id="rId15"/>
    <p:sldId id="825" r:id="rId16"/>
    <p:sldId id="824" r:id="rId17"/>
    <p:sldId id="826" r:id="rId18"/>
    <p:sldId id="267" r:id="rId19"/>
    <p:sldId id="25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5"/>
    <p:restoredTop sz="93647"/>
  </p:normalViewPr>
  <p:slideViewPr>
    <p:cSldViewPr>
      <p:cViewPr>
        <p:scale>
          <a:sx n="67" d="100"/>
          <a:sy n="67" d="100"/>
        </p:scale>
        <p:origin x="2744" y="1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6D491E-4B77-40CB-994D-3E3340DF46FC}" type="datetimeFigureOut">
              <a:rPr lang="en-US" smtClean="0"/>
              <a:pPr/>
              <a:t>1/31/23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D9203-AF6B-40D8-AB6E-4FF34453F4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Lulu_and_Nana_controversy#cite_note-VOX-20190304-17" TargetMode="External"/><Relationship Id="rId3" Type="http://schemas.openxmlformats.org/officeDocument/2006/relationships/hyperlink" Target="https://en.wikipedia.org/wiki/Lulu_and_Nana_controversy#cite_note-NYT-20181228-12" TargetMode="External"/><Relationship Id="rId7" Type="http://schemas.openxmlformats.org/officeDocument/2006/relationships/hyperlink" Target="https://en.wikipedia.org/wiki/Lulu_and_Nana_controversy#cite_note-VRG-20190226-16"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Lulu_and_Nana_controversy#cite_note-STAT-20190225-15" TargetMode="External"/><Relationship Id="rId5" Type="http://schemas.openxmlformats.org/officeDocument/2006/relationships/hyperlink" Target="https://en.wikipedia.org/wiki/Lulu_and_Nana_controversy#cite_note-NYT-20190121-14" TargetMode="External"/><Relationship Id="rId4" Type="http://schemas.openxmlformats.org/officeDocument/2006/relationships/hyperlink" Target="https://en.wikipedia.org/wiki/Lulu_and_Nana_controversy#cite_note-CNN-20190107-1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43F97DF9-C847-2A46-BDBE-1A335D747054}"/>
              </a:ext>
            </a:extLst>
          </p:cNvPr>
          <p:cNvSpPr>
            <a:spLocks noGrp="1" noRot="1" noChangeAspect="1" noChangeArrowheads="1" noTextEdit="1"/>
          </p:cNvSpPr>
          <p:nvPr>
            <p:ph type="sldImg"/>
          </p:nvPr>
        </p:nvSpPr>
        <p:spPr>
          <a:ln/>
        </p:spPr>
      </p:sp>
      <p:sp>
        <p:nvSpPr>
          <p:cNvPr id="53250" name="Notes Placeholder 2">
            <a:extLst>
              <a:ext uri="{FF2B5EF4-FFF2-40B4-BE49-F238E27FC236}">
                <a16:creationId xmlns:a16="http://schemas.microsoft.com/office/drawing/2014/main" id="{180D4A79-EFFA-144E-B9DF-2E0F65F7405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Helvetica" pitchFamily="2" charset="0"/>
                <a:ea typeface="ＭＳ Ｐゴシック" panose="020B0600070205080204" pitchFamily="34" charset="-128"/>
              </a:rPr>
              <a:t>mtDNA used when biological evidence is degraded or in small quantities (only hairs, bones, teeth)</a:t>
            </a:r>
          </a:p>
          <a:p>
            <a:r>
              <a:rPr lang="en-US" altLang="en-US">
                <a:latin typeface="Helvetica" pitchFamily="2" charset="0"/>
                <a:ea typeface="ＭＳ Ｐゴシック" panose="020B0600070205080204" pitchFamily="34" charset="-128"/>
              </a:rPr>
              <a:t>911 incident used mtDNA to identify bodies and get remains back to their families</a:t>
            </a:r>
            <a:endParaRPr lang="en-US" altLang="en-US">
              <a:latin typeface="Arial" panose="020B0604020202020204" pitchFamily="34" charset="0"/>
              <a:ea typeface="ＭＳ Ｐゴシック" panose="020B0600070205080204" pitchFamily="34" charset="-128"/>
            </a:endParaRPr>
          </a:p>
        </p:txBody>
      </p:sp>
      <p:sp>
        <p:nvSpPr>
          <p:cNvPr id="53251" name="Slide Number Placeholder 3">
            <a:extLst>
              <a:ext uri="{FF2B5EF4-FFF2-40B4-BE49-F238E27FC236}">
                <a16:creationId xmlns:a16="http://schemas.microsoft.com/office/drawing/2014/main" id="{3E826D25-D786-244F-8448-0CE8B114A4D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FB695D6A-6E93-D44C-AAD4-29DB1B5FAADA}" type="slidenum">
              <a:rPr kumimoji="0" lang="en-US" altLang="en-US" sz="1200" b="0"/>
              <a:pPr/>
              <a:t>2</a:t>
            </a:fld>
            <a:endParaRPr kumimoji="0" lang="en-US"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D14E7E99-8021-E74F-AEFA-6E5A1C914801}"/>
              </a:ext>
            </a:extLst>
          </p:cNvPr>
          <p:cNvSpPr>
            <a:spLocks noGrp="1" noRot="1" noChangeAspect="1" noChangeArrowheads="1" noTextEdit="1"/>
          </p:cNvSpPr>
          <p:nvPr>
            <p:ph type="sldImg"/>
          </p:nvPr>
        </p:nvSpPr>
        <p:spPr>
          <a:ln/>
        </p:spPr>
      </p:sp>
      <p:sp>
        <p:nvSpPr>
          <p:cNvPr id="55298" name="Notes Placeholder 2">
            <a:extLst>
              <a:ext uri="{FF2B5EF4-FFF2-40B4-BE49-F238E27FC236}">
                <a16:creationId xmlns:a16="http://schemas.microsoft.com/office/drawing/2014/main" id="{43D65297-C460-0246-9BF5-C5B61F8A993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Helvetica" pitchFamily="2" charset="0"/>
                <a:ea typeface="ＭＳ Ｐゴシック" panose="020B0600070205080204" pitchFamily="34" charset="-128"/>
              </a:rPr>
              <a:t>Golden Rice- Rice with beta-carotene (vitamin A) added</a:t>
            </a:r>
          </a:p>
          <a:p>
            <a:r>
              <a:rPr lang="en-US" altLang="en-US" dirty="0" err="1">
                <a:latin typeface="Helvetica" pitchFamily="2" charset="0"/>
                <a:ea typeface="ＭＳ Ｐゴシック" panose="020B0600070205080204" pitchFamily="34" charset="-128"/>
              </a:rPr>
              <a:t>Bt</a:t>
            </a:r>
            <a:r>
              <a:rPr lang="en-US" altLang="en-US" dirty="0">
                <a:latin typeface="Helvetica" pitchFamily="2" charset="0"/>
                <a:ea typeface="ＭＳ Ｐゴシック" panose="020B0600070205080204" pitchFamily="34" charset="-128"/>
              </a:rPr>
              <a:t> Corn- Corn with a bacterial chemical added that is toxic to insects but not humans </a:t>
            </a:r>
          </a:p>
          <a:p>
            <a:endParaRPr lang="en-US" altLang="en-US" dirty="0">
              <a:latin typeface="Arial" panose="020B0604020202020204" pitchFamily="34" charset="0"/>
              <a:ea typeface="ＭＳ Ｐゴシック" panose="020B0600070205080204" pitchFamily="34" charset="-128"/>
            </a:endParaRPr>
          </a:p>
        </p:txBody>
      </p:sp>
      <p:sp>
        <p:nvSpPr>
          <p:cNvPr id="55299" name="Slide Number Placeholder 3">
            <a:extLst>
              <a:ext uri="{FF2B5EF4-FFF2-40B4-BE49-F238E27FC236}">
                <a16:creationId xmlns:a16="http://schemas.microsoft.com/office/drawing/2014/main" id="{48804E89-94BF-3A47-94E5-F15E37B9085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CED2632D-2CA8-9A46-B8E5-55C248BC732C}" type="slidenum">
              <a:rPr kumimoji="0" lang="en-US" altLang="en-US" sz="1200" b="0"/>
              <a:pPr/>
              <a:t>4</a:t>
            </a:fld>
            <a:endParaRPr kumimoji="0" lang="en-US" altLang="en-US" sz="1200"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9A1123-D304-4AA4-B0B2-641E7A1AA623}" type="slidenum">
              <a:rPr lang="en-US"/>
              <a:pPr/>
              <a:t>5</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7375B77C-C518-A949-97CB-EB4845BBAB62}"/>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a16="http://schemas.microsoft.com/office/drawing/2014/main" id="{6259CF99-1B3D-0541-A221-591F3F710B6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Since 1997, cloning has been demonstrated in many mammals, including mice, cats, cows, horses, mules, pigs, and dogs. Problems often arise due to changes on the DNA (methylation, acetylation) which isn’t as easy to duplicate. </a:t>
            </a:r>
          </a:p>
          <a:p>
            <a:r>
              <a:rPr lang="en-US" altLang="en-US" b="1">
                <a:latin typeface="Arial" panose="020B0604020202020204" pitchFamily="34" charset="0"/>
                <a:ea typeface="ＭＳ Ｐゴシック" panose="020B0600070205080204" pitchFamily="34" charset="-128"/>
              </a:rPr>
              <a:t>Dolly</a:t>
            </a:r>
            <a:r>
              <a:rPr lang="en-US" altLang="en-US">
                <a:latin typeface="Arial" panose="020B0604020202020204" pitchFamily="34" charset="0"/>
                <a:ea typeface="ＭＳ Ｐゴシック" panose="020B0600070205080204" pitchFamily="34" charset="-128"/>
              </a:rPr>
              <a:t> was euthanised because she had a progressive lung disease and severe arthritis. A Finn Dorset such as </a:t>
            </a:r>
            <a:r>
              <a:rPr lang="en-US" altLang="en-US" b="1">
                <a:latin typeface="Arial" panose="020B0604020202020204" pitchFamily="34" charset="0"/>
                <a:ea typeface="ＭＳ Ｐゴシック" panose="020B0600070205080204" pitchFamily="34" charset="-128"/>
              </a:rPr>
              <a:t>Dolly</a:t>
            </a:r>
            <a:r>
              <a:rPr lang="en-US" altLang="en-US">
                <a:latin typeface="Arial" panose="020B0604020202020204" pitchFamily="34" charset="0"/>
                <a:ea typeface="ＭＳ Ｐゴシック" panose="020B0600070205080204" pitchFamily="34" charset="-128"/>
              </a:rPr>
              <a:t> has a life expectancy of around 11 to 12 years, but</a:t>
            </a:r>
            <a:r>
              <a:rPr lang="en-US" altLang="en-US" b="1">
                <a:latin typeface="Arial" panose="020B0604020202020204" pitchFamily="34" charset="0"/>
                <a:ea typeface="ＭＳ Ｐゴシック" panose="020B0600070205080204" pitchFamily="34" charset="-128"/>
              </a:rPr>
              <a:t>Dolly</a:t>
            </a:r>
            <a:r>
              <a:rPr lang="en-US" altLang="en-US">
                <a:latin typeface="Arial" panose="020B0604020202020204" pitchFamily="34" charset="0"/>
                <a:ea typeface="ＭＳ Ｐゴシック" panose="020B0600070205080204" pitchFamily="34" charset="-128"/>
              </a:rPr>
              <a:t> lived 6.5 years.</a:t>
            </a:r>
          </a:p>
          <a:p>
            <a:r>
              <a:rPr lang="en-US" altLang="en-US">
                <a:latin typeface="Arial" panose="020B0604020202020204" pitchFamily="34" charset="0"/>
                <a:ea typeface="ＭＳ Ｐゴシック" panose="020B0600070205080204" pitchFamily="34" charset="-128"/>
              </a:rPr>
              <a:t>Cloning uses nucleus from preexisting somatic cell rather than a sperm cell</a:t>
            </a:r>
          </a:p>
        </p:txBody>
      </p:sp>
      <p:sp>
        <p:nvSpPr>
          <p:cNvPr id="57347" name="Slide Number Placeholder 3">
            <a:extLst>
              <a:ext uri="{FF2B5EF4-FFF2-40B4-BE49-F238E27FC236}">
                <a16:creationId xmlns:a16="http://schemas.microsoft.com/office/drawing/2014/main" id="{33688290-8CD1-1045-8D00-9D151142F48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B085BAEE-9F39-AF47-9816-4168966A3930}" type="slidenum">
              <a:rPr kumimoji="0" lang="en-US" altLang="en-US" sz="1200" b="0"/>
              <a:pPr/>
              <a:t>11</a:t>
            </a:fld>
            <a:endParaRPr kumimoji="0" lang="en-US" altLang="en-US"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Edited eggs: </a:t>
            </a:r>
          </a:p>
          <a:p>
            <a:r>
              <a:rPr lang="en-US" sz="1200" b="0" i="0" kern="1200" dirty="0">
                <a:solidFill>
                  <a:schemeClr val="tx1"/>
                </a:solidFill>
                <a:effectLst/>
                <a:latin typeface="+mn-lt"/>
                <a:ea typeface="+mn-ea"/>
                <a:cs typeface="+mn-cs"/>
              </a:rPr>
              <a:t>“Even if the modifications are verified, the procedure was irresponsible and failed to conform with international norms,” the statement noted. Its flaws included “an inadequate medical indication, a poorly designed study protocol, a failure to meet ethical standards for protecting the welfare of research subjects, and a lack of transparency in the development, review, and conduct of the clinical procedures.”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As of 28 December 2018, He is sequestered in a university apartment, under some sort of surveillance,</a:t>
            </a:r>
            <a:r>
              <a:rPr lang="en-US" sz="1200" b="0" i="0" u="none" strike="noStrike" kern="1200" baseline="30000" dirty="0">
                <a:solidFill>
                  <a:schemeClr val="tx1"/>
                </a:solidFill>
                <a:effectLst/>
                <a:latin typeface="+mn-lt"/>
                <a:ea typeface="+mn-ea"/>
                <a:cs typeface="+mn-cs"/>
                <a:hlinkClick r:id="rId3"/>
              </a:rPr>
              <a:t>[12]</a:t>
            </a:r>
            <a:r>
              <a:rPr lang="en-US" sz="1200" b="0" i="0" u="none" strike="noStrike" kern="1200" baseline="30000" dirty="0">
                <a:solidFill>
                  <a:schemeClr val="tx1"/>
                </a:solidFill>
                <a:effectLst/>
                <a:latin typeface="+mn-lt"/>
                <a:ea typeface="+mn-ea"/>
                <a:cs typeface="+mn-cs"/>
                <a:hlinkClick r:id="rId4"/>
              </a:rPr>
              <a:t>[13]</a:t>
            </a:r>
            <a:r>
              <a:rPr lang="en-US" sz="1200" b="0" i="0" kern="1200" dirty="0">
                <a:solidFill>
                  <a:schemeClr val="tx1"/>
                </a:solidFill>
                <a:effectLst/>
                <a:latin typeface="+mn-lt"/>
                <a:ea typeface="+mn-ea"/>
                <a:cs typeface="+mn-cs"/>
              </a:rPr>
              <a:t> and may face serious consequences.</a:t>
            </a:r>
            <a:r>
              <a:rPr lang="en-US" sz="1200" b="0" i="0" u="none" strike="noStrike" kern="1200" baseline="30000" dirty="0">
                <a:solidFill>
                  <a:schemeClr val="tx1"/>
                </a:solidFill>
                <a:effectLst/>
                <a:latin typeface="+mn-lt"/>
                <a:ea typeface="+mn-ea"/>
                <a:cs typeface="+mn-cs"/>
                <a:hlinkClick r:id="rId5"/>
              </a:rPr>
              <a:t>[14]</a:t>
            </a:r>
            <a:r>
              <a:rPr lang="en-US" sz="1200" b="0" i="0" kern="1200" dirty="0">
                <a:solidFill>
                  <a:schemeClr val="tx1"/>
                </a:solidFill>
                <a:effectLst/>
                <a:latin typeface="+mn-lt"/>
                <a:ea typeface="+mn-ea"/>
                <a:cs typeface="+mn-cs"/>
              </a:rPr>
              <a:t> In February 2019, news was reported that suggested the Chinese government may have helped fund the CRISPR babies experiment, at least in part, based on newly uncovered documents.</a:t>
            </a:r>
            <a:r>
              <a:rPr lang="en-US" sz="1200" b="0" i="0" u="none" strike="noStrike" kern="1200" baseline="30000" dirty="0">
                <a:solidFill>
                  <a:schemeClr val="tx1"/>
                </a:solidFill>
                <a:effectLst/>
                <a:latin typeface="+mn-lt"/>
                <a:ea typeface="+mn-ea"/>
                <a:cs typeface="+mn-cs"/>
                <a:hlinkClick r:id="rId6"/>
              </a:rPr>
              <a:t>[15]</a:t>
            </a:r>
            <a:r>
              <a:rPr lang="en-US" sz="1200" b="0" i="0" u="none" strike="noStrike" kern="1200" baseline="30000" dirty="0">
                <a:solidFill>
                  <a:schemeClr val="tx1"/>
                </a:solidFill>
                <a:effectLst/>
                <a:latin typeface="+mn-lt"/>
                <a:ea typeface="+mn-ea"/>
                <a:cs typeface="+mn-cs"/>
                <a:hlinkClick r:id="rId7"/>
              </a:rPr>
              <a:t>[16]</a:t>
            </a:r>
            <a:r>
              <a:rPr lang="en-US" sz="1200" b="0" i="0" u="none" strike="noStrike" kern="1200" baseline="30000" dirty="0">
                <a:solidFill>
                  <a:schemeClr val="tx1"/>
                </a:solidFill>
                <a:effectLst/>
                <a:latin typeface="+mn-lt"/>
                <a:ea typeface="+mn-ea"/>
                <a:cs typeface="+mn-cs"/>
                <a:hlinkClick r:id="rId8"/>
              </a:rPr>
              <a:t>[17]</a:t>
            </a:r>
            <a:endParaRPr lang="en-US" dirty="0"/>
          </a:p>
        </p:txBody>
      </p:sp>
      <p:sp>
        <p:nvSpPr>
          <p:cNvPr id="4" name="Slide Number Placeholder 3"/>
          <p:cNvSpPr>
            <a:spLocks noGrp="1"/>
          </p:cNvSpPr>
          <p:nvPr>
            <p:ph type="sldNum" sz="quarter" idx="5"/>
          </p:nvPr>
        </p:nvSpPr>
        <p:spPr/>
        <p:txBody>
          <a:bodyPr/>
          <a:lstStyle/>
          <a:p>
            <a:fld id="{5E2C5253-03A2-8A4B-93D9-35F118473446}" type="slidenum">
              <a:rPr lang="en-US" smtClean="0"/>
              <a:t>16</a:t>
            </a:fld>
            <a:endParaRPr lang="en-US"/>
          </a:p>
        </p:txBody>
      </p:sp>
    </p:spTree>
    <p:extLst>
      <p:ext uri="{BB962C8B-B14F-4D97-AF65-F5344CB8AC3E}">
        <p14:creationId xmlns:p14="http://schemas.microsoft.com/office/powerpoint/2010/main" val="246357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A6A821-33A3-48B0-8CFD-1B161949F25C}" type="datetimeFigureOut">
              <a:rPr lang="en-US" smtClean="0"/>
              <a:pPr/>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58D55-2535-42A5-9267-C781F165D2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A6A821-33A3-48B0-8CFD-1B161949F25C}" type="datetimeFigureOut">
              <a:rPr lang="en-US" smtClean="0"/>
              <a:pPr/>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58D55-2535-42A5-9267-C781F165D2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A6A821-33A3-48B0-8CFD-1B161949F25C}" type="datetimeFigureOut">
              <a:rPr lang="en-US" smtClean="0"/>
              <a:pPr/>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58D55-2535-42A5-9267-C781F165D2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A6A821-33A3-48B0-8CFD-1B161949F25C}" type="datetimeFigureOut">
              <a:rPr lang="en-US" smtClean="0"/>
              <a:pPr/>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58D55-2535-42A5-9267-C781F165D2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6A821-33A3-48B0-8CFD-1B161949F25C}" type="datetimeFigureOut">
              <a:rPr lang="en-US" smtClean="0"/>
              <a:pPr/>
              <a:t>1/31/23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58D55-2535-42A5-9267-C781F165D2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A6A821-33A3-48B0-8CFD-1B161949F25C}" type="datetimeFigureOut">
              <a:rPr lang="en-US" smtClean="0"/>
              <a:pPr/>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58D55-2535-42A5-9267-C781F165D2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A6A821-33A3-48B0-8CFD-1B161949F25C}" type="datetimeFigureOut">
              <a:rPr lang="en-US" smtClean="0"/>
              <a:pPr/>
              <a:t>1/31/23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58D55-2535-42A5-9267-C781F165D2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A6A821-33A3-48B0-8CFD-1B161949F25C}" type="datetimeFigureOut">
              <a:rPr lang="en-US" smtClean="0"/>
              <a:pPr/>
              <a:t>1/31/23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58D55-2535-42A5-9267-C781F165D2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6A821-33A3-48B0-8CFD-1B161949F25C}" type="datetimeFigureOut">
              <a:rPr lang="en-US" smtClean="0"/>
              <a:pPr/>
              <a:t>1/31/23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058D55-2535-42A5-9267-C781F165D2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6A821-33A3-48B0-8CFD-1B161949F25C}" type="datetimeFigureOut">
              <a:rPr lang="en-US" smtClean="0"/>
              <a:pPr/>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58D55-2535-42A5-9267-C781F165D2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6A821-33A3-48B0-8CFD-1B161949F25C}" type="datetimeFigureOut">
              <a:rPr lang="en-US" smtClean="0"/>
              <a:pPr/>
              <a:t>1/31/23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58D55-2535-42A5-9267-C781F165D2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6A821-33A3-48B0-8CFD-1B161949F25C}" type="datetimeFigureOut">
              <a:rPr lang="en-US" smtClean="0"/>
              <a:pPr/>
              <a:t>1/31/23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58D55-2535-42A5-9267-C781F165D2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myfriendagain.com/" TargetMode="External"/><Relationship Id="rId4" Type="http://schemas.openxmlformats.org/officeDocument/2006/relationships/hyperlink" Target="https://viagenpets.com/dog-cloni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aO4-KFEz8N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UKbrwPL3wX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wgui4s8V0eE"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hW8aLHiBD-I" TargetMode="External"/><Relationship Id="rId3" Type="http://schemas.openxmlformats.org/officeDocument/2006/relationships/hyperlink" Target="https://www.technologyreview.com/video/608474/crispr-decoded/" TargetMode="External"/><Relationship Id="rId7" Type="http://schemas.openxmlformats.org/officeDocument/2006/relationships/hyperlink" Target="https://www.youtube.com/watch?v=MnYppmstxIs" TargetMode="External"/><Relationship Id="rId2" Type="http://schemas.openxmlformats.org/officeDocument/2006/relationships/hyperlink" Target="https://www.youtube.com/watch?v=4YKFw2KZA5o" TargetMode="External"/><Relationship Id="rId1" Type="http://schemas.openxmlformats.org/officeDocument/2006/relationships/slideLayout" Target="../slideLayouts/slideLayout2.xml"/><Relationship Id="rId6" Type="http://schemas.openxmlformats.org/officeDocument/2006/relationships/hyperlink" Target="https://www.ibiology.org/genetics-and-gene-regulation/crispr-cas9/" TargetMode="External"/><Relationship Id="rId5" Type="http://schemas.openxmlformats.org/officeDocument/2006/relationships/hyperlink" Target="https://www.wired.com/video/watch/biologist-explains-one-concept-in-5-levels-of-difficulty-crispr?_ga=2.202749521.1910611492.1575573836-524209113.1575573836" TargetMode="External"/><Relationship Id="rId4" Type="http://schemas.openxmlformats.org/officeDocument/2006/relationships/hyperlink" Target="https://www.youtube.com/watch?v=WIIVh7H6nvI"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wnlJ6dRfPFg&amp;feature=youtu.be" TargetMode="External"/><Relationship Id="rId2" Type="http://schemas.openxmlformats.org/officeDocument/2006/relationships/hyperlink" Target="https://www.youtube.com/watch?v=_pGNM9CTLJ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www.dnai.org/lesson/go/19436/15737"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lorful&#10;&#10;Description automatically generated">
            <a:extLst>
              <a:ext uri="{FF2B5EF4-FFF2-40B4-BE49-F238E27FC236}">
                <a16:creationId xmlns:a16="http://schemas.microsoft.com/office/drawing/2014/main" id="{D4DE09D4-5402-A629-16FB-2E24D489D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0" y="533400"/>
            <a:ext cx="5911850" cy="5769396"/>
          </a:xfrm>
          <a:prstGeom prst="rect">
            <a:avLst/>
          </a:prstGeom>
        </p:spPr>
      </p:pic>
    </p:spTree>
    <p:extLst>
      <p:ext uri="{BB962C8B-B14F-4D97-AF65-F5344CB8AC3E}">
        <p14:creationId xmlns:p14="http://schemas.microsoft.com/office/powerpoint/2010/main" val="398482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em cells have diverse differentiation potential and may be classified as totipotent, pluripotent, multipotent or unipotent.">
            <a:extLst>
              <a:ext uri="{FF2B5EF4-FFF2-40B4-BE49-F238E27FC236}">
                <a16:creationId xmlns:a16="http://schemas.microsoft.com/office/drawing/2014/main" id="{A0208D25-4BB2-329A-135D-62267C3A2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838200"/>
            <a:ext cx="88900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F4BDC4-0821-FE71-98E6-F659EAC55B8D}"/>
              </a:ext>
            </a:extLst>
          </p:cNvPr>
          <p:cNvSpPr txBox="1"/>
          <p:nvPr/>
        </p:nvSpPr>
        <p:spPr>
          <a:xfrm>
            <a:off x="381000" y="152400"/>
            <a:ext cx="1300356" cy="369332"/>
          </a:xfrm>
          <a:prstGeom prst="rect">
            <a:avLst/>
          </a:prstGeom>
          <a:noFill/>
        </p:spPr>
        <p:txBody>
          <a:bodyPr wrap="none" rtlCol="0">
            <a:spAutoFit/>
          </a:bodyPr>
          <a:lstStyle/>
          <a:p>
            <a:r>
              <a:rPr lang="en-US" b="1" dirty="0"/>
              <a:t>STEM CELLS</a:t>
            </a:r>
          </a:p>
        </p:txBody>
      </p:sp>
    </p:spTree>
    <p:extLst>
      <p:ext uri="{BB962C8B-B14F-4D97-AF65-F5344CB8AC3E}">
        <p14:creationId xmlns:p14="http://schemas.microsoft.com/office/powerpoint/2010/main" val="200241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a:extLst>
              <a:ext uri="{FF2B5EF4-FFF2-40B4-BE49-F238E27FC236}">
                <a16:creationId xmlns:a16="http://schemas.microsoft.com/office/drawing/2014/main" id="{BC083DF3-4A47-8C40-AB10-3C804F2AE8B3}"/>
              </a:ext>
            </a:extLst>
          </p:cNvPr>
          <p:cNvSpPr>
            <a:spLocks noChangeArrowheads="1"/>
          </p:cNvSpPr>
          <p:nvPr/>
        </p:nvSpPr>
        <p:spPr bwMode="auto">
          <a:xfrm>
            <a:off x="5486400" y="228600"/>
            <a:ext cx="3276600" cy="1816100"/>
          </a:xfrm>
          <a:prstGeom prst="rect">
            <a:avLst/>
          </a:prstGeom>
          <a:solidFill>
            <a:schemeClr val="bg1"/>
          </a:solidFill>
          <a:ln w="9525">
            <a:solidFill>
              <a:schemeClr val="tx1"/>
            </a:solidFill>
            <a:miter lim="800000"/>
            <a:headEnd/>
            <a:tailEnd/>
          </a:ln>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800">
                <a:solidFill>
                  <a:srgbClr val="000000"/>
                </a:solidFill>
                <a:latin typeface="Helvetica" pitchFamily="2" charset="0"/>
              </a:rPr>
              <a:t>Whole Animal Cloning by nuclear transplantation</a:t>
            </a:r>
          </a:p>
        </p:txBody>
      </p:sp>
      <p:pic>
        <p:nvPicPr>
          <p:cNvPr id="56323" name="Picture 1">
            <a:extLst>
              <a:ext uri="{FF2B5EF4-FFF2-40B4-BE49-F238E27FC236}">
                <a16:creationId xmlns:a16="http://schemas.microsoft.com/office/drawing/2014/main" id="{9D66E2A1-29EF-8B4E-B2B9-D735B9FEC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4903788" cy="660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2">
            <a:extLst>
              <a:ext uri="{FF2B5EF4-FFF2-40B4-BE49-F238E27FC236}">
                <a16:creationId xmlns:a16="http://schemas.microsoft.com/office/drawing/2014/main" id="{8133DFF3-7D79-E540-803F-DA7B73A75B91}"/>
              </a:ext>
            </a:extLst>
          </p:cNvPr>
          <p:cNvSpPr>
            <a:spLocks noChangeArrowheads="1"/>
          </p:cNvSpPr>
          <p:nvPr/>
        </p:nvSpPr>
        <p:spPr bwMode="auto">
          <a:xfrm>
            <a:off x="5791200" y="3413125"/>
            <a:ext cx="29718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Helvetica" pitchFamily="2" charset="0"/>
              </a:rPr>
              <a:t>Clone your pet: </a:t>
            </a:r>
            <a:endParaRPr lang="en-US" altLang="en-US" b="0">
              <a:latin typeface="Arial" panose="020B0604020202020204" pitchFamily="34" charset="0"/>
              <a:hlinkClick r:id="rId4"/>
            </a:endParaRPr>
          </a:p>
          <a:p>
            <a:r>
              <a:rPr lang="en-US" altLang="en-US">
                <a:latin typeface="Arial" panose="020B0604020202020204" pitchFamily="34" charset="0"/>
                <a:hlinkClick r:id="rId4"/>
              </a:rPr>
              <a:t>https://viagenpets.com/dog-cloning/</a:t>
            </a:r>
            <a:endParaRPr lang="en-US" altLang="en-US">
              <a:latin typeface="Arial" panose="020B0604020202020204" pitchFamily="34" charset="0"/>
            </a:endParaRPr>
          </a:p>
          <a:p>
            <a:endParaRPr lang="en-US" altLang="en-US">
              <a:latin typeface="Arial" panose="020B0604020202020204" pitchFamily="34" charset="0"/>
            </a:endParaRPr>
          </a:p>
          <a:p>
            <a:r>
              <a:rPr lang="en-US" altLang="en-US">
                <a:latin typeface="Arial" panose="020B0604020202020204" pitchFamily="34" charset="0"/>
                <a:hlinkClick r:id="rId5"/>
              </a:rPr>
              <a:t>http://www.myfriendagain.com/</a:t>
            </a:r>
            <a:r>
              <a:rPr lang="en-US" altLang="en-US">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www.aecom.yu.edu/transgenic/20-3-embryos-j-rev1.jpg"/>
          <p:cNvPicPr>
            <a:picLocks noChangeAspect="1" noChangeArrowheads="1"/>
          </p:cNvPicPr>
          <p:nvPr/>
        </p:nvPicPr>
        <p:blipFill>
          <a:blip r:embed="rId2"/>
          <a:srcRect/>
          <a:stretch>
            <a:fillRect/>
          </a:stretch>
        </p:blipFill>
        <p:spPr bwMode="auto">
          <a:xfrm>
            <a:off x="609600" y="685800"/>
            <a:ext cx="7925400" cy="5638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4599-EA04-A144-9562-203CB6F43842}"/>
              </a:ext>
            </a:extLst>
          </p:cNvPr>
          <p:cNvSpPr>
            <a:spLocks noGrp="1"/>
          </p:cNvSpPr>
          <p:nvPr>
            <p:ph type="title"/>
          </p:nvPr>
        </p:nvSpPr>
        <p:spPr/>
        <p:txBody>
          <a:bodyPr>
            <a:normAutofit fontScale="90000"/>
          </a:bodyPr>
          <a:lstStyle/>
          <a:p>
            <a:pPr algn="ctr"/>
            <a:r>
              <a:rPr lang="en-US" b="1" dirty="0"/>
              <a:t>What are gene therapy, cell therapy, </a:t>
            </a:r>
            <a:br>
              <a:rPr lang="en-US" b="1" dirty="0"/>
            </a:br>
            <a:r>
              <a:rPr lang="en-US" b="1" dirty="0"/>
              <a:t>and gene editing? </a:t>
            </a:r>
          </a:p>
        </p:txBody>
      </p:sp>
      <p:sp>
        <p:nvSpPr>
          <p:cNvPr id="3" name="Content Placeholder 2">
            <a:extLst>
              <a:ext uri="{FF2B5EF4-FFF2-40B4-BE49-F238E27FC236}">
                <a16:creationId xmlns:a16="http://schemas.microsoft.com/office/drawing/2014/main" id="{6B54AF0A-E326-2143-9B96-820E642200A6}"/>
              </a:ext>
            </a:extLst>
          </p:cNvPr>
          <p:cNvSpPr>
            <a:spLocks noGrp="1"/>
          </p:cNvSpPr>
          <p:nvPr>
            <p:ph idx="1"/>
          </p:nvPr>
        </p:nvSpPr>
        <p:spPr/>
        <p:txBody>
          <a:bodyPr>
            <a:normAutofit fontScale="92500" lnSpcReduction="20000"/>
          </a:bodyPr>
          <a:lstStyle/>
          <a:p>
            <a:pPr marL="0" indent="0">
              <a:buNone/>
            </a:pPr>
            <a:r>
              <a:rPr lang="en-US" dirty="0">
                <a:hlinkClick r:id="rId2"/>
              </a:rPr>
              <a:t>https://www.youtube.com/watch?v=aO4-KFEz8NE</a:t>
            </a:r>
            <a:endParaRPr lang="en-US" dirty="0"/>
          </a:p>
          <a:p>
            <a:endParaRPr lang="en-US" b="1" dirty="0"/>
          </a:p>
          <a:p>
            <a:r>
              <a:rPr lang="en-US" b="1" dirty="0"/>
              <a:t>Gene Therapy </a:t>
            </a:r>
            <a:r>
              <a:rPr lang="en-US" dirty="0"/>
              <a:t>is the introduction, removal or change in genetic material in the cells of a patient to treat an inherited or developed disease.</a:t>
            </a:r>
          </a:p>
          <a:p>
            <a:r>
              <a:rPr lang="en-US" b="1" dirty="0"/>
              <a:t>Cell Therapy </a:t>
            </a:r>
            <a:r>
              <a:rPr lang="en-US" dirty="0"/>
              <a:t>is the transfer of cells into a patient with the goal of improving a disease</a:t>
            </a:r>
            <a:r>
              <a:rPr lang="en-US" b="1" dirty="0"/>
              <a:t>.</a:t>
            </a:r>
          </a:p>
          <a:p>
            <a:r>
              <a:rPr lang="en-US" b="1" dirty="0"/>
              <a:t>Gene Editing</a:t>
            </a:r>
            <a:r>
              <a:rPr lang="en-US" dirty="0"/>
              <a:t> is to removal, disruption or correction of faulty elements of DNA within the gene rather than replacing the gene as regular gene therapy would. </a:t>
            </a:r>
            <a:endParaRPr lang="en-US" b="1" dirty="0"/>
          </a:p>
        </p:txBody>
      </p:sp>
    </p:spTree>
    <p:extLst>
      <p:ext uri="{BB962C8B-B14F-4D97-AF65-F5344CB8AC3E}">
        <p14:creationId xmlns:p14="http://schemas.microsoft.com/office/powerpoint/2010/main" val="3680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859E-10A3-3B40-BD59-253FF460E40A}"/>
              </a:ext>
            </a:extLst>
          </p:cNvPr>
          <p:cNvSpPr>
            <a:spLocks noGrp="1"/>
          </p:cNvSpPr>
          <p:nvPr>
            <p:ph type="title"/>
          </p:nvPr>
        </p:nvSpPr>
        <p:spPr/>
        <p:txBody>
          <a:bodyPr/>
          <a:lstStyle/>
          <a:p>
            <a:r>
              <a:rPr lang="en-US" b="1" dirty="0"/>
              <a:t>Gene Editing with CRISPR</a:t>
            </a:r>
          </a:p>
        </p:txBody>
      </p:sp>
      <p:sp>
        <p:nvSpPr>
          <p:cNvPr id="3" name="Content Placeholder 2">
            <a:extLst>
              <a:ext uri="{FF2B5EF4-FFF2-40B4-BE49-F238E27FC236}">
                <a16:creationId xmlns:a16="http://schemas.microsoft.com/office/drawing/2014/main" id="{C5B1AB7F-F6BB-AA4E-80A0-700E420CF345}"/>
              </a:ext>
            </a:extLst>
          </p:cNvPr>
          <p:cNvSpPr>
            <a:spLocks noGrp="1"/>
          </p:cNvSpPr>
          <p:nvPr>
            <p:ph idx="1"/>
          </p:nvPr>
        </p:nvSpPr>
        <p:spPr>
          <a:xfrm>
            <a:off x="454191" y="2111919"/>
            <a:ext cx="4996114" cy="3563978"/>
          </a:xfrm>
        </p:spPr>
        <p:txBody>
          <a:bodyPr>
            <a:normAutofit fontScale="62500" lnSpcReduction="20000"/>
          </a:bodyPr>
          <a:lstStyle/>
          <a:p>
            <a:r>
              <a:rPr lang="en-US" dirty="0"/>
              <a:t>Discovered as a part of the prokaryotic immune system </a:t>
            </a:r>
          </a:p>
          <a:p>
            <a:r>
              <a:rPr lang="en-US" dirty="0"/>
              <a:t>Can make actual changes to the genome</a:t>
            </a:r>
          </a:p>
          <a:p>
            <a:r>
              <a:rPr lang="en-US" dirty="0"/>
              <a:t>Gene editing with CRISPR involves two main parts: </a:t>
            </a:r>
          </a:p>
          <a:p>
            <a:pPr lvl="1"/>
            <a:r>
              <a:rPr lang="en-US" dirty="0"/>
              <a:t>Cas9 – an enzyme that cuts DNA</a:t>
            </a:r>
          </a:p>
          <a:p>
            <a:pPr lvl="1"/>
            <a:r>
              <a:rPr lang="en-US" dirty="0"/>
              <a:t>Guide RNA – a mechanism to get Cas9 to the correct place in the genome</a:t>
            </a:r>
          </a:p>
          <a:p>
            <a:pPr lvl="1"/>
            <a:endParaRPr lang="en-US" dirty="0">
              <a:hlinkClick r:id="">
                <a:extLst>
                  <a:ext uri="{A12FA001-AC4F-418D-AE19-62706E023703}">
                    <ahyp:hlinkClr xmlns:ahyp="http://schemas.microsoft.com/office/drawing/2018/hyperlinkcolor" val="tx"/>
                  </a:ext>
                </a:extLst>
              </a:hlinkClick>
            </a:endParaRPr>
          </a:p>
          <a:p>
            <a:pPr marL="0" indent="0">
              <a:buNone/>
            </a:pPr>
            <a:endParaRPr lang="en-US" dirty="0">
              <a:hlinkClick r:id="">
                <a:extLst>
                  <a:ext uri="{A12FA001-AC4F-418D-AE19-62706E023703}">
                    <ahyp:hlinkClr xmlns:ahyp="http://schemas.microsoft.com/office/drawing/2018/hyperlinkcolor" val="tx"/>
                  </a:ext>
                </a:extLst>
              </a:hlinkClick>
            </a:endParaRPr>
          </a:p>
          <a:p>
            <a:pPr marL="0" indent="0" algn="ctr">
              <a:buNone/>
            </a:pPr>
            <a:r>
              <a:rPr lang="en-US" dirty="0">
                <a:solidFill>
                  <a:srgbClr val="0070C0"/>
                </a:solidFill>
                <a:hlinkClick r:id="rId2">
                  <a:extLst>
                    <a:ext uri="{A12FA001-AC4F-418D-AE19-62706E023703}">
                      <ahyp:hlinkClr xmlns:ahyp="http://schemas.microsoft.com/office/drawing/2018/hyperlinkcolor" val="tx"/>
                    </a:ext>
                  </a:extLst>
                </a:hlinkClick>
              </a:rPr>
              <a:t>https://www.youtube.com/watch?v=UKbrwPL3wXE</a:t>
            </a:r>
            <a:endParaRPr lang="en-US" dirty="0">
              <a:solidFill>
                <a:srgbClr val="0070C0"/>
              </a:solidFill>
            </a:endParaRPr>
          </a:p>
          <a:p>
            <a:endParaRPr lang="en-US" dirty="0"/>
          </a:p>
        </p:txBody>
      </p:sp>
      <p:pic>
        <p:nvPicPr>
          <p:cNvPr id="4" name="Picture 3">
            <a:extLst>
              <a:ext uri="{FF2B5EF4-FFF2-40B4-BE49-F238E27FC236}">
                <a16:creationId xmlns:a16="http://schemas.microsoft.com/office/drawing/2014/main" id="{A5A4AEFD-8AA7-9F43-939A-EF80386841D3}"/>
              </a:ext>
            </a:extLst>
          </p:cNvPr>
          <p:cNvPicPr>
            <a:picLocks noChangeAspect="1"/>
          </p:cNvPicPr>
          <p:nvPr/>
        </p:nvPicPr>
        <p:blipFill>
          <a:blip r:embed="rId3"/>
          <a:stretch>
            <a:fillRect/>
          </a:stretch>
        </p:blipFill>
        <p:spPr>
          <a:xfrm>
            <a:off x="5639802" y="1323221"/>
            <a:ext cx="3239503" cy="4166752"/>
          </a:xfrm>
          <a:prstGeom prst="rect">
            <a:avLst/>
          </a:prstGeom>
        </p:spPr>
      </p:pic>
    </p:spTree>
    <p:extLst>
      <p:ext uri="{BB962C8B-B14F-4D97-AF65-F5344CB8AC3E}">
        <p14:creationId xmlns:p14="http://schemas.microsoft.com/office/powerpoint/2010/main" val="184364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rticulturae 07 00193 g001 550">
            <a:extLst>
              <a:ext uri="{FF2B5EF4-FFF2-40B4-BE49-F238E27FC236}">
                <a16:creationId xmlns:a16="http://schemas.microsoft.com/office/drawing/2014/main" id="{A1659E48-BC6B-6984-2F33-726805822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66" y="552450"/>
            <a:ext cx="8526734"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49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1796-7708-D14C-91EE-91524F747945}"/>
              </a:ext>
            </a:extLst>
          </p:cNvPr>
          <p:cNvSpPr>
            <a:spLocks noGrp="1"/>
          </p:cNvSpPr>
          <p:nvPr>
            <p:ph type="title"/>
          </p:nvPr>
        </p:nvSpPr>
        <p:spPr/>
        <p:txBody>
          <a:bodyPr>
            <a:normAutofit fontScale="90000"/>
          </a:bodyPr>
          <a:lstStyle/>
          <a:p>
            <a:r>
              <a:rPr lang="en-US" b="1" dirty="0"/>
              <a:t>2018 – Chinese </a:t>
            </a:r>
            <a:r>
              <a:rPr lang="en-US" b="1" dirty="0" err="1"/>
              <a:t>CRISPR’d</a:t>
            </a:r>
            <a:r>
              <a:rPr lang="en-US" b="1" dirty="0"/>
              <a:t> first human embryos</a:t>
            </a:r>
          </a:p>
        </p:txBody>
      </p:sp>
      <p:sp>
        <p:nvSpPr>
          <p:cNvPr id="3" name="Content Placeholder 2">
            <a:extLst>
              <a:ext uri="{FF2B5EF4-FFF2-40B4-BE49-F238E27FC236}">
                <a16:creationId xmlns:a16="http://schemas.microsoft.com/office/drawing/2014/main" id="{87DE03B7-664C-0945-B4B0-8C49172571AF}"/>
              </a:ext>
            </a:extLst>
          </p:cNvPr>
          <p:cNvSpPr>
            <a:spLocks noGrp="1"/>
          </p:cNvSpPr>
          <p:nvPr>
            <p:ph idx="1"/>
          </p:nvPr>
        </p:nvSpPr>
        <p:spPr>
          <a:xfrm>
            <a:off x="180781" y="1976923"/>
            <a:ext cx="5305619" cy="4023827"/>
          </a:xfrm>
        </p:spPr>
        <p:txBody>
          <a:bodyPr>
            <a:normAutofit fontScale="70000" lnSpcReduction="20000"/>
          </a:bodyPr>
          <a:lstStyle/>
          <a:p>
            <a:r>
              <a:rPr lang="en-US" dirty="0"/>
              <a:t>Human embryos injected with CRISPR to eliminate a gene called CCR5 with the aim of making them resistant to HIV. </a:t>
            </a:r>
          </a:p>
          <a:p>
            <a:pPr lvl="1"/>
            <a:r>
              <a:rPr lang="en-US" dirty="0"/>
              <a:t>Ordered CRISPR components from US Biotech companies (violated their “research use only” policies</a:t>
            </a:r>
          </a:p>
          <a:p>
            <a:pPr lvl="1"/>
            <a:r>
              <a:rPr lang="en-US" dirty="0"/>
              <a:t>Found that he also violated Chinese law </a:t>
            </a:r>
          </a:p>
          <a:p>
            <a:pPr lvl="1"/>
            <a:r>
              <a:rPr lang="en-US" dirty="0"/>
              <a:t>Near unanimous condemnation of the work</a:t>
            </a:r>
          </a:p>
          <a:p>
            <a:pPr lvl="1"/>
            <a:r>
              <a:rPr lang="en-US" dirty="0"/>
              <a:t>Immediate moratorium on the implantation of gene-edited embryos</a:t>
            </a:r>
          </a:p>
          <a:p>
            <a:pPr lvl="1"/>
            <a:r>
              <a:rPr lang="en-US" dirty="0"/>
              <a:t>He was fired and all research activities were suspended (uncertain fate as he awaits possible official criminal charges)</a:t>
            </a:r>
          </a:p>
        </p:txBody>
      </p:sp>
      <p:pic>
        <p:nvPicPr>
          <p:cNvPr id="4" name="Picture 3">
            <a:extLst>
              <a:ext uri="{FF2B5EF4-FFF2-40B4-BE49-F238E27FC236}">
                <a16:creationId xmlns:a16="http://schemas.microsoft.com/office/drawing/2014/main" id="{02EE0170-EA0B-8648-B276-F519368CA44A}"/>
              </a:ext>
            </a:extLst>
          </p:cNvPr>
          <p:cNvPicPr>
            <a:picLocks noChangeAspect="1"/>
          </p:cNvPicPr>
          <p:nvPr/>
        </p:nvPicPr>
        <p:blipFill>
          <a:blip r:embed="rId3"/>
          <a:stretch>
            <a:fillRect/>
          </a:stretch>
        </p:blipFill>
        <p:spPr>
          <a:xfrm>
            <a:off x="5637050" y="2511490"/>
            <a:ext cx="3454198" cy="2292609"/>
          </a:xfrm>
          <a:prstGeom prst="rect">
            <a:avLst/>
          </a:prstGeom>
        </p:spPr>
      </p:pic>
      <p:sp>
        <p:nvSpPr>
          <p:cNvPr id="5" name="TextBox 4">
            <a:extLst>
              <a:ext uri="{FF2B5EF4-FFF2-40B4-BE49-F238E27FC236}">
                <a16:creationId xmlns:a16="http://schemas.microsoft.com/office/drawing/2014/main" id="{25DC9308-57F3-EC4B-9CED-6D1016086646}"/>
              </a:ext>
            </a:extLst>
          </p:cNvPr>
          <p:cNvSpPr txBox="1"/>
          <p:nvPr/>
        </p:nvSpPr>
        <p:spPr>
          <a:xfrm>
            <a:off x="5773480" y="4722939"/>
            <a:ext cx="2950535" cy="923330"/>
          </a:xfrm>
          <a:prstGeom prst="rect">
            <a:avLst/>
          </a:prstGeom>
          <a:noFill/>
        </p:spPr>
        <p:txBody>
          <a:bodyPr wrap="square" rtlCol="0">
            <a:spAutoFit/>
          </a:bodyPr>
          <a:lstStyle/>
          <a:p>
            <a:pPr algn="ctr"/>
            <a:r>
              <a:rPr lang="en-US" sz="1350" b="1" dirty="0"/>
              <a:t>Recruited patients by offering free standard IVF services. Man had to be HIV-positive and the woman had to be uninfected. </a:t>
            </a:r>
          </a:p>
        </p:txBody>
      </p:sp>
    </p:spTree>
    <p:extLst>
      <p:ext uri="{BB962C8B-B14F-4D97-AF65-F5344CB8AC3E}">
        <p14:creationId xmlns:p14="http://schemas.microsoft.com/office/powerpoint/2010/main" val="1108680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device&#10;&#10;Description automatically generated">
            <a:extLst>
              <a:ext uri="{FF2B5EF4-FFF2-40B4-BE49-F238E27FC236}">
                <a16:creationId xmlns:a16="http://schemas.microsoft.com/office/drawing/2014/main" id="{2A84AAF6-F7D9-3C13-8123-70B5FEC25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81000"/>
            <a:ext cx="7772400" cy="5440680"/>
          </a:xfrm>
          <a:prstGeom prst="rect">
            <a:avLst/>
          </a:prstGeom>
        </p:spPr>
      </p:pic>
      <p:sp>
        <p:nvSpPr>
          <p:cNvPr id="4" name="TextBox 3">
            <a:hlinkClick r:id="rId3"/>
            <a:extLst>
              <a:ext uri="{FF2B5EF4-FFF2-40B4-BE49-F238E27FC236}">
                <a16:creationId xmlns:a16="http://schemas.microsoft.com/office/drawing/2014/main" id="{22DD8BA6-DDBC-F6C8-E305-621DC8852872}"/>
              </a:ext>
            </a:extLst>
          </p:cNvPr>
          <p:cNvSpPr txBox="1"/>
          <p:nvPr/>
        </p:nvSpPr>
        <p:spPr>
          <a:xfrm>
            <a:off x="2117962" y="6107668"/>
            <a:ext cx="4908075" cy="369332"/>
          </a:xfrm>
          <a:prstGeom prst="rect">
            <a:avLst/>
          </a:prstGeom>
          <a:noFill/>
        </p:spPr>
        <p:txBody>
          <a:bodyPr wrap="none" rtlCol="0">
            <a:spAutoFit/>
          </a:bodyPr>
          <a:lstStyle/>
          <a:p>
            <a:r>
              <a:rPr lang="en-US" dirty="0"/>
              <a:t>https://</a:t>
            </a:r>
            <a:r>
              <a:rPr lang="en-US" dirty="0" err="1"/>
              <a:t>www.youtube.com</a:t>
            </a:r>
            <a:r>
              <a:rPr lang="en-US" dirty="0"/>
              <a:t>/</a:t>
            </a:r>
            <a:r>
              <a:rPr lang="en-US" dirty="0" err="1"/>
              <a:t>watch?v</a:t>
            </a:r>
            <a:r>
              <a:rPr lang="en-US" dirty="0"/>
              <a:t>=wgui4s8V0eE</a:t>
            </a:r>
          </a:p>
        </p:txBody>
      </p:sp>
    </p:spTree>
    <p:extLst>
      <p:ext uri="{BB962C8B-B14F-4D97-AF65-F5344CB8AC3E}">
        <p14:creationId xmlns:p14="http://schemas.microsoft.com/office/powerpoint/2010/main" val="1247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04D8-7DB6-D14F-9707-62DAFD499A6B}"/>
              </a:ext>
            </a:extLst>
          </p:cNvPr>
          <p:cNvSpPr>
            <a:spLocks noGrp="1"/>
          </p:cNvSpPr>
          <p:nvPr>
            <p:ph type="title"/>
          </p:nvPr>
        </p:nvSpPr>
        <p:spPr>
          <a:xfrm>
            <a:off x="628650" y="857251"/>
            <a:ext cx="7886700" cy="994172"/>
          </a:xfrm>
        </p:spPr>
        <p:txBody>
          <a:bodyPr>
            <a:normAutofit fontScale="90000"/>
          </a:bodyPr>
          <a:lstStyle/>
          <a:p>
            <a:r>
              <a:rPr lang="en-US" b="1" dirty="0"/>
              <a:t>More CRISPR resources and movies:</a:t>
            </a:r>
          </a:p>
        </p:txBody>
      </p:sp>
      <p:sp>
        <p:nvSpPr>
          <p:cNvPr id="3" name="Content Placeholder 2">
            <a:extLst>
              <a:ext uri="{FF2B5EF4-FFF2-40B4-BE49-F238E27FC236}">
                <a16:creationId xmlns:a16="http://schemas.microsoft.com/office/drawing/2014/main" id="{B943D2E9-5F8F-3542-B26F-DDBBDE7FE667}"/>
              </a:ext>
            </a:extLst>
          </p:cNvPr>
          <p:cNvSpPr>
            <a:spLocks noGrp="1"/>
          </p:cNvSpPr>
          <p:nvPr>
            <p:ph idx="1"/>
          </p:nvPr>
        </p:nvSpPr>
        <p:spPr>
          <a:xfrm>
            <a:off x="149773" y="1682559"/>
            <a:ext cx="8844455" cy="3263504"/>
          </a:xfrm>
        </p:spPr>
        <p:txBody>
          <a:bodyPr>
            <a:normAutofit fontScale="47500" lnSpcReduction="20000"/>
          </a:bodyPr>
          <a:lstStyle/>
          <a:p>
            <a:r>
              <a:rPr lang="en-US" dirty="0"/>
              <a:t>Nature video CRISPR: gene editing and beyond: </a:t>
            </a:r>
            <a:r>
              <a:rPr lang="en-US" dirty="0">
                <a:hlinkClick r:id="rId2"/>
              </a:rPr>
              <a:t>https://www.youtube.com/watch?v=4YKFw2KZA5o</a:t>
            </a:r>
            <a:endParaRPr lang="en-US" dirty="0"/>
          </a:p>
          <a:p>
            <a:r>
              <a:rPr lang="en-US" dirty="0"/>
              <a:t>MIT: quick introduction to CRISPR-Cas9 and guide RNAs: </a:t>
            </a:r>
            <a:r>
              <a:rPr lang="en-US" dirty="0">
                <a:hlinkClick r:id="rId3"/>
              </a:rPr>
              <a:t>https://www.technologyreview.com/video/608474/crispr-decoded/</a:t>
            </a:r>
            <a:endParaRPr lang="en-US" dirty="0"/>
          </a:p>
          <a:p>
            <a:r>
              <a:rPr lang="en-US" dirty="0"/>
              <a:t>Unnatural Selection: Netflix Trailer: </a:t>
            </a:r>
            <a:r>
              <a:rPr lang="en-US" dirty="0">
                <a:hlinkClick r:id="rId4"/>
              </a:rPr>
              <a:t>https://www.youtube.com/watch?v=WIIVh7H6nvI</a:t>
            </a:r>
            <a:endParaRPr lang="en-US" dirty="0"/>
          </a:p>
          <a:p>
            <a:r>
              <a:rPr lang="en-US" dirty="0"/>
              <a:t>WIRED: CRISPR at increasing levels of complexity: </a:t>
            </a:r>
            <a:r>
              <a:rPr lang="en-US" dirty="0">
                <a:hlinkClick r:id="rId5"/>
              </a:rPr>
              <a:t>https://www.wired.com/video/watch/biologist-explains-one-concept-in-5-levels-of-difficulty-crispr?_ga=2.202749521.1910611492.1575573836-524209113.1575573836</a:t>
            </a:r>
            <a:endParaRPr lang="en-US" dirty="0"/>
          </a:p>
          <a:p>
            <a:r>
              <a:rPr lang="en-US" dirty="0" err="1"/>
              <a:t>iBiology</a:t>
            </a:r>
            <a:r>
              <a:rPr lang="en-US" dirty="0"/>
              <a:t>: Jennifer </a:t>
            </a:r>
            <a:r>
              <a:rPr lang="en-US" dirty="0" err="1"/>
              <a:t>Doudna</a:t>
            </a:r>
            <a:r>
              <a:rPr lang="en-US" dirty="0"/>
              <a:t>: </a:t>
            </a:r>
            <a:r>
              <a:rPr lang="en-US" dirty="0">
                <a:hlinkClick r:id="rId6"/>
              </a:rPr>
              <a:t>https://www.ibiology.org/genetics-and-gene-regulation/crispr-cas9/</a:t>
            </a:r>
            <a:endParaRPr lang="en-US" dirty="0"/>
          </a:p>
          <a:p>
            <a:r>
              <a:rPr lang="en-US" dirty="0" err="1"/>
              <a:t>TEDtalk</a:t>
            </a:r>
            <a:r>
              <a:rPr lang="en-US" dirty="0"/>
              <a:t>: What you need to know about CRISPR: </a:t>
            </a:r>
            <a:r>
              <a:rPr lang="en-US" dirty="0">
                <a:hlinkClick r:id="rId6"/>
              </a:rPr>
              <a:t>https://www.ibiology.org/genetics-and-gene-regulation/crispr-cas9/</a:t>
            </a:r>
            <a:endParaRPr lang="en-US" dirty="0"/>
          </a:p>
          <a:p>
            <a:r>
              <a:rPr lang="en-US" dirty="0"/>
              <a:t>Mr. Anderson: CRISPR: </a:t>
            </a:r>
            <a:r>
              <a:rPr lang="en-US" dirty="0">
                <a:hlinkClick r:id="rId7"/>
              </a:rPr>
              <a:t>https://www.youtube.com/watch?v=MnYppmstxIs</a:t>
            </a:r>
            <a:endParaRPr lang="en-US" dirty="0"/>
          </a:p>
          <a:p>
            <a:r>
              <a:rPr lang="en-US" dirty="0"/>
              <a:t>Salk: Targeting RNA with CRISPR: </a:t>
            </a:r>
            <a:r>
              <a:rPr lang="en-US" dirty="0">
                <a:hlinkClick r:id="rId8"/>
              </a:rPr>
              <a:t>https://www.youtube.com/watch?v=hW8aLHiBD-I</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775716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3CDA-4029-AE41-8872-75DB56FE165B}"/>
              </a:ext>
            </a:extLst>
          </p:cNvPr>
          <p:cNvSpPr>
            <a:spLocks noGrp="1"/>
          </p:cNvSpPr>
          <p:nvPr>
            <p:ph type="title"/>
          </p:nvPr>
        </p:nvSpPr>
        <p:spPr/>
        <p:txBody>
          <a:bodyPr/>
          <a:lstStyle/>
          <a:p>
            <a:r>
              <a:rPr lang="en-US" b="1" dirty="0"/>
              <a:t>PBS CRISPR Videos</a:t>
            </a:r>
          </a:p>
        </p:txBody>
      </p:sp>
      <p:sp>
        <p:nvSpPr>
          <p:cNvPr id="3" name="Content Placeholder 2">
            <a:extLst>
              <a:ext uri="{FF2B5EF4-FFF2-40B4-BE49-F238E27FC236}">
                <a16:creationId xmlns:a16="http://schemas.microsoft.com/office/drawing/2014/main" id="{222FB3B4-BBAA-6B4E-807A-B53DC76283F5}"/>
              </a:ext>
            </a:extLst>
          </p:cNvPr>
          <p:cNvSpPr>
            <a:spLocks noGrp="1"/>
          </p:cNvSpPr>
          <p:nvPr>
            <p:ph idx="1"/>
          </p:nvPr>
        </p:nvSpPr>
        <p:spPr/>
        <p:txBody>
          <a:bodyPr/>
          <a:lstStyle/>
          <a:p>
            <a:r>
              <a:rPr lang="en-US" dirty="0"/>
              <a:t>CRISPR introduction: </a:t>
            </a:r>
            <a:r>
              <a:rPr lang="en-US" dirty="0">
                <a:hlinkClick r:id="rId2"/>
              </a:rPr>
              <a:t>https://www.youtube.com/watch?v=_pGNM9CTLJg</a:t>
            </a:r>
            <a:endParaRPr lang="en-US" dirty="0"/>
          </a:p>
          <a:p>
            <a:r>
              <a:rPr lang="en-US" dirty="0"/>
              <a:t>CRISPR - how far should we go: </a:t>
            </a:r>
            <a:r>
              <a:rPr lang="en-US" dirty="0">
                <a:hlinkClick r:id="rId3"/>
              </a:rPr>
              <a:t>https://www.youtube.com/watch?v=wnlJ6dRfPFg&amp;feature=youtu.be</a:t>
            </a:r>
            <a:endParaRPr lang="en-US" dirty="0"/>
          </a:p>
        </p:txBody>
      </p:sp>
    </p:spTree>
    <p:extLst>
      <p:ext uri="{BB962C8B-B14F-4D97-AF65-F5344CB8AC3E}">
        <p14:creationId xmlns:p14="http://schemas.microsoft.com/office/powerpoint/2010/main" val="371762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8">
            <a:extLst>
              <a:ext uri="{FF2B5EF4-FFF2-40B4-BE49-F238E27FC236}">
                <a16:creationId xmlns:a16="http://schemas.microsoft.com/office/drawing/2014/main" id="{AE75E172-210A-0F49-A603-B2383DD711AA}"/>
              </a:ext>
            </a:extLst>
          </p:cNvPr>
          <p:cNvSpPr>
            <a:spLocks noChangeArrowheads="1"/>
          </p:cNvSpPr>
          <p:nvPr/>
        </p:nvSpPr>
        <p:spPr bwMode="auto">
          <a:xfrm>
            <a:off x="3287713" y="85725"/>
            <a:ext cx="2570162" cy="523875"/>
          </a:xfrm>
          <a:prstGeom prst="rect">
            <a:avLst/>
          </a:prstGeom>
          <a:solidFill>
            <a:schemeClr val="bg1"/>
          </a:solidFill>
          <a:ln w="9525">
            <a:solidFill>
              <a:schemeClr val="tx1"/>
            </a:solidFill>
            <a:miter lim="800000"/>
            <a:headEnd/>
            <a:tailEnd/>
          </a:ln>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800" dirty="0">
                <a:solidFill>
                  <a:srgbClr val="000000"/>
                </a:solidFill>
                <a:latin typeface="Helvetica" pitchFamily="2" charset="0"/>
              </a:rPr>
              <a:t>Forensics!!</a:t>
            </a:r>
          </a:p>
        </p:txBody>
      </p:sp>
      <p:sp>
        <p:nvSpPr>
          <p:cNvPr id="47107" name="Rectangle 8">
            <a:extLst>
              <a:ext uri="{FF2B5EF4-FFF2-40B4-BE49-F238E27FC236}">
                <a16:creationId xmlns:a16="http://schemas.microsoft.com/office/drawing/2014/main" id="{76C56BC1-064C-6943-BB4C-4D801C530579}"/>
              </a:ext>
            </a:extLst>
          </p:cNvPr>
          <p:cNvSpPr>
            <a:spLocks noChangeArrowheads="1"/>
          </p:cNvSpPr>
          <p:nvPr/>
        </p:nvSpPr>
        <p:spPr bwMode="auto">
          <a:xfrm>
            <a:off x="5364702" y="1559363"/>
            <a:ext cx="3805238" cy="400050"/>
          </a:xfrm>
          <a:prstGeom prst="rect">
            <a:avLst/>
          </a:prstGeom>
          <a:solidFill>
            <a:schemeClr val="bg1"/>
          </a:solidFill>
          <a:ln w="9525">
            <a:solidFill>
              <a:schemeClr val="tx1"/>
            </a:solidFill>
            <a:miter lim="800000"/>
            <a:headEnd/>
            <a:tailEnd/>
          </a:ln>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dirty="0">
                <a:solidFill>
                  <a:srgbClr val="000000"/>
                </a:solidFill>
                <a:latin typeface="Helvetica" pitchFamily="2" charset="0"/>
              </a:rPr>
              <a:t>Length of repetitive DNA</a:t>
            </a:r>
          </a:p>
        </p:txBody>
      </p:sp>
      <p:sp>
        <p:nvSpPr>
          <p:cNvPr id="47108" name="Rectangle 8">
            <a:extLst>
              <a:ext uri="{FF2B5EF4-FFF2-40B4-BE49-F238E27FC236}">
                <a16:creationId xmlns:a16="http://schemas.microsoft.com/office/drawing/2014/main" id="{69BD61F6-0882-1047-8725-E5BC7AA48041}"/>
              </a:ext>
            </a:extLst>
          </p:cNvPr>
          <p:cNvSpPr>
            <a:spLocks noChangeArrowheads="1"/>
          </p:cNvSpPr>
          <p:nvPr/>
        </p:nvSpPr>
        <p:spPr bwMode="auto">
          <a:xfrm>
            <a:off x="47879" y="731398"/>
            <a:ext cx="5230812" cy="1323975"/>
          </a:xfrm>
          <a:prstGeom prst="rect">
            <a:avLst/>
          </a:prstGeom>
          <a:solidFill>
            <a:schemeClr val="bg1"/>
          </a:solidFill>
          <a:ln w="9525">
            <a:solidFill>
              <a:schemeClr val="tx1"/>
            </a:solidFill>
            <a:miter lim="800000"/>
            <a:headEnd/>
            <a:tailEnd/>
          </a:ln>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dirty="0">
                <a:solidFill>
                  <a:srgbClr val="000000"/>
                </a:solidFill>
                <a:latin typeface="Helvetica" pitchFamily="2" charset="0"/>
              </a:rPr>
              <a:t>DNA Fingerprinting:</a:t>
            </a:r>
          </a:p>
          <a:p>
            <a:pPr algn="ctr" eaLnBrk="1" hangingPunct="1"/>
            <a:r>
              <a:rPr lang="en-US" altLang="en-US" sz="2000" b="0" dirty="0">
                <a:solidFill>
                  <a:srgbClr val="000000"/>
                </a:solidFill>
                <a:latin typeface="Helvetica" pitchFamily="2" charset="0"/>
              </a:rPr>
              <a:t>shows variations in the length of restriction fragments produced by a given restriction enzyme. </a:t>
            </a:r>
            <a:endParaRPr lang="en-US" altLang="en-US" sz="2000" dirty="0">
              <a:solidFill>
                <a:srgbClr val="000000"/>
              </a:solidFill>
              <a:latin typeface="Helvetica" pitchFamily="2" charset="0"/>
            </a:endParaRPr>
          </a:p>
        </p:txBody>
      </p:sp>
      <p:pic>
        <p:nvPicPr>
          <p:cNvPr id="3074" name="Picture 2">
            <a:extLst>
              <a:ext uri="{FF2B5EF4-FFF2-40B4-BE49-F238E27FC236}">
                <a16:creationId xmlns:a16="http://schemas.microsoft.com/office/drawing/2014/main" id="{BC0FF826-E01E-1289-628D-D744A75A3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240401"/>
            <a:ext cx="5719420" cy="3218167"/>
          </a:xfrm>
          <a:prstGeom prst="rect">
            <a:avLst/>
          </a:prstGeom>
          <a:noFill/>
          <a:extLst>
            <a:ext uri="{909E8E84-426E-40DD-AFC4-6F175D3DCCD1}">
              <a14:hiddenFill xmlns:a14="http://schemas.microsoft.com/office/drawing/2010/main">
                <a:solidFill>
                  <a:srgbClr val="FFFFFF"/>
                </a:solidFill>
              </a14:hiddenFill>
            </a:ext>
          </a:extLst>
        </p:spPr>
      </p:pic>
      <p:pic>
        <p:nvPicPr>
          <p:cNvPr id="47109" name="Picture 2">
            <a:extLst>
              <a:ext uri="{FF2B5EF4-FFF2-40B4-BE49-F238E27FC236}">
                <a16:creationId xmlns:a16="http://schemas.microsoft.com/office/drawing/2014/main" id="{B686922D-AF15-F34F-8306-7768658FCD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550" y="2000250"/>
            <a:ext cx="41592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73661E1-5387-FEB1-17BC-8C32F6B32BC9}"/>
              </a:ext>
            </a:extLst>
          </p:cNvPr>
          <p:cNvSpPr txBox="1"/>
          <p:nvPr/>
        </p:nvSpPr>
        <p:spPr>
          <a:xfrm>
            <a:off x="163340" y="6126602"/>
            <a:ext cx="4745210" cy="369332"/>
          </a:xfrm>
          <a:prstGeom prst="rect">
            <a:avLst/>
          </a:prstGeom>
          <a:noFill/>
        </p:spPr>
        <p:txBody>
          <a:bodyPr wrap="none" rtlCol="0">
            <a:spAutoFit/>
          </a:bodyPr>
          <a:lstStyle/>
          <a:p>
            <a:r>
              <a:rPr lang="en-US" dirty="0"/>
              <a:t>Golden State Killer : Man in the Window podcast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P spid="4710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fig.cox.miami.edu/~cmallery/150/gene/splicing.jpg"/>
          <p:cNvPicPr>
            <a:picLocks noChangeAspect="1" noChangeArrowheads="1"/>
          </p:cNvPicPr>
          <p:nvPr/>
        </p:nvPicPr>
        <p:blipFill>
          <a:blip r:embed="rId2"/>
          <a:srcRect/>
          <a:stretch>
            <a:fillRect/>
          </a:stretch>
        </p:blipFill>
        <p:spPr bwMode="auto">
          <a:xfrm>
            <a:off x="990600" y="381000"/>
            <a:ext cx="4876800" cy="5601730"/>
          </a:xfrm>
          <a:prstGeom prst="rect">
            <a:avLst/>
          </a:prstGeom>
          <a:noFill/>
        </p:spPr>
      </p:pic>
      <p:sp>
        <p:nvSpPr>
          <p:cNvPr id="5" name="TextBox 4"/>
          <p:cNvSpPr txBox="1"/>
          <p:nvPr/>
        </p:nvSpPr>
        <p:spPr>
          <a:xfrm>
            <a:off x="2667000" y="6248400"/>
            <a:ext cx="4485908" cy="369332"/>
          </a:xfrm>
          <a:prstGeom prst="rect">
            <a:avLst/>
          </a:prstGeom>
          <a:noFill/>
        </p:spPr>
        <p:txBody>
          <a:bodyPr wrap="none" rtlCol="0">
            <a:spAutoFit/>
          </a:bodyPr>
          <a:lstStyle/>
          <a:p>
            <a:r>
              <a:rPr lang="en-US" dirty="0">
                <a:hlinkClick r:id="rId3"/>
              </a:rPr>
              <a:t>http://www.dnai.org/lesson/go/19436/15737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8">
            <a:extLst>
              <a:ext uri="{FF2B5EF4-FFF2-40B4-BE49-F238E27FC236}">
                <a16:creationId xmlns:a16="http://schemas.microsoft.com/office/drawing/2014/main" id="{752938A1-D6D0-4B49-9B38-BA0CC48CF9CF}"/>
              </a:ext>
            </a:extLst>
          </p:cNvPr>
          <p:cNvSpPr>
            <a:spLocks noChangeArrowheads="1"/>
          </p:cNvSpPr>
          <p:nvPr/>
        </p:nvSpPr>
        <p:spPr bwMode="auto">
          <a:xfrm>
            <a:off x="381000" y="304800"/>
            <a:ext cx="8458200" cy="523875"/>
          </a:xfrm>
          <a:prstGeom prst="rect">
            <a:avLst/>
          </a:prstGeom>
          <a:solidFill>
            <a:schemeClr val="bg1"/>
          </a:solidFill>
          <a:ln w="9525">
            <a:solidFill>
              <a:schemeClr val="tx1"/>
            </a:solidFill>
            <a:miter lim="800000"/>
            <a:headEnd/>
            <a:tailEnd/>
          </a:ln>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800">
                <a:solidFill>
                  <a:srgbClr val="000000"/>
                </a:solidFill>
                <a:latin typeface="Helvetica" pitchFamily="2" charset="0"/>
              </a:rPr>
              <a:t>Genetically Modified Organisms (GMOs)</a:t>
            </a:r>
            <a:endParaRPr lang="en-US" altLang="en-US" sz="2800" b="0">
              <a:solidFill>
                <a:srgbClr val="000000"/>
              </a:solidFill>
              <a:latin typeface="Helvetica" pitchFamily="2" charset="0"/>
            </a:endParaRPr>
          </a:p>
        </p:txBody>
      </p:sp>
      <p:sp>
        <p:nvSpPr>
          <p:cNvPr id="54274" name="TextBox 3">
            <a:extLst>
              <a:ext uri="{FF2B5EF4-FFF2-40B4-BE49-F238E27FC236}">
                <a16:creationId xmlns:a16="http://schemas.microsoft.com/office/drawing/2014/main" id="{73A9155E-62AE-3244-A71A-34446D4DCA69}"/>
              </a:ext>
            </a:extLst>
          </p:cNvPr>
          <p:cNvSpPr txBox="1">
            <a:spLocks noChangeArrowheads="1"/>
          </p:cNvSpPr>
          <p:nvPr/>
        </p:nvSpPr>
        <p:spPr bwMode="auto">
          <a:xfrm>
            <a:off x="304800" y="914400"/>
            <a:ext cx="868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a:latin typeface="Helvetica" pitchFamily="2" charset="0"/>
              </a:rPr>
              <a:t>An organism whose genetic material has been altered in a way that does not occur naturally by mating and/or natural recombination</a:t>
            </a:r>
          </a:p>
        </p:txBody>
      </p:sp>
      <p:sp>
        <p:nvSpPr>
          <p:cNvPr id="49155" name="TextBox 5">
            <a:extLst>
              <a:ext uri="{FF2B5EF4-FFF2-40B4-BE49-F238E27FC236}">
                <a16:creationId xmlns:a16="http://schemas.microsoft.com/office/drawing/2014/main" id="{20925B45-19E7-D345-9249-BE452209E03B}"/>
              </a:ext>
            </a:extLst>
          </p:cNvPr>
          <p:cNvSpPr txBox="1">
            <a:spLocks noChangeArrowheads="1"/>
          </p:cNvSpPr>
          <p:nvPr/>
        </p:nvSpPr>
        <p:spPr bwMode="auto">
          <a:xfrm>
            <a:off x="444500" y="4883150"/>
            <a:ext cx="5029200" cy="1631950"/>
          </a:xfrm>
          <a:prstGeom prst="rect">
            <a:avLst/>
          </a:prstGeom>
          <a:solidFill>
            <a:schemeClr val="bg1"/>
          </a:solidFill>
          <a:ln w="9525">
            <a:solidFill>
              <a:schemeClr val="tx1"/>
            </a:solidFill>
            <a:miter lim="800000"/>
            <a:headEnd/>
            <a:tailEnd/>
          </a:ln>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0">
                <a:latin typeface="Helvetica" pitchFamily="2" charset="0"/>
              </a:rPr>
              <a:t>In over 2,000 independently funded studies, no one has yet detected any allergy, harm, or risk to humans, animals, or the environment from commercialized GM crops. </a:t>
            </a:r>
          </a:p>
        </p:txBody>
      </p:sp>
      <p:sp>
        <p:nvSpPr>
          <p:cNvPr id="41990" name="TextBox 8">
            <a:extLst>
              <a:ext uri="{FF2B5EF4-FFF2-40B4-BE49-F238E27FC236}">
                <a16:creationId xmlns:a16="http://schemas.microsoft.com/office/drawing/2014/main" id="{F7D099BF-0DB7-694F-9691-19744173CE01}"/>
              </a:ext>
            </a:extLst>
          </p:cNvPr>
          <p:cNvSpPr txBox="1">
            <a:spLocks noChangeArrowheads="1"/>
          </p:cNvSpPr>
          <p:nvPr/>
        </p:nvSpPr>
        <p:spPr bwMode="auto">
          <a:xfrm>
            <a:off x="5257800" y="1828800"/>
            <a:ext cx="3276600" cy="2554288"/>
          </a:xfrm>
          <a:prstGeom prst="rect">
            <a:avLst/>
          </a:prstGeom>
          <a:solidFill>
            <a:srgbClr val="FFFFFF"/>
          </a:solidFill>
          <a:ln>
            <a:solidFill>
              <a:srgbClr val="000000"/>
            </a:solidFill>
          </a:ln>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gn="ctr">
              <a:defRPr/>
            </a:pPr>
            <a:r>
              <a:rPr lang="en-US" altLang="en-US" sz="2000" dirty="0">
                <a:latin typeface="Helvetica" pitchFamily="2" charset="0"/>
              </a:rPr>
              <a:t>GMOs do the following:</a:t>
            </a:r>
          </a:p>
          <a:p>
            <a:pPr marL="342900" indent="-342900">
              <a:buFont typeface="Arial" panose="020B0604020202020204" pitchFamily="34" charset="0"/>
              <a:buChar char="•"/>
              <a:defRPr/>
            </a:pPr>
            <a:r>
              <a:rPr lang="en-US" altLang="en-US" sz="2000" b="0" dirty="0">
                <a:latin typeface="Helvetica" pitchFamily="2" charset="0"/>
              </a:rPr>
              <a:t>Increase yield</a:t>
            </a:r>
          </a:p>
          <a:p>
            <a:pPr marL="342900" indent="-342900">
              <a:buFont typeface="Arial" panose="020B0604020202020204" pitchFamily="34" charset="0"/>
              <a:buChar char="•"/>
              <a:defRPr/>
            </a:pPr>
            <a:r>
              <a:rPr lang="en-US" altLang="en-US" sz="2000" b="0" dirty="0">
                <a:latin typeface="Helvetica" pitchFamily="2" charset="0"/>
              </a:rPr>
              <a:t>Save on land</a:t>
            </a:r>
          </a:p>
          <a:p>
            <a:pPr marL="342900" indent="-342900">
              <a:buFont typeface="Arial" panose="020B0604020202020204" pitchFamily="34" charset="0"/>
              <a:buChar char="•"/>
              <a:defRPr/>
            </a:pPr>
            <a:r>
              <a:rPr lang="en-US" altLang="en-US" sz="2000" b="0" dirty="0">
                <a:latin typeface="Helvetica" pitchFamily="2" charset="0"/>
              </a:rPr>
              <a:t>Better tasting fruit and veggies (less seeds, more juice, etc.)</a:t>
            </a:r>
          </a:p>
          <a:p>
            <a:pPr marL="342900" indent="-342900">
              <a:buFont typeface="Arial" panose="020B0604020202020204" pitchFamily="34" charset="0"/>
              <a:buChar char="•"/>
              <a:defRPr/>
            </a:pPr>
            <a:r>
              <a:rPr lang="en-US" altLang="en-US" sz="2000" b="0" dirty="0">
                <a:latin typeface="Helvetica" pitchFamily="2" charset="0"/>
              </a:rPr>
              <a:t>Use less pesticides</a:t>
            </a:r>
          </a:p>
          <a:p>
            <a:pPr marL="342900" indent="-342900">
              <a:buFont typeface="Arial" panose="020B0604020202020204" pitchFamily="34" charset="0"/>
              <a:buChar char="•"/>
              <a:defRPr/>
            </a:pPr>
            <a:r>
              <a:rPr lang="en-US" altLang="en-US" sz="2000" b="0" dirty="0">
                <a:latin typeface="Helvetica" pitchFamily="2" charset="0"/>
              </a:rPr>
              <a:t>Add nutritional value</a:t>
            </a:r>
          </a:p>
        </p:txBody>
      </p:sp>
      <p:sp>
        <p:nvSpPr>
          <p:cNvPr id="49158" name="Rectangle 2">
            <a:extLst>
              <a:ext uri="{FF2B5EF4-FFF2-40B4-BE49-F238E27FC236}">
                <a16:creationId xmlns:a16="http://schemas.microsoft.com/office/drawing/2014/main" id="{963B10A1-EA5E-F14F-A1CB-73F2A6F98E17}"/>
              </a:ext>
            </a:extLst>
          </p:cNvPr>
          <p:cNvSpPr>
            <a:spLocks noChangeArrowheads="1"/>
          </p:cNvSpPr>
          <p:nvPr/>
        </p:nvSpPr>
        <p:spPr bwMode="auto">
          <a:xfrm>
            <a:off x="914400" y="1981200"/>
            <a:ext cx="36528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a:solidFill>
                  <a:srgbClr val="FF0000"/>
                </a:solidFill>
                <a:latin typeface="Helvetica" pitchFamily="2" charset="0"/>
              </a:rPr>
              <a:t>Neil deGrasse Tyson on GMOs: https://www.youtube.com/watch?time_continue=5&amp;v=1ecT2CaL7NA</a:t>
            </a:r>
          </a:p>
        </p:txBody>
      </p:sp>
      <p:pic>
        <p:nvPicPr>
          <p:cNvPr id="54278" name="Picture 2">
            <a:extLst>
              <a:ext uri="{FF2B5EF4-FFF2-40B4-BE49-F238E27FC236}">
                <a16:creationId xmlns:a16="http://schemas.microsoft.com/office/drawing/2014/main" id="{5C99A9BC-5530-304F-8D54-6DA1B5A543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2300" y="4648200"/>
            <a:ext cx="29845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p:bldP spid="41990" grpId="0" animBg="1"/>
      <p:bldP spid="491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lstStyle/>
          <a:p>
            <a:endParaRPr lang="en-US"/>
          </a:p>
        </p:txBody>
      </p:sp>
      <p:pic>
        <p:nvPicPr>
          <p:cNvPr id="8196" name="Picture 4" descr="08-00x-SeaUrchinDevelopment"/>
          <p:cNvPicPr>
            <a:picLocks noChangeAspect="1" noChangeArrowheads="1"/>
          </p:cNvPicPr>
          <p:nvPr/>
        </p:nvPicPr>
        <p:blipFill>
          <a:blip r:embed="rId3"/>
          <a:srcRect/>
          <a:stretch>
            <a:fillRect/>
          </a:stretch>
        </p:blipFill>
        <p:spPr bwMode="auto">
          <a:xfrm>
            <a:off x="381000" y="685800"/>
            <a:ext cx="8239125" cy="5830888"/>
          </a:xfrm>
          <a:prstGeom prst="rect">
            <a:avLst/>
          </a:prstGeom>
          <a:noFill/>
        </p:spPr>
      </p:pic>
      <p:sp>
        <p:nvSpPr>
          <p:cNvPr id="8197" name="Text Box 5"/>
          <p:cNvSpPr txBox="1">
            <a:spLocks noChangeArrowheads="1"/>
          </p:cNvSpPr>
          <p:nvPr/>
        </p:nvSpPr>
        <p:spPr bwMode="auto">
          <a:xfrm>
            <a:off x="990600" y="0"/>
            <a:ext cx="7543800" cy="366713"/>
          </a:xfrm>
          <a:prstGeom prst="rect">
            <a:avLst/>
          </a:prstGeom>
          <a:noFill/>
          <a:ln w="9525">
            <a:noFill/>
            <a:miter lim="800000"/>
            <a:headEnd/>
            <a:tailEnd/>
          </a:ln>
          <a:effectLst/>
        </p:spPr>
        <p:txBody>
          <a:bodyPr>
            <a:spAutoFit/>
          </a:bodyPr>
          <a:lstStyle/>
          <a:p>
            <a:pPr>
              <a:spcBef>
                <a:spcPct val="50000"/>
              </a:spcBef>
            </a:pPr>
            <a:r>
              <a:rPr lang="en-US"/>
              <a:t>		Sea Urchin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seinquiry.gov.uk/report/volume2/images/chapted6.gif"/>
          <p:cNvPicPr>
            <a:picLocks noChangeAspect="1" noChangeArrowheads="1"/>
          </p:cNvPicPr>
          <p:nvPr/>
        </p:nvPicPr>
        <p:blipFill>
          <a:blip r:embed="rId2"/>
          <a:srcRect/>
          <a:stretch>
            <a:fillRect/>
          </a:stretch>
        </p:blipFill>
        <p:spPr bwMode="auto">
          <a:xfrm>
            <a:off x="1295400" y="304800"/>
            <a:ext cx="6248400" cy="615961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www.ohsu.edu/research/transgenics/images/prepare_inject.jpg"/>
          <p:cNvPicPr>
            <a:picLocks noChangeAspect="1" noChangeArrowheads="1"/>
          </p:cNvPicPr>
          <p:nvPr/>
        </p:nvPicPr>
        <p:blipFill>
          <a:blip r:embed="rId2"/>
          <a:srcRect/>
          <a:stretch>
            <a:fillRect/>
          </a:stretch>
        </p:blipFill>
        <p:spPr bwMode="auto">
          <a:xfrm>
            <a:off x="444500" y="96481"/>
            <a:ext cx="8394700" cy="668531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www.ohsu.edu/research/transgenics/images/inject_4.jpg"/>
          <p:cNvPicPr>
            <a:picLocks noChangeAspect="1" noChangeArrowheads="1"/>
          </p:cNvPicPr>
          <p:nvPr/>
        </p:nvPicPr>
        <p:blipFill>
          <a:blip r:embed="rId2"/>
          <a:srcRect/>
          <a:stretch>
            <a:fillRect/>
          </a:stretch>
        </p:blipFill>
        <p:spPr bwMode="auto">
          <a:xfrm>
            <a:off x="1130723" y="76200"/>
            <a:ext cx="7022677" cy="6705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intramural.nimh.nih.gov/tgc/mouseimages/Ch3590.jpg"/>
          <p:cNvPicPr>
            <a:picLocks noChangeAspect="1" noChangeArrowheads="1"/>
          </p:cNvPicPr>
          <p:nvPr/>
        </p:nvPicPr>
        <p:blipFill>
          <a:blip r:embed="rId2"/>
          <a:srcRect/>
          <a:stretch>
            <a:fillRect/>
          </a:stretch>
        </p:blipFill>
        <p:spPr bwMode="auto">
          <a:xfrm>
            <a:off x="1295400" y="152400"/>
            <a:ext cx="6400800" cy="667512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1003</Words>
  <Application>Microsoft Macintosh PowerPoint</Application>
  <PresentationFormat>On-screen Show (4:3)</PresentationFormat>
  <Paragraphs>75</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gene therapy, cell therapy,  and gene editing? </vt:lpstr>
      <vt:lpstr>Gene Editing with CRISPR</vt:lpstr>
      <vt:lpstr>PowerPoint Presentation</vt:lpstr>
      <vt:lpstr>2018 – Chinese CRISPR’d first human embryos</vt:lpstr>
      <vt:lpstr>PowerPoint Presentation</vt:lpstr>
      <vt:lpstr>More CRISPR resources and movies:</vt:lpstr>
      <vt:lpstr>PBS CRISPR 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Administratr</dc:creator>
  <cp:lastModifiedBy>Heather Ryan</cp:lastModifiedBy>
  <cp:revision>10</cp:revision>
  <dcterms:created xsi:type="dcterms:W3CDTF">2008-11-30T21:35:31Z</dcterms:created>
  <dcterms:modified xsi:type="dcterms:W3CDTF">2023-02-01T06:43:54Z</dcterms:modified>
</cp:coreProperties>
</file>