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7"/>
  </p:handoutMasterIdLst>
  <p:sldIdLst>
    <p:sldId id="256" r:id="rId2"/>
    <p:sldId id="303" r:id="rId3"/>
    <p:sldId id="34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66" r:id="rId17"/>
    <p:sldId id="271" r:id="rId18"/>
    <p:sldId id="272" r:id="rId19"/>
    <p:sldId id="273" r:id="rId20"/>
    <p:sldId id="313" r:id="rId21"/>
    <p:sldId id="274" r:id="rId22"/>
    <p:sldId id="275" r:id="rId23"/>
    <p:sldId id="277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8" r:id="rId32"/>
    <p:sldId id="290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7"/>
    <p:restoredTop sz="94778"/>
  </p:normalViewPr>
  <p:slideViewPr>
    <p:cSldViewPr snapToObjects="1">
      <p:cViewPr varScale="1">
        <p:scale>
          <a:sx n="83" d="100"/>
          <a:sy n="83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3F80C0-3BA4-55E8-67F1-9F2CF47026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83A59-E168-F17E-F7E8-46E1421D0E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E99A24D-3400-C045-BE3A-AF4006E941B2}" type="datetime1">
              <a:rPr lang="en-US" altLang="en-US"/>
              <a:pPr>
                <a:defRPr/>
              </a:pPr>
              <a:t>2/13/23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2F4C4-14A9-597C-E4C7-F00C04437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5AF86-57C8-DD5C-4DB4-15AD833480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7352332-338F-9243-ABED-8EBEC10DA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11C41-C4E3-22D1-809B-8F8EF4C1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C7905-1818-4E46-93E0-D73B75408029}" type="datetime1">
              <a:rPr lang="en-US" altLang="en-US"/>
              <a:pPr>
                <a:defRPr/>
              </a:pPr>
              <a:t>2/13/23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57F2-BD30-43CC-18A6-E9B68597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8E737-A722-0EFB-166E-873B2403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7F43-B627-734A-8D77-BEE7A528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85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5A97-5C6D-9211-7AAB-A991E18B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8940-72BD-7C44-8E90-E611BC6498EA}" type="datetime1">
              <a:rPr lang="en-US" altLang="en-US"/>
              <a:pPr>
                <a:defRPr/>
              </a:pPr>
              <a:t>2/13/23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EE1F-0443-5AF5-E778-19531277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A8AC-5CF5-EDD6-B6D5-947DA3C7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CA1D1-70B5-4142-A233-FCD27FCC7E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76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2F6B-1B26-4900-B41E-88FBADB3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EF475-57C1-064E-9E9D-B8D3934C4746}" type="datetime1">
              <a:rPr lang="en-US" altLang="en-US"/>
              <a:pPr>
                <a:defRPr/>
              </a:pPr>
              <a:t>2/13/23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10865-B6CF-9FD6-5B11-B8BCAF40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42172-F863-1D2B-AAEF-28BF7ABE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41A6-4714-FA43-B62D-D671FEF7C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20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5B85-9EA1-19AD-E28E-5A976CA6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73732-EE31-3141-B7A7-CC3185DFF12B}" type="datetime1">
              <a:rPr lang="en-US" altLang="en-US"/>
              <a:pPr>
                <a:defRPr/>
              </a:pPr>
              <a:t>2/13/23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CA79-E1AD-681D-539D-E885FCA9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B018-D970-AB4B-B63F-CAF5BDF7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AEE42-839F-284C-9261-9975A6BECD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9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64BA-A813-AB8F-513E-0962A7E8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C6412-DCC3-824C-919E-F9613B846004}" type="datetime1">
              <a:rPr lang="en-US" altLang="en-US"/>
              <a:pPr>
                <a:defRPr/>
              </a:pPr>
              <a:t>2/13/23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E030D-B4FE-DFF7-F68A-899AC645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C1707-6833-35C7-93E6-671E91CE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1EA66-BF56-FB4E-8FD4-B573E53EE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6648E5-04CA-D64C-5C06-7D59FA93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72352-B798-4B42-B978-AA2B307B20CC}" type="datetime1">
              <a:rPr lang="en-US" altLang="en-US"/>
              <a:pPr>
                <a:defRPr/>
              </a:pPr>
              <a:t>2/13/23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AFC5B3-D696-D88D-AB20-1A68DAC4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218E41-A8BC-F5EF-A0C2-313845D3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8A57E-EACD-5443-AA64-4EC6823511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05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0365E84-5207-492F-7E7A-0C169910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8028A-7127-304D-B59E-0A2A591E03C3}" type="datetime1">
              <a:rPr lang="en-US" altLang="en-US"/>
              <a:pPr>
                <a:defRPr/>
              </a:pPr>
              <a:t>2/13/23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D1A1EFB-D10D-F280-5BEA-5996BB19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C146167-EA54-0223-DE37-7D88C15E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94C2F-D990-EC42-A9BE-E889C7D4D6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90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6CB8A0C-3246-3E45-D67D-0024793B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F2C50-5E56-C24A-9D76-95756604DD6E}" type="datetime1">
              <a:rPr lang="en-US" altLang="en-US"/>
              <a:pPr>
                <a:defRPr/>
              </a:pPr>
              <a:t>2/13/23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4FE302C-F519-9E35-D7E8-933238E2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A71FDA-30A0-6B2F-7221-FC726432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F4913-8098-9A4E-B92E-7B5C71CF79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70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E536C5A-6D26-B342-F37B-10CA37DC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75A21-F8EB-0545-828C-3FD31B32FB9A}" type="datetime1">
              <a:rPr lang="en-US" altLang="en-US"/>
              <a:pPr>
                <a:defRPr/>
              </a:pPr>
              <a:t>2/13/23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0F6CD2-6090-7C64-BA23-2C5B619F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7E37268-545C-2D20-7FEA-1A2BF633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F1EA6-4B66-1344-A278-663988FAC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18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E946A8-B32E-2680-53D5-57F93D95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26794-7B1E-B241-B9C7-2AB1F06D9EF2}" type="datetime1">
              <a:rPr lang="en-US" altLang="en-US"/>
              <a:pPr>
                <a:defRPr/>
              </a:pPr>
              <a:t>2/13/23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9004A0-A516-46E5-0432-1DD30C9D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4459F5-B5D6-641F-27C1-F2FB1274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EA7CF-0FE2-EF40-89EC-93D74E7006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66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A75E32-F9A1-8782-AD64-CAC82FA1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06494-C1C4-4749-A22D-162A998E03AA}" type="datetime1">
              <a:rPr lang="en-US" altLang="en-US"/>
              <a:pPr>
                <a:defRPr/>
              </a:pPr>
              <a:t>2/13/23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6065B9-E9A7-21AC-B505-9F88E22F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0F0860-C7C5-A1E3-5F17-A99564FF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9365E-43BC-3A40-A7A7-E626840720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7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C0EFC67-62E2-789C-1D25-EAE408A851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A946C9B-D765-271C-5814-757F9DCBEB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7535-684D-6E74-AAD3-6F61DF020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99CE8F8-81A7-5447-BDC8-C1308EE97D30}" type="datetime1">
              <a:rPr lang="en-US" altLang="en-US"/>
              <a:pPr>
                <a:defRPr/>
              </a:pPr>
              <a:t>2/13/23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512D-FF43-CEBD-92FB-B6116BA8C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B0387-E353-BC5A-83EE-69B63F6BB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033F650-3F11-C94B-9BBC-26D0119DD0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osone.org/article/info:doi/10.1371/journal.pone.0001294#pone-0001294-t002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3.interscience.wiley.com/cgi-bin/fulltext/118594925/HTMLSTAR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>
            <a:extLst>
              <a:ext uri="{FF2B5EF4-FFF2-40B4-BE49-F238E27FC236}">
                <a16:creationId xmlns:a16="http://schemas.microsoft.com/office/drawing/2014/main" id="{B1996B7A-C7FD-44BE-3AEA-A64F78C53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150813"/>
            <a:ext cx="2268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Origin of Species</a:t>
            </a:r>
          </a:p>
        </p:txBody>
      </p:sp>
      <p:sp>
        <p:nvSpPr>
          <p:cNvPr id="14338" name="TextBox 4">
            <a:extLst>
              <a:ext uri="{FF2B5EF4-FFF2-40B4-BE49-F238E27FC236}">
                <a16:creationId xmlns:a16="http://schemas.microsoft.com/office/drawing/2014/main" id="{D0C5D187-0679-0838-B8BC-C8B149BDA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3279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romanUcPeriod"/>
            </a:pPr>
            <a:r>
              <a:rPr lang="en-US" altLang="en-US" sz="2400"/>
              <a:t>Barriers to reproduction between species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r>
              <a:rPr lang="en-US" altLang="en-US" sz="2400"/>
              <a:t>Modes of speciation: allopatric, sympatric, parapatric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r>
              <a:rPr lang="en-US" altLang="en-US" sz="2400"/>
              <a:t>Hybrid zones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r>
              <a:rPr lang="en-US" altLang="en-US" sz="2400"/>
              <a:t>Genetics of speciation</a:t>
            </a:r>
          </a:p>
        </p:txBody>
      </p:sp>
      <p:sp>
        <p:nvSpPr>
          <p:cNvPr id="14339" name="TextBox 5">
            <a:extLst>
              <a:ext uri="{FF2B5EF4-FFF2-40B4-BE49-F238E27FC236}">
                <a16:creationId xmlns:a16="http://schemas.microsoft.com/office/drawing/2014/main" id="{3298326C-C046-C3D6-00DA-F1006CC26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6200"/>
            <a:ext cx="3257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Reading: Chapter 24 (all)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Suggested problems: 1-6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1">
            <a:extLst>
              <a:ext uri="{FF2B5EF4-FFF2-40B4-BE49-F238E27FC236}">
                <a16:creationId xmlns:a16="http://schemas.microsoft.com/office/drawing/2014/main" id="{A6711264-41C6-C489-1623-3DCB47243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0"/>
            <a:ext cx="7281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Example of a prezygotic barrier that prevents fertilization</a:t>
            </a:r>
          </a:p>
        </p:txBody>
      </p:sp>
      <p:sp>
        <p:nvSpPr>
          <p:cNvPr id="21506" name="TextBox 2">
            <a:extLst>
              <a:ext uri="{FF2B5EF4-FFF2-40B4-BE49-F238E27FC236}">
                <a16:creationId xmlns:a16="http://schemas.microsoft.com/office/drawing/2014/main" id="{01DA0F7B-3712-C09D-2172-C475A573A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38800"/>
            <a:ext cx="8577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Proteins on the sperm and in the egg jelly must bind to induce the acrosome reaction (ex: sea urchins)</a:t>
            </a:r>
          </a:p>
        </p:txBody>
      </p:sp>
      <p:pic>
        <p:nvPicPr>
          <p:cNvPr id="21507" name="Picture 3" descr="fertilization.jpg">
            <a:extLst>
              <a:ext uri="{FF2B5EF4-FFF2-40B4-BE49-F238E27FC236}">
                <a16:creationId xmlns:a16="http://schemas.microsoft.com/office/drawing/2014/main" id="{44114836-FE34-82BB-C17D-5F9C04950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6350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">
            <a:extLst>
              <a:ext uri="{FF2B5EF4-FFF2-40B4-BE49-F238E27FC236}">
                <a16:creationId xmlns:a16="http://schemas.microsoft.com/office/drawing/2014/main" id="{3E79DD79-F0D1-B043-9327-ADD97B323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71438"/>
            <a:ext cx="9063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Types of barriers to gene flow: 2. postzygotic (reduce success of hybrid)</a:t>
            </a:r>
          </a:p>
        </p:txBody>
      </p:sp>
      <p:pic>
        <p:nvPicPr>
          <p:cNvPr id="22530" name="Picture 24" descr="24_04iReproBarriersPostz-U">
            <a:extLst>
              <a:ext uri="{FF2B5EF4-FFF2-40B4-BE49-F238E27FC236}">
                <a16:creationId xmlns:a16="http://schemas.microsoft.com/office/drawing/2014/main" id="{C07F2FB2-E3A8-4501-0278-AF3F8174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4" t="6027"/>
          <a:stretch>
            <a:fillRect/>
          </a:stretch>
        </p:blipFill>
        <p:spPr bwMode="auto">
          <a:xfrm>
            <a:off x="2452688" y="533400"/>
            <a:ext cx="6180137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>
            <a:extLst>
              <a:ext uri="{FF2B5EF4-FFF2-40B4-BE49-F238E27FC236}">
                <a16:creationId xmlns:a16="http://schemas.microsoft.com/office/drawing/2014/main" id="{8ECE7D1C-370D-584E-4615-17A0F0686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54864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Fig. 24-4i</a:t>
            </a:r>
          </a:p>
        </p:txBody>
      </p:sp>
      <p:sp>
        <p:nvSpPr>
          <p:cNvPr id="22532" name="Text Box 9">
            <a:extLst>
              <a:ext uri="{FF2B5EF4-FFF2-40B4-BE49-F238E27FC236}">
                <a16:creationId xmlns:a16="http://schemas.microsoft.com/office/drawing/2014/main" id="{8BBAD43A-2896-F04B-B323-6538138F2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1277938"/>
            <a:ext cx="911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 b="1"/>
              <a:t>Fertilization</a:t>
            </a:r>
            <a:endParaRPr lang="en-US" altLang="en-US" sz="1300" b="1" i="1"/>
          </a:p>
        </p:txBody>
      </p:sp>
      <p:sp>
        <p:nvSpPr>
          <p:cNvPr id="22533" name="Text Box 10">
            <a:hlinkClick r:id="rId3"/>
            <a:extLst>
              <a:ext uri="{FF2B5EF4-FFF2-40B4-BE49-F238E27FC236}">
                <a16:creationId xmlns:a16="http://schemas.microsoft.com/office/drawing/2014/main" id="{F8F8FE6E-7E05-EB87-4941-2D50DBE7C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603250"/>
            <a:ext cx="1939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 b="1"/>
              <a:t>Reduced Hybrid Viability</a:t>
            </a:r>
            <a:endParaRPr lang="en-US" altLang="en-US" sz="1300" b="1" i="1"/>
          </a:p>
        </p:txBody>
      </p:sp>
      <p:sp>
        <p:nvSpPr>
          <p:cNvPr id="22534" name="Text Box 12">
            <a:extLst>
              <a:ext uri="{FF2B5EF4-FFF2-40B4-BE49-F238E27FC236}">
                <a16:creationId xmlns:a16="http://schemas.microsoft.com/office/drawing/2014/main" id="{6BD3803F-646B-AD5A-B187-FA88CE050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338" y="608013"/>
            <a:ext cx="19177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 b="1"/>
              <a:t>Reduced Hybrid Fertility</a:t>
            </a:r>
            <a:endParaRPr lang="en-US" altLang="en-US" sz="1300" b="1" i="1"/>
          </a:p>
        </p:txBody>
      </p:sp>
      <p:sp>
        <p:nvSpPr>
          <p:cNvPr id="22535" name="Text Box 13">
            <a:extLst>
              <a:ext uri="{FF2B5EF4-FFF2-40B4-BE49-F238E27FC236}">
                <a16:creationId xmlns:a16="http://schemas.microsoft.com/office/drawing/2014/main" id="{015F00A7-1AF1-25F9-58F6-E63BAA0F2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713" y="608013"/>
            <a:ext cx="1473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 b="1"/>
              <a:t>Hybrid Breakdown</a:t>
            </a:r>
            <a:endParaRPr lang="en-US" altLang="en-US" sz="1300" b="1" i="1"/>
          </a:p>
        </p:txBody>
      </p:sp>
      <p:sp>
        <p:nvSpPr>
          <p:cNvPr id="22536" name="Text Box 14">
            <a:extLst>
              <a:ext uri="{FF2B5EF4-FFF2-40B4-BE49-F238E27FC236}">
                <a16:creationId xmlns:a16="http://schemas.microsoft.com/office/drawing/2014/main" id="{82A502A7-1612-600D-C5B7-F47D360EE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275" y="1204913"/>
            <a:ext cx="6873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Viable,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200" b="1"/>
              <a:t>fertile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200" b="1"/>
              <a:t>offspring</a:t>
            </a:r>
            <a:endParaRPr lang="en-US" altLang="en-US" sz="1300" b="1" i="1"/>
          </a:p>
        </p:txBody>
      </p:sp>
      <p:sp>
        <p:nvSpPr>
          <p:cNvPr id="22537" name="Text Box 19">
            <a:extLst>
              <a:ext uri="{FF2B5EF4-FFF2-40B4-BE49-F238E27FC236}">
                <a16:creationId xmlns:a16="http://schemas.microsoft.com/office/drawing/2014/main" id="{6D433F5B-3CFF-EB67-F5F3-029CDEC95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2282825"/>
            <a:ext cx="1873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chemeClr val="bg1"/>
                </a:solidFill>
              </a:rPr>
              <a:t>(h)</a:t>
            </a:r>
            <a:endParaRPr lang="en-US" altLang="en-US" sz="1200" b="1" i="1">
              <a:solidFill>
                <a:schemeClr val="bg1"/>
              </a:solidFill>
            </a:endParaRPr>
          </a:p>
        </p:txBody>
      </p:sp>
      <p:sp>
        <p:nvSpPr>
          <p:cNvPr id="22538" name="Text Box 20">
            <a:extLst>
              <a:ext uri="{FF2B5EF4-FFF2-40B4-BE49-F238E27FC236}">
                <a16:creationId xmlns:a16="http://schemas.microsoft.com/office/drawing/2014/main" id="{81C0CF55-49D6-FD97-AD92-6018DADA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88" y="2301875"/>
            <a:ext cx="187325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chemeClr val="bg1"/>
                </a:solidFill>
              </a:rPr>
              <a:t>(i)</a:t>
            </a:r>
            <a:endParaRPr lang="en-US" altLang="en-US" sz="1200" b="1" i="1">
              <a:solidFill>
                <a:schemeClr val="bg1"/>
              </a:solidFill>
            </a:endParaRPr>
          </a:p>
        </p:txBody>
      </p:sp>
      <p:sp>
        <p:nvSpPr>
          <p:cNvPr id="22539" name="Text Box 21">
            <a:extLst>
              <a:ext uri="{FF2B5EF4-FFF2-40B4-BE49-F238E27FC236}">
                <a16:creationId xmlns:a16="http://schemas.microsoft.com/office/drawing/2014/main" id="{D1BE01FD-EE0E-AC2A-9383-86EC6067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8" y="3692525"/>
            <a:ext cx="187325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chemeClr val="bg1"/>
                </a:solidFill>
              </a:rPr>
              <a:t>(j)</a:t>
            </a:r>
            <a:endParaRPr lang="en-US" altLang="en-US" sz="1200" b="1" i="1">
              <a:solidFill>
                <a:schemeClr val="bg1"/>
              </a:solidFill>
            </a:endParaRPr>
          </a:p>
        </p:txBody>
      </p:sp>
      <p:sp>
        <p:nvSpPr>
          <p:cNvPr id="22540" name="Text Box 22">
            <a:extLst>
              <a:ext uri="{FF2B5EF4-FFF2-40B4-BE49-F238E27FC236}">
                <a16:creationId xmlns:a16="http://schemas.microsoft.com/office/drawing/2014/main" id="{BACD30CA-1D7A-5BDE-BAFD-7C8DF26BF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2289175"/>
            <a:ext cx="187325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chemeClr val="bg1"/>
                </a:solidFill>
              </a:rPr>
              <a:t>(l)</a:t>
            </a:r>
            <a:endParaRPr lang="en-US" altLang="en-US" sz="1200" b="1" i="1">
              <a:solidFill>
                <a:schemeClr val="bg1"/>
              </a:solidFill>
            </a:endParaRPr>
          </a:p>
        </p:txBody>
      </p:sp>
      <p:sp>
        <p:nvSpPr>
          <p:cNvPr id="22541" name="Text Box 23">
            <a:extLst>
              <a:ext uri="{FF2B5EF4-FFF2-40B4-BE49-F238E27FC236}">
                <a16:creationId xmlns:a16="http://schemas.microsoft.com/office/drawing/2014/main" id="{86ABE915-9121-F542-3117-767584E8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5114925"/>
            <a:ext cx="187325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(k)</a:t>
            </a:r>
            <a:endParaRPr lang="en-US" altLang="en-US" sz="12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8" descr="24_05AlloSymSpeciation-U">
            <a:extLst>
              <a:ext uri="{FF2B5EF4-FFF2-40B4-BE49-F238E27FC236}">
                <a16:creationId xmlns:a16="http://schemas.microsoft.com/office/drawing/2014/main" id="{B9FC2590-D390-AB4C-79EE-A827379DF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193" y="521319"/>
            <a:ext cx="4778375" cy="44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3">
            <a:extLst>
              <a:ext uri="{FF2B5EF4-FFF2-40B4-BE49-F238E27FC236}">
                <a16:creationId xmlns:a16="http://schemas.microsoft.com/office/drawing/2014/main" id="{EBFF6701-44C1-2653-8C5F-50DF4E574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28956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Fig. 24-5</a:t>
            </a:r>
          </a:p>
        </p:txBody>
      </p:sp>
      <p:sp>
        <p:nvSpPr>
          <p:cNvPr id="23555" name="Text Box 5">
            <a:extLst>
              <a:ext uri="{FF2B5EF4-FFF2-40B4-BE49-F238E27FC236}">
                <a16:creationId xmlns:a16="http://schemas.microsoft.com/office/drawing/2014/main" id="{CF1B8AC4-9A3E-EBB0-DE0E-78C4366B1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80" y="4953810"/>
            <a:ext cx="2638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(a) Allopatric speciation</a:t>
            </a:r>
          </a:p>
        </p:txBody>
      </p:sp>
      <p:sp>
        <p:nvSpPr>
          <p:cNvPr id="23556" name="Text Box 7">
            <a:extLst>
              <a:ext uri="{FF2B5EF4-FFF2-40B4-BE49-F238E27FC236}">
                <a16:creationId xmlns:a16="http://schemas.microsoft.com/office/drawing/2014/main" id="{C766F41A-72D9-4CEB-F697-5A1222233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766" y="4953810"/>
            <a:ext cx="272097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(b) Sympatric speciation</a:t>
            </a:r>
          </a:p>
        </p:txBody>
      </p:sp>
      <p:sp>
        <p:nvSpPr>
          <p:cNvPr id="23557" name="TextBox 1">
            <a:extLst>
              <a:ext uri="{FF2B5EF4-FFF2-40B4-BE49-F238E27FC236}">
                <a16:creationId xmlns:a16="http://schemas.microsoft.com/office/drawing/2014/main" id="{56EE36A0-C93C-C707-6849-48693B54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42863"/>
            <a:ext cx="7177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How do blocks to gene flow arise, leading to speciation?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07616-C427-0CDA-701B-633BA9F8D03C}"/>
              </a:ext>
            </a:extLst>
          </p:cNvPr>
          <p:cNvSpPr txBox="1"/>
          <p:nvPr/>
        </p:nvSpPr>
        <p:spPr>
          <a:xfrm>
            <a:off x="189368" y="5277664"/>
            <a:ext cx="43909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Subpopulations are isolated</a:t>
            </a:r>
          </a:p>
          <a:p>
            <a:r>
              <a:rPr lang="en-US" dirty="0"/>
              <a:t>	geographically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 pools diverge (mutation,</a:t>
            </a:r>
          </a:p>
          <a:p>
            <a:r>
              <a:rPr lang="en-US" dirty="0"/>
              <a:t>	natural selection, genetic drift - allele</a:t>
            </a:r>
          </a:p>
          <a:p>
            <a:r>
              <a:rPr lang="en-US" dirty="0"/>
              <a:t>	frequencies change)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F3EA7-4052-89E0-6952-FC997A0EBDBD}"/>
              </a:ext>
            </a:extLst>
          </p:cNvPr>
          <p:cNvSpPr txBox="1"/>
          <p:nvPr/>
        </p:nvSpPr>
        <p:spPr>
          <a:xfrm>
            <a:off x="5203920" y="5275104"/>
            <a:ext cx="3854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 flow reduced by polyploidy,</a:t>
            </a:r>
          </a:p>
          <a:p>
            <a:r>
              <a:rPr lang="en-US" dirty="0"/>
              <a:t>	habitat, differentiation, sexual</a:t>
            </a:r>
          </a:p>
          <a:p>
            <a:r>
              <a:rPr lang="en-US" dirty="0"/>
              <a:t>	selection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">
            <a:extLst>
              <a:ext uri="{FF2B5EF4-FFF2-40B4-BE49-F238E27FC236}">
                <a16:creationId xmlns:a16="http://schemas.microsoft.com/office/drawing/2014/main" id="{032813D8-EE1B-DF16-9F7A-A1DDB5B89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7180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Examples of geographic barriers in allopatric speciation</a:t>
            </a:r>
          </a:p>
        </p:txBody>
      </p:sp>
      <p:sp>
        <p:nvSpPr>
          <p:cNvPr id="24579" name="TextBox 4">
            <a:extLst>
              <a:ext uri="{FF2B5EF4-FFF2-40B4-BE49-F238E27FC236}">
                <a16:creationId xmlns:a16="http://schemas.microsoft.com/office/drawing/2014/main" id="{B3D50FF6-7555-A00D-2F40-8C5ACB90A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6249988"/>
            <a:ext cx="7735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Ex: snapping shrimp on either side of the isthmus of Panama</a:t>
            </a:r>
          </a:p>
        </p:txBody>
      </p:sp>
      <p:sp>
        <p:nvSpPr>
          <p:cNvPr id="24581" name="TextBox 6">
            <a:extLst>
              <a:ext uri="{FF2B5EF4-FFF2-40B4-BE49-F238E27FC236}">
                <a16:creationId xmlns:a16="http://schemas.microsoft.com/office/drawing/2014/main" id="{6B390322-567B-F778-35DF-CF88A5B5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1963"/>
            <a:ext cx="5908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(note: strength of barrier depends on species)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3036EE-D7E5-378B-3FD9-86351BF5E4BC}"/>
              </a:ext>
            </a:extLst>
          </p:cNvPr>
          <p:cNvGrpSpPr/>
          <p:nvPr/>
        </p:nvGrpSpPr>
        <p:grpSpPr>
          <a:xfrm>
            <a:off x="798513" y="838200"/>
            <a:ext cx="8040687" cy="5408613"/>
            <a:chOff x="296863" y="330200"/>
            <a:chExt cx="8548687" cy="6145213"/>
          </a:xfrm>
        </p:grpSpPr>
        <p:pic>
          <p:nvPicPr>
            <p:cNvPr id="4" name="Picture 12" descr="24_08_AlloSpeciaShrimp-U">
              <a:extLst>
                <a:ext uri="{FF2B5EF4-FFF2-40B4-BE49-F238E27FC236}">
                  <a16:creationId xmlns:a16="http://schemas.microsoft.com/office/drawing/2014/main" id="{831282A8-FF13-9CB6-63AF-8EDD70731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63" y="330200"/>
              <a:ext cx="8548687" cy="6145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EC9A9582-7F4D-2E5F-884A-D7364EC55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213" y="509588"/>
              <a:ext cx="17748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r>
                <a:rPr lang="en-US" altLang="en-US" sz="1800" b="1" i="1" dirty="0">
                  <a:solidFill>
                    <a:srgbClr val="FECC69"/>
                  </a:solidFill>
                </a:rPr>
                <a:t>A. </a:t>
              </a:r>
              <a:r>
                <a:rPr lang="en-US" altLang="en-US" sz="1800" b="1" i="1" dirty="0" err="1">
                  <a:solidFill>
                    <a:srgbClr val="FECC69"/>
                  </a:solidFill>
                </a:rPr>
                <a:t>formosus</a:t>
              </a:r>
              <a:endParaRPr lang="en-US" altLang="en-US" sz="1800" b="1" i="1" dirty="0">
                <a:solidFill>
                  <a:srgbClr val="FECC69"/>
                </a:solidFill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73D829C8-56D4-E83E-14E4-B18DBF737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300" y="2097088"/>
              <a:ext cx="17748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r>
                <a:rPr lang="en-US" altLang="en-US" sz="1800" b="1">
                  <a:solidFill>
                    <a:schemeClr val="bg1"/>
                  </a:solidFill>
                </a:rPr>
                <a:t>Atlantic Ocean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92E13FFD-0C41-E495-1F08-CFDC62EBA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8138" y="512763"/>
              <a:ext cx="17748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r>
                <a:rPr lang="en-US" altLang="en-US" sz="1800" b="1" i="1">
                  <a:solidFill>
                    <a:schemeClr val="accent1"/>
                  </a:solidFill>
                </a:rPr>
                <a:t>A. nuttingi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6DBA895B-B330-6DE8-FF7E-547AAB4FC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7363" y="3101975"/>
              <a:ext cx="2270125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r>
                <a:rPr lang="en-US" altLang="en-US" sz="1800" b="1">
                  <a:solidFill>
                    <a:schemeClr val="bg1"/>
                  </a:solidFill>
                </a:rPr>
                <a:t>Isthmus of Panama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5686E65D-7AFB-A91E-52A6-0D5FF1D42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75" y="3573463"/>
              <a:ext cx="1524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r>
                <a:rPr lang="en-US" altLang="en-US" sz="1800" b="1">
                  <a:solidFill>
                    <a:schemeClr val="bg1"/>
                  </a:solidFill>
                </a:rPr>
                <a:t>Pacific Ocean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C1F99D3D-8798-5B9E-DC77-236011356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8588" y="5978525"/>
              <a:ext cx="17748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r>
                <a:rPr lang="en-US" altLang="en-US" sz="1800" b="1" i="1">
                  <a:solidFill>
                    <a:srgbClr val="FECC69"/>
                  </a:solidFill>
                </a:rPr>
                <a:t>A. panamensis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EB3EB59F-9DDB-8208-9437-EC2E43D64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075" y="5978525"/>
              <a:ext cx="17748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r>
                <a:rPr lang="en-US" altLang="en-US" sz="1800" b="1" i="1">
                  <a:solidFill>
                    <a:schemeClr val="accent1"/>
                  </a:solidFill>
                </a:rPr>
                <a:t>A. millsae</a:t>
              </a:r>
            </a:p>
          </p:txBody>
        </p:sp>
      </p:grpSp>
      <p:sp>
        <p:nvSpPr>
          <p:cNvPr id="24578" name="TextBox 3">
            <a:extLst>
              <a:ext uri="{FF2B5EF4-FFF2-40B4-BE49-F238E27FC236}">
                <a16:creationId xmlns:a16="http://schemas.microsoft.com/office/drawing/2014/main" id="{6DA37CD3-5E1E-E990-12F9-D3D660ADA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" y="3187911"/>
            <a:ext cx="42986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Geographic remodeling: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canyons, rivers, mountains,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changing water levels, </a:t>
            </a:r>
            <a:r>
              <a:rPr lang="en-US" altLang="en-US" sz="2400" dirty="0" err="1"/>
              <a:t>etc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08F5D-74F3-2F4C-ABA5-EDA28F3DF98B}"/>
              </a:ext>
            </a:extLst>
          </p:cNvPr>
          <p:cNvGrpSpPr/>
          <p:nvPr/>
        </p:nvGrpSpPr>
        <p:grpSpPr>
          <a:xfrm>
            <a:off x="152400" y="136525"/>
            <a:ext cx="8413750" cy="6584950"/>
            <a:chOff x="152400" y="136525"/>
            <a:chExt cx="8413750" cy="6584950"/>
          </a:xfrm>
        </p:grpSpPr>
        <p:pic>
          <p:nvPicPr>
            <p:cNvPr id="25601" name="Picture 37" descr="24_07-AlloSpeciaFrogs-U">
              <a:extLst>
                <a:ext uri="{FF2B5EF4-FFF2-40B4-BE49-F238E27FC236}">
                  <a16:creationId xmlns:a16="http://schemas.microsoft.com/office/drawing/2014/main" id="{960D86EB-E003-294B-595A-765D90B535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36525"/>
              <a:ext cx="8413750" cy="658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2" name="Oval 17">
              <a:extLst>
                <a:ext uri="{FF2B5EF4-FFF2-40B4-BE49-F238E27FC236}">
                  <a16:creationId xmlns:a16="http://schemas.microsoft.com/office/drawing/2014/main" id="{0C781EE6-1D2F-75FD-3F1E-92C46F617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363" y="4746625"/>
              <a:ext cx="247650" cy="233363"/>
            </a:xfrm>
            <a:prstGeom prst="ellipse">
              <a:avLst/>
            </a:prstGeom>
            <a:solidFill>
              <a:srgbClr val="009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03" name="Oval 16">
              <a:extLst>
                <a:ext uri="{FF2B5EF4-FFF2-40B4-BE49-F238E27FC236}">
                  <a16:creationId xmlns:a16="http://schemas.microsoft.com/office/drawing/2014/main" id="{56F92518-2172-3FEF-6A0D-F0903D45A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238" y="4743450"/>
              <a:ext cx="247650" cy="233363"/>
            </a:xfrm>
            <a:prstGeom prst="ellipse">
              <a:avLst/>
            </a:prstGeom>
            <a:solidFill>
              <a:srgbClr val="009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04" name="Oval 11">
              <a:extLst>
                <a:ext uri="{FF2B5EF4-FFF2-40B4-BE49-F238E27FC236}">
                  <a16:creationId xmlns:a16="http://schemas.microsoft.com/office/drawing/2014/main" id="{D35BB959-B8BF-7BAE-A663-8A8E4D539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863" y="4733925"/>
              <a:ext cx="247650" cy="233363"/>
            </a:xfrm>
            <a:prstGeom prst="ellipse">
              <a:avLst/>
            </a:prstGeom>
            <a:solidFill>
              <a:srgbClr val="009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05" name="Oval 15">
              <a:extLst>
                <a:ext uri="{FF2B5EF4-FFF2-40B4-BE49-F238E27FC236}">
                  <a16:creationId xmlns:a16="http://schemas.microsoft.com/office/drawing/2014/main" id="{1DE3682A-3AE2-E358-7379-05EEBD010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4098925"/>
              <a:ext cx="247650" cy="233363"/>
            </a:xfrm>
            <a:prstGeom prst="ellipse">
              <a:avLst/>
            </a:prstGeom>
            <a:solidFill>
              <a:srgbClr val="009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06" name="Oval 14">
              <a:extLst>
                <a:ext uri="{FF2B5EF4-FFF2-40B4-BE49-F238E27FC236}">
                  <a16:creationId xmlns:a16="http://schemas.microsoft.com/office/drawing/2014/main" id="{7B9FB398-11CF-3ED4-7E18-DBACCFE10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825" y="4090988"/>
              <a:ext cx="247650" cy="233362"/>
            </a:xfrm>
            <a:prstGeom prst="ellipse">
              <a:avLst/>
            </a:prstGeom>
            <a:solidFill>
              <a:srgbClr val="009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07" name="Oval 13">
              <a:extLst>
                <a:ext uri="{FF2B5EF4-FFF2-40B4-BE49-F238E27FC236}">
                  <a16:creationId xmlns:a16="http://schemas.microsoft.com/office/drawing/2014/main" id="{5EDEDA48-D471-E8EB-889F-FF550934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238" y="4090988"/>
              <a:ext cx="247650" cy="233362"/>
            </a:xfrm>
            <a:prstGeom prst="ellipse">
              <a:avLst/>
            </a:prstGeom>
            <a:solidFill>
              <a:srgbClr val="009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08" name="Rectangle 3">
              <a:extLst>
                <a:ext uri="{FF2B5EF4-FFF2-40B4-BE49-F238E27FC236}">
                  <a16:creationId xmlns:a16="http://schemas.microsoft.com/office/drawing/2014/main" id="{FE68526E-FFDF-D3C3-BE2B-3EDBEAE19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5738" y="4181475"/>
              <a:ext cx="1981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Fig. 24-7</a:t>
              </a:r>
            </a:p>
          </p:txBody>
        </p:sp>
        <p:sp>
          <p:nvSpPr>
            <p:cNvPr id="25609" name="Text Box 4">
              <a:extLst>
                <a:ext uri="{FF2B5EF4-FFF2-40B4-BE49-F238E27FC236}">
                  <a16:creationId xmlns:a16="http://schemas.microsoft.com/office/drawing/2014/main" id="{0C22FB08-F225-FF33-26D1-ABCB8E1E3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2900" y="444500"/>
              <a:ext cx="1857375" cy="6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Mantellinae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(Madagascar only):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100 species</a:t>
              </a:r>
              <a:endParaRPr lang="en-US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610" name="Text Box 7">
              <a:extLst>
                <a:ext uri="{FF2B5EF4-FFF2-40B4-BE49-F238E27FC236}">
                  <a16:creationId xmlns:a16="http://schemas.microsoft.com/office/drawing/2014/main" id="{07D6EC52-55B7-9316-7ACA-9E5289F43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6550" y="1530350"/>
              <a:ext cx="1781175" cy="75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Rhacophorinae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(India/Southeast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Asia): 310 species</a:t>
              </a:r>
              <a:endParaRPr lang="en-US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611" name="Text Box 8">
              <a:extLst>
                <a:ext uri="{FF2B5EF4-FFF2-40B4-BE49-F238E27FC236}">
                  <a16:creationId xmlns:a16="http://schemas.microsoft.com/office/drawing/2014/main" id="{7209EE25-39C0-1799-8546-029EFB074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2900" y="2609850"/>
              <a:ext cx="16160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Other Indian/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Southeast Asian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frogs</a:t>
              </a:r>
              <a:endParaRPr lang="en-US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612" name="Text Box 10">
              <a:extLst>
                <a:ext uri="{FF2B5EF4-FFF2-40B4-BE49-F238E27FC236}">
                  <a16:creationId xmlns:a16="http://schemas.microsoft.com/office/drawing/2014/main" id="{55F271AE-DB75-EDDF-BBC7-F3503AEFE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333875"/>
              <a:ext cx="2670175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Millions of years ago (mya)</a:t>
              </a:r>
              <a:endParaRPr lang="en-US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613" name="Text Box 18">
              <a:extLst>
                <a:ext uri="{FF2B5EF4-FFF2-40B4-BE49-F238E27FC236}">
                  <a16:creationId xmlns:a16="http://schemas.microsoft.com/office/drawing/2014/main" id="{F9CC5C8F-BC55-AD4E-E5FD-A9EDD0827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325" y="4097338"/>
              <a:ext cx="952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614" name="Text Box 19">
              <a:extLst>
                <a:ext uri="{FF2B5EF4-FFF2-40B4-BE49-F238E27FC236}">
                  <a16:creationId xmlns:a16="http://schemas.microsoft.com/office/drawing/2014/main" id="{978AAF85-D51B-64BB-69A0-2C186175F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025" y="4100513"/>
              <a:ext cx="952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615" name="Text Box 20">
              <a:extLst>
                <a:ext uri="{FF2B5EF4-FFF2-40B4-BE49-F238E27FC236}">
                  <a16:creationId xmlns:a16="http://schemas.microsoft.com/office/drawing/2014/main" id="{597E93B5-28AF-00F7-7F60-12BB80073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7163" y="4100513"/>
              <a:ext cx="952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616" name="Text Box 21">
              <a:extLst>
                <a:ext uri="{FF2B5EF4-FFF2-40B4-BE49-F238E27FC236}">
                  <a16:creationId xmlns:a16="http://schemas.microsoft.com/office/drawing/2014/main" id="{22F48712-A70A-519C-4BB8-4822E9957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125" y="4749800"/>
              <a:ext cx="952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617" name="Text Box 22">
              <a:extLst>
                <a:ext uri="{FF2B5EF4-FFF2-40B4-BE49-F238E27FC236}">
                  <a16:creationId xmlns:a16="http://schemas.microsoft.com/office/drawing/2014/main" id="{BB8986E1-FBB6-396D-4CA9-150AF7E5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9438" y="4751388"/>
              <a:ext cx="952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618" name="Text Box 23">
              <a:extLst>
                <a:ext uri="{FF2B5EF4-FFF2-40B4-BE49-F238E27FC236}">
                  <a16:creationId xmlns:a16="http://schemas.microsoft.com/office/drawing/2014/main" id="{6F19A871-7290-EEAF-E303-EC54FDA2A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7975" y="4749800"/>
              <a:ext cx="952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619" name="Text Box 24">
              <a:extLst>
                <a:ext uri="{FF2B5EF4-FFF2-40B4-BE49-F238E27FC236}">
                  <a16:creationId xmlns:a16="http://schemas.microsoft.com/office/drawing/2014/main" id="{27E45240-06C2-6898-FF59-555B9E47F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25" y="3825875"/>
              <a:ext cx="36988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100</a:t>
              </a:r>
            </a:p>
          </p:txBody>
        </p:sp>
        <p:sp>
          <p:nvSpPr>
            <p:cNvPr id="25620" name="Text Box 25">
              <a:extLst>
                <a:ext uri="{FF2B5EF4-FFF2-40B4-BE49-F238E27FC236}">
                  <a16:creationId xmlns:a16="http://schemas.microsoft.com/office/drawing/2014/main" id="{023D2939-56C7-33DC-0718-C3AE410A2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1450" y="3833813"/>
              <a:ext cx="239713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80</a:t>
              </a:r>
            </a:p>
          </p:txBody>
        </p:sp>
        <p:sp>
          <p:nvSpPr>
            <p:cNvPr id="25621" name="Text Box 26">
              <a:extLst>
                <a:ext uri="{FF2B5EF4-FFF2-40B4-BE49-F238E27FC236}">
                  <a16:creationId xmlns:a16="http://schemas.microsoft.com/office/drawing/2014/main" id="{4E7E9C76-315A-982A-93E0-2A539A5EE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8075" y="3832225"/>
              <a:ext cx="239713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60</a:t>
              </a:r>
            </a:p>
          </p:txBody>
        </p:sp>
        <p:sp>
          <p:nvSpPr>
            <p:cNvPr id="25622" name="Text Box 27">
              <a:extLst>
                <a:ext uri="{FF2B5EF4-FFF2-40B4-BE49-F238E27FC236}">
                  <a16:creationId xmlns:a16="http://schemas.microsoft.com/office/drawing/2014/main" id="{1D3BFB5A-A7F1-5F21-CD4B-01E7CA94C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338" y="3833813"/>
              <a:ext cx="239712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40</a:t>
              </a:r>
            </a:p>
          </p:txBody>
        </p:sp>
        <p:sp>
          <p:nvSpPr>
            <p:cNvPr id="25623" name="Text Box 28">
              <a:extLst>
                <a:ext uri="{FF2B5EF4-FFF2-40B4-BE49-F238E27FC236}">
                  <a16:creationId xmlns:a16="http://schemas.microsoft.com/office/drawing/2014/main" id="{3F5643A7-E06C-26AA-E776-1D9F03921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850" y="3832225"/>
              <a:ext cx="239713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20</a:t>
              </a:r>
            </a:p>
          </p:txBody>
        </p:sp>
        <p:sp>
          <p:nvSpPr>
            <p:cNvPr id="25624" name="Text Box 29">
              <a:extLst>
                <a:ext uri="{FF2B5EF4-FFF2-40B4-BE49-F238E27FC236}">
                  <a16:creationId xmlns:a16="http://schemas.microsoft.com/office/drawing/2014/main" id="{B5D42B1E-642A-7E28-9FB2-6BAFEF357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213" y="3838575"/>
              <a:ext cx="125412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0</a:t>
              </a:r>
            </a:p>
          </p:txBody>
        </p:sp>
        <p:sp>
          <p:nvSpPr>
            <p:cNvPr id="25625" name="Text Box 30">
              <a:extLst>
                <a:ext uri="{FF2B5EF4-FFF2-40B4-BE49-F238E27FC236}">
                  <a16:creationId xmlns:a16="http://schemas.microsoft.com/office/drawing/2014/main" id="{EB595798-715C-7D31-EC4E-B318B254F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650" y="6294438"/>
              <a:ext cx="709613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88 mya</a:t>
              </a:r>
            </a:p>
          </p:txBody>
        </p:sp>
        <p:sp>
          <p:nvSpPr>
            <p:cNvPr id="25626" name="Text Box 31">
              <a:extLst>
                <a:ext uri="{FF2B5EF4-FFF2-40B4-BE49-F238E27FC236}">
                  <a16:creationId xmlns:a16="http://schemas.microsoft.com/office/drawing/2014/main" id="{9D917542-D895-B1CC-DBC5-05EEDAB5B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6613" y="6294438"/>
              <a:ext cx="709612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65 mya</a:t>
              </a:r>
            </a:p>
          </p:txBody>
        </p:sp>
        <p:sp>
          <p:nvSpPr>
            <p:cNvPr id="25627" name="Text Box 32">
              <a:extLst>
                <a:ext uri="{FF2B5EF4-FFF2-40B4-BE49-F238E27FC236}">
                  <a16:creationId xmlns:a16="http://schemas.microsoft.com/office/drawing/2014/main" id="{BA54C043-ED21-6038-FCA4-6B36ACEB6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8163" y="6292850"/>
              <a:ext cx="709612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56 mya</a:t>
              </a:r>
            </a:p>
          </p:txBody>
        </p:sp>
        <p:sp>
          <p:nvSpPr>
            <p:cNvPr id="25628" name="Text Box 33">
              <a:extLst>
                <a:ext uri="{FF2B5EF4-FFF2-40B4-BE49-F238E27FC236}">
                  <a16:creationId xmlns:a16="http://schemas.microsoft.com/office/drawing/2014/main" id="{1C71C530-53C0-430B-0623-1FBBE4E89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2825" y="4887913"/>
              <a:ext cx="47783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India</a:t>
              </a:r>
            </a:p>
          </p:txBody>
        </p:sp>
        <p:sp>
          <p:nvSpPr>
            <p:cNvPr id="25629" name="Line 34">
              <a:extLst>
                <a:ext uri="{FF2B5EF4-FFF2-40B4-BE49-F238E27FC236}">
                  <a16:creationId xmlns:a16="http://schemas.microsoft.com/office/drawing/2014/main" id="{1D41A489-5047-0165-FE65-179051698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5738" y="5016500"/>
              <a:ext cx="803275" cy="317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Text Box 35">
              <a:extLst>
                <a:ext uri="{FF2B5EF4-FFF2-40B4-BE49-F238E27FC236}">
                  <a16:creationId xmlns:a16="http://schemas.microsoft.com/office/drawing/2014/main" id="{821DD61E-DFAD-4D41-F912-EF06A7235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4413" y="5843588"/>
              <a:ext cx="1189037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Madagascar</a:t>
              </a:r>
            </a:p>
          </p:txBody>
        </p:sp>
        <p:sp>
          <p:nvSpPr>
            <p:cNvPr id="25631" name="Line 36">
              <a:extLst>
                <a:ext uri="{FF2B5EF4-FFF2-40B4-BE49-F238E27FC236}">
                  <a16:creationId xmlns:a16="http://schemas.microsoft.com/office/drawing/2014/main" id="{450B9C0E-268C-774C-2BF5-14F4699C4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9475" y="5973763"/>
              <a:ext cx="1389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1">
            <a:extLst>
              <a:ext uri="{FF2B5EF4-FFF2-40B4-BE49-F238E27FC236}">
                <a16:creationId xmlns:a16="http://schemas.microsoft.com/office/drawing/2014/main" id="{53ACA23F-C4AB-8234-6FD0-F97BEE559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50813"/>
            <a:ext cx="8547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Distance alone may be a significant geographic barrier to gene 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338342-B5FA-7132-3A7B-3389496BE917}"/>
              </a:ext>
            </a:extLst>
          </p:cNvPr>
          <p:cNvGrpSpPr/>
          <p:nvPr/>
        </p:nvGrpSpPr>
        <p:grpSpPr>
          <a:xfrm>
            <a:off x="300039" y="1131889"/>
            <a:ext cx="7777162" cy="4811712"/>
            <a:chOff x="300038" y="1131888"/>
            <a:chExt cx="8548687" cy="5603875"/>
          </a:xfrm>
        </p:grpSpPr>
        <p:pic>
          <p:nvPicPr>
            <p:cNvPr id="26626" name="Picture 33" descr="24_08ReproIsolatnDistanc-U">
              <a:extLst>
                <a:ext uri="{FF2B5EF4-FFF2-40B4-BE49-F238E27FC236}">
                  <a16:creationId xmlns:a16="http://schemas.microsoft.com/office/drawing/2014/main" id="{824B4291-DCEE-BD2F-F479-DC38595B3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38" y="1131888"/>
              <a:ext cx="8548687" cy="560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27" name="Rectangle 6">
              <a:extLst>
                <a:ext uri="{FF2B5EF4-FFF2-40B4-BE49-F238E27FC236}">
                  <a16:creationId xmlns:a16="http://schemas.microsoft.com/office/drawing/2014/main" id="{FFE6C526-DD7F-D60C-6E20-7B900EB3D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88" y="6119813"/>
              <a:ext cx="1981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Fig. 24-8</a:t>
              </a:r>
            </a:p>
          </p:txBody>
        </p:sp>
        <p:sp>
          <p:nvSpPr>
            <p:cNvPr id="26628" name="Text Box 7">
              <a:extLst>
                <a:ext uri="{FF2B5EF4-FFF2-40B4-BE49-F238E27FC236}">
                  <a16:creationId xmlns:a16="http://schemas.microsoft.com/office/drawing/2014/main" id="{C5AEFE20-288A-A62F-4AA4-4455A431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6057900"/>
              <a:ext cx="3482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Geographic distance (km)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26629" name="Text Box 19">
              <a:extLst>
                <a:ext uri="{FF2B5EF4-FFF2-40B4-BE49-F238E27FC236}">
                  <a16:creationId xmlns:a16="http://schemas.microsoft.com/office/drawing/2014/main" id="{B9D8BE75-9B25-D36B-0BEE-9050212B2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1486694" y="3315495"/>
              <a:ext cx="4270375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Degree of reproductive isolation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26630" name="Text Box 20">
              <a:extLst>
                <a:ext uri="{FF2B5EF4-FFF2-40B4-BE49-F238E27FC236}">
                  <a16:creationId xmlns:a16="http://schemas.microsoft.com/office/drawing/2014/main" id="{F2CA563C-CBB9-B7F6-4D83-655E56C8F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5683250"/>
              <a:ext cx="206375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0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26631" name="Text Box 21">
              <a:extLst>
                <a:ext uri="{FF2B5EF4-FFF2-40B4-BE49-F238E27FC236}">
                  <a16:creationId xmlns:a16="http://schemas.microsoft.com/office/drawing/2014/main" id="{99626C8C-64D5-FC47-3A4B-5A92DE054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5378450"/>
              <a:ext cx="206375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0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26632" name="Text Box 22">
              <a:extLst>
                <a:ext uri="{FF2B5EF4-FFF2-40B4-BE49-F238E27FC236}">
                  <a16:creationId xmlns:a16="http://schemas.microsoft.com/office/drawing/2014/main" id="{FB7B4B27-76C9-9026-6B87-D83EFD159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150" y="5683250"/>
              <a:ext cx="301625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50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26633" name="Text Box 23">
              <a:extLst>
                <a:ext uri="{FF2B5EF4-FFF2-40B4-BE49-F238E27FC236}">
                  <a16:creationId xmlns:a16="http://schemas.microsoft.com/office/drawing/2014/main" id="{1E83C603-6368-EC49-1743-6F955A45B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850" y="5683250"/>
              <a:ext cx="4603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100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26634" name="Text Box 24">
              <a:extLst>
                <a:ext uri="{FF2B5EF4-FFF2-40B4-BE49-F238E27FC236}">
                  <a16:creationId xmlns:a16="http://schemas.microsoft.com/office/drawing/2014/main" id="{2FBEC804-7C52-8200-6B02-5D30FB325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350" y="5683250"/>
              <a:ext cx="4603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150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26635" name="Text Box 25">
              <a:extLst>
                <a:ext uri="{FF2B5EF4-FFF2-40B4-BE49-F238E27FC236}">
                  <a16:creationId xmlns:a16="http://schemas.microsoft.com/office/drawing/2014/main" id="{A8DDCE81-DCF6-42E3-B542-162FE2335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150" y="5676900"/>
              <a:ext cx="4603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250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26636" name="Text Box 26">
              <a:extLst>
                <a:ext uri="{FF2B5EF4-FFF2-40B4-BE49-F238E27FC236}">
                  <a16:creationId xmlns:a16="http://schemas.microsoft.com/office/drawing/2014/main" id="{57A0EADA-ED19-34EB-52F3-3BB50A35E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3250" y="5676900"/>
              <a:ext cx="4603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200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26637" name="Text Box 27">
              <a:extLst>
                <a:ext uri="{FF2B5EF4-FFF2-40B4-BE49-F238E27FC236}">
                  <a16:creationId xmlns:a16="http://schemas.microsoft.com/office/drawing/2014/main" id="{E77D3D2F-1B6D-5261-7729-B938DB5BE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7650" y="5683250"/>
              <a:ext cx="4603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300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26638" name="Text Box 28">
              <a:extLst>
                <a:ext uri="{FF2B5EF4-FFF2-40B4-BE49-F238E27FC236}">
                  <a16:creationId xmlns:a16="http://schemas.microsoft.com/office/drawing/2014/main" id="{ABB6FC7B-C3FD-64C5-F13E-0CFAC5844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00" y="4438650"/>
              <a:ext cx="4603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0.5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26639" name="Text Box 29">
              <a:extLst>
                <a:ext uri="{FF2B5EF4-FFF2-40B4-BE49-F238E27FC236}">
                  <a16:creationId xmlns:a16="http://schemas.microsoft.com/office/drawing/2014/main" id="{F908031E-0109-5E28-6CA5-DD1066693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00" y="3505200"/>
              <a:ext cx="4603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1.0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26640" name="Text Box 30">
              <a:extLst>
                <a:ext uri="{FF2B5EF4-FFF2-40B4-BE49-F238E27FC236}">
                  <a16:creationId xmlns:a16="http://schemas.microsoft.com/office/drawing/2014/main" id="{55F8D738-3B22-C0F7-1824-E2585A007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250" y="2552700"/>
              <a:ext cx="4603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1.5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26641" name="Text Box 31">
              <a:extLst>
                <a:ext uri="{FF2B5EF4-FFF2-40B4-BE49-F238E27FC236}">
                  <a16:creationId xmlns:a16="http://schemas.microsoft.com/office/drawing/2014/main" id="{2F521D69-9023-FFFC-4E03-0219239F3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450" y="1606550"/>
              <a:ext cx="409575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2.0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</p:grpSp>
      <p:sp>
        <p:nvSpPr>
          <p:cNvPr id="26642" name="TextBox 18">
            <a:extLst>
              <a:ext uri="{FF2B5EF4-FFF2-40B4-BE49-F238E27FC236}">
                <a16:creationId xmlns:a16="http://schemas.microsoft.com/office/drawing/2014/main" id="{1FC66A83-6567-9AA3-7D4B-684337755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685800"/>
            <a:ext cx="8739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Reproductive isolation in different populations of dusky salamanders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7A7BE-5C9E-1BB5-7141-5DE3769D23C3}"/>
              </a:ext>
            </a:extLst>
          </p:cNvPr>
          <p:cNvSpPr txBox="1"/>
          <p:nvPr/>
        </p:nvSpPr>
        <p:spPr>
          <a:xfrm>
            <a:off x="1531965" y="6158857"/>
            <a:ext cx="5336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Long distance gene flow is not happening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1">
            <a:extLst>
              <a:ext uri="{FF2B5EF4-FFF2-40B4-BE49-F238E27FC236}">
                <a16:creationId xmlns:a16="http://schemas.microsoft.com/office/drawing/2014/main" id="{EF4129FF-48F5-0C13-5543-57F3E2520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275"/>
            <a:ext cx="8153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Some populations become isolated when descendents are unable to rejoin ancestral population</a:t>
            </a:r>
          </a:p>
        </p:txBody>
      </p:sp>
      <p:sp>
        <p:nvSpPr>
          <p:cNvPr id="27650" name="TextBox 2">
            <a:extLst>
              <a:ext uri="{FF2B5EF4-FFF2-40B4-BE49-F238E27FC236}">
                <a16:creationId xmlns:a16="http://schemas.microsoft.com/office/drawing/2014/main" id="{98319C61-40ED-63E7-F7D9-3BF7822DC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0"/>
            <a:ext cx="4343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Ex: Flightless cormorants on the Galapagos Islands cannot return to South America to interbreed with flying cormorant populations</a:t>
            </a:r>
          </a:p>
        </p:txBody>
      </p:sp>
      <p:pic>
        <p:nvPicPr>
          <p:cNvPr id="27651" name="Picture 3" descr="cormorant.jpg">
            <a:extLst>
              <a:ext uri="{FF2B5EF4-FFF2-40B4-BE49-F238E27FC236}">
                <a16:creationId xmlns:a16="http://schemas.microsoft.com/office/drawing/2014/main" id="{6E25C169-6B89-CF60-31E3-A3ED9C844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1066800"/>
            <a:ext cx="3890962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1">
            <a:extLst>
              <a:ext uri="{FF2B5EF4-FFF2-40B4-BE49-F238E27FC236}">
                <a16:creationId xmlns:a16="http://schemas.microsoft.com/office/drawing/2014/main" id="{C354AF58-F536-C4FC-D1AE-9A02ADC21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876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REMEMBER: Genetic variation must exist or arise between separated populations for speciation to occur  </a:t>
            </a:r>
          </a:p>
        </p:txBody>
      </p:sp>
      <p:pic>
        <p:nvPicPr>
          <p:cNvPr id="28674" name="Picture 2" descr="beetlespeciation.jpg">
            <a:extLst>
              <a:ext uri="{FF2B5EF4-FFF2-40B4-BE49-F238E27FC236}">
                <a16:creationId xmlns:a16="http://schemas.microsoft.com/office/drawing/2014/main" id="{432A7738-81CC-7251-D4A7-9F966D2A6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808913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">
            <a:extLst>
              <a:ext uri="{FF2B5EF4-FFF2-40B4-BE49-F238E27FC236}">
                <a16:creationId xmlns:a16="http://schemas.microsoft.com/office/drawing/2014/main" id="{D700A3E0-B389-984D-6E60-0CAA119B9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0813"/>
            <a:ext cx="5273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Observing allopatric speciation in the lab</a:t>
            </a:r>
          </a:p>
        </p:txBody>
      </p:sp>
      <p:pic>
        <p:nvPicPr>
          <p:cNvPr id="29698" name="Picture 39" descr="24_09aFlyAllopatSpeciaEx-U">
            <a:extLst>
              <a:ext uri="{FF2B5EF4-FFF2-40B4-BE49-F238E27FC236}">
                <a16:creationId xmlns:a16="http://schemas.microsoft.com/office/drawing/2014/main" id="{96A10E5A-399F-63F5-E73D-48D3D27B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770063"/>
            <a:ext cx="8548687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4">
            <a:extLst>
              <a:ext uri="{FF2B5EF4-FFF2-40B4-BE49-F238E27FC236}">
                <a16:creationId xmlns:a16="http://schemas.microsoft.com/office/drawing/2014/main" id="{ECE4BA4C-7315-E675-7D6D-ECD7962D5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830388"/>
            <a:ext cx="2343150" cy="381000"/>
          </a:xfrm>
          <a:prstGeom prst="rect">
            <a:avLst/>
          </a:prstGeom>
          <a:solidFill>
            <a:srgbClr val="FECD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9E13EA86-8C28-7B05-9C17-BFF31D947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1906588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Fig. 24-9a</a:t>
            </a:r>
          </a:p>
        </p:txBody>
      </p:sp>
      <p:sp>
        <p:nvSpPr>
          <p:cNvPr id="29701" name="Text Box 6">
            <a:extLst>
              <a:ext uri="{FF2B5EF4-FFF2-40B4-BE49-F238E27FC236}">
                <a16:creationId xmlns:a16="http://schemas.microsoft.com/office/drawing/2014/main" id="{4F32AD28-B635-3048-7F3E-859724192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1839913"/>
            <a:ext cx="18700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>
                <a:solidFill>
                  <a:srgbClr val="563A84"/>
                </a:solidFill>
              </a:rPr>
              <a:t>EXPERIMENT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29702" name="Text Box 8">
            <a:extLst>
              <a:ext uri="{FF2B5EF4-FFF2-40B4-BE49-F238E27FC236}">
                <a16:creationId xmlns:a16="http://schemas.microsoft.com/office/drawing/2014/main" id="{B1883149-1078-D082-22CB-4598FD70F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3394075"/>
            <a:ext cx="22399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0" b="1"/>
              <a:t>Initial population</a:t>
            </a:r>
            <a:endParaRPr lang="en-US" altLang="en-US" sz="2100" b="1">
              <a:solidFill>
                <a:schemeClr val="bg1"/>
              </a:solidFill>
            </a:endParaRPr>
          </a:p>
        </p:txBody>
      </p:sp>
      <p:sp>
        <p:nvSpPr>
          <p:cNvPr id="29703" name="Text Box 9">
            <a:extLst>
              <a:ext uri="{FF2B5EF4-FFF2-40B4-BE49-F238E27FC236}">
                <a16:creationId xmlns:a16="http://schemas.microsoft.com/office/drawing/2014/main" id="{5467916E-15FF-CCAB-FDE4-088BBCF82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4830763"/>
            <a:ext cx="2068513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Some flies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raised on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200" b="1"/>
              <a:t>starch medium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29704" name="Text Box 10">
            <a:extLst>
              <a:ext uri="{FF2B5EF4-FFF2-40B4-BE49-F238E27FC236}">
                <a16:creationId xmlns:a16="http://schemas.microsoft.com/office/drawing/2014/main" id="{7C9E6E42-FC9A-2F7A-294A-F963ECCDE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5543550"/>
            <a:ext cx="26495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Mating experiments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after 40 generations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29705" name="Text Box 11">
            <a:extLst>
              <a:ext uri="{FF2B5EF4-FFF2-40B4-BE49-F238E27FC236}">
                <a16:creationId xmlns:a16="http://schemas.microsoft.com/office/drawing/2014/main" id="{F3602F55-D2D5-5E51-B8AF-92564C58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4846638"/>
            <a:ext cx="225107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Some flies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200" b="1"/>
              <a:t>raised on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200" b="1"/>
              <a:t>maltose medium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29706" name="TextBox 11">
            <a:extLst>
              <a:ext uri="{FF2B5EF4-FFF2-40B4-BE49-F238E27FC236}">
                <a16:creationId xmlns:a16="http://schemas.microsoft.com/office/drawing/2014/main" id="{763C0019-E032-9AAF-3386-103EC6B9B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762000"/>
            <a:ext cx="88328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1. Two “allopatric” populations of Drosophila pseudoobscura were created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1" descr="24_09bFlyAllopatSpeciaRe-U">
            <a:extLst>
              <a:ext uri="{FF2B5EF4-FFF2-40B4-BE49-F238E27FC236}">
                <a16:creationId xmlns:a16="http://schemas.microsoft.com/office/drawing/2014/main" id="{7B3D62C8-1F6B-053E-D19A-6F91440F6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169988"/>
            <a:ext cx="8548687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40">
            <a:extLst>
              <a:ext uri="{FF2B5EF4-FFF2-40B4-BE49-F238E27FC236}">
                <a16:creationId xmlns:a16="http://schemas.microsoft.com/office/drawing/2014/main" id="{AD971543-B28B-24FB-D51D-4096DD4B3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190625"/>
            <a:ext cx="2387600" cy="419100"/>
          </a:xfrm>
          <a:prstGeom prst="rect">
            <a:avLst/>
          </a:prstGeom>
          <a:solidFill>
            <a:srgbClr val="FECD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2DE897F9-54BE-7813-A757-BB74F2765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1516063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Fig. 24-9b</a:t>
            </a:r>
          </a:p>
        </p:txBody>
      </p:sp>
      <p:sp>
        <p:nvSpPr>
          <p:cNvPr id="30724" name="Text Box 7">
            <a:extLst>
              <a:ext uri="{FF2B5EF4-FFF2-40B4-BE49-F238E27FC236}">
                <a16:creationId xmlns:a16="http://schemas.microsoft.com/office/drawing/2014/main" id="{ED11ABDA-5DE1-CBDA-F595-C77C145D3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1219200"/>
            <a:ext cx="14065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>
                <a:solidFill>
                  <a:srgbClr val="563A84"/>
                </a:solidFill>
              </a:rPr>
              <a:t>RESULTS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25" name="Text Box 12">
            <a:extLst>
              <a:ext uri="{FF2B5EF4-FFF2-40B4-BE49-F238E27FC236}">
                <a16:creationId xmlns:a16="http://schemas.microsoft.com/office/drawing/2014/main" id="{DE971F2E-9809-FB10-62D1-D7A0DFBF1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550" y="1917700"/>
            <a:ext cx="939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Female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26" name="Text Box 13">
            <a:extLst>
              <a:ext uri="{FF2B5EF4-FFF2-40B4-BE49-F238E27FC236}">
                <a16:creationId xmlns:a16="http://schemas.microsoft.com/office/drawing/2014/main" id="{7F5779D0-10D4-18E6-3DDC-145D22A57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1638300"/>
            <a:ext cx="990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Female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27" name="Text Box 14">
            <a:extLst>
              <a:ext uri="{FF2B5EF4-FFF2-40B4-BE49-F238E27FC236}">
                <a16:creationId xmlns:a16="http://schemas.microsoft.com/office/drawing/2014/main" id="{99E970FF-8300-E8E5-842C-6DF12EE9C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2311400"/>
            <a:ext cx="8763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Starch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0728" name="Text Box 15">
            <a:extLst>
              <a:ext uri="{FF2B5EF4-FFF2-40B4-BE49-F238E27FC236}">
                <a16:creationId xmlns:a16="http://schemas.microsoft.com/office/drawing/2014/main" id="{D0A824A2-A3F5-4F79-2004-92E8F1B6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2000250"/>
            <a:ext cx="8128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Starch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0729" name="Text Box 16">
            <a:extLst>
              <a:ext uri="{FF2B5EF4-FFF2-40B4-BE49-F238E27FC236}">
                <a16:creationId xmlns:a16="http://schemas.microsoft.com/office/drawing/2014/main" id="{D6D9C233-ADB1-7238-84CE-9880D9AFA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450" y="2019300"/>
            <a:ext cx="8001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Starch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0730" name="Text Box 17">
            <a:extLst>
              <a:ext uri="{FF2B5EF4-FFF2-40B4-BE49-F238E27FC236}">
                <a16:creationId xmlns:a16="http://schemas.microsoft.com/office/drawing/2014/main" id="{7E9EFBDB-697E-FC90-3CC7-34F316CDE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2317750"/>
            <a:ext cx="10414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Maltose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0731" name="Text Box 18">
            <a:extLst>
              <a:ext uri="{FF2B5EF4-FFF2-40B4-BE49-F238E27FC236}">
                <a16:creationId xmlns:a16="http://schemas.microsoft.com/office/drawing/2014/main" id="{C965FBB0-9CE9-7566-5AE0-64918B425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2324100"/>
            <a:ext cx="1524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population</a:t>
            </a:r>
            <a:r>
              <a:rPr lang="en-US" altLang="en-US" sz="1900" b="1"/>
              <a:t> 1</a:t>
            </a:r>
            <a:endParaRPr lang="en-US" altLang="en-US" sz="1900" b="1">
              <a:solidFill>
                <a:schemeClr val="bg1"/>
              </a:solidFill>
            </a:endParaRPr>
          </a:p>
        </p:txBody>
      </p:sp>
      <p:sp>
        <p:nvSpPr>
          <p:cNvPr id="30732" name="Text Box 19">
            <a:extLst>
              <a:ext uri="{FF2B5EF4-FFF2-40B4-BE49-F238E27FC236}">
                <a16:creationId xmlns:a16="http://schemas.microsoft.com/office/drawing/2014/main" id="{9FA28A06-8881-FD54-00C1-2F78FD1FA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900" y="2330450"/>
            <a:ext cx="14351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population 2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0733" name="Text Box 20">
            <a:extLst>
              <a:ext uri="{FF2B5EF4-FFF2-40B4-BE49-F238E27FC236}">
                <a16:creationId xmlns:a16="http://schemas.microsoft.com/office/drawing/2014/main" id="{0A705308-B367-A83A-A1A6-BA0DAD9202F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43757" y="3931443"/>
            <a:ext cx="666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Male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34" name="Text Box 21">
            <a:extLst>
              <a:ext uri="{FF2B5EF4-FFF2-40B4-BE49-F238E27FC236}">
                <a16:creationId xmlns:a16="http://schemas.microsoft.com/office/drawing/2014/main" id="{3F66BAE8-09ED-C094-CDAD-1660535DEAB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135857" y="3309143"/>
            <a:ext cx="927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Starch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35" name="Text Box 22">
            <a:extLst>
              <a:ext uri="{FF2B5EF4-FFF2-40B4-BE49-F238E27FC236}">
                <a16:creationId xmlns:a16="http://schemas.microsoft.com/office/drawing/2014/main" id="{0AAC1AA8-CFB9-17D9-30AD-3FDB460EF29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015207" y="4579143"/>
            <a:ext cx="1117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Maltose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36" name="Text Box 23">
            <a:extLst>
              <a:ext uri="{FF2B5EF4-FFF2-40B4-BE49-F238E27FC236}">
                <a16:creationId xmlns:a16="http://schemas.microsoft.com/office/drawing/2014/main" id="{DC358A16-1A4B-1D3F-AF5F-4F77C171922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882357" y="3988593"/>
            <a:ext cx="6540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Male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37" name="Text Box 24">
            <a:extLst>
              <a:ext uri="{FF2B5EF4-FFF2-40B4-BE49-F238E27FC236}">
                <a16:creationId xmlns:a16="http://schemas.microsoft.com/office/drawing/2014/main" id="{9178B8AA-74C5-A746-883B-48F1E448849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212557" y="3182143"/>
            <a:ext cx="7747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Starch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0738" name="Text Box 25">
            <a:extLst>
              <a:ext uri="{FF2B5EF4-FFF2-40B4-BE49-F238E27FC236}">
                <a16:creationId xmlns:a16="http://schemas.microsoft.com/office/drawing/2014/main" id="{FEF6D1FD-51CF-143C-18BC-3F54D2E2F0F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74457" y="4807743"/>
            <a:ext cx="7620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Starch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0739" name="Text Box 26">
            <a:extLst>
              <a:ext uri="{FF2B5EF4-FFF2-40B4-BE49-F238E27FC236}">
                <a16:creationId xmlns:a16="http://schemas.microsoft.com/office/drawing/2014/main" id="{DA335A0D-039A-4FD2-FFB2-768570CD5F8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99857" y="3150393"/>
            <a:ext cx="147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population 1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0740" name="Text Box 27">
            <a:extLst>
              <a:ext uri="{FF2B5EF4-FFF2-40B4-BE49-F238E27FC236}">
                <a16:creationId xmlns:a16="http://schemas.microsoft.com/office/drawing/2014/main" id="{0FDFC80C-0E6F-5177-4D34-03EC8D18302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250657" y="4737893"/>
            <a:ext cx="1397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population 2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0741" name="Text Box 28">
            <a:extLst>
              <a:ext uri="{FF2B5EF4-FFF2-40B4-BE49-F238E27FC236}">
                <a16:creationId xmlns:a16="http://schemas.microsoft.com/office/drawing/2014/main" id="{7AAD476E-0770-7BC8-91FD-C39687985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352800"/>
            <a:ext cx="34925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22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42" name="Text Box 29">
            <a:extLst>
              <a:ext uri="{FF2B5EF4-FFF2-40B4-BE49-F238E27FC236}">
                <a16:creationId xmlns:a16="http://schemas.microsoft.com/office/drawing/2014/main" id="{A585845F-7716-8A19-E634-785E3A853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0" y="4597400"/>
            <a:ext cx="17145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8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43" name="Text Box 30">
            <a:extLst>
              <a:ext uri="{FF2B5EF4-FFF2-40B4-BE49-F238E27FC236}">
                <a16:creationId xmlns:a16="http://schemas.microsoft.com/office/drawing/2014/main" id="{1FFF64C7-E4F4-25DF-357E-267F27252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0" y="4597400"/>
            <a:ext cx="3111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20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44" name="Text Box 31">
            <a:extLst>
              <a:ext uri="{FF2B5EF4-FFF2-40B4-BE49-F238E27FC236}">
                <a16:creationId xmlns:a16="http://schemas.microsoft.com/office/drawing/2014/main" id="{84AF9494-3559-EDCD-8A25-A16E53885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3340100"/>
            <a:ext cx="1968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9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45" name="Text Box 32">
            <a:extLst>
              <a:ext uri="{FF2B5EF4-FFF2-40B4-BE49-F238E27FC236}">
                <a16:creationId xmlns:a16="http://schemas.microsoft.com/office/drawing/2014/main" id="{6C1AABD2-901F-6338-CE76-87D9297D2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150" y="3340100"/>
            <a:ext cx="3238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18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46" name="Text Box 33">
            <a:extLst>
              <a:ext uri="{FF2B5EF4-FFF2-40B4-BE49-F238E27FC236}">
                <a16:creationId xmlns:a16="http://schemas.microsoft.com/office/drawing/2014/main" id="{229BA7BA-9919-A6B4-B99D-0ABD3A05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4603750"/>
            <a:ext cx="2857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12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47" name="Text Box 34">
            <a:extLst>
              <a:ext uri="{FF2B5EF4-FFF2-40B4-BE49-F238E27FC236}">
                <a16:creationId xmlns:a16="http://schemas.microsoft.com/office/drawing/2014/main" id="{066B513B-A0C5-31EF-F858-8476C9141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3333750"/>
            <a:ext cx="2984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15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48" name="Text Box 35">
            <a:extLst>
              <a:ext uri="{FF2B5EF4-FFF2-40B4-BE49-F238E27FC236}">
                <a16:creationId xmlns:a16="http://schemas.microsoft.com/office/drawing/2014/main" id="{5B1492C5-26A0-346C-ADFD-64D1E1281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459105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15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49" name="Text Box 36">
            <a:extLst>
              <a:ext uri="{FF2B5EF4-FFF2-40B4-BE49-F238E27FC236}">
                <a16:creationId xmlns:a16="http://schemas.microsoft.com/office/drawing/2014/main" id="{5CAAD719-FA47-20AB-814E-90957FF4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5670550"/>
            <a:ext cx="30162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Mating frequencies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200" b="1"/>
              <a:t>in experimental group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50" name="Text Box 37">
            <a:extLst>
              <a:ext uri="{FF2B5EF4-FFF2-40B4-BE49-F238E27FC236}">
                <a16:creationId xmlns:a16="http://schemas.microsoft.com/office/drawing/2014/main" id="{3BD92831-5BDD-3D4D-FB2D-FE4AC0BEB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5670550"/>
            <a:ext cx="26193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Mating frequencies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200" b="1"/>
              <a:t>in control group</a:t>
            </a:r>
            <a:endParaRPr lang="en-US" altLang="en-US" sz="2200" b="1">
              <a:solidFill>
                <a:schemeClr val="bg1"/>
              </a:solidFill>
            </a:endParaRPr>
          </a:p>
        </p:txBody>
      </p:sp>
      <p:sp>
        <p:nvSpPr>
          <p:cNvPr id="30751" name="TextBox 31">
            <a:extLst>
              <a:ext uri="{FF2B5EF4-FFF2-40B4-BE49-F238E27FC236}">
                <a16:creationId xmlns:a16="http://schemas.microsoft.com/office/drawing/2014/main" id="{10AECC44-FCFD-0F7A-2020-25D703EDF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8605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Results: After 40 generations, natural selection had altered the two populations enough that reproductive isolation had begun based on breeding preferences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A280256-2C67-C48E-4C2A-8FC726EF9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092" y="162732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n-US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Macroevolution</a:t>
            </a:r>
            <a:endParaRPr lang="en-US" sz="4800" b="1" dirty="0">
              <a:latin typeface="+mn-lt"/>
            </a:endParaRP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1850E142-1B95-0F72-9A12-7DBDA9CD7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508" y="1153893"/>
            <a:ext cx="7772400" cy="5257800"/>
          </a:xfrm>
        </p:spPr>
        <p:txBody>
          <a:bodyPr/>
          <a:lstStyle/>
          <a:p>
            <a:pPr algn="ctr">
              <a:lnSpc>
                <a:spcPct val="125000"/>
              </a:lnSpc>
              <a:buFont typeface="Monotype Sorts" pitchFamily="2" charset="2"/>
              <a:buNone/>
              <a:defRPr/>
            </a:pPr>
            <a:r>
              <a:rPr lang="en-US" altLang="en-US" sz="3000" i="1" dirty="0">
                <a:solidFill>
                  <a:schemeClr val="tx2"/>
                </a:solidFill>
              </a:rPr>
              <a:t>The origin of new taxonomic groups (new sp., genera, families, kingdoms)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125000"/>
              </a:lnSpc>
              <a:buFont typeface="Monotype Sorts" pitchFamily="2" charset="2"/>
              <a:buNone/>
              <a:defRPr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Speciation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125000"/>
              </a:lnSpc>
              <a:buFont typeface="Monotype Sorts" pitchFamily="2" charset="2"/>
              <a:buNone/>
              <a:defRPr/>
            </a:pPr>
            <a:r>
              <a:rPr lang="en-US" altLang="en-US" dirty="0">
                <a:solidFill>
                  <a:schemeClr val="tx2"/>
                </a:solidFill>
              </a:rPr>
              <a:t>	1. Anagenesis</a:t>
            </a:r>
          </a:p>
          <a:p>
            <a:pPr>
              <a:lnSpc>
                <a:spcPct val="125000"/>
              </a:lnSpc>
              <a:buFont typeface="Monotype Sorts" pitchFamily="2" charset="2"/>
              <a:buNone/>
              <a:defRPr/>
            </a:pPr>
            <a:r>
              <a:rPr lang="en-US" altLang="en-US" dirty="0">
                <a:solidFill>
                  <a:schemeClr val="tx2"/>
                </a:solidFill>
              </a:rPr>
              <a:t>		-transformation of a </a:t>
            </a:r>
          </a:p>
          <a:p>
            <a:pPr>
              <a:lnSpc>
                <a:spcPct val="125000"/>
              </a:lnSpc>
              <a:buFont typeface="Monotype Sorts" pitchFamily="2" charset="2"/>
              <a:buNone/>
              <a:defRPr/>
            </a:pPr>
            <a:r>
              <a:rPr lang="en-US" altLang="en-US" dirty="0">
                <a:solidFill>
                  <a:schemeClr val="tx2"/>
                </a:solidFill>
              </a:rPr>
              <a:t>		species into another</a:t>
            </a:r>
          </a:p>
          <a:p>
            <a:pPr>
              <a:lnSpc>
                <a:spcPct val="125000"/>
              </a:lnSpc>
              <a:buFont typeface="Monotype Sorts" pitchFamily="2" charset="2"/>
              <a:buNone/>
              <a:defRPr/>
            </a:pPr>
            <a:r>
              <a:rPr lang="en-US" altLang="en-US" dirty="0">
                <a:solidFill>
                  <a:schemeClr val="tx2"/>
                </a:solidFill>
              </a:rPr>
              <a:t>	2. Cladogenesis</a:t>
            </a:r>
          </a:p>
          <a:p>
            <a:pPr>
              <a:lnSpc>
                <a:spcPct val="125000"/>
              </a:lnSpc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		-branching evolution</a:t>
            </a:r>
          </a:p>
        </p:txBody>
      </p:sp>
      <p:grpSp>
        <p:nvGrpSpPr>
          <p:cNvPr id="6148" name="Group 27">
            <a:extLst>
              <a:ext uri="{FF2B5EF4-FFF2-40B4-BE49-F238E27FC236}">
                <a16:creationId xmlns:a16="http://schemas.microsoft.com/office/drawing/2014/main" id="{D278CC44-3D08-D3AC-9638-43CC242E3A0F}"/>
              </a:ext>
            </a:extLst>
          </p:cNvPr>
          <p:cNvGrpSpPr>
            <a:grpSpLocks/>
          </p:cNvGrpSpPr>
          <p:nvPr/>
        </p:nvGrpSpPr>
        <p:grpSpPr bwMode="auto">
          <a:xfrm>
            <a:off x="4103359" y="3398160"/>
            <a:ext cx="2819400" cy="228600"/>
            <a:chOff x="2640" y="1968"/>
            <a:chExt cx="1776" cy="144"/>
          </a:xfrm>
        </p:grpSpPr>
        <p:sp>
          <p:nvSpPr>
            <p:cNvPr id="6167" name="Oval 4">
              <a:extLst>
                <a:ext uri="{FF2B5EF4-FFF2-40B4-BE49-F238E27FC236}">
                  <a16:creationId xmlns:a16="http://schemas.microsoft.com/office/drawing/2014/main" id="{E6A0ACBE-FAB6-91C5-0C9E-682936C15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968"/>
              <a:ext cx="144" cy="14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168" name="Line 5">
              <a:extLst>
                <a:ext uri="{FF2B5EF4-FFF2-40B4-BE49-F238E27FC236}">
                  <a16:creationId xmlns:a16="http://schemas.microsoft.com/office/drawing/2014/main" id="{2C010C47-5C48-3C55-9E07-7C728893D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64"/>
              <a:ext cx="672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9" name="Oval 6">
              <a:extLst>
                <a:ext uri="{FF2B5EF4-FFF2-40B4-BE49-F238E27FC236}">
                  <a16:creationId xmlns:a16="http://schemas.microsoft.com/office/drawing/2014/main" id="{D41F0BA6-429F-4BDE-EBF3-8E5FEA24B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68"/>
              <a:ext cx="144" cy="14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170" name="Line 7">
              <a:extLst>
                <a:ext uri="{FF2B5EF4-FFF2-40B4-BE49-F238E27FC236}">
                  <a16:creationId xmlns:a16="http://schemas.microsoft.com/office/drawing/2014/main" id="{8B2182BE-576C-CB20-3637-1C25FD222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064"/>
              <a:ext cx="672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71" name="Oval 8">
              <a:extLst>
                <a:ext uri="{FF2B5EF4-FFF2-40B4-BE49-F238E27FC236}">
                  <a16:creationId xmlns:a16="http://schemas.microsoft.com/office/drawing/2014/main" id="{59702F41-0920-7309-71E4-A75C2C029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144" cy="14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6149" name="Rectangle 14">
            <a:extLst>
              <a:ext uri="{FF2B5EF4-FFF2-40B4-BE49-F238E27FC236}">
                <a16:creationId xmlns:a16="http://schemas.microsoft.com/office/drawing/2014/main" id="{918B67FB-2D30-1D35-E300-4B45D2989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4530725"/>
            <a:ext cx="184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>
              <a:lnSpc>
                <a:spcPct val="125000"/>
              </a:lnSpc>
            </a:pPr>
            <a:endParaRPr lang="en-US" altLang="en-US" sz="24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6150" name="Group 26">
            <a:extLst>
              <a:ext uri="{FF2B5EF4-FFF2-40B4-BE49-F238E27FC236}">
                <a16:creationId xmlns:a16="http://schemas.microsoft.com/office/drawing/2014/main" id="{BB8EC03F-C87B-3818-835B-BAD4CB755491}"/>
              </a:ext>
            </a:extLst>
          </p:cNvPr>
          <p:cNvGrpSpPr>
            <a:grpSpLocks/>
          </p:cNvGrpSpPr>
          <p:nvPr/>
        </p:nvGrpSpPr>
        <p:grpSpPr bwMode="auto">
          <a:xfrm>
            <a:off x="4865359" y="5142881"/>
            <a:ext cx="2819400" cy="1219200"/>
            <a:chOff x="3072" y="3168"/>
            <a:chExt cx="1776" cy="768"/>
          </a:xfrm>
        </p:grpSpPr>
        <p:sp>
          <p:nvSpPr>
            <p:cNvPr id="6151" name="Oval 9">
              <a:extLst>
                <a:ext uri="{FF2B5EF4-FFF2-40B4-BE49-F238E27FC236}">
                  <a16:creationId xmlns:a16="http://schemas.microsoft.com/office/drawing/2014/main" id="{B210785A-0D67-55DD-C726-BE903222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456"/>
              <a:ext cx="144" cy="144"/>
            </a:xfrm>
            <a:prstGeom prst="ellipse">
              <a:avLst/>
            </a:prstGeom>
            <a:solidFill>
              <a:srgbClr val="800080"/>
            </a:solidFill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6152" name="Group 15">
              <a:extLst>
                <a:ext uri="{FF2B5EF4-FFF2-40B4-BE49-F238E27FC236}">
                  <a16:creationId xmlns:a16="http://schemas.microsoft.com/office/drawing/2014/main" id="{9F7812BA-1B51-6844-1B79-DFCA42C410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3456"/>
              <a:ext cx="672" cy="97"/>
              <a:chOff x="3216" y="3456"/>
              <a:chExt cx="672" cy="97"/>
            </a:xfrm>
          </p:grpSpPr>
          <p:sp>
            <p:nvSpPr>
              <p:cNvPr id="6165" name="Line 10">
                <a:extLst>
                  <a:ext uri="{FF2B5EF4-FFF2-40B4-BE49-F238E27FC236}">
                    <a16:creationId xmlns:a16="http://schemas.microsoft.com/office/drawing/2014/main" id="{4BED2DA8-7340-BE98-32C3-BA3A13EA0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690645">
                <a:off x="3216" y="3456"/>
                <a:ext cx="672" cy="1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66" name="Line 11">
                <a:extLst>
                  <a:ext uri="{FF2B5EF4-FFF2-40B4-BE49-F238E27FC236}">
                    <a16:creationId xmlns:a16="http://schemas.microsoft.com/office/drawing/2014/main" id="{80AE9F68-381A-F262-B524-85E766FDA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411683">
                <a:off x="3216" y="3552"/>
                <a:ext cx="672" cy="1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6153" name="Oval 12">
              <a:extLst>
                <a:ext uri="{FF2B5EF4-FFF2-40B4-BE49-F238E27FC236}">
                  <a16:creationId xmlns:a16="http://schemas.microsoft.com/office/drawing/2014/main" id="{5345F1DA-F99D-A6D2-9003-A179D9352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552"/>
              <a:ext cx="144" cy="144"/>
            </a:xfrm>
            <a:prstGeom prst="ellipse">
              <a:avLst/>
            </a:prstGeom>
            <a:solidFill>
              <a:srgbClr val="800080"/>
            </a:solidFill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154" name="Oval 13">
              <a:extLst>
                <a:ext uri="{FF2B5EF4-FFF2-40B4-BE49-F238E27FC236}">
                  <a16:creationId xmlns:a16="http://schemas.microsoft.com/office/drawing/2014/main" id="{03769284-A9C4-CD54-A95A-F5D392EC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312"/>
              <a:ext cx="144" cy="144"/>
            </a:xfrm>
            <a:prstGeom prst="ellipse">
              <a:avLst/>
            </a:prstGeom>
            <a:solidFill>
              <a:srgbClr val="800080"/>
            </a:solidFill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6155" name="Group 16">
              <a:extLst>
                <a:ext uri="{FF2B5EF4-FFF2-40B4-BE49-F238E27FC236}">
                  <a16:creationId xmlns:a16="http://schemas.microsoft.com/office/drawing/2014/main" id="{D75A2957-5013-F4B7-12B2-0C83810B1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3312"/>
              <a:ext cx="672" cy="97"/>
              <a:chOff x="3216" y="3456"/>
              <a:chExt cx="672" cy="97"/>
            </a:xfrm>
          </p:grpSpPr>
          <p:sp>
            <p:nvSpPr>
              <p:cNvPr id="6163" name="Line 17">
                <a:extLst>
                  <a:ext uri="{FF2B5EF4-FFF2-40B4-BE49-F238E27FC236}">
                    <a16:creationId xmlns:a16="http://schemas.microsoft.com/office/drawing/2014/main" id="{5CE43446-A4BD-12DE-A800-C9962E1EF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690645">
                <a:off x="3216" y="3456"/>
                <a:ext cx="672" cy="1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64" name="Line 18">
                <a:extLst>
                  <a:ext uri="{FF2B5EF4-FFF2-40B4-BE49-F238E27FC236}">
                    <a16:creationId xmlns:a16="http://schemas.microsoft.com/office/drawing/2014/main" id="{86981CB9-71F5-2F7E-B92E-4CCFF6486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411683">
                <a:off x="3216" y="3552"/>
                <a:ext cx="672" cy="1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6156" name="Group 19">
              <a:extLst>
                <a:ext uri="{FF2B5EF4-FFF2-40B4-BE49-F238E27FC236}">
                  <a16:creationId xmlns:a16="http://schemas.microsoft.com/office/drawing/2014/main" id="{557C9FA8-6FB4-859A-2576-CB7B42563E4E}"/>
                </a:ext>
              </a:extLst>
            </p:cNvPr>
            <p:cNvGrpSpPr>
              <a:grpSpLocks/>
            </p:cNvGrpSpPr>
            <p:nvPr/>
          </p:nvGrpSpPr>
          <p:grpSpPr bwMode="auto">
            <a:xfrm rot="518137">
              <a:off x="4032" y="3648"/>
              <a:ext cx="672" cy="97"/>
              <a:chOff x="3216" y="3456"/>
              <a:chExt cx="672" cy="97"/>
            </a:xfrm>
          </p:grpSpPr>
          <p:sp>
            <p:nvSpPr>
              <p:cNvPr id="6161" name="Line 20">
                <a:extLst>
                  <a:ext uri="{FF2B5EF4-FFF2-40B4-BE49-F238E27FC236}">
                    <a16:creationId xmlns:a16="http://schemas.microsoft.com/office/drawing/2014/main" id="{43858754-139D-CD49-C50B-6033A30C7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690645">
                <a:off x="3216" y="3456"/>
                <a:ext cx="672" cy="1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62" name="Line 21">
                <a:extLst>
                  <a:ext uri="{FF2B5EF4-FFF2-40B4-BE49-F238E27FC236}">
                    <a16:creationId xmlns:a16="http://schemas.microsoft.com/office/drawing/2014/main" id="{05BBA316-E491-7C08-8D64-3361C3371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411683">
                <a:off x="3216" y="3552"/>
                <a:ext cx="672" cy="1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6157" name="Oval 22">
              <a:extLst>
                <a:ext uri="{FF2B5EF4-FFF2-40B4-BE49-F238E27FC236}">
                  <a16:creationId xmlns:a16="http://schemas.microsoft.com/office/drawing/2014/main" id="{819D9979-395C-B755-C384-666D76ADD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800080"/>
            </a:solidFill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158" name="Oval 23">
              <a:extLst>
                <a:ext uri="{FF2B5EF4-FFF2-40B4-BE49-F238E27FC236}">
                  <a16:creationId xmlns:a16="http://schemas.microsoft.com/office/drawing/2014/main" id="{5DBE93C3-D62D-E45B-D97B-9459F856A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600"/>
              <a:ext cx="144" cy="144"/>
            </a:xfrm>
            <a:prstGeom prst="ellipse">
              <a:avLst/>
            </a:prstGeom>
            <a:solidFill>
              <a:srgbClr val="800080"/>
            </a:solidFill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159" name="Oval 24">
              <a:extLst>
                <a:ext uri="{FF2B5EF4-FFF2-40B4-BE49-F238E27FC236}">
                  <a16:creationId xmlns:a16="http://schemas.microsoft.com/office/drawing/2014/main" id="{DB46759D-7958-3BBF-A1BB-5FF4598BA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792"/>
              <a:ext cx="144" cy="144"/>
            </a:xfrm>
            <a:prstGeom prst="ellipse">
              <a:avLst/>
            </a:prstGeom>
            <a:solidFill>
              <a:srgbClr val="800080"/>
            </a:solidFill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160" name="Oval 25">
              <a:extLst>
                <a:ext uri="{FF2B5EF4-FFF2-40B4-BE49-F238E27FC236}">
                  <a16:creationId xmlns:a16="http://schemas.microsoft.com/office/drawing/2014/main" id="{94A358AA-BB49-383F-76A6-59B928E5D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800080"/>
            </a:solidFill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>
                  <a:solidFill>
                    <a:schemeClr val="tx1"/>
                  </a:solidFill>
                  <a:latin typeface="Times" pitchFamily="2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" pitchFamily="2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54B4319E-31F2-FA6D-88CA-C3D3A0988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1371600"/>
          </a:xfrm>
        </p:spPr>
        <p:txBody>
          <a:bodyPr/>
          <a:lstStyle/>
          <a:p>
            <a:pPr algn="ctr">
              <a:defRPr/>
            </a:pPr>
            <a:r>
              <a:rPr 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Adaptive Radiation</a:t>
            </a:r>
            <a:br>
              <a:rPr 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as a result of allopatric speciation</a:t>
            </a:r>
            <a:endParaRPr lang="en-US" sz="6000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pic>
        <p:nvPicPr>
          <p:cNvPr id="27651" name="Picture 4" descr="FINCHES">
            <a:extLst>
              <a:ext uri="{FF2B5EF4-FFF2-40B4-BE49-F238E27FC236}">
                <a16:creationId xmlns:a16="http://schemas.microsoft.com/office/drawing/2014/main" id="{F00FD7AE-32DF-8A8C-8060-4D0AE86DC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36738"/>
            <a:ext cx="76200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">
            <a:extLst>
              <a:ext uri="{FF2B5EF4-FFF2-40B4-BE49-F238E27FC236}">
                <a16:creationId xmlns:a16="http://schemas.microsoft.com/office/drawing/2014/main" id="{75A7F668-B9C2-C716-B0EE-827CB37F3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109" y="121343"/>
            <a:ext cx="6865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Several mechanisms can lead to sympatric speciation: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Polyploidy (extra set of chromosomes)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2112A6-1747-C155-22B6-C3BB7A1197BF}"/>
              </a:ext>
            </a:extLst>
          </p:cNvPr>
          <p:cNvGrpSpPr/>
          <p:nvPr/>
        </p:nvGrpSpPr>
        <p:grpSpPr>
          <a:xfrm>
            <a:off x="297656" y="1981200"/>
            <a:ext cx="8548687" cy="3494087"/>
            <a:chOff x="296863" y="3363913"/>
            <a:chExt cx="8548687" cy="3494087"/>
          </a:xfrm>
        </p:grpSpPr>
        <p:pic>
          <p:nvPicPr>
            <p:cNvPr id="31746" name="Picture 12" descr="24_10SymAutopolyploidy_3-U">
              <a:extLst>
                <a:ext uri="{FF2B5EF4-FFF2-40B4-BE49-F238E27FC236}">
                  <a16:creationId xmlns:a16="http://schemas.microsoft.com/office/drawing/2014/main" id="{8FB1D19D-D5DD-CC8B-A8F0-94C37E6FB6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63" y="3363913"/>
              <a:ext cx="8548687" cy="349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47" name="Rectangle 3">
              <a:extLst>
                <a:ext uri="{FF2B5EF4-FFF2-40B4-BE49-F238E27FC236}">
                  <a16:creationId xmlns:a16="http://schemas.microsoft.com/office/drawing/2014/main" id="{1C00B082-2F87-B623-9796-692545E4E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6408738"/>
              <a:ext cx="1981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Fig. 24-10-3</a:t>
              </a:r>
            </a:p>
          </p:txBody>
        </p:sp>
        <p:sp>
          <p:nvSpPr>
            <p:cNvPr id="31748" name="Text Box 4">
              <a:extLst>
                <a:ext uri="{FF2B5EF4-FFF2-40B4-BE49-F238E27FC236}">
                  <a16:creationId xmlns:a16="http://schemas.microsoft.com/office/drawing/2014/main" id="{CF6693D1-C071-EBCA-191C-B4009B4E9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797425"/>
              <a:ext cx="7493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2</a:t>
              </a:r>
              <a:r>
                <a:rPr lang="en-US" altLang="en-US" sz="1800" b="1" i="1"/>
                <a:t>n</a:t>
              </a:r>
              <a:r>
                <a:rPr lang="en-US" altLang="en-US" sz="1800" b="1"/>
                <a:t> = 6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31749" name="Text Box 5">
              <a:extLst>
                <a:ext uri="{FF2B5EF4-FFF2-40B4-BE49-F238E27FC236}">
                  <a16:creationId xmlns:a16="http://schemas.microsoft.com/office/drawing/2014/main" id="{B01710E2-37E5-0673-6064-CCA989AFA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000" y="4797425"/>
              <a:ext cx="889000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4</a:t>
              </a:r>
              <a:r>
                <a:rPr lang="en-US" altLang="en-US" sz="1800" b="1" i="1"/>
                <a:t>n</a:t>
              </a:r>
              <a:r>
                <a:rPr lang="en-US" altLang="en-US" sz="1800" b="1"/>
                <a:t> = 12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31750" name="Text Box 6">
              <a:extLst>
                <a:ext uri="{FF2B5EF4-FFF2-40B4-BE49-F238E27FC236}">
                  <a16:creationId xmlns:a16="http://schemas.microsoft.com/office/drawing/2014/main" id="{103B1187-72DA-3C3D-DAE9-C01518708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600" y="5178425"/>
              <a:ext cx="1879600" cy="153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Failure of cell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division after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chromosome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duplication gives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rise to tetraploid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tissue.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31751" name="Text Box 7">
              <a:extLst>
                <a:ext uri="{FF2B5EF4-FFF2-40B4-BE49-F238E27FC236}">
                  <a16:creationId xmlns:a16="http://schemas.microsoft.com/office/drawing/2014/main" id="{1A41DF8D-5395-3B7D-2A66-4AAC7AEC7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1000" y="4772025"/>
              <a:ext cx="2921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2</a:t>
              </a:r>
              <a:r>
                <a:rPr lang="en-US" altLang="en-US" sz="1800" b="1" i="1"/>
                <a:t>n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31752" name="Text Box 8">
              <a:extLst>
                <a:ext uri="{FF2B5EF4-FFF2-40B4-BE49-F238E27FC236}">
                  <a16:creationId xmlns:a16="http://schemas.microsoft.com/office/drawing/2014/main" id="{741D0A80-00D3-0934-8949-0BB412B07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6200" y="5178425"/>
              <a:ext cx="1320800" cy="887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Gametes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produced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are diploid.</a:t>
              </a:r>
              <a:r>
                <a:rPr lang="en-US" altLang="en-US" sz="2200" b="1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31753" name="Text Box 10">
              <a:extLst>
                <a:ext uri="{FF2B5EF4-FFF2-40B4-BE49-F238E27FC236}">
                  <a16:creationId xmlns:a16="http://schemas.microsoft.com/office/drawing/2014/main" id="{3BFD4FD4-5DB0-67DA-42CF-C2EC14852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4797425"/>
              <a:ext cx="2921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4</a:t>
              </a:r>
              <a:r>
                <a:rPr lang="en-US" altLang="en-US" sz="1800" b="1" i="1"/>
                <a:t>n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  <p:sp>
          <p:nvSpPr>
            <p:cNvPr id="31754" name="Text Box 11">
              <a:extLst>
                <a:ext uri="{FF2B5EF4-FFF2-40B4-BE49-F238E27FC236}">
                  <a16:creationId xmlns:a16="http://schemas.microsoft.com/office/drawing/2014/main" id="{2A721B32-6BE2-5961-0DA3-DECD30798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5178425"/>
              <a:ext cx="1714500" cy="137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Offspring with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tetraploid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karyotypes may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be viable and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fertile.</a:t>
              </a:r>
              <a:endParaRPr lang="en-US" altLang="en-US" sz="2200" b="1">
                <a:solidFill>
                  <a:schemeClr val="bg1"/>
                </a:solidFill>
              </a:endParaRPr>
            </a:p>
          </p:txBody>
        </p:sp>
      </p:grpSp>
      <p:sp>
        <p:nvSpPr>
          <p:cNvPr id="31756" name="TextBox 12">
            <a:extLst>
              <a:ext uri="{FF2B5EF4-FFF2-40B4-BE49-F238E27FC236}">
                <a16:creationId xmlns:a16="http://schemas.microsoft.com/office/drawing/2014/main" id="{263E426E-648E-6ADB-60DB-AF763735F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55" y="1051271"/>
            <a:ext cx="75594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Autopolyploidy</a:t>
            </a:r>
            <a:r>
              <a:rPr lang="en-US" altLang="en-US" sz="2400" dirty="0"/>
              <a:t> – more than 2 chromosome sets all derived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from same species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62A4-E4D3-4B75-76E9-0F2CB98B70F2}"/>
              </a:ext>
            </a:extLst>
          </p:cNvPr>
          <p:cNvSpPr txBox="1"/>
          <p:nvPr/>
        </p:nvSpPr>
        <p:spPr>
          <a:xfrm>
            <a:off x="297656" y="5715905"/>
            <a:ext cx="8769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Self-pollinate or mate with other tetraploids – reproductive isolation </a:t>
            </a:r>
          </a:p>
          <a:p>
            <a:pPr algn="ctr"/>
            <a:r>
              <a:rPr lang="en-US" sz="2400" dirty="0">
                <a:latin typeface="+mn-lt"/>
              </a:rPr>
              <a:t>without geographic separation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5" descr="24_11SymAllopolyploidy_4-U">
            <a:extLst>
              <a:ext uri="{FF2B5EF4-FFF2-40B4-BE49-F238E27FC236}">
                <a16:creationId xmlns:a16="http://schemas.microsoft.com/office/drawing/2014/main" id="{D5EF6898-8F6C-EE56-FF31-E4B0C01BA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3246438"/>
            <a:ext cx="8548687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3">
            <a:extLst>
              <a:ext uri="{FF2B5EF4-FFF2-40B4-BE49-F238E27FC236}">
                <a16:creationId xmlns:a16="http://schemas.microsoft.com/office/drawing/2014/main" id="{A1AB97F8-C863-839E-E899-20FD8C47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3319463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Fig. 24-11-4</a:t>
            </a:r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88CA87FD-5A9E-BF10-2355-78828E377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6013450"/>
            <a:ext cx="10287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Species 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2</a:t>
            </a:r>
            <a:r>
              <a:rPr lang="en-US" altLang="en-US" sz="1600" b="1" i="1"/>
              <a:t>n</a:t>
            </a:r>
            <a:r>
              <a:rPr lang="en-US" altLang="en-US" sz="1600" b="1"/>
              <a:t> = 6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sp>
        <p:nvSpPr>
          <p:cNvPr id="32772" name="Text Box 5">
            <a:extLst>
              <a:ext uri="{FF2B5EF4-FFF2-40B4-BE49-F238E27FC236}">
                <a16:creationId xmlns:a16="http://schemas.microsoft.com/office/drawing/2014/main" id="{47674ED5-C2B4-3D2D-6444-CD6ACEB6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5592763"/>
            <a:ext cx="7112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Normal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gamete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/>
              <a:t>n</a:t>
            </a:r>
            <a:r>
              <a:rPr lang="en-US" altLang="en-US" sz="1600" b="1"/>
              <a:t> = 3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sp>
        <p:nvSpPr>
          <p:cNvPr id="32773" name="Text Box 6">
            <a:extLst>
              <a:ext uri="{FF2B5EF4-FFF2-40B4-BE49-F238E27FC236}">
                <a16:creationId xmlns:a16="http://schemas.microsoft.com/office/drawing/2014/main" id="{D1EFB2F4-48F2-36ED-5EF3-576EC5712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379913"/>
            <a:ext cx="7302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Meiotic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error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sp>
        <p:nvSpPr>
          <p:cNvPr id="32774" name="Text Box 7">
            <a:extLst>
              <a:ext uri="{FF2B5EF4-FFF2-40B4-BE49-F238E27FC236}">
                <a16:creationId xmlns:a16="http://schemas.microsoft.com/office/drawing/2014/main" id="{E0AFD9D6-DCA1-9460-B17C-FB05736A0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243263"/>
            <a:ext cx="10287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Species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2</a:t>
            </a:r>
            <a:r>
              <a:rPr lang="en-US" altLang="en-US" sz="1600" b="1" i="1"/>
              <a:t>n</a:t>
            </a:r>
            <a:r>
              <a:rPr lang="en-US" altLang="en-US" sz="1600" b="1"/>
              <a:t> = 4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sp>
        <p:nvSpPr>
          <p:cNvPr id="32775" name="Text Box 8">
            <a:extLst>
              <a:ext uri="{FF2B5EF4-FFF2-40B4-BE49-F238E27FC236}">
                <a16:creationId xmlns:a16="http://schemas.microsoft.com/office/drawing/2014/main" id="{0C3C2231-4416-05A1-765B-FF161BD09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3294063"/>
            <a:ext cx="13906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Unreduced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gamete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with 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chromosomes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sp>
        <p:nvSpPr>
          <p:cNvPr id="32776" name="Text Box 9">
            <a:extLst>
              <a:ext uri="{FF2B5EF4-FFF2-40B4-BE49-F238E27FC236}">
                <a16:creationId xmlns:a16="http://schemas.microsoft.com/office/drawing/2014/main" id="{11E317BB-EB09-75A8-2CD3-F0692D772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3776663"/>
            <a:ext cx="1441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Hybrid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with 7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chromosomes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sp>
        <p:nvSpPr>
          <p:cNvPr id="32777" name="Text Box 10">
            <a:extLst>
              <a:ext uri="{FF2B5EF4-FFF2-40B4-BE49-F238E27FC236}">
                <a16:creationId xmlns:a16="http://schemas.microsoft.com/office/drawing/2014/main" id="{154E7884-17D1-8487-B9A4-F554FDD15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3471863"/>
            <a:ext cx="13906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Unreduced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gamete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with 7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chromosomes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sp>
        <p:nvSpPr>
          <p:cNvPr id="32778" name="Text Box 11">
            <a:extLst>
              <a:ext uri="{FF2B5EF4-FFF2-40B4-BE49-F238E27FC236}">
                <a16:creationId xmlns:a16="http://schemas.microsoft.com/office/drawing/2014/main" id="{594FA889-BCAC-FD6E-03D7-EE20CB843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5795963"/>
            <a:ext cx="7112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Normal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gamete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/>
              <a:t>n</a:t>
            </a:r>
            <a:r>
              <a:rPr lang="en-US" altLang="en-US" sz="1600" b="1"/>
              <a:t> = 3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sp>
        <p:nvSpPr>
          <p:cNvPr id="32779" name="Text Box 13">
            <a:extLst>
              <a:ext uri="{FF2B5EF4-FFF2-40B4-BE49-F238E27FC236}">
                <a16:creationId xmlns:a16="http://schemas.microsoft.com/office/drawing/2014/main" id="{2D95C127-E9AC-1616-606F-814BF2F5F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5580063"/>
            <a:ext cx="13906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Viable fertile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hybrid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(allopolyploid)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/>
              <a:t>2</a:t>
            </a:r>
            <a:r>
              <a:rPr lang="en-US" altLang="en-US" sz="1600" b="1" i="1"/>
              <a:t>n</a:t>
            </a:r>
            <a:r>
              <a:rPr lang="en-US" altLang="en-US" sz="1600" b="1"/>
              <a:t> = 10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sp>
        <p:nvSpPr>
          <p:cNvPr id="32780" name="TextBox 12">
            <a:extLst>
              <a:ext uri="{FF2B5EF4-FFF2-40B4-BE49-F238E27FC236}">
                <a16:creationId xmlns:a16="http://schemas.microsoft.com/office/drawing/2014/main" id="{0C535D59-864D-1C5C-F5DD-D39E749A2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227013"/>
            <a:ext cx="204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Allopolyploidy: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B40CC-DD45-82A4-3868-94AF68161540}"/>
              </a:ext>
            </a:extLst>
          </p:cNvPr>
          <p:cNvSpPr txBox="1"/>
          <p:nvPr/>
        </p:nvSpPr>
        <p:spPr>
          <a:xfrm>
            <a:off x="296863" y="839788"/>
            <a:ext cx="7898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Fertile with each other, but cannot mate with either parent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More common in plants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1">
            <a:extLst>
              <a:ext uri="{FF2B5EF4-FFF2-40B4-BE49-F238E27FC236}">
                <a16:creationId xmlns:a16="http://schemas.microsoft.com/office/drawing/2014/main" id="{A984CDDD-6852-371C-202D-D67E74758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91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Several mechanisms can lead to sympatric speciation: sexual selection</a:t>
            </a:r>
          </a:p>
        </p:txBody>
      </p:sp>
      <p:sp>
        <p:nvSpPr>
          <p:cNvPr id="33794" name="TextBox 2">
            <a:extLst>
              <a:ext uri="{FF2B5EF4-FFF2-40B4-BE49-F238E27FC236}">
                <a16:creationId xmlns:a16="http://schemas.microsoft.com/office/drawing/2014/main" id="{CDC90CC5-27DA-1FC1-D8AE-2E803C8F5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89013"/>
            <a:ext cx="7848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Ex: certain species of cichlids in Lake Victoria (East Africa)</a:t>
            </a:r>
          </a:p>
        </p:txBody>
      </p:sp>
      <p:pic>
        <p:nvPicPr>
          <p:cNvPr id="33795" name="Picture 3" descr="Lake Victoria map.jpg">
            <a:extLst>
              <a:ext uri="{FF2B5EF4-FFF2-40B4-BE49-F238E27FC236}">
                <a16:creationId xmlns:a16="http://schemas.microsoft.com/office/drawing/2014/main" id="{4CB8684D-371C-F755-9A49-C850515AC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540385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Box 4">
            <a:extLst>
              <a:ext uri="{FF2B5EF4-FFF2-40B4-BE49-F238E27FC236}">
                <a16:creationId xmlns:a16="http://schemas.microsoft.com/office/drawing/2014/main" id="{D7D1E3CB-6B45-2ADF-C0F4-C7953853F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981200"/>
            <a:ext cx="3200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contains hundreds of species derived from a few colonists within last 100,000 years</a:t>
            </a:r>
          </a:p>
        </p:txBody>
      </p:sp>
      <p:sp>
        <p:nvSpPr>
          <p:cNvPr id="33797" name="TextBox 5">
            <a:extLst>
              <a:ext uri="{FF2B5EF4-FFF2-40B4-BE49-F238E27FC236}">
                <a16:creationId xmlns:a16="http://schemas.microsoft.com/office/drawing/2014/main" id="{07E30CB8-152E-DCD8-B716-B09FB77BF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5720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/>
              <a:t>How did such rapid speciation occur?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9" descr="24_12CichlidMateChoiceEx-U">
            <a:extLst>
              <a:ext uri="{FF2B5EF4-FFF2-40B4-BE49-F238E27FC236}">
                <a16:creationId xmlns:a16="http://schemas.microsoft.com/office/drawing/2014/main" id="{9943F8A8-1187-14AD-D48E-0EB495290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104900"/>
            <a:ext cx="8548687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3">
            <a:extLst>
              <a:ext uri="{FF2B5EF4-FFF2-40B4-BE49-F238E27FC236}">
                <a16:creationId xmlns:a16="http://schemas.microsoft.com/office/drawing/2014/main" id="{F4670CCE-4C4B-C55E-E339-3CA848234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64008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Fig. 24-12</a:t>
            </a:r>
          </a:p>
        </p:txBody>
      </p:sp>
      <p:sp>
        <p:nvSpPr>
          <p:cNvPr id="35843" name="Text Box 6">
            <a:extLst>
              <a:ext uri="{FF2B5EF4-FFF2-40B4-BE49-F238E27FC236}">
                <a16:creationId xmlns:a16="http://schemas.microsoft.com/office/drawing/2014/main" id="{D10A405A-E86A-8595-3A49-F590C05AF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1214438"/>
            <a:ext cx="20129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563A84"/>
                </a:solidFill>
              </a:rPr>
              <a:t>EXPERIMENT: Assess mate choice of females of 2 closely related species of cichlids</a:t>
            </a:r>
            <a:br>
              <a:rPr lang="en-US" altLang="en-US" sz="1800" b="1">
                <a:solidFill>
                  <a:srgbClr val="563A84"/>
                </a:solidFill>
              </a:rPr>
            </a:br>
            <a:r>
              <a:rPr lang="en-US" altLang="en-US" sz="1800" b="1">
                <a:solidFill>
                  <a:srgbClr val="563A84"/>
                </a:solidFill>
              </a:rPr>
              <a:t> under different lighting conditions 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5844" name="Text Box 15">
            <a:extLst>
              <a:ext uri="{FF2B5EF4-FFF2-40B4-BE49-F238E27FC236}">
                <a16:creationId xmlns:a16="http://schemas.microsoft.com/office/drawing/2014/main" id="{9BE1B410-C2EB-49A1-858D-73ED5149C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2116138"/>
            <a:ext cx="18351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Normal light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5845" name="Text Box 16">
            <a:extLst>
              <a:ext uri="{FF2B5EF4-FFF2-40B4-BE49-F238E27FC236}">
                <a16:creationId xmlns:a16="http://schemas.microsoft.com/office/drawing/2014/main" id="{5EE5902D-C806-2249-5448-6F01F9B28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1785938"/>
            <a:ext cx="245745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Monochromatic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orange light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5846" name="Text Box 17">
            <a:extLst>
              <a:ext uri="{FF2B5EF4-FFF2-40B4-BE49-F238E27FC236}">
                <a16:creationId xmlns:a16="http://schemas.microsoft.com/office/drawing/2014/main" id="{D9EEB94A-C8E9-BCD6-BFC5-8067FDCA6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3297238"/>
            <a:ext cx="16573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i="1"/>
              <a:t>P.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i="1"/>
              <a:t>pundamilia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5847" name="Text Box 18">
            <a:extLst>
              <a:ext uri="{FF2B5EF4-FFF2-40B4-BE49-F238E27FC236}">
                <a16:creationId xmlns:a16="http://schemas.microsoft.com/office/drawing/2014/main" id="{C095EC9D-3DA8-8197-308A-51323CC2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5303838"/>
            <a:ext cx="16573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i="1"/>
              <a:t>P. nyererei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5848" name="TextBox 9">
            <a:extLst>
              <a:ext uri="{FF2B5EF4-FFF2-40B4-BE49-F238E27FC236}">
                <a16:creationId xmlns:a16="http://schemas.microsoft.com/office/drawing/2014/main" id="{B7824532-45AA-21DA-7B4E-5F19E8754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0"/>
            <a:ext cx="8870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Hypothesis: Sexual selection has contributed to speciation in Lake Victoria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1">
            <a:extLst>
              <a:ext uri="{FF2B5EF4-FFF2-40B4-BE49-F238E27FC236}">
                <a16:creationId xmlns:a16="http://schemas.microsoft.com/office/drawing/2014/main" id="{F38E77C1-54CF-6B35-2AC4-90896E25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077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Results: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 under normal light, females strongly preferred males of their own species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 under orange light, breeding was random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 hybrids were viable and fertile</a:t>
            </a:r>
          </a:p>
        </p:txBody>
      </p:sp>
      <p:sp>
        <p:nvSpPr>
          <p:cNvPr id="36866" name="TextBox 2">
            <a:extLst>
              <a:ext uri="{FF2B5EF4-FFF2-40B4-BE49-F238E27FC236}">
                <a16:creationId xmlns:a16="http://schemas.microsoft.com/office/drawing/2014/main" id="{BA08458A-1A5D-3CBE-25DC-3ADEE9C8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05200"/>
            <a:ext cx="8534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Conclusion: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 in Lake Victoria, sexual selection acts as a prezygotic reproductive barrier between species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 divergence of species was relatively recent based on viability of hybrid offspring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1">
            <a:extLst>
              <a:ext uri="{FF2B5EF4-FFF2-40B4-BE49-F238E27FC236}">
                <a16:creationId xmlns:a16="http://schemas.microsoft.com/office/drawing/2014/main" id="{E3067497-1EAE-E3E9-16C3-4CEB1BC54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When allopatric species come back into contact and mate, a hybrid zone may form</a:t>
            </a:r>
          </a:p>
        </p:txBody>
      </p:sp>
      <p:pic>
        <p:nvPicPr>
          <p:cNvPr id="37890" name="Picture 2" descr="hybridzone.jpg">
            <a:extLst>
              <a:ext uri="{FF2B5EF4-FFF2-40B4-BE49-F238E27FC236}">
                <a16:creationId xmlns:a16="http://schemas.microsoft.com/office/drawing/2014/main" id="{B30C465F-7D5A-FB55-F60C-F9788E507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93"/>
          <a:stretch>
            <a:fillRect/>
          </a:stretch>
        </p:blipFill>
        <p:spPr bwMode="auto">
          <a:xfrm>
            <a:off x="2057400" y="1143000"/>
            <a:ext cx="49387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32" descr="24_13-FrogHybridZone-U">
            <a:extLst>
              <a:ext uri="{FF2B5EF4-FFF2-40B4-BE49-F238E27FC236}">
                <a16:creationId xmlns:a16="http://schemas.microsoft.com/office/drawing/2014/main" id="{FACF0552-4FDE-6251-A51C-EF708D1A4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079500"/>
            <a:ext cx="8548688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Rectangle 4">
            <a:extLst>
              <a:ext uri="{FF2B5EF4-FFF2-40B4-BE49-F238E27FC236}">
                <a16:creationId xmlns:a16="http://schemas.microsoft.com/office/drawing/2014/main" id="{11C59148-B5C5-2238-ADB8-51372AC74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1417638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Fig. 24-13</a:t>
            </a:r>
          </a:p>
        </p:txBody>
      </p:sp>
      <p:sp>
        <p:nvSpPr>
          <p:cNvPr id="38915" name="Text Box 6">
            <a:extLst>
              <a:ext uri="{FF2B5EF4-FFF2-40B4-BE49-F238E27FC236}">
                <a16:creationId xmlns:a16="http://schemas.microsoft.com/office/drawing/2014/main" id="{76CE8E36-9D19-EB62-C284-9A9586825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1597025"/>
            <a:ext cx="5588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EUROPE</a:t>
            </a:r>
            <a:endParaRPr lang="en-US" altLang="en-US" sz="1000" b="1">
              <a:solidFill>
                <a:schemeClr val="bg1"/>
              </a:solidFill>
            </a:endParaRPr>
          </a:p>
        </p:txBody>
      </p:sp>
      <p:sp>
        <p:nvSpPr>
          <p:cNvPr id="38916" name="Text Box 12">
            <a:extLst>
              <a:ext uri="{FF2B5EF4-FFF2-40B4-BE49-F238E27FC236}">
                <a16:creationId xmlns:a16="http://schemas.microsoft.com/office/drawing/2014/main" id="{54FD4A50-E6E6-AA6F-90BA-8B7F3383C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8" y="3235325"/>
            <a:ext cx="6794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Fire-bellied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toad range</a:t>
            </a:r>
            <a:endParaRPr lang="en-US" altLang="en-US" sz="1000" b="1">
              <a:solidFill>
                <a:schemeClr val="bg1"/>
              </a:solidFill>
            </a:endParaRPr>
          </a:p>
        </p:txBody>
      </p:sp>
      <p:sp>
        <p:nvSpPr>
          <p:cNvPr id="38917" name="Text Box 13">
            <a:extLst>
              <a:ext uri="{FF2B5EF4-FFF2-40B4-BE49-F238E27FC236}">
                <a16:creationId xmlns:a16="http://schemas.microsoft.com/office/drawing/2014/main" id="{3616D8AD-5769-4715-F193-88D9ADBAB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788" y="3559175"/>
            <a:ext cx="749300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</a:rPr>
              <a:t>Hybrid zone</a:t>
            </a:r>
          </a:p>
        </p:txBody>
      </p:sp>
      <p:sp>
        <p:nvSpPr>
          <p:cNvPr id="38918" name="Text Box 14">
            <a:extLst>
              <a:ext uri="{FF2B5EF4-FFF2-40B4-BE49-F238E27FC236}">
                <a16:creationId xmlns:a16="http://schemas.microsoft.com/office/drawing/2014/main" id="{714C35E9-E20B-9986-BC25-1688695AD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288" y="3857625"/>
            <a:ext cx="8763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Yellow-bellied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toad range</a:t>
            </a:r>
            <a:endParaRPr lang="en-US" altLang="en-US" sz="1000" b="1">
              <a:solidFill>
                <a:schemeClr val="bg1"/>
              </a:solidFill>
            </a:endParaRPr>
          </a:p>
        </p:txBody>
      </p:sp>
      <p:sp>
        <p:nvSpPr>
          <p:cNvPr id="38919" name="Text Box 15">
            <a:extLst>
              <a:ext uri="{FF2B5EF4-FFF2-40B4-BE49-F238E27FC236}">
                <a16:creationId xmlns:a16="http://schemas.microsoft.com/office/drawing/2014/main" id="{9D06F025-D957-6425-B8ED-779648852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4060825"/>
            <a:ext cx="11938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Yellow-bellied toad,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 i="1"/>
              <a:t>Bombina variegata</a:t>
            </a:r>
            <a:endParaRPr lang="en-US" altLang="en-US" sz="1000" b="1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00" b="1">
              <a:solidFill>
                <a:schemeClr val="bg1"/>
              </a:solidFill>
            </a:endParaRPr>
          </a:p>
        </p:txBody>
      </p:sp>
      <p:sp>
        <p:nvSpPr>
          <p:cNvPr id="38920" name="Text Box 16">
            <a:extLst>
              <a:ext uri="{FF2B5EF4-FFF2-40B4-BE49-F238E27FC236}">
                <a16:creationId xmlns:a16="http://schemas.microsoft.com/office/drawing/2014/main" id="{F3C1AFC7-2586-790F-A990-3BE9CA543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088" y="3660775"/>
            <a:ext cx="11938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Fire-bellied toad,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 i="1"/>
              <a:t>Bombina bombina</a:t>
            </a:r>
            <a:endParaRPr lang="en-US" altLang="en-US" sz="1000" b="1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00" b="1">
              <a:solidFill>
                <a:schemeClr val="bg1"/>
              </a:solidFill>
            </a:endParaRPr>
          </a:p>
        </p:txBody>
      </p:sp>
      <p:sp>
        <p:nvSpPr>
          <p:cNvPr id="38921" name="Text Box 18">
            <a:extLst>
              <a:ext uri="{FF2B5EF4-FFF2-40B4-BE49-F238E27FC236}">
                <a16:creationId xmlns:a16="http://schemas.microsoft.com/office/drawing/2014/main" id="{C38FAD23-F373-FE7E-9674-8BA0A100CEB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172744" y="5153819"/>
            <a:ext cx="167640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Allele frequency (log scale)</a:t>
            </a:r>
          </a:p>
        </p:txBody>
      </p:sp>
      <p:sp>
        <p:nvSpPr>
          <p:cNvPr id="38922" name="Text Box 19">
            <a:extLst>
              <a:ext uri="{FF2B5EF4-FFF2-40B4-BE49-F238E27FC236}">
                <a16:creationId xmlns:a16="http://schemas.microsoft.com/office/drawing/2014/main" id="{454058BF-B98D-1790-FB53-D908F27C9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638" y="6486525"/>
            <a:ext cx="23368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Distance from hybrid zone center (km)</a:t>
            </a:r>
          </a:p>
        </p:txBody>
      </p:sp>
      <p:sp>
        <p:nvSpPr>
          <p:cNvPr id="38923" name="Text Box 20">
            <a:extLst>
              <a:ext uri="{FF2B5EF4-FFF2-40B4-BE49-F238E27FC236}">
                <a16:creationId xmlns:a16="http://schemas.microsoft.com/office/drawing/2014/main" id="{65EA549A-CD1B-D149-B6F1-757D20FC1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8" y="6308725"/>
            <a:ext cx="1651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40</a:t>
            </a:r>
          </a:p>
        </p:txBody>
      </p:sp>
      <p:sp>
        <p:nvSpPr>
          <p:cNvPr id="38924" name="Text Box 21">
            <a:extLst>
              <a:ext uri="{FF2B5EF4-FFF2-40B4-BE49-F238E27FC236}">
                <a16:creationId xmlns:a16="http://schemas.microsoft.com/office/drawing/2014/main" id="{C196C4C2-1E6E-B39D-E630-EE20008E4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6308725"/>
            <a:ext cx="1651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30</a:t>
            </a:r>
          </a:p>
        </p:txBody>
      </p:sp>
      <p:sp>
        <p:nvSpPr>
          <p:cNvPr id="38925" name="Text Box 22">
            <a:extLst>
              <a:ext uri="{FF2B5EF4-FFF2-40B4-BE49-F238E27FC236}">
                <a16:creationId xmlns:a16="http://schemas.microsoft.com/office/drawing/2014/main" id="{CB14AE5E-F758-72CA-50D9-421B784D0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6302375"/>
            <a:ext cx="1651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20</a:t>
            </a:r>
          </a:p>
        </p:txBody>
      </p:sp>
      <p:sp>
        <p:nvSpPr>
          <p:cNvPr id="38926" name="Text Box 23">
            <a:extLst>
              <a:ext uri="{FF2B5EF4-FFF2-40B4-BE49-F238E27FC236}">
                <a16:creationId xmlns:a16="http://schemas.microsoft.com/office/drawing/2014/main" id="{E55F2955-7AE8-7F72-5488-D44C8AD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088" y="6308725"/>
            <a:ext cx="1651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20</a:t>
            </a:r>
          </a:p>
        </p:txBody>
      </p:sp>
      <p:sp>
        <p:nvSpPr>
          <p:cNvPr id="38927" name="Text Box 24">
            <a:extLst>
              <a:ext uri="{FF2B5EF4-FFF2-40B4-BE49-F238E27FC236}">
                <a16:creationId xmlns:a16="http://schemas.microsoft.com/office/drawing/2014/main" id="{B514BD09-C806-4CC9-4532-E8F0FCC7F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988" y="6308725"/>
            <a:ext cx="1651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10</a:t>
            </a:r>
          </a:p>
        </p:txBody>
      </p:sp>
      <p:sp>
        <p:nvSpPr>
          <p:cNvPr id="38928" name="Text Box 25">
            <a:extLst>
              <a:ext uri="{FF2B5EF4-FFF2-40B4-BE49-F238E27FC236}">
                <a16:creationId xmlns:a16="http://schemas.microsoft.com/office/drawing/2014/main" id="{F7247BBC-3764-B54F-6C88-7FD6F2B7A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8" y="6308725"/>
            <a:ext cx="1651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10</a:t>
            </a:r>
          </a:p>
        </p:txBody>
      </p:sp>
      <p:sp>
        <p:nvSpPr>
          <p:cNvPr id="38929" name="Text Box 26">
            <a:extLst>
              <a:ext uri="{FF2B5EF4-FFF2-40B4-BE49-F238E27FC236}">
                <a16:creationId xmlns:a16="http://schemas.microsoft.com/office/drawing/2014/main" id="{FC6EE1B6-77EE-34C9-486B-A528DA7AF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038" y="6308725"/>
            <a:ext cx="1143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0</a:t>
            </a:r>
          </a:p>
        </p:txBody>
      </p:sp>
      <p:sp>
        <p:nvSpPr>
          <p:cNvPr id="38930" name="Text Box 27">
            <a:extLst>
              <a:ext uri="{FF2B5EF4-FFF2-40B4-BE49-F238E27FC236}">
                <a16:creationId xmlns:a16="http://schemas.microsoft.com/office/drawing/2014/main" id="{7FE197D0-AB03-681B-6ED7-FFFEF31B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8" y="6092825"/>
            <a:ext cx="2540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0.01</a:t>
            </a:r>
          </a:p>
        </p:txBody>
      </p:sp>
      <p:sp>
        <p:nvSpPr>
          <p:cNvPr id="38931" name="Text Box 28">
            <a:extLst>
              <a:ext uri="{FF2B5EF4-FFF2-40B4-BE49-F238E27FC236}">
                <a16:creationId xmlns:a16="http://schemas.microsoft.com/office/drawing/2014/main" id="{25BFDE23-6C73-2BFD-C92F-0C47E2412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5629275"/>
            <a:ext cx="1905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0.1</a:t>
            </a:r>
          </a:p>
        </p:txBody>
      </p:sp>
      <p:sp>
        <p:nvSpPr>
          <p:cNvPr id="38932" name="Text Box 29">
            <a:extLst>
              <a:ext uri="{FF2B5EF4-FFF2-40B4-BE49-F238E27FC236}">
                <a16:creationId xmlns:a16="http://schemas.microsoft.com/office/drawing/2014/main" id="{7A2664A4-6DF1-291E-7AB4-3ECE68B87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5184775"/>
            <a:ext cx="1905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0.5</a:t>
            </a:r>
          </a:p>
        </p:txBody>
      </p:sp>
      <p:sp>
        <p:nvSpPr>
          <p:cNvPr id="38933" name="Text Box 30">
            <a:extLst>
              <a:ext uri="{FF2B5EF4-FFF2-40B4-BE49-F238E27FC236}">
                <a16:creationId xmlns:a16="http://schemas.microsoft.com/office/drawing/2014/main" id="{3B9BD0E8-9B91-6C24-2E46-9324B31F2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4740275"/>
            <a:ext cx="18415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0.9</a:t>
            </a:r>
          </a:p>
        </p:txBody>
      </p:sp>
      <p:sp>
        <p:nvSpPr>
          <p:cNvPr id="38934" name="Text Box 31">
            <a:extLst>
              <a:ext uri="{FF2B5EF4-FFF2-40B4-BE49-F238E27FC236}">
                <a16:creationId xmlns:a16="http://schemas.microsoft.com/office/drawing/2014/main" id="{905979A3-A9BA-CB91-E898-CF5A2DE8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4238625"/>
            <a:ext cx="2413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0.99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8FE28-7D90-1AC9-39F6-DE9B9FD0CE10}"/>
              </a:ext>
            </a:extLst>
          </p:cNvPr>
          <p:cNvSpPr/>
          <p:nvPr/>
        </p:nvSpPr>
        <p:spPr>
          <a:xfrm>
            <a:off x="4814888" y="4060825"/>
            <a:ext cx="4102100" cy="279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8936" name="TextBox 24">
            <a:extLst>
              <a:ext uri="{FF2B5EF4-FFF2-40B4-BE49-F238E27FC236}">
                <a16:creationId xmlns:a16="http://schemas.microsoft.com/office/drawing/2014/main" id="{D5A09439-525E-C75C-EF31-37DB346E8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81000"/>
            <a:ext cx="7623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Two species of toads form a hybrid zone across Europe/Asia  </a:t>
            </a:r>
          </a:p>
        </p:txBody>
      </p:sp>
      <p:sp>
        <p:nvSpPr>
          <p:cNvPr id="38937" name="TextBox 25">
            <a:extLst>
              <a:ext uri="{FF2B5EF4-FFF2-40B4-BE49-F238E27FC236}">
                <a16:creationId xmlns:a16="http://schemas.microsoft.com/office/drawing/2014/main" id="{FA3A278E-5753-F1F0-B1BA-B6AD72D13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4524375"/>
            <a:ext cx="36927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 zone is </a:t>
            </a:r>
            <a:r>
              <a:rPr lang="en-US" altLang="en-US" sz="2000" dirty="0" err="1"/>
              <a:t>approx</a:t>
            </a:r>
            <a:r>
              <a:rPr lang="en-US" altLang="en-US" sz="2000" dirty="0"/>
              <a:t> 10 km wide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 there are no geographic barriers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6A415-16E4-879D-E7C8-881807256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5657850"/>
            <a:ext cx="562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/>
              <a:t>Why do hybrids not spread into parent populations?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24" descr="24_13cFrogHybridZoneData-U">
            <a:extLst>
              <a:ext uri="{FF2B5EF4-FFF2-40B4-BE49-F238E27FC236}">
                <a16:creationId xmlns:a16="http://schemas.microsoft.com/office/drawing/2014/main" id="{3C1900CF-D780-2C18-F443-04EFDFBA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644525"/>
            <a:ext cx="8548687" cy="615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8" name="Text Box 4">
            <a:extLst>
              <a:ext uri="{FF2B5EF4-FFF2-40B4-BE49-F238E27FC236}">
                <a16:creationId xmlns:a16="http://schemas.microsoft.com/office/drawing/2014/main" id="{6968C8CF-889C-92DC-E173-04FC65CA8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936625"/>
            <a:ext cx="12065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Fire-bellied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toad range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9939" name="Text Box 8">
            <a:extLst>
              <a:ext uri="{FF2B5EF4-FFF2-40B4-BE49-F238E27FC236}">
                <a16:creationId xmlns:a16="http://schemas.microsoft.com/office/drawing/2014/main" id="{3EE4345E-FD00-ACC1-D9EB-72455E208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1952625"/>
            <a:ext cx="16002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Yellow-bellied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toad range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9940" name="Text Box 9">
            <a:extLst>
              <a:ext uri="{FF2B5EF4-FFF2-40B4-BE49-F238E27FC236}">
                <a16:creationId xmlns:a16="http://schemas.microsoft.com/office/drawing/2014/main" id="{B423585A-904A-D7C0-0A16-1C1D917CB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482725"/>
            <a:ext cx="13462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Hybrid zone</a:t>
            </a:r>
          </a:p>
        </p:txBody>
      </p:sp>
      <p:sp>
        <p:nvSpPr>
          <p:cNvPr id="39941" name="Text Box 10">
            <a:extLst>
              <a:ext uri="{FF2B5EF4-FFF2-40B4-BE49-F238E27FC236}">
                <a16:creationId xmlns:a16="http://schemas.microsoft.com/office/drawing/2014/main" id="{A00EE679-33A8-9D9B-10DF-77734E0A575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77107" y="3998118"/>
            <a:ext cx="29972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Allele frequency (log scale)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9942" name="Text Box 11">
            <a:extLst>
              <a:ext uri="{FF2B5EF4-FFF2-40B4-BE49-F238E27FC236}">
                <a16:creationId xmlns:a16="http://schemas.microsoft.com/office/drawing/2014/main" id="{17702B5C-F380-43BE-EDD3-11B3779DC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0" y="6257925"/>
            <a:ext cx="41783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Distance from hybrid zone center (km)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9943" name="Text Box 12">
            <a:extLst>
              <a:ext uri="{FF2B5EF4-FFF2-40B4-BE49-F238E27FC236}">
                <a16:creationId xmlns:a16="http://schemas.microsoft.com/office/drawing/2014/main" id="{AF8093D1-A35C-DF23-F17B-DD0C8150F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965825"/>
            <a:ext cx="2794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40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9944" name="Text Box 13">
            <a:extLst>
              <a:ext uri="{FF2B5EF4-FFF2-40B4-BE49-F238E27FC236}">
                <a16:creationId xmlns:a16="http://schemas.microsoft.com/office/drawing/2014/main" id="{E036A499-A6B8-4E27-D894-1D0CF1C38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900" y="5965825"/>
            <a:ext cx="2794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30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9945" name="Text Box 14">
            <a:extLst>
              <a:ext uri="{FF2B5EF4-FFF2-40B4-BE49-F238E27FC236}">
                <a16:creationId xmlns:a16="http://schemas.microsoft.com/office/drawing/2014/main" id="{FC1C7842-689F-3DE5-C264-895E3D53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5965825"/>
            <a:ext cx="2794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20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9946" name="Text Box 15">
            <a:extLst>
              <a:ext uri="{FF2B5EF4-FFF2-40B4-BE49-F238E27FC236}">
                <a16:creationId xmlns:a16="http://schemas.microsoft.com/office/drawing/2014/main" id="{E56A04F6-6860-CD37-6EDC-390979288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638" y="5957888"/>
            <a:ext cx="279400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20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9947" name="Text Box 16">
            <a:extLst>
              <a:ext uri="{FF2B5EF4-FFF2-40B4-BE49-F238E27FC236}">
                <a16:creationId xmlns:a16="http://schemas.microsoft.com/office/drawing/2014/main" id="{4631819E-CAC8-C8A6-A22A-AF7FD31F2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5959475"/>
            <a:ext cx="2794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10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9948" name="Text Box 17">
            <a:extLst>
              <a:ext uri="{FF2B5EF4-FFF2-40B4-BE49-F238E27FC236}">
                <a16:creationId xmlns:a16="http://schemas.microsoft.com/office/drawing/2014/main" id="{6B435C20-63A1-086D-ADB8-E2499493A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5" y="5967413"/>
            <a:ext cx="279400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10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9949" name="Text Box 18">
            <a:extLst>
              <a:ext uri="{FF2B5EF4-FFF2-40B4-BE49-F238E27FC236}">
                <a16:creationId xmlns:a16="http://schemas.microsoft.com/office/drawing/2014/main" id="{121AF536-54D0-E56B-C5A4-73FE9BD94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5959475"/>
            <a:ext cx="1428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0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9950" name="Text Box 19">
            <a:extLst>
              <a:ext uri="{FF2B5EF4-FFF2-40B4-BE49-F238E27FC236}">
                <a16:creationId xmlns:a16="http://schemas.microsoft.com/office/drawing/2014/main" id="{868A36FA-94DD-E973-258F-1B3A86FD3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3" y="5586413"/>
            <a:ext cx="43973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0.01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9951" name="Text Box 20">
            <a:extLst>
              <a:ext uri="{FF2B5EF4-FFF2-40B4-BE49-F238E27FC236}">
                <a16:creationId xmlns:a16="http://schemas.microsoft.com/office/drawing/2014/main" id="{47E58929-C1CD-0E15-C5A2-F487EA8C2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4822825"/>
            <a:ext cx="3127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0.1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9952" name="Text Box 21">
            <a:extLst>
              <a:ext uri="{FF2B5EF4-FFF2-40B4-BE49-F238E27FC236}">
                <a16:creationId xmlns:a16="http://schemas.microsoft.com/office/drawing/2014/main" id="{7CF29CC8-2D2D-EFEF-A326-033763BC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4111625"/>
            <a:ext cx="3127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0.5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9953" name="Text Box 22">
            <a:extLst>
              <a:ext uri="{FF2B5EF4-FFF2-40B4-BE49-F238E27FC236}">
                <a16:creationId xmlns:a16="http://schemas.microsoft.com/office/drawing/2014/main" id="{C8260FA4-D6EE-5FC4-5DE3-77A293F54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392488"/>
            <a:ext cx="312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0.9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9954" name="Text Box 23">
            <a:extLst>
              <a:ext uri="{FF2B5EF4-FFF2-40B4-BE49-F238E27FC236}">
                <a16:creationId xmlns:a16="http://schemas.microsoft.com/office/drawing/2014/main" id="{A5333EE9-97B8-5FD2-E360-22E383BE7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2555875"/>
            <a:ext cx="4572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0.99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9955" name="TextBox 20">
            <a:extLst>
              <a:ext uri="{FF2B5EF4-FFF2-40B4-BE49-F238E27FC236}">
                <a16:creationId xmlns:a16="http://schemas.microsoft.com/office/drawing/2014/main" id="{26C71494-9D86-CEB3-CC38-832915574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0"/>
            <a:ext cx="8904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Allele frequencies demonstrate a lack of gene flow through hybrid zone </a:t>
            </a:r>
          </a:p>
        </p:txBody>
      </p:sp>
      <p:sp>
        <p:nvSpPr>
          <p:cNvPr id="39956" name="TextBox 21">
            <a:extLst>
              <a:ext uri="{FF2B5EF4-FFF2-40B4-BE49-F238E27FC236}">
                <a16:creationId xmlns:a16="http://schemas.microsoft.com/office/drawing/2014/main" id="{6156832A-9F77-8319-01B1-90658EE2B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0" y="1952625"/>
            <a:ext cx="3881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Yellow-bellied toad allele frequency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1">
            <a:extLst>
              <a:ext uri="{FF2B5EF4-FFF2-40B4-BE49-F238E27FC236}">
                <a16:creationId xmlns:a16="http://schemas.microsoft.com/office/drawing/2014/main" id="{16D55B1E-46B9-4C5F-B533-10BEDAC74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275"/>
            <a:ext cx="8763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Bombina </a:t>
            </a:r>
            <a:r>
              <a:rPr lang="en-US" altLang="en-US" sz="2400"/>
              <a:t>hybrids have increased embryonic mortality and reduced survival, restricting their spread from hybrid zone </a:t>
            </a:r>
          </a:p>
        </p:txBody>
      </p:sp>
      <p:pic>
        <p:nvPicPr>
          <p:cNvPr id="40962" name="Picture 2" descr="bombinahybrid.jpg">
            <a:extLst>
              <a:ext uri="{FF2B5EF4-FFF2-40B4-BE49-F238E27FC236}">
                <a16:creationId xmlns:a16="http://schemas.microsoft.com/office/drawing/2014/main" id="{948F0667-CEF6-C1A5-50EB-963FFE3DC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6137275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06938C1-B76B-5A2A-D839-DDC398A1B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tabLst>
                <a:tab pos="1028700" algn="l"/>
              </a:tabLst>
              <a:defRPr sz="1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tabLst>
                <a:tab pos="1028700" algn="l"/>
              </a:tabLst>
              <a:defRPr sz="12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tabLst>
                <a:tab pos="1028700" algn="l"/>
              </a:tabLst>
              <a:defRPr sz="12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tabLst>
                <a:tab pos="1028700" algn="l"/>
              </a:tabLst>
              <a:defRPr sz="12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tabLst>
                <a:tab pos="1028700" algn="l"/>
              </a:tabLst>
              <a:defRPr sz="12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sz="12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sz="12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sz="12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sz="12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l"/>
            <a:r>
              <a:rPr kumimoji="1" lang="en-US" altLang="en-US" sz="1800">
                <a:latin typeface="Arial" panose="020B0604020202020204" pitchFamily="34" charset="0"/>
              </a:rPr>
              <a:t>	Two patterns of speciation</a:t>
            </a:r>
            <a:endParaRPr kumimoji="1" lang="en-US" altLang="en-US" sz="4400">
              <a:latin typeface="Times New Roman" panose="02020603050405020304" pitchFamily="18" charset="0"/>
            </a:endParaRPr>
          </a:p>
        </p:txBody>
      </p:sp>
      <p:sp>
        <p:nvSpPr>
          <p:cNvPr id="7171" name="Line 3">
            <a:extLst>
              <a:ext uri="{FF2B5EF4-FFF2-40B4-BE49-F238E27FC236}">
                <a16:creationId xmlns:a16="http://schemas.microsoft.com/office/drawing/2014/main" id="{417831A5-79B7-15ED-9B1F-4A1E4FCC6D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" y="304800"/>
            <a:ext cx="89154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931840A-6081-7D54-9C8E-0BA221362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"/>
            <a:ext cx="5449888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1">
            <a:extLst>
              <a:ext uri="{FF2B5EF4-FFF2-40B4-BE49-F238E27FC236}">
                <a16:creationId xmlns:a16="http://schemas.microsoft.com/office/drawing/2014/main" id="{B78D78AD-04A8-19FE-120C-1270E4C94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3213"/>
            <a:ext cx="8426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Several different outcomes are possible over time at a hybrid zone</a:t>
            </a:r>
          </a:p>
        </p:txBody>
      </p:sp>
      <p:pic>
        <p:nvPicPr>
          <p:cNvPr id="41986" name="Picture 26" descr="24_14HybrZoneOverTime_4-U">
            <a:extLst>
              <a:ext uri="{FF2B5EF4-FFF2-40B4-BE49-F238E27FC236}">
                <a16:creationId xmlns:a16="http://schemas.microsoft.com/office/drawing/2014/main" id="{AD45DA58-9C5F-1B9D-9814-1C9BBF5F3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477963"/>
            <a:ext cx="8548687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>
            <a:extLst>
              <a:ext uri="{FF2B5EF4-FFF2-40B4-BE49-F238E27FC236}">
                <a16:creationId xmlns:a16="http://schemas.microsoft.com/office/drawing/2014/main" id="{826C1025-97DF-F003-3806-75F6390BC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844" y="5485476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Fig. 24-14-4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E18CF805-8DFA-AEA9-E384-5205EB7AA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3825875"/>
            <a:ext cx="11430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Gene flow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B80B6BDA-D2D9-C632-19F4-58B144B0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4524375"/>
            <a:ext cx="1663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Population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(five individuals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are shown)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1D39ADFE-D7E2-0735-5481-A37CD6319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4314825"/>
            <a:ext cx="990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Barrier to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gene flow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41991" name="Line 7">
            <a:extLst>
              <a:ext uri="{FF2B5EF4-FFF2-40B4-BE49-F238E27FC236}">
                <a16:creationId xmlns:a16="http://schemas.microsoft.com/office/drawing/2014/main" id="{FA736A92-7F99-B14C-CCD3-6E34BC33CA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" y="3575050"/>
            <a:ext cx="209550" cy="952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>
            <a:extLst>
              <a:ext uri="{FF2B5EF4-FFF2-40B4-BE49-F238E27FC236}">
                <a16:creationId xmlns:a16="http://schemas.microsoft.com/office/drawing/2014/main" id="{0918394E-0BDE-4729-8C62-E4FFC475A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3800" y="3448050"/>
            <a:ext cx="209550" cy="36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id="{418B3162-A4F2-18BF-0C1D-773971994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3308350"/>
            <a:ext cx="361950" cy="977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F95685FB-2B0E-773F-7983-B5066F50C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1508125"/>
            <a:ext cx="19812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Isolated population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diverges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id="{60AE95CC-E58A-1B16-DAA9-21361F21F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1150" y="1981200"/>
            <a:ext cx="32385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Text Box 12">
            <a:extLst>
              <a:ext uri="{FF2B5EF4-FFF2-40B4-BE49-F238E27FC236}">
                <a16:creationId xmlns:a16="http://schemas.microsoft.com/office/drawing/2014/main" id="{6624D26E-7648-BB59-C5CA-8D0FB3310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2092325"/>
            <a:ext cx="685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Hybrid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zone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41997" name="Text Box 13">
            <a:extLst>
              <a:ext uri="{FF2B5EF4-FFF2-40B4-BE49-F238E27FC236}">
                <a16:creationId xmlns:a16="http://schemas.microsoft.com/office/drawing/2014/main" id="{09663E72-D616-63EF-6205-914769CCA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4048125"/>
            <a:ext cx="685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Hybrid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41998" name="Line 14">
            <a:extLst>
              <a:ext uri="{FF2B5EF4-FFF2-40B4-BE49-F238E27FC236}">
                <a16:creationId xmlns:a16="http://schemas.microsoft.com/office/drawing/2014/main" id="{23F6C7B4-A2DB-A453-5F26-E710D818A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3400" y="3721100"/>
            <a:ext cx="296863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5">
            <a:extLst>
              <a:ext uri="{FF2B5EF4-FFF2-40B4-BE49-F238E27FC236}">
                <a16:creationId xmlns:a16="http://schemas.microsoft.com/office/drawing/2014/main" id="{2FE2D8C4-47DE-77F7-86BA-7FF216CE0C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6413" y="2184400"/>
            <a:ext cx="34925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Text Box 17">
            <a:extLst>
              <a:ext uri="{FF2B5EF4-FFF2-40B4-BE49-F238E27FC236}">
                <a16:creationId xmlns:a16="http://schemas.microsoft.com/office/drawing/2014/main" id="{861F93AD-28B3-2C53-A56B-A5E7264D2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1647825"/>
            <a:ext cx="10922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Possible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outcomes: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42001" name="Text Box 18">
            <a:extLst>
              <a:ext uri="{FF2B5EF4-FFF2-40B4-BE49-F238E27FC236}">
                <a16:creationId xmlns:a16="http://schemas.microsoft.com/office/drawing/2014/main" id="{CFB00794-0AA6-19BF-E18B-82EB9928F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2536825"/>
            <a:ext cx="15621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Reinforcement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42002" name="Text Box 19">
            <a:extLst>
              <a:ext uri="{FF2B5EF4-FFF2-40B4-BE49-F238E27FC236}">
                <a16:creationId xmlns:a16="http://schemas.microsoft.com/office/drawing/2014/main" id="{738D59ED-22B0-D4CA-E0FE-10501D0F6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0" y="3032125"/>
            <a:ext cx="3048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OR 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42003" name="Text Box 21">
            <a:extLst>
              <a:ext uri="{FF2B5EF4-FFF2-40B4-BE49-F238E27FC236}">
                <a16:creationId xmlns:a16="http://schemas.microsoft.com/office/drawing/2014/main" id="{A5D6B0D5-7594-BCFA-272D-9B01D284F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0" y="4048125"/>
            <a:ext cx="3048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OR 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42004" name="Text Box 22">
            <a:extLst>
              <a:ext uri="{FF2B5EF4-FFF2-40B4-BE49-F238E27FC236}">
                <a16:creationId xmlns:a16="http://schemas.microsoft.com/office/drawing/2014/main" id="{D014A3D9-6BB5-1AFA-2337-EB9C03587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3590925"/>
            <a:ext cx="7239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Fusion 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42005" name="Text Box 23">
            <a:extLst>
              <a:ext uri="{FF2B5EF4-FFF2-40B4-BE49-F238E27FC236}">
                <a16:creationId xmlns:a16="http://schemas.microsoft.com/office/drawing/2014/main" id="{8DA19ECA-11F6-06C2-79F3-819BEE5C0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900" y="4746625"/>
            <a:ext cx="8509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b="1"/>
              <a:t>Stability </a:t>
            </a:r>
            <a:endParaRPr lang="en-US" altLang="en-US" sz="1700" b="1">
              <a:solidFill>
                <a:schemeClr val="bg1"/>
              </a:solidFill>
            </a:endParaRPr>
          </a:p>
        </p:txBody>
      </p:sp>
      <p:sp>
        <p:nvSpPr>
          <p:cNvPr id="42006" name="Line 25">
            <a:extLst>
              <a:ext uri="{FF2B5EF4-FFF2-40B4-BE49-F238E27FC236}">
                <a16:creationId xmlns:a16="http://schemas.microsoft.com/office/drawing/2014/main" id="{44941408-61FB-348A-65FB-3C1556A0D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587500"/>
            <a:ext cx="0" cy="353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5CAC3-EE82-0FAA-776B-6D8A9A0DE40D}"/>
              </a:ext>
            </a:extLst>
          </p:cNvPr>
          <p:cNvSpPr txBox="1"/>
          <p:nvPr/>
        </p:nvSpPr>
        <p:spPr>
          <a:xfrm>
            <a:off x="336550" y="5494248"/>
            <a:ext cx="6495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Reinforcement : strengthen barriers, fewer hybrids</a:t>
            </a:r>
          </a:p>
          <a:p>
            <a:r>
              <a:rPr lang="en-US" sz="2400" dirty="0">
                <a:latin typeface="+mn-lt"/>
              </a:rPr>
              <a:t>Fusion: weakening of barriers</a:t>
            </a:r>
          </a:p>
          <a:p>
            <a:r>
              <a:rPr lang="en-US" sz="2400" dirty="0">
                <a:latin typeface="+mn-lt"/>
              </a:rPr>
              <a:t>Stability: continue to produce hybrids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Box 1">
            <a:extLst>
              <a:ext uri="{FF2B5EF4-FFF2-40B4-BE49-F238E27FC236}">
                <a16:creationId xmlns:a16="http://schemas.microsoft.com/office/drawing/2014/main" id="{587A99BE-3968-5A01-8459-37FCF9042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575" y="185738"/>
            <a:ext cx="23891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Mate preference is much stronger in sympatric vs. allopatric species of flycatcher to reduce the production of unfit hybrids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REINFORCEMENT</a:t>
            </a:r>
          </a:p>
        </p:txBody>
      </p:sp>
      <p:pic>
        <p:nvPicPr>
          <p:cNvPr id="43010" name="Picture 52" descr="24_15-Reinforcement-U">
            <a:extLst>
              <a:ext uri="{FF2B5EF4-FFF2-40B4-BE49-F238E27FC236}">
                <a16:creationId xmlns:a16="http://schemas.microsoft.com/office/drawing/2014/main" id="{DEF542F9-974E-7E2B-8082-C0562A59F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138113"/>
            <a:ext cx="4164012" cy="658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>
            <a:extLst>
              <a:ext uri="{FF2B5EF4-FFF2-40B4-BE49-F238E27FC236}">
                <a16:creationId xmlns:a16="http://schemas.microsoft.com/office/drawing/2014/main" id="{8C40A4EE-5653-7E98-0DE8-C7994A90D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6164263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Fig. 24-15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2EDC7894-F38F-E008-39FC-AF2F15766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2414588"/>
            <a:ext cx="10906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Sympatric male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pied flycatcher</a:t>
            </a:r>
            <a:endParaRPr lang="en-US" altLang="en-US" sz="1100" b="1">
              <a:solidFill>
                <a:schemeClr val="bg1"/>
              </a:solidFill>
            </a:endParaRPr>
          </a:p>
        </p:txBody>
      </p:sp>
      <p:sp>
        <p:nvSpPr>
          <p:cNvPr id="43013" name="Text Box 24">
            <a:extLst>
              <a:ext uri="{FF2B5EF4-FFF2-40B4-BE49-F238E27FC236}">
                <a16:creationId xmlns:a16="http://schemas.microsoft.com/office/drawing/2014/main" id="{150E90D3-3446-4ECF-8C37-3CDA19BB8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2406650"/>
            <a:ext cx="10906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Allopatric male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pied flycatcher</a:t>
            </a:r>
            <a:endParaRPr lang="en-US" altLang="en-US" sz="1100" b="1">
              <a:solidFill>
                <a:schemeClr val="bg1"/>
              </a:solidFill>
            </a:endParaRPr>
          </a:p>
        </p:txBody>
      </p:sp>
      <p:sp>
        <p:nvSpPr>
          <p:cNvPr id="43014" name="Text Box 25">
            <a:extLst>
              <a:ext uri="{FF2B5EF4-FFF2-40B4-BE49-F238E27FC236}">
                <a16:creationId xmlns:a16="http://schemas.microsoft.com/office/drawing/2014/main" id="{EDE399E0-A785-2851-0000-65789659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3090863"/>
            <a:ext cx="1090612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Pied flycatchers</a:t>
            </a:r>
            <a:endParaRPr lang="en-US" altLang="en-US" sz="1100" b="1">
              <a:solidFill>
                <a:schemeClr val="bg1"/>
              </a:solidFill>
            </a:endParaRPr>
          </a:p>
        </p:txBody>
      </p:sp>
      <p:sp>
        <p:nvSpPr>
          <p:cNvPr id="43015" name="Text Box 26">
            <a:extLst>
              <a:ext uri="{FF2B5EF4-FFF2-40B4-BE49-F238E27FC236}">
                <a16:creationId xmlns:a16="http://schemas.microsoft.com/office/drawing/2014/main" id="{BEA03816-B4E5-5196-1542-E13410F22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3565525"/>
            <a:ext cx="13017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Collared flycatchers</a:t>
            </a:r>
            <a:endParaRPr lang="en-US" altLang="en-US" sz="1100" b="1">
              <a:solidFill>
                <a:schemeClr val="bg1"/>
              </a:solidFill>
            </a:endParaRPr>
          </a:p>
        </p:txBody>
      </p:sp>
      <p:sp>
        <p:nvSpPr>
          <p:cNvPr id="43016" name="Text Box 27">
            <a:extLst>
              <a:ext uri="{FF2B5EF4-FFF2-40B4-BE49-F238E27FC236}">
                <a16:creationId xmlns:a16="http://schemas.microsoft.com/office/drawing/2014/main" id="{B3A6FB62-E77E-E2C8-F0C7-5C3DAE28D95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897063" y="4264025"/>
            <a:ext cx="13017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Number of females</a:t>
            </a:r>
            <a:endParaRPr lang="en-US" altLang="en-US" sz="1100" b="1">
              <a:solidFill>
                <a:schemeClr val="bg1"/>
              </a:solidFill>
            </a:endParaRPr>
          </a:p>
        </p:txBody>
      </p:sp>
      <p:sp>
        <p:nvSpPr>
          <p:cNvPr id="43017" name="Line 30">
            <a:extLst>
              <a:ext uri="{FF2B5EF4-FFF2-40B4-BE49-F238E27FC236}">
                <a16:creationId xmlns:a16="http://schemas.microsoft.com/office/drawing/2014/main" id="{B273E49D-C9FF-BC6E-715B-3B1EA7508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8288" y="3157538"/>
            <a:ext cx="231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31">
            <a:extLst>
              <a:ext uri="{FF2B5EF4-FFF2-40B4-BE49-F238E27FC236}">
                <a16:creationId xmlns:a16="http://schemas.microsoft.com/office/drawing/2014/main" id="{86AA556F-5E9E-21FF-2BF5-084024AEC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5113" y="3157538"/>
            <a:ext cx="184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32">
            <a:extLst>
              <a:ext uri="{FF2B5EF4-FFF2-40B4-BE49-F238E27FC236}">
                <a16:creationId xmlns:a16="http://schemas.microsoft.com/office/drawing/2014/main" id="{C56C3D85-78D3-E1F9-6707-05B3F0C3A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3617913"/>
            <a:ext cx="111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33">
            <a:extLst>
              <a:ext uri="{FF2B5EF4-FFF2-40B4-BE49-F238E27FC236}">
                <a16:creationId xmlns:a16="http://schemas.microsoft.com/office/drawing/2014/main" id="{14AFC540-9A92-9444-40C5-CF7C7681D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513" y="3617913"/>
            <a:ext cx="107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35">
            <a:extLst>
              <a:ext uri="{FF2B5EF4-FFF2-40B4-BE49-F238E27FC236}">
                <a16:creationId xmlns:a16="http://schemas.microsoft.com/office/drawing/2014/main" id="{B01E68B6-B59A-15CE-CB87-10EFA59E6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470525"/>
            <a:ext cx="45085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(none)</a:t>
            </a:r>
            <a:endParaRPr lang="en-US" altLang="en-US" sz="1100" b="1">
              <a:solidFill>
                <a:schemeClr val="bg1"/>
              </a:solidFill>
            </a:endParaRPr>
          </a:p>
        </p:txBody>
      </p:sp>
      <p:sp>
        <p:nvSpPr>
          <p:cNvPr id="43022" name="Text Box 36">
            <a:extLst>
              <a:ext uri="{FF2B5EF4-FFF2-40B4-BE49-F238E27FC236}">
                <a16:creationId xmlns:a16="http://schemas.microsoft.com/office/drawing/2014/main" id="{95216398-BEFF-2D3A-EE57-0E59080FF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95975"/>
            <a:ext cx="1028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Females mating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with males from:</a:t>
            </a:r>
            <a:endParaRPr lang="en-US" altLang="en-US" sz="1000" b="1">
              <a:solidFill>
                <a:schemeClr val="bg1"/>
              </a:solidFill>
            </a:endParaRPr>
          </a:p>
        </p:txBody>
      </p:sp>
      <p:sp>
        <p:nvSpPr>
          <p:cNvPr id="43023" name="Text Box 37">
            <a:extLst>
              <a:ext uri="{FF2B5EF4-FFF2-40B4-BE49-F238E27FC236}">
                <a16:creationId xmlns:a16="http://schemas.microsoft.com/office/drawing/2014/main" id="{12C71A5C-9714-FF45-8848-8AEE71576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5902325"/>
            <a:ext cx="4826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Own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species</a:t>
            </a:r>
            <a:endParaRPr lang="en-US" altLang="en-US" sz="1000" b="1">
              <a:solidFill>
                <a:schemeClr val="bg1"/>
              </a:solidFill>
            </a:endParaRPr>
          </a:p>
        </p:txBody>
      </p:sp>
      <p:sp>
        <p:nvSpPr>
          <p:cNvPr id="43024" name="Text Box 38">
            <a:extLst>
              <a:ext uri="{FF2B5EF4-FFF2-40B4-BE49-F238E27FC236}">
                <a16:creationId xmlns:a16="http://schemas.microsoft.com/office/drawing/2014/main" id="{D559CC5F-F2AE-3067-329B-33B5917A8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5895975"/>
            <a:ext cx="4826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Other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species</a:t>
            </a:r>
            <a:endParaRPr lang="en-US" altLang="en-US" sz="1000" b="1">
              <a:solidFill>
                <a:schemeClr val="bg1"/>
              </a:solidFill>
            </a:endParaRPr>
          </a:p>
        </p:txBody>
      </p:sp>
      <p:sp>
        <p:nvSpPr>
          <p:cNvPr id="43025" name="Text Box 39">
            <a:extLst>
              <a:ext uri="{FF2B5EF4-FFF2-40B4-BE49-F238E27FC236}">
                <a16:creationId xmlns:a16="http://schemas.microsoft.com/office/drawing/2014/main" id="{DE599136-4F22-DF8E-94B5-684487C97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100" y="6334125"/>
            <a:ext cx="11303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Sympatric males</a:t>
            </a:r>
            <a:endParaRPr lang="en-US" altLang="en-US" sz="1100" b="1">
              <a:solidFill>
                <a:schemeClr val="bg1"/>
              </a:solidFill>
            </a:endParaRPr>
          </a:p>
        </p:txBody>
      </p:sp>
      <p:sp>
        <p:nvSpPr>
          <p:cNvPr id="43026" name="Text Box 40">
            <a:extLst>
              <a:ext uri="{FF2B5EF4-FFF2-40B4-BE49-F238E27FC236}">
                <a16:creationId xmlns:a16="http://schemas.microsoft.com/office/drawing/2014/main" id="{5274971B-5E90-3A9D-B6CF-51574F27B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5895975"/>
            <a:ext cx="4826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species</a:t>
            </a:r>
            <a:endParaRPr lang="en-US" altLang="en-US" sz="1000" b="1">
              <a:solidFill>
                <a:schemeClr val="bg1"/>
              </a:solidFill>
            </a:endParaRPr>
          </a:p>
        </p:txBody>
      </p:sp>
      <p:sp>
        <p:nvSpPr>
          <p:cNvPr id="43027" name="Text Box 41">
            <a:extLst>
              <a:ext uri="{FF2B5EF4-FFF2-40B4-BE49-F238E27FC236}">
                <a16:creationId xmlns:a16="http://schemas.microsoft.com/office/drawing/2014/main" id="{5DEBC8BD-B50F-EE30-79F5-F4BB60905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5902325"/>
            <a:ext cx="4826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000" b="1"/>
              <a:t>Other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species</a:t>
            </a:r>
            <a:endParaRPr lang="en-US" altLang="en-US" sz="1000" b="1">
              <a:solidFill>
                <a:schemeClr val="bg1"/>
              </a:solidFill>
            </a:endParaRPr>
          </a:p>
        </p:txBody>
      </p:sp>
      <p:sp>
        <p:nvSpPr>
          <p:cNvPr id="43028" name="Text Box 42">
            <a:extLst>
              <a:ext uri="{FF2B5EF4-FFF2-40B4-BE49-F238E27FC236}">
                <a16:creationId xmlns:a16="http://schemas.microsoft.com/office/drawing/2014/main" id="{91E34A2D-C391-534A-0804-FDBE8AEBD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34125"/>
            <a:ext cx="11303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Allopatric males</a:t>
            </a:r>
            <a:endParaRPr lang="en-US" altLang="en-US" sz="1100" b="1">
              <a:solidFill>
                <a:schemeClr val="bg1"/>
              </a:solidFill>
            </a:endParaRPr>
          </a:p>
        </p:txBody>
      </p:sp>
      <p:sp>
        <p:nvSpPr>
          <p:cNvPr id="43029" name="Text Box 43">
            <a:extLst>
              <a:ext uri="{FF2B5EF4-FFF2-40B4-BE49-F238E27FC236}">
                <a16:creationId xmlns:a16="http://schemas.microsoft.com/office/drawing/2014/main" id="{26E8AE58-BA58-446D-82CE-2DA8CBD67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5724525"/>
            <a:ext cx="952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0</a:t>
            </a:r>
            <a:endParaRPr lang="en-US" altLang="en-US" sz="1100" b="1">
              <a:solidFill>
                <a:schemeClr val="bg1"/>
              </a:solidFill>
            </a:endParaRPr>
          </a:p>
        </p:txBody>
      </p:sp>
      <p:sp>
        <p:nvSpPr>
          <p:cNvPr id="43030" name="Text Box 44">
            <a:extLst>
              <a:ext uri="{FF2B5EF4-FFF2-40B4-BE49-F238E27FC236}">
                <a16:creationId xmlns:a16="http://schemas.microsoft.com/office/drawing/2014/main" id="{A2F19A9B-4EAE-8B34-1C51-D20E57224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0" y="5343525"/>
            <a:ext cx="952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4</a:t>
            </a:r>
            <a:endParaRPr lang="en-US" altLang="en-US" sz="1100" b="1">
              <a:solidFill>
                <a:schemeClr val="bg1"/>
              </a:solidFill>
            </a:endParaRPr>
          </a:p>
        </p:txBody>
      </p:sp>
      <p:sp>
        <p:nvSpPr>
          <p:cNvPr id="43031" name="Text Box 45">
            <a:extLst>
              <a:ext uri="{FF2B5EF4-FFF2-40B4-BE49-F238E27FC236}">
                <a16:creationId xmlns:a16="http://schemas.microsoft.com/office/drawing/2014/main" id="{3084622B-C750-4BCA-9BC4-EE72F6EB3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0" y="4968875"/>
            <a:ext cx="952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8</a:t>
            </a:r>
            <a:endParaRPr lang="en-US" altLang="en-US" sz="1100" b="1">
              <a:solidFill>
                <a:schemeClr val="bg1"/>
              </a:solidFill>
            </a:endParaRPr>
          </a:p>
        </p:txBody>
      </p:sp>
      <p:sp>
        <p:nvSpPr>
          <p:cNvPr id="43032" name="Text Box 46">
            <a:extLst>
              <a:ext uri="{FF2B5EF4-FFF2-40B4-BE49-F238E27FC236}">
                <a16:creationId xmlns:a16="http://schemas.microsoft.com/office/drawing/2014/main" id="{34B3183D-54A7-6591-E21D-4E2E4402C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4587875"/>
            <a:ext cx="17145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12</a:t>
            </a:r>
            <a:endParaRPr lang="en-US" altLang="en-US" sz="1100" b="1">
              <a:solidFill>
                <a:schemeClr val="bg1"/>
              </a:solidFill>
            </a:endParaRPr>
          </a:p>
        </p:txBody>
      </p:sp>
      <p:sp>
        <p:nvSpPr>
          <p:cNvPr id="43033" name="Text Box 47">
            <a:extLst>
              <a:ext uri="{FF2B5EF4-FFF2-40B4-BE49-F238E27FC236}">
                <a16:creationId xmlns:a16="http://schemas.microsoft.com/office/drawing/2014/main" id="{BD49E673-B25B-DC14-4BA6-265632C52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4206875"/>
            <a:ext cx="17145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16</a:t>
            </a:r>
            <a:endParaRPr lang="en-US" altLang="en-US" sz="1100" b="1">
              <a:solidFill>
                <a:schemeClr val="bg1"/>
              </a:solidFill>
            </a:endParaRPr>
          </a:p>
        </p:txBody>
      </p:sp>
      <p:sp>
        <p:nvSpPr>
          <p:cNvPr id="43034" name="Text Box 48">
            <a:extLst>
              <a:ext uri="{FF2B5EF4-FFF2-40B4-BE49-F238E27FC236}">
                <a16:creationId xmlns:a16="http://schemas.microsoft.com/office/drawing/2014/main" id="{6A379726-BA38-A066-9EE0-ACE41DBF2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3819525"/>
            <a:ext cx="17145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20</a:t>
            </a:r>
            <a:endParaRPr lang="en-US" altLang="en-US" sz="1100" b="1">
              <a:solidFill>
                <a:schemeClr val="bg1"/>
              </a:solidFill>
            </a:endParaRPr>
          </a:p>
        </p:txBody>
      </p:sp>
      <p:sp>
        <p:nvSpPr>
          <p:cNvPr id="43035" name="Text Box 49">
            <a:extLst>
              <a:ext uri="{FF2B5EF4-FFF2-40B4-BE49-F238E27FC236}">
                <a16:creationId xmlns:a16="http://schemas.microsoft.com/office/drawing/2014/main" id="{D01AB669-7FA5-EBFF-1D84-48AFC404F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3432175"/>
            <a:ext cx="17145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24</a:t>
            </a:r>
            <a:endParaRPr lang="en-US" altLang="en-US" sz="1100" b="1">
              <a:solidFill>
                <a:schemeClr val="bg1"/>
              </a:solidFill>
            </a:endParaRPr>
          </a:p>
        </p:txBody>
      </p:sp>
      <p:sp>
        <p:nvSpPr>
          <p:cNvPr id="43036" name="Text Box 50">
            <a:extLst>
              <a:ext uri="{FF2B5EF4-FFF2-40B4-BE49-F238E27FC236}">
                <a16:creationId xmlns:a16="http://schemas.microsoft.com/office/drawing/2014/main" id="{AFC33132-04C6-76A8-2203-1F7C5EA27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3057525"/>
            <a:ext cx="17145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b="1"/>
              <a:t>28</a:t>
            </a:r>
            <a:endParaRPr lang="en-US" altLang="en-US" sz="1100" b="1">
              <a:solidFill>
                <a:schemeClr val="bg1"/>
              </a:solidFill>
            </a:endParaRPr>
          </a:p>
        </p:txBody>
      </p:sp>
      <p:sp>
        <p:nvSpPr>
          <p:cNvPr id="43037" name="TextBox 29">
            <a:extLst>
              <a:ext uri="{FF2B5EF4-FFF2-40B4-BE49-F238E27FC236}">
                <a16:creationId xmlns:a16="http://schemas.microsoft.com/office/drawing/2014/main" id="{38AC23FD-F985-6E06-1529-2DAB6F779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5183188"/>
            <a:ext cx="2390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Species are usually separated geographically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079268-F062-573B-3322-5AAAC99E8AF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140450" y="5902325"/>
            <a:ext cx="612775" cy="561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1">
            <a:extLst>
              <a:ext uri="{FF2B5EF4-FFF2-40B4-BE49-F238E27FC236}">
                <a16:creationId xmlns:a16="http://schemas.microsoft.com/office/drawing/2014/main" id="{5C716D8F-C5B1-EA51-1FFF-EE473DD13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6525"/>
            <a:ext cx="32527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Ex: Pollution may be reducing sexual selection in the cichlids of Lake Victoria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FUSION</a:t>
            </a:r>
          </a:p>
        </p:txBody>
      </p:sp>
      <p:pic>
        <p:nvPicPr>
          <p:cNvPr id="44034" name="Picture 31" descr="24_16RepBarrierBreakdown-U">
            <a:extLst>
              <a:ext uri="{FF2B5EF4-FFF2-40B4-BE49-F238E27FC236}">
                <a16:creationId xmlns:a16="http://schemas.microsoft.com/office/drawing/2014/main" id="{C4547F18-4AD1-F670-1DD9-7683FC52B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136525"/>
            <a:ext cx="5492750" cy="658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2">
            <a:extLst>
              <a:ext uri="{FF2B5EF4-FFF2-40B4-BE49-F238E27FC236}">
                <a16:creationId xmlns:a16="http://schemas.microsoft.com/office/drawing/2014/main" id="{031D39C0-4BB7-7497-B132-C7764DB19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198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Fig. 24-16</a:t>
            </a:r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74BB9562-0E20-9106-86FE-C1DB94539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5" y="2044700"/>
            <a:ext cx="22717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 i="1"/>
              <a:t>Pundamilia nyererei</a:t>
            </a:r>
            <a:endParaRPr lang="en-US" altLang="en-US" sz="1800" b="1" i="1">
              <a:solidFill>
                <a:schemeClr val="bg1"/>
              </a:solidFill>
            </a:endParaRPr>
          </a:p>
        </p:txBody>
      </p:sp>
      <p:sp>
        <p:nvSpPr>
          <p:cNvPr id="44037" name="Text Box 28">
            <a:extLst>
              <a:ext uri="{FF2B5EF4-FFF2-40B4-BE49-F238E27FC236}">
                <a16:creationId xmlns:a16="http://schemas.microsoft.com/office/drawing/2014/main" id="{B14E1779-EB09-DB7A-AAEC-2210413BD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725" y="2044700"/>
            <a:ext cx="2551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 i="1"/>
              <a:t>Pundamilia pundamilia</a:t>
            </a:r>
            <a:endParaRPr lang="en-US" altLang="en-US" sz="1800" b="1" i="1">
              <a:solidFill>
                <a:schemeClr val="bg1"/>
              </a:solidFill>
            </a:endParaRPr>
          </a:p>
        </p:txBody>
      </p:sp>
      <p:sp>
        <p:nvSpPr>
          <p:cNvPr id="44038" name="Text Box 29">
            <a:extLst>
              <a:ext uri="{FF2B5EF4-FFF2-40B4-BE49-F238E27FC236}">
                <a16:creationId xmlns:a16="http://schemas.microsoft.com/office/drawing/2014/main" id="{D9DF8F99-19FD-ADBF-58AB-93CEF4E4A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025" y="5829300"/>
            <a:ext cx="34401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 i="1"/>
              <a:t>Pundamilia “turbid water,”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hybrid offspring from a location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with turbid water</a:t>
            </a:r>
            <a:endParaRPr lang="en-US" altLang="en-US" sz="1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1">
            <a:extLst>
              <a:ext uri="{FF2B5EF4-FFF2-40B4-BE49-F238E27FC236}">
                <a16:creationId xmlns:a16="http://schemas.microsoft.com/office/drawing/2014/main" id="{E432A4B5-77DC-8C20-AA0D-87080C9AE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Do the forces that lead to speciation events occur at a consistent rate over evolutionary time?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4F995-76D1-B1DC-5048-6513F130EFC7}"/>
              </a:ext>
            </a:extLst>
          </p:cNvPr>
          <p:cNvSpPr txBox="1"/>
          <p:nvPr/>
        </p:nvSpPr>
        <p:spPr>
          <a:xfrm>
            <a:off x="3886200" y="3733800"/>
            <a:ext cx="654196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800">
                <a:solidFill>
                  <a:srgbClr val="FFFFFF"/>
                </a:solidFill>
                <a:latin typeface="Calibri" panose="020F0502020204030204" pitchFamily="34" charset="0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1">
            <a:extLst>
              <a:ext uri="{FF2B5EF4-FFF2-40B4-BE49-F238E27FC236}">
                <a16:creationId xmlns:a16="http://schemas.microsoft.com/office/drawing/2014/main" id="{3848B021-29C8-2FD5-53EB-70E4CE7BA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275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The fossil record suggests that species can change gradually over time or experience periods of rapid change</a:t>
            </a:r>
          </a:p>
        </p:txBody>
      </p:sp>
      <p:sp>
        <p:nvSpPr>
          <p:cNvPr id="47106" name="TextBox 2">
            <a:extLst>
              <a:ext uri="{FF2B5EF4-FFF2-40B4-BE49-F238E27FC236}">
                <a16:creationId xmlns:a16="http://schemas.microsoft.com/office/drawing/2014/main" id="{C26D416B-DE23-B063-64A6-541E9249A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5838"/>
            <a:ext cx="3367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punctuated equilibrium:</a:t>
            </a:r>
          </a:p>
        </p:txBody>
      </p:sp>
      <p:pic>
        <p:nvPicPr>
          <p:cNvPr id="47107" name="Picture 11" descr="24_17PunctuatedVsGradual-U">
            <a:extLst>
              <a:ext uri="{FF2B5EF4-FFF2-40B4-BE49-F238E27FC236}">
                <a16:creationId xmlns:a16="http://schemas.microsoft.com/office/drawing/2014/main" id="{1B2696B7-0586-62B8-DDE0-56A999C1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89250"/>
            <a:ext cx="8548688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3">
            <a:extLst>
              <a:ext uri="{FF2B5EF4-FFF2-40B4-BE49-F238E27FC236}">
                <a16:creationId xmlns:a16="http://schemas.microsoft.com/office/drawing/2014/main" id="{C1925710-67BF-E9B7-4F10-2ED9180DC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61722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Fig. 24-17</a:t>
            </a:r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E3E31E72-5045-23C8-7BE4-204BACA70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3295650"/>
            <a:ext cx="24495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(a) Punctuated pattern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0" name="Text Box 8">
            <a:extLst>
              <a:ext uri="{FF2B5EF4-FFF2-40B4-BE49-F238E27FC236}">
                <a16:creationId xmlns:a16="http://schemas.microsoft.com/office/drawing/2014/main" id="{BED5E91C-3E0B-88E7-A216-811F2A98E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5495925"/>
            <a:ext cx="2068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(b) Gradual pattern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1" name="Text Box 9">
            <a:extLst>
              <a:ext uri="{FF2B5EF4-FFF2-40B4-BE49-F238E27FC236}">
                <a16:creationId xmlns:a16="http://schemas.microsoft.com/office/drawing/2014/main" id="{0049929A-1544-AC3C-4500-4A63EFEF8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3" y="4270375"/>
            <a:ext cx="569912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Time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Box 1">
            <a:extLst>
              <a:ext uri="{FF2B5EF4-FFF2-40B4-BE49-F238E27FC236}">
                <a16:creationId xmlns:a16="http://schemas.microsoft.com/office/drawing/2014/main" id="{9173FFB8-7752-F955-4853-11B760AAF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0"/>
            <a:ext cx="6138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The basis of speciation is changes in genes</a:t>
            </a:r>
          </a:p>
        </p:txBody>
      </p:sp>
      <p:sp>
        <p:nvSpPr>
          <p:cNvPr id="48130" name="TextBox 2">
            <a:extLst>
              <a:ext uri="{FF2B5EF4-FFF2-40B4-BE49-F238E27FC236}">
                <a16:creationId xmlns:a16="http://schemas.microsoft.com/office/drawing/2014/main" id="{6AC809CD-107B-C8B7-6DC8-DFB134FF0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1963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Arial" panose="020B0604020202020204" pitchFamily="34" charset="0"/>
              </a:rPr>
              <a:t> the genetics of speciation must be considered on a case-by-case basis, but some examples have been found in which a single gene mutation is responsible</a:t>
            </a:r>
          </a:p>
        </p:txBody>
      </p:sp>
      <p:pic>
        <p:nvPicPr>
          <p:cNvPr id="48131" name="Picture 3" descr="monkeyflowers.jpg">
            <a:extLst>
              <a:ext uri="{FF2B5EF4-FFF2-40B4-BE49-F238E27FC236}">
                <a16:creationId xmlns:a16="http://schemas.microsoft.com/office/drawing/2014/main" id="{7C75AE84-BF5F-B38F-9525-DC6DA37A3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3"/>
          <a:stretch>
            <a:fillRect/>
          </a:stretch>
        </p:blipFill>
        <p:spPr bwMode="auto">
          <a:xfrm>
            <a:off x="0" y="1828800"/>
            <a:ext cx="48006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monkeyflowers.jpg">
            <a:extLst>
              <a:ext uri="{FF2B5EF4-FFF2-40B4-BE49-F238E27FC236}">
                <a16:creationId xmlns:a16="http://schemas.microsoft.com/office/drawing/2014/main" id="{7F7C298D-EA63-C5AD-C5D5-5AFE09CD9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7" b="5345"/>
          <a:stretch>
            <a:fillRect/>
          </a:stretch>
        </p:blipFill>
        <p:spPr bwMode="auto">
          <a:xfrm>
            <a:off x="4394200" y="1828800"/>
            <a:ext cx="4749800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1">
            <a:extLst>
              <a:ext uri="{FF2B5EF4-FFF2-40B4-BE49-F238E27FC236}">
                <a16:creationId xmlns:a16="http://schemas.microsoft.com/office/drawing/2014/main" id="{11EACBD9-B737-8DE6-FF82-2B58D43C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03213"/>
            <a:ext cx="2466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What is a species?</a:t>
            </a:r>
          </a:p>
        </p:txBody>
      </p:sp>
      <p:sp>
        <p:nvSpPr>
          <p:cNvPr id="15362" name="TextBox 2">
            <a:extLst>
              <a:ext uri="{FF2B5EF4-FFF2-40B4-BE49-F238E27FC236}">
                <a16:creationId xmlns:a16="http://schemas.microsoft.com/office/drawing/2014/main" id="{4AC730C2-2058-14A7-B4FA-825A403C1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29000"/>
            <a:ext cx="868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The </a:t>
            </a:r>
            <a:r>
              <a:rPr lang="en-US" altLang="en-US" sz="2400" i="1" dirty="0"/>
              <a:t>biological species concept </a:t>
            </a:r>
            <a:r>
              <a:rPr lang="en-US" altLang="en-US" sz="2400" dirty="0"/>
              <a:t>defines species as members of populations that actually or potentially interbreed in nature and produce viable offspring. (But do not produce viable, fertile offspring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with members of other groups.)</a:t>
            </a:r>
          </a:p>
        </p:txBody>
      </p:sp>
      <p:sp>
        <p:nvSpPr>
          <p:cNvPr id="15363" name="TextBox 3">
            <a:extLst>
              <a:ext uri="{FF2B5EF4-FFF2-40B4-BE49-F238E27FC236}">
                <a16:creationId xmlns:a16="http://schemas.microsoft.com/office/drawing/2014/main" id="{20CCE2F4-6225-5495-8C45-C2FB749F7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86400"/>
            <a:ext cx="7224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-Ernst Mayr 1942 (</a:t>
            </a:r>
            <a:r>
              <a:rPr lang="en-US" altLang="en-US" sz="2400" i="1"/>
              <a:t>Systematics and the origin of species)</a:t>
            </a:r>
            <a:endParaRPr lang="en-US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D7D44-D03A-CAD9-271D-DCA32D6D2408}"/>
              </a:ext>
            </a:extLst>
          </p:cNvPr>
          <p:cNvSpPr txBox="1"/>
          <p:nvPr/>
        </p:nvSpPr>
        <p:spPr>
          <a:xfrm>
            <a:off x="762000" y="1134293"/>
            <a:ext cx="21014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Compare: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Morphology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Physiology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Biochemistry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1">
            <a:extLst>
              <a:ext uri="{FF2B5EF4-FFF2-40B4-BE49-F238E27FC236}">
                <a16:creationId xmlns:a16="http://schemas.microsoft.com/office/drawing/2014/main" id="{8649A44E-D4A7-BBED-C06B-6022E2BA1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7013"/>
            <a:ext cx="4616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BSC isn’t a perfect definition…..</a:t>
            </a:r>
          </a:p>
        </p:txBody>
      </p:sp>
      <p:sp>
        <p:nvSpPr>
          <p:cNvPr id="16386" name="TextBox 2">
            <a:extLst>
              <a:ext uri="{FF2B5EF4-FFF2-40B4-BE49-F238E27FC236}">
                <a16:creationId xmlns:a16="http://schemas.microsoft.com/office/drawing/2014/main" id="{8F3195BC-6BB4-1493-36CF-3A41EC9C3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11650"/>
            <a:ext cx="3295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Liger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(male lion x female tiger)</a:t>
            </a:r>
          </a:p>
        </p:txBody>
      </p:sp>
      <p:pic>
        <p:nvPicPr>
          <p:cNvPr id="16387" name="Picture 3" descr="Liger1.jpg">
            <a:extLst>
              <a:ext uri="{FF2B5EF4-FFF2-40B4-BE49-F238E27FC236}">
                <a16:creationId xmlns:a16="http://schemas.microsoft.com/office/drawing/2014/main" id="{DFDF1FC3-B369-B5C7-5940-943B0532E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085850"/>
            <a:ext cx="402907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tigon.jpg">
            <a:extLst>
              <a:ext uri="{FF2B5EF4-FFF2-40B4-BE49-F238E27FC236}">
                <a16:creationId xmlns:a16="http://schemas.microsoft.com/office/drawing/2014/main" id="{DB2CE859-0795-F4CA-3794-616A4CFDC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85850"/>
            <a:ext cx="31432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5">
            <a:extLst>
              <a:ext uri="{FF2B5EF4-FFF2-40B4-BE49-F238E27FC236}">
                <a16:creationId xmlns:a16="http://schemas.microsoft.com/office/drawing/2014/main" id="{CE7457D1-6EF7-522A-B0B1-5509CC735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78388"/>
            <a:ext cx="33893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Tigon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(female lion x male tiger)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1">
            <a:extLst>
              <a:ext uri="{FF2B5EF4-FFF2-40B4-BE49-F238E27FC236}">
                <a16:creationId xmlns:a16="http://schemas.microsoft.com/office/drawing/2014/main" id="{7470A456-C2E1-B7C9-B5FE-050159990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"/>
            <a:ext cx="83390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The formation of new species requires Reproductive Isolation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reproductive isolation: biological barriers that impede production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						of viable, fertile offspring</a:t>
            </a:r>
          </a:p>
        </p:txBody>
      </p:sp>
      <p:sp>
        <p:nvSpPr>
          <p:cNvPr id="17410" name="TextBox 2">
            <a:extLst>
              <a:ext uri="{FF2B5EF4-FFF2-40B4-BE49-F238E27FC236}">
                <a16:creationId xmlns:a16="http://schemas.microsoft.com/office/drawing/2014/main" id="{EE5832BD-101D-16AB-877F-EF579A09D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41" y="2590800"/>
            <a:ext cx="89258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r>
              <a:rPr lang="en-US" altLang="en-US" sz="2400" dirty="0"/>
              <a:t>Reproductive isolation blocks gene flow between different species*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en-US" sz="2400" dirty="0"/>
              <a:t>ISOLATE THE GENE POOL!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">
            <a:extLst>
              <a:ext uri="{FF2B5EF4-FFF2-40B4-BE49-F238E27FC236}">
                <a16:creationId xmlns:a16="http://schemas.microsoft.com/office/drawing/2014/main" id="{DD9198D6-14A5-38FF-959F-809D530F1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3213"/>
            <a:ext cx="795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Types of barriers to gene flow: 1. prezygotic (block fertilization)</a:t>
            </a:r>
          </a:p>
        </p:txBody>
      </p:sp>
      <p:sp>
        <p:nvSpPr>
          <p:cNvPr id="18434" name="TextBox 2">
            <a:extLst>
              <a:ext uri="{FF2B5EF4-FFF2-40B4-BE49-F238E27FC236}">
                <a16:creationId xmlns:a16="http://schemas.microsoft.com/office/drawing/2014/main" id="{4244E283-27C3-6037-4B48-42ED90AFF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59" y="763588"/>
            <a:ext cx="83153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Function by:</a:t>
            </a:r>
          </a:p>
          <a:p>
            <a:pPr eaLnBrk="1" hangingPunct="1">
              <a:spcBef>
                <a:spcPct val="0"/>
              </a:spcBef>
              <a:buFontTx/>
              <a:buAutoNum type="alphaLcPeriod"/>
            </a:pPr>
            <a:r>
              <a:rPr lang="en-US" altLang="en-US" sz="2400" dirty="0"/>
              <a:t>Impeding mating</a:t>
            </a:r>
          </a:p>
          <a:p>
            <a:pPr eaLnBrk="1" hangingPunct="1">
              <a:spcBef>
                <a:spcPct val="0"/>
              </a:spcBef>
              <a:buFontTx/>
              <a:buAutoNum type="alphaLcPeriod"/>
            </a:pPr>
            <a:r>
              <a:rPr lang="en-US" altLang="en-US" sz="2400" dirty="0"/>
              <a:t>Preventing the successful completion of an attempted mating</a:t>
            </a:r>
          </a:p>
          <a:p>
            <a:pPr eaLnBrk="1" hangingPunct="1">
              <a:spcBef>
                <a:spcPct val="0"/>
              </a:spcBef>
              <a:buFontTx/>
              <a:buAutoNum type="alphaLcPeriod"/>
            </a:pPr>
            <a:r>
              <a:rPr lang="en-US" altLang="en-US" sz="2400" dirty="0"/>
              <a:t>Hindering fertilization if mating is successful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3" descr="24_04aReproBarriersPrezy-U">
            <a:extLst>
              <a:ext uri="{FF2B5EF4-FFF2-40B4-BE49-F238E27FC236}">
                <a16:creationId xmlns:a16="http://schemas.microsoft.com/office/drawing/2014/main" id="{481A56DE-7B07-B859-C5D5-5F2F4DC2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4" r="28748"/>
          <a:stretch>
            <a:fillRect/>
          </a:stretch>
        </p:blipFill>
        <p:spPr bwMode="auto">
          <a:xfrm>
            <a:off x="1382035" y="642053"/>
            <a:ext cx="59690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Rectangle 3">
            <a:extLst>
              <a:ext uri="{FF2B5EF4-FFF2-40B4-BE49-F238E27FC236}">
                <a16:creationId xmlns:a16="http://schemas.microsoft.com/office/drawing/2014/main" id="{674AC838-F0D9-D965-7AFE-74EA34F07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63" y="61722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Fig. 24-4a</a:t>
            </a:r>
          </a:p>
        </p:txBody>
      </p:sp>
      <p:sp>
        <p:nvSpPr>
          <p:cNvPr id="19459" name="Text Box 5">
            <a:extLst>
              <a:ext uri="{FF2B5EF4-FFF2-40B4-BE49-F238E27FC236}">
                <a16:creationId xmlns:a16="http://schemas.microsoft.com/office/drawing/2014/main" id="{8442186D-F3F5-A550-D620-6E8CD7752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830263"/>
            <a:ext cx="1236662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Habitat Isolation</a:t>
            </a:r>
          </a:p>
        </p:txBody>
      </p:sp>
      <p:sp>
        <p:nvSpPr>
          <p:cNvPr id="19460" name="Text Box 31">
            <a:extLst>
              <a:ext uri="{FF2B5EF4-FFF2-40B4-BE49-F238E27FC236}">
                <a16:creationId xmlns:a16="http://schemas.microsoft.com/office/drawing/2014/main" id="{12BED628-5505-E6B9-3F18-5BBD6FD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538" y="830263"/>
            <a:ext cx="13557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Temporal Isolation</a:t>
            </a:r>
          </a:p>
        </p:txBody>
      </p:sp>
      <p:sp>
        <p:nvSpPr>
          <p:cNvPr id="19461" name="Text Box 33">
            <a:extLst>
              <a:ext uri="{FF2B5EF4-FFF2-40B4-BE49-F238E27FC236}">
                <a16:creationId xmlns:a16="http://schemas.microsoft.com/office/drawing/2014/main" id="{04452885-99BA-28EB-E8B7-50212AB5E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831850"/>
            <a:ext cx="14573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Behavioral Isolation</a:t>
            </a:r>
          </a:p>
        </p:txBody>
      </p:sp>
      <p:sp>
        <p:nvSpPr>
          <p:cNvPr id="19462" name="Text Box 37">
            <a:extLst>
              <a:ext uri="{FF2B5EF4-FFF2-40B4-BE49-F238E27FC236}">
                <a16:creationId xmlns:a16="http://schemas.microsoft.com/office/drawing/2014/main" id="{693DF887-567A-7087-B915-34C467520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2608263"/>
            <a:ext cx="1920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chemeClr val="bg1"/>
                </a:solidFill>
              </a:rPr>
              <a:t>(e)</a:t>
            </a:r>
          </a:p>
        </p:txBody>
      </p:sp>
      <p:sp>
        <p:nvSpPr>
          <p:cNvPr id="19463" name="Text Box 38">
            <a:extLst>
              <a:ext uri="{FF2B5EF4-FFF2-40B4-BE49-F238E27FC236}">
                <a16:creationId xmlns:a16="http://schemas.microsoft.com/office/drawing/2014/main" id="{1C8584CD-07F2-5E28-7875-AE2921033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788" y="2613025"/>
            <a:ext cx="1920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(c)</a:t>
            </a:r>
          </a:p>
        </p:txBody>
      </p:sp>
      <p:sp>
        <p:nvSpPr>
          <p:cNvPr id="19464" name="Text Box 39">
            <a:extLst>
              <a:ext uri="{FF2B5EF4-FFF2-40B4-BE49-F238E27FC236}">
                <a16:creationId xmlns:a16="http://schemas.microsoft.com/office/drawing/2014/main" id="{6FC2F5DB-054C-AA2E-0E40-F104D201C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2611438"/>
            <a:ext cx="1920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19465" name="Text Box 40">
            <a:extLst>
              <a:ext uri="{FF2B5EF4-FFF2-40B4-BE49-F238E27FC236}">
                <a16:creationId xmlns:a16="http://schemas.microsoft.com/office/drawing/2014/main" id="{3B1958C1-1DFA-410A-427C-B16AA488A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4548188"/>
            <a:ext cx="1920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chemeClr val="bg1"/>
                </a:solidFill>
              </a:rPr>
              <a:t>(b)</a:t>
            </a:r>
          </a:p>
        </p:txBody>
      </p:sp>
      <p:sp>
        <p:nvSpPr>
          <p:cNvPr id="19466" name="Text Box 41">
            <a:extLst>
              <a:ext uri="{FF2B5EF4-FFF2-40B4-BE49-F238E27FC236}">
                <a16:creationId xmlns:a16="http://schemas.microsoft.com/office/drawing/2014/main" id="{6064A082-92F8-DAB4-88B0-AA1FC8200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4033838"/>
            <a:ext cx="1920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chemeClr val="bg1"/>
                </a:solidFill>
              </a:rPr>
              <a:t>(d)</a:t>
            </a:r>
          </a:p>
        </p:txBody>
      </p:sp>
      <p:sp>
        <p:nvSpPr>
          <p:cNvPr id="19467" name="Text Box 42">
            <a:extLst>
              <a:ext uri="{FF2B5EF4-FFF2-40B4-BE49-F238E27FC236}">
                <a16:creationId xmlns:a16="http://schemas.microsoft.com/office/drawing/2014/main" id="{A839C8F7-8E31-BF4C-B32F-C4EE82A91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1433513"/>
            <a:ext cx="8175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Individuals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200" b="1"/>
              <a:t>of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200" b="1"/>
              <a:t>different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200" b="1"/>
              <a:t>species</a:t>
            </a:r>
          </a:p>
        </p:txBody>
      </p:sp>
      <p:sp>
        <p:nvSpPr>
          <p:cNvPr id="19468" name="TextBox 16">
            <a:extLst>
              <a:ext uri="{FF2B5EF4-FFF2-40B4-BE49-F238E27FC236}">
                <a16:creationId xmlns:a16="http://schemas.microsoft.com/office/drawing/2014/main" id="{50DA6120-204F-0A08-EBA0-DC06C544E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150813"/>
            <a:ext cx="6611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Examples of prezygotic barriers that impede mating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1">
            <a:hlinkClick r:id="rId2"/>
            <a:extLst>
              <a:ext uri="{FF2B5EF4-FFF2-40B4-BE49-F238E27FC236}">
                <a16:creationId xmlns:a16="http://schemas.microsoft.com/office/drawing/2014/main" id="{26301AF6-280D-FBFD-F8D8-0E384F6A0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0813"/>
            <a:ext cx="8597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Example of a prezygotic barrier that prevents completion of mating</a:t>
            </a:r>
          </a:p>
        </p:txBody>
      </p:sp>
      <p:pic>
        <p:nvPicPr>
          <p:cNvPr id="20482" name="Picture 43" descr="24_04aReproBarriersPrezy-U">
            <a:extLst>
              <a:ext uri="{FF2B5EF4-FFF2-40B4-BE49-F238E27FC236}">
                <a16:creationId xmlns:a16="http://schemas.microsoft.com/office/drawing/2014/main" id="{87E369DD-4CBD-5308-CC4A-0928E501A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34" t="7217" b="34691"/>
          <a:stretch>
            <a:fillRect/>
          </a:stretch>
        </p:blipFill>
        <p:spPr bwMode="auto">
          <a:xfrm>
            <a:off x="3505200" y="1752600"/>
            <a:ext cx="2108200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35">
            <a:extLst>
              <a:ext uri="{FF2B5EF4-FFF2-40B4-BE49-F238E27FC236}">
                <a16:creationId xmlns:a16="http://schemas.microsoft.com/office/drawing/2014/main" id="{F7B2E2DE-8164-2F49-FEE3-6B5DA7374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1858963"/>
            <a:ext cx="15081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Mechanical Isolation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1457</Words>
  <Application>Microsoft Macintosh PowerPoint</Application>
  <PresentationFormat>On-screen Show (4:3)</PresentationFormat>
  <Paragraphs>398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Comic Sans MS</vt:lpstr>
      <vt:lpstr>Monotype Sorts</vt:lpstr>
      <vt:lpstr>Times</vt:lpstr>
      <vt:lpstr>Times New Roman</vt:lpstr>
      <vt:lpstr>Office Theme</vt:lpstr>
      <vt:lpstr>PowerPoint Presentation</vt:lpstr>
      <vt:lpstr>Macroevolution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Adaptive Radiation as a result of allopatric speciation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Laura Rivard</dc:creator>
  <cp:lastModifiedBy>Heather Ryan</cp:lastModifiedBy>
  <cp:revision>76</cp:revision>
  <cp:lastPrinted>2009-04-14T04:25:25Z</cp:lastPrinted>
  <dcterms:created xsi:type="dcterms:W3CDTF">2009-10-28T20:42:29Z</dcterms:created>
  <dcterms:modified xsi:type="dcterms:W3CDTF">2023-02-14T04:31:53Z</dcterms:modified>
</cp:coreProperties>
</file>