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imes New Roman"/>
      </a:defRPr>
    </a:lvl1pPr>
    <a:lvl2pPr indent="228600" latinLnBrk="0">
      <a:defRPr sz="1200">
        <a:latin typeface="+mj-lt"/>
        <a:ea typeface="+mj-ea"/>
        <a:cs typeface="+mj-cs"/>
        <a:sym typeface="Times New Roman"/>
      </a:defRPr>
    </a:lvl2pPr>
    <a:lvl3pPr indent="457200" latinLnBrk="0">
      <a:defRPr sz="1200">
        <a:latin typeface="+mj-lt"/>
        <a:ea typeface="+mj-ea"/>
        <a:cs typeface="+mj-cs"/>
        <a:sym typeface="Times New Roman"/>
      </a:defRPr>
    </a:lvl3pPr>
    <a:lvl4pPr indent="685800" latinLnBrk="0">
      <a:defRPr sz="1200">
        <a:latin typeface="+mj-lt"/>
        <a:ea typeface="+mj-ea"/>
        <a:cs typeface="+mj-cs"/>
        <a:sym typeface="Times New Roman"/>
      </a:defRPr>
    </a:lvl4pPr>
    <a:lvl5pPr indent="914400" latinLnBrk="0">
      <a:defRPr sz="1200">
        <a:latin typeface="+mj-lt"/>
        <a:ea typeface="+mj-ea"/>
        <a:cs typeface="+mj-cs"/>
        <a:sym typeface="Times New Roman"/>
      </a:defRPr>
    </a:lvl5pPr>
    <a:lvl6pPr indent="1143000" latinLnBrk="0">
      <a:defRPr sz="1200">
        <a:latin typeface="+mj-lt"/>
        <a:ea typeface="+mj-ea"/>
        <a:cs typeface="+mj-cs"/>
        <a:sym typeface="Times New Roman"/>
      </a:defRPr>
    </a:lvl6pPr>
    <a:lvl7pPr indent="1371600" latinLnBrk="0">
      <a:defRPr sz="1200">
        <a:latin typeface="+mj-lt"/>
        <a:ea typeface="+mj-ea"/>
        <a:cs typeface="+mj-cs"/>
        <a:sym typeface="Times New Roman"/>
      </a:defRPr>
    </a:lvl7pPr>
    <a:lvl8pPr indent="1600200" latinLnBrk="0">
      <a:defRPr sz="1200">
        <a:latin typeface="+mj-lt"/>
        <a:ea typeface="+mj-ea"/>
        <a:cs typeface="+mj-cs"/>
        <a:sym typeface="Times New Roman"/>
      </a:defRPr>
    </a:lvl8pPr>
    <a:lvl9pPr indent="1828800" latinLnBrk="0"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3"/>
          <p:cNvSpPr/>
          <p:nvPr>
            <p:ph type="body" sz="half" idx="21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half" idx="21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khanacademy.org/science/ap-biology/gene-expression-and-regulation/translation/v/rna-transcription-and-translation" TargetMode="External"/><Relationship Id="rId3" Type="http://schemas.openxmlformats.org/officeDocument/2006/relationships/hyperlink" Target="https://www.khanacademy.org/science/ap-biology/gene-expression-and-regulation/translation/v/translation-mrna-to-protein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 txBox="1"/>
          <p:nvPr>
            <p:ph type="ctrTitle"/>
          </p:nvPr>
        </p:nvSpPr>
        <p:spPr>
          <a:xfrm>
            <a:off x="0" y="304800"/>
            <a:ext cx="9144000" cy="1524000"/>
          </a:xfrm>
          <a:prstGeom prst="rect">
            <a:avLst/>
          </a:prstGeom>
        </p:spPr>
        <p:txBody>
          <a:bodyPr/>
          <a:lstStyle>
            <a:lvl1pPr>
              <a:defRPr b="1" sz="62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GENES TO PROTEINS</a:t>
            </a:r>
          </a:p>
        </p:txBody>
      </p:sp>
      <p:sp>
        <p:nvSpPr>
          <p:cNvPr id="115" name="Rectangle 3"/>
          <p:cNvSpPr txBox="1"/>
          <p:nvPr>
            <p:ph type="subTitle" sz="half" idx="1"/>
          </p:nvPr>
        </p:nvSpPr>
        <p:spPr>
          <a:xfrm>
            <a:off x="0" y="4572000"/>
            <a:ext cx="9144000" cy="1905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45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Campbell</a:t>
            </a:r>
          </a:p>
          <a:p>
            <a:pPr>
              <a:spcBef>
                <a:spcPts val="1000"/>
              </a:spcBef>
              <a:defRPr sz="45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Chapter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0"/>
            <a:ext cx="650398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3" y="2452688"/>
            <a:ext cx="9121776" cy="1954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3" y="1382712"/>
            <a:ext cx="9121776" cy="409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The roles of snRNPs and spliceosomes in mRNA splicing</a:t>
            </a:r>
          </a:p>
        </p:txBody>
      </p:sp>
      <p:sp>
        <p:nvSpPr>
          <p:cNvPr id="156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300" y="381000"/>
            <a:ext cx="4849813" cy="6424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0"/>
            <a:ext cx="390683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 3"/>
          <p:cNvSpPr txBox="1"/>
          <p:nvPr>
            <p:ph type="title"/>
          </p:nvPr>
        </p:nvSpPr>
        <p:spPr>
          <a:xfrm>
            <a:off x="4267200" y="1600200"/>
            <a:ext cx="4173538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Ribosome anatomy</a:t>
            </a:r>
          </a:p>
        </p:txBody>
      </p:sp>
      <p:sp>
        <p:nvSpPr>
          <p:cNvPr id="161" name="Rectangle 4"/>
          <p:cNvSpPr txBox="1"/>
          <p:nvPr>
            <p:ph type="body" sz="quarter" idx="1"/>
          </p:nvPr>
        </p:nvSpPr>
        <p:spPr>
          <a:xfrm>
            <a:off x="4800600" y="4038600"/>
            <a:ext cx="4114800" cy="1981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Three sites in ribosome: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E = exit site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P = binding site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A = entry site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An aminoacyl-tRNA synthetase joins a specific amino acid to a tRNA</a:t>
            </a:r>
          </a:p>
        </p:txBody>
      </p:sp>
      <p:sp>
        <p:nvSpPr>
          <p:cNvPr id="164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300" y="381000"/>
            <a:ext cx="3833813" cy="6424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Translation: the basic concept</a:t>
            </a:r>
          </a:p>
        </p:txBody>
      </p:sp>
      <p:sp>
        <p:nvSpPr>
          <p:cNvPr id="168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7263" y="381000"/>
            <a:ext cx="4630738" cy="647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62000"/>
            <a:ext cx="8610600" cy="420687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3"/>
          <p:cNvSpPr txBox="1"/>
          <p:nvPr>
            <p:ph type="title"/>
          </p:nvPr>
        </p:nvSpPr>
        <p:spPr>
          <a:xfrm>
            <a:off x="457200" y="-1"/>
            <a:ext cx="8229600" cy="788990"/>
          </a:xfrm>
          <a:prstGeom prst="rect">
            <a:avLst/>
          </a:prstGeom>
        </p:spPr>
        <p:txBody>
          <a:bodyPr/>
          <a:lstStyle/>
          <a:p>
            <a:pPr/>
            <a:r>
              <a:t>Initiation of Translation</a:t>
            </a:r>
          </a:p>
        </p:txBody>
      </p:sp>
      <p:sp>
        <p:nvSpPr>
          <p:cNvPr id="173" name="Rectangle 4"/>
          <p:cNvSpPr txBox="1"/>
          <p:nvPr>
            <p:ph type="body" sz="half" idx="1"/>
          </p:nvPr>
        </p:nvSpPr>
        <p:spPr>
          <a:xfrm>
            <a:off x="0" y="5181600"/>
            <a:ext cx="9144000" cy="167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Ribosome attaches to the start codon (AUG) of the mRNA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An initiation complex forms where the small subunit combines with mRNA, and initiator tRNA attaches with its amino acid.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The elongation cycle of translation </a:t>
            </a:r>
          </a:p>
        </p:txBody>
      </p:sp>
      <p:sp>
        <p:nvSpPr>
          <p:cNvPr id="176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81000"/>
            <a:ext cx="7391400" cy="6427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2000"/>
            <a:ext cx="8955089" cy="3459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 3"/>
          <p:cNvSpPr txBox="1"/>
          <p:nvPr>
            <p:ph type="title"/>
          </p:nvPr>
        </p:nvSpPr>
        <p:spPr>
          <a:xfrm>
            <a:off x="457200" y="-1"/>
            <a:ext cx="8229600" cy="71279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Termination</a:t>
            </a:r>
          </a:p>
        </p:txBody>
      </p:sp>
      <p:sp>
        <p:nvSpPr>
          <p:cNvPr id="181" name="Rectangle 4"/>
          <p:cNvSpPr txBox="1"/>
          <p:nvPr>
            <p:ph type="body" sz="half" idx="1"/>
          </p:nvPr>
        </p:nvSpPr>
        <p:spPr>
          <a:xfrm>
            <a:off x="0" y="4191000"/>
            <a:ext cx="9144000" cy="266700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ts val="500"/>
              </a:spcBef>
              <a:buAutoNum type="arabicPeriod" startAt="1"/>
              <a:defRPr sz="2400"/>
            </a:pPr>
            <a:r>
              <a:t>Stops at an mRNA stop codon by the binding of proteins (release factors – the last tRNA does not carry an AA, but these special proteins instead).</a:t>
            </a:r>
          </a:p>
          <a:p>
            <a:pPr marL="533400" indent="-533400">
              <a:lnSpc>
                <a:spcPct val="90000"/>
              </a:lnSpc>
              <a:spcBef>
                <a:spcPts val="500"/>
              </a:spcBef>
              <a:buAutoNum type="arabicPeriod" startAt="1"/>
              <a:defRPr sz="2400"/>
            </a:pPr>
            <a:r>
              <a:t>The last tRNA is released from the ribosome and everything separates (ribosome subunits break and are recycled).</a:t>
            </a:r>
          </a:p>
          <a:p>
            <a:pPr marL="533400" indent="-533400">
              <a:lnSpc>
                <a:spcPct val="90000"/>
              </a:lnSpc>
              <a:spcBef>
                <a:spcPts val="500"/>
              </a:spcBef>
              <a:buAutoNum type="arabicPeriod" startAt="1"/>
              <a:defRPr sz="2400"/>
            </a:pPr>
            <a:r>
              <a:t>New polypeptide (protein) is released.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9"/>
          <p:cNvGrpSpPr/>
          <p:nvPr/>
        </p:nvGrpSpPr>
        <p:grpSpPr>
          <a:xfrm>
            <a:off x="45719" y="228599"/>
            <a:ext cx="9052561" cy="662942"/>
            <a:chOff x="0" y="0"/>
            <a:chExt cx="9052559" cy="662940"/>
          </a:xfrm>
        </p:grpSpPr>
        <p:sp>
          <p:nvSpPr>
            <p:cNvPr id="117" name="Text Box 2"/>
            <p:cNvSpPr txBox="1"/>
            <p:nvPr/>
          </p:nvSpPr>
          <p:spPr>
            <a:xfrm>
              <a:off x="0" y="152400"/>
              <a:ext cx="905256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b="1">
                  <a:effectLst>
                    <a:outerShdw sx="100000" sy="100000" kx="0" ky="0" algn="b" rotWithShape="0" blurRad="38100" dist="38100" dir="2700000">
                      <a:srgbClr val="C0C0C0"/>
                    </a:outerShdw>
                  </a:effectLst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DNA                         RNA            PROTEINS</a:t>
              </a:r>
            </a:p>
          </p:txBody>
        </p:sp>
        <p:sp>
          <p:nvSpPr>
            <p:cNvPr id="118" name="Line 3"/>
            <p:cNvSpPr/>
            <p:nvPr/>
          </p:nvSpPr>
          <p:spPr>
            <a:xfrm>
              <a:off x="1478280" y="381000"/>
              <a:ext cx="297180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Line 4"/>
            <p:cNvSpPr/>
            <p:nvPr/>
          </p:nvSpPr>
          <p:spPr>
            <a:xfrm>
              <a:off x="5288279" y="381000"/>
              <a:ext cx="144780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Text Box 5"/>
            <p:cNvSpPr txBox="1"/>
            <p:nvPr/>
          </p:nvSpPr>
          <p:spPr>
            <a:xfrm>
              <a:off x="1981200" y="0"/>
              <a:ext cx="181356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200"/>
                </a:spcBef>
                <a:defRPr b="1" sz="2000">
                  <a:solidFill>
                    <a:srgbClr val="FF0000"/>
                  </a:solidFill>
                  <a:effectLst>
                    <a:outerShdw sx="100000" sy="100000" kx="0" ky="0" algn="b" rotWithShape="0" blurRad="38100" dist="38100" dir="2700000">
                      <a:srgbClr val="C0C0C0"/>
                    </a:outerShdw>
                  </a:effectLst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transcription</a:t>
              </a:r>
            </a:p>
          </p:txBody>
        </p:sp>
        <p:sp>
          <p:nvSpPr>
            <p:cNvPr id="121" name="Text Box 6"/>
            <p:cNvSpPr txBox="1"/>
            <p:nvPr/>
          </p:nvSpPr>
          <p:spPr>
            <a:xfrm>
              <a:off x="5029200" y="0"/>
              <a:ext cx="181356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200"/>
                </a:spcBef>
                <a:defRPr b="1" sz="2000">
                  <a:solidFill>
                    <a:srgbClr val="FF0000"/>
                  </a:solidFill>
                  <a:effectLst>
                    <a:outerShdw sx="100000" sy="100000" kx="0" ky="0" algn="b" rotWithShape="0" blurRad="38100" dist="38100" dir="2700000">
                      <a:srgbClr val="C0C0C0"/>
                    </a:outerShdw>
                  </a:effectLst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translation</a:t>
              </a:r>
            </a:p>
          </p:txBody>
        </p:sp>
      </p:grpSp>
      <p:sp>
        <p:nvSpPr>
          <p:cNvPr id="123" name="Text Box 8"/>
          <p:cNvSpPr txBox="1"/>
          <p:nvPr/>
        </p:nvSpPr>
        <p:spPr>
          <a:xfrm>
            <a:off x="274320" y="1143000"/>
            <a:ext cx="836676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buSzPct val="100000"/>
              <a:buChar char="•"/>
              <a:defRPr sz="2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</a:t>
            </a:r>
            <a:r>
              <a:rPr sz="2800"/>
              <a:t>Somehow info from DNA must be read &amp; proteins must be made </a:t>
            </a:r>
            <a:endParaRPr sz="2800"/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DNA doesn’t leave the nucleus</a:t>
            </a:r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a special molecule called m-RNA is using the pattern of DNA </a:t>
            </a:r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This process is called: </a:t>
            </a:r>
            <a:r>
              <a:rPr b="1"/>
              <a:t>Transcription</a:t>
            </a:r>
            <a:endParaRPr b="1"/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The m-RNA leaves the nucleus</a:t>
            </a:r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It is “read” in order for polypeptide chains to be assembled on ribosomes</a:t>
            </a:r>
          </a:p>
          <a:p>
            <a:pPr>
              <a:spcBef>
                <a:spcPts val="1600"/>
              </a:spcBef>
              <a:buSzPct val="100000"/>
              <a:buChar char="•"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This process is called: </a:t>
            </a:r>
            <a:r>
              <a:rPr b="1"/>
              <a:t>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2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/>
          <a:lstStyle>
            <a:lvl1pPr defTabSz="768095">
              <a:defRPr b="1" sz="4619">
                <a:effectLst>
                  <a:outerShdw sx="100000" sy="100000" kx="0" ky="0" algn="b" rotWithShape="0" blurRad="32004" dist="32004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Translation</a:t>
            </a:r>
          </a:p>
        </p:txBody>
      </p:sp>
      <p:sp>
        <p:nvSpPr>
          <p:cNvPr id="184" name="Rectangle 3"/>
          <p:cNvSpPr txBox="1"/>
          <p:nvPr>
            <p:ph type="body" idx="1"/>
          </p:nvPr>
        </p:nvSpPr>
        <p:spPr>
          <a:xfrm>
            <a:off x="228600" y="914400"/>
            <a:ext cx="8686800" cy="5410200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defRPr sz="28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Occurs in the cytoplasm &amp; on ribosomes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defRPr sz="28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mRNA attaches to the ribosome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defRPr sz="28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INITIATION</a:t>
            </a:r>
          </a:p>
          <a:p>
            <a:pPr lvl="1" marL="661225" indent="-254317" defTabSz="813816">
              <a:lnSpc>
                <a:spcPct val="90000"/>
              </a:lnSpc>
              <a:spcBef>
                <a:spcPts val="500"/>
              </a:spcBef>
              <a:defRPr sz="249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“Start” codon is read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defRPr sz="28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ELONGATION</a:t>
            </a:r>
          </a:p>
          <a:p>
            <a:pPr lvl="1" marL="661225" indent="-254317" defTabSz="813816">
              <a:lnSpc>
                <a:spcPct val="90000"/>
              </a:lnSpc>
              <a:spcBef>
                <a:spcPts val="500"/>
              </a:spcBef>
              <a:defRPr sz="249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One at a time, amino acids are brought over to ribosomes by specific tRNA’s</a:t>
            </a:r>
          </a:p>
          <a:p>
            <a:pPr lvl="1" marL="661225" indent="-254317" defTabSz="813816">
              <a:lnSpc>
                <a:spcPct val="90000"/>
              </a:lnSpc>
              <a:spcBef>
                <a:spcPts val="500"/>
              </a:spcBef>
              <a:defRPr sz="249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Amino acids covalent bond to one another forming a polypeptide chain</a:t>
            </a:r>
          </a:p>
          <a:p>
            <a:pPr marL="305180" indent="-305180" defTabSz="813816">
              <a:lnSpc>
                <a:spcPct val="90000"/>
              </a:lnSpc>
              <a:spcBef>
                <a:spcPts val="600"/>
              </a:spcBef>
              <a:defRPr sz="28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TERMINATION</a:t>
            </a:r>
          </a:p>
          <a:p>
            <a:pPr lvl="1" marL="661225" indent="-254317" defTabSz="813816">
              <a:lnSpc>
                <a:spcPct val="90000"/>
              </a:lnSpc>
              <a:spcBef>
                <a:spcPts val="500"/>
              </a:spcBef>
              <a:defRPr sz="249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 “stop” codon is read &amp; terminates the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A summary of transcription and translation in a eukaryotic cell</a:t>
            </a:r>
          </a:p>
        </p:txBody>
      </p:sp>
      <p:sp>
        <p:nvSpPr>
          <p:cNvPr id="187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381000"/>
            <a:ext cx="53086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"/>
          <p:cNvSpPr txBox="1"/>
          <p:nvPr>
            <p:ph type="title"/>
          </p:nvPr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Eukaryotic vs. Prokaryotic protein synthesis</a:t>
            </a:r>
          </a:p>
        </p:txBody>
      </p:sp>
      <p:sp>
        <p:nvSpPr>
          <p:cNvPr id="193" name="Rectangle 3"/>
          <p:cNvSpPr txBox="1"/>
          <p:nvPr>
            <p:ph type="body" idx="1"/>
          </p:nvPr>
        </p:nvSpPr>
        <p:spPr>
          <a:xfrm>
            <a:off x="0" y="1612900"/>
            <a:ext cx="9144000" cy="5257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Prokaryotes don’t have nuclei, so they need not wait for mRNA to exit the nucleus</a:t>
            </a:r>
          </a:p>
          <a:p>
            <a:pPr>
              <a:spcBef>
                <a:spcPts val="600"/>
              </a:spcBef>
              <a:defRPr sz="2800"/>
            </a:pPr>
            <a:r>
              <a:t>Very little RNA processing in prokaryotes, so mRNA is translated very quickly</a:t>
            </a:r>
          </a:p>
          <a:p>
            <a:pPr>
              <a:spcBef>
                <a:spcPts val="600"/>
              </a:spcBef>
              <a:defRPr sz="2800"/>
            </a:pPr>
            <a:r>
              <a:t>Ribosomes attach to mRNA and protein synthesis begins before transcription is complete.</a:t>
            </a:r>
          </a:p>
          <a:p>
            <a:pPr>
              <a:spcBef>
                <a:spcPts val="600"/>
              </a:spcBef>
              <a:defRPr sz="2800"/>
            </a:pPr>
            <a:r>
              <a:t>Once mRNA enters cytoplasm of eukaryote, many copies of the proteins can be made at a time.  Once one ribosome has moved along the mRNA, another can attach and do the same.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Overview: the roles of transcription and translation in the flow of genetic information</a:t>
            </a:r>
          </a:p>
        </p:txBody>
      </p:sp>
      <p:sp>
        <p:nvSpPr>
          <p:cNvPr id="196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433387"/>
            <a:ext cx="3616325" cy="6348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Coupled transcription and translation in bacteria</a:t>
            </a:r>
          </a:p>
        </p:txBody>
      </p:sp>
      <p:sp>
        <p:nvSpPr>
          <p:cNvPr id="200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81000"/>
            <a:ext cx="6199188" cy="632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reat summary (15 minutes…view on your own) of DNA REPLICATION, TRANSCRIPTION AND TRANSLATION. THE BIG PICTURE. https://www.khanacademy.org/science/ap-biology/gene-expression-and-regulation/translation/v/rna-transcription-and-translation…"/>
          <p:cNvSpPr txBox="1"/>
          <p:nvPr/>
        </p:nvSpPr>
        <p:spPr>
          <a:xfrm>
            <a:off x="168208" y="588743"/>
            <a:ext cx="6660363" cy="3850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Great summary (15 minutes…view on your own) of DNA REPLICATION, TRANSCRIPTION AND TRANSLATION. THE BIG PICTURE.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https://www.khanacademy.org/science/ap-biology/gene-expression-and-regulation/translation/v/rna-transcription-and-translation</a:t>
            </a:r>
          </a:p>
          <a:p>
            <a:pPr/>
          </a:p>
          <a:p>
            <a:pPr/>
            <a:r>
              <a:t>And protein synthesis.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https://www.khanacademy.org/science/ap-biology/gene-expression-and-regulation/translation/v/translation-mrna-to-protein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"/>
          <p:cNvSpPr txBox="1"/>
          <p:nvPr>
            <p:ph type="title"/>
          </p:nvPr>
        </p:nvSpPr>
        <p:spPr>
          <a:xfrm>
            <a:off x="0" y="228600"/>
            <a:ext cx="9144000" cy="990600"/>
          </a:xfrm>
          <a:prstGeom prst="rect">
            <a:avLst/>
          </a:prstGeom>
        </p:spPr>
        <p:txBody>
          <a:bodyPr/>
          <a:lstStyle>
            <a:lvl1pPr defTabSz="850391">
              <a:defRPr b="1" sz="5115">
                <a:effectLst>
                  <a:outerShdw sx="100000" sy="100000" kx="0" ky="0" algn="b" rotWithShape="0" blurRad="35433" dist="35433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Point Mutations</a:t>
            </a:r>
          </a:p>
        </p:txBody>
      </p:sp>
      <p:sp>
        <p:nvSpPr>
          <p:cNvPr id="206" name="Rectangle 3"/>
          <p:cNvSpPr txBox="1"/>
          <p:nvPr>
            <p:ph type="body" idx="1"/>
          </p:nvPr>
        </p:nvSpPr>
        <p:spPr>
          <a:xfrm>
            <a:off x="381000" y="1295400"/>
            <a:ext cx="8382000" cy="5181600"/>
          </a:xfrm>
          <a:prstGeom prst="rect">
            <a:avLst/>
          </a:prstGeom>
        </p:spPr>
        <p:txBody>
          <a:bodyPr/>
          <a:lstStyle/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Mutations occurring in DNA often show up during translation</a:t>
            </a:r>
          </a:p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Base-pair substitution</a:t>
            </a:r>
          </a:p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WOBBLE EFFECT</a:t>
            </a:r>
          </a:p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Insertion/deletion causes a </a:t>
            </a:r>
            <a:r>
              <a:rPr u="sng"/>
              <a:t>frameshift</a:t>
            </a:r>
            <a:endParaRPr u="sng"/>
          </a:p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Transposable elements</a:t>
            </a:r>
          </a:p>
          <a:p>
            <a:pPr marL="312039" indent="-312039" defTabSz="832104">
              <a:spcBef>
                <a:spcPts val="600"/>
              </a:spcBef>
              <a:defRPr sz="291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Cause of mutations:</a:t>
            </a:r>
          </a:p>
          <a:p>
            <a:pPr lvl="1" marL="676084" indent="-260032" defTabSz="832104">
              <a:spcBef>
                <a:spcPts val="600"/>
              </a:spcBef>
              <a:defRPr sz="25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radiation (UV &amp; x-rays)</a:t>
            </a:r>
          </a:p>
          <a:p>
            <a:pPr lvl="1" marL="676084" indent="-260032" defTabSz="832104">
              <a:spcBef>
                <a:spcPts val="600"/>
              </a:spcBef>
              <a:defRPr sz="254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carcinogens (cancer causing agents)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100000">
              <a:schemeClr val="accent3">
                <a:lumOff val="44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825" y="0"/>
            <a:ext cx="610393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The molecular basis of sickle-cell disease: a point mutation</a:t>
            </a:r>
          </a:p>
        </p:txBody>
      </p:sp>
      <p:sp>
        <p:nvSpPr>
          <p:cNvPr id="210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85800"/>
            <a:ext cx="8991600" cy="6000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Categories and consequences of point mutations: Base-pair substitution</a:t>
            </a:r>
          </a:p>
        </p:txBody>
      </p:sp>
      <p:sp>
        <p:nvSpPr>
          <p:cNvPr id="214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8713" y="381000"/>
            <a:ext cx="4346576" cy="6424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Categories and consequences of point mutations: Base-pair insertion or deletion</a:t>
            </a:r>
          </a:p>
        </p:txBody>
      </p:sp>
      <p:sp>
        <p:nvSpPr>
          <p:cNvPr id="218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825" y="433387"/>
            <a:ext cx="4127500" cy="6348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b="1" sz="55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What is RNA?</a:t>
            </a:r>
          </a:p>
        </p:txBody>
      </p:sp>
      <p:sp>
        <p:nvSpPr>
          <p:cNvPr id="128" name="Rectangle 3"/>
          <p:cNvSpPr txBox="1"/>
          <p:nvPr>
            <p:ph type="body" idx="1"/>
          </p:nvPr>
        </p:nvSpPr>
        <p:spPr>
          <a:xfrm>
            <a:off x="152400" y="1219200"/>
            <a:ext cx="8763000" cy="5334000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DNA is deoxyribonucleic acid</a:t>
            </a:r>
          </a:p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RNA is ribonucleic acid</a:t>
            </a:r>
          </a:p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It contains ribose instead of deoxyribose</a:t>
            </a:r>
          </a:p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It is typically a single-stranded molecule</a:t>
            </a:r>
          </a:p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It has URACIL instead of THYMINE</a:t>
            </a:r>
          </a:p>
          <a:p>
            <a:pPr marL="315468" indent="-315468" defTabSz="841247"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There are 3 types of RNA:</a:t>
            </a:r>
          </a:p>
          <a:p>
            <a:pPr lvl="1" marL="683513" indent="-262890" defTabSz="841247">
              <a:spcBef>
                <a:spcPts val="600"/>
              </a:spcBef>
              <a:defRPr sz="2576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mRNA (messenger RNA)</a:t>
            </a:r>
          </a:p>
          <a:p>
            <a:pPr lvl="1" marL="683513" indent="-262890" defTabSz="841247">
              <a:spcBef>
                <a:spcPts val="600"/>
              </a:spcBef>
              <a:defRPr sz="2576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tRNA (transfer RNA)</a:t>
            </a:r>
          </a:p>
          <a:p>
            <a:pPr lvl="1" marL="683513" indent="-262890" defTabSz="841247">
              <a:spcBef>
                <a:spcPts val="600"/>
              </a:spcBef>
              <a:defRPr sz="2576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rRNA (ribosomal RNA)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"/>
          <p:cNvSpPr txBox="1"/>
          <p:nvPr>
            <p:ph type="ctrTitle"/>
          </p:nvPr>
        </p:nvSpPr>
        <p:spPr>
          <a:xfrm>
            <a:off x="0" y="685800"/>
            <a:ext cx="9144000" cy="1397000"/>
          </a:xfrm>
          <a:prstGeom prst="rect">
            <a:avLst/>
          </a:prstGeom>
        </p:spPr>
        <p:txBody>
          <a:bodyPr/>
          <a:lstStyle>
            <a:lvl1pPr>
              <a:defRPr b="1" sz="66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GENETIC CODE</a:t>
            </a:r>
          </a:p>
        </p:txBody>
      </p:sp>
      <p:sp>
        <p:nvSpPr>
          <p:cNvPr id="131" name="Rectangle 3"/>
          <p:cNvSpPr txBox="1"/>
          <p:nvPr>
            <p:ph type="subTitle" idx="1"/>
          </p:nvPr>
        </p:nvSpPr>
        <p:spPr>
          <a:xfrm>
            <a:off x="0" y="2895600"/>
            <a:ext cx="9144000" cy="3352800"/>
          </a:xfrm>
          <a:prstGeom prst="rect">
            <a:avLst/>
          </a:prstGeom>
        </p:spPr>
        <p:txBody>
          <a:bodyPr/>
          <a:lstStyle/>
          <a:p>
            <a:pPr defTabSz="685800">
              <a:defRPr b="1" sz="3300">
                <a:effectLst>
                  <a:outerShdw sx="100000" sy="100000" kx="0" ky="0" algn="b" rotWithShape="0" blurRad="28575" dist="28575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Triplet Code:</a:t>
            </a:r>
          </a:p>
          <a:p>
            <a:pPr defTabSz="685800">
              <a:defRPr b="1" sz="3300">
                <a:effectLst>
                  <a:outerShdw sx="100000" sy="100000" kx="0" ky="0" algn="b" rotWithShape="0" blurRad="28575" dist="28575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CODON-on mRNA</a:t>
            </a:r>
          </a:p>
          <a:p>
            <a:pPr defTabSz="685800">
              <a:defRPr b="1" sz="3300">
                <a:effectLst>
                  <a:outerShdw sx="100000" sy="100000" kx="0" ky="0" algn="b" rotWithShape="0" blurRad="28575" dist="28575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ANTICODON-on tRNA</a:t>
            </a:r>
          </a:p>
          <a:p>
            <a:pPr defTabSz="685800">
              <a:defRPr b="1" sz="3300">
                <a:effectLst>
                  <a:outerShdw sx="100000" sy="100000" kx="0" ky="0" algn="b" rotWithShape="0" blurRad="28575" dist="28575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*Appropriate amino Acids are biochemically attracted to the other end of the tRNA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038" y="0"/>
            <a:ext cx="54975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Oval 3"/>
          <p:cNvSpPr/>
          <p:nvPr/>
        </p:nvSpPr>
        <p:spPr>
          <a:xfrm>
            <a:off x="1828800" y="2286000"/>
            <a:ext cx="457200" cy="22860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" name="Oval 4"/>
          <p:cNvSpPr/>
          <p:nvPr/>
        </p:nvSpPr>
        <p:spPr>
          <a:xfrm>
            <a:off x="3581400" y="-1"/>
            <a:ext cx="1981200" cy="38100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Oval 5"/>
          <p:cNvSpPr/>
          <p:nvPr/>
        </p:nvSpPr>
        <p:spPr>
          <a:xfrm>
            <a:off x="6858000" y="2286000"/>
            <a:ext cx="457200" cy="22860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4" grpId="1"/>
      <p:bldP build="whole" bldLvl="1" animBg="1" rev="0" advAuto="0" spid="13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2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b="1" sz="55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Transcription</a:t>
            </a:r>
          </a:p>
        </p:txBody>
      </p:sp>
      <p:sp>
        <p:nvSpPr>
          <p:cNvPr id="139" name="Rectangle 3"/>
          <p:cNvSpPr txBox="1"/>
          <p:nvPr>
            <p:ph type="body" idx="1"/>
          </p:nvPr>
        </p:nvSpPr>
        <p:spPr>
          <a:xfrm>
            <a:off x="228600" y="1676400"/>
            <a:ext cx="8686800" cy="4800600"/>
          </a:xfrm>
          <a:prstGeom prst="rect">
            <a:avLst/>
          </a:prstGeom>
        </p:spPr>
        <p:txBody>
          <a:bodyPr/>
          <a:lstStyle/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Occurs in the nucleus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RNA polymerase opens DNA to expose a gene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 gene is simply a “recipe” of a long sequence of DNA base-pairs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DNA is opened at the </a:t>
            </a:r>
            <a:r>
              <a:rPr b="1" u="sng"/>
              <a:t>promotor</a:t>
            </a:r>
            <a:r>
              <a:t> region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gene ends at the </a:t>
            </a:r>
            <a:r>
              <a:rPr b="1" u="sng"/>
              <a:t>terminator</a:t>
            </a:r>
            <a:r>
              <a:t> region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Therefore, mRNA is made by literally copying* the gene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Before the mRNA can leave the nucleus, finishing touches must be made…</a:t>
            </a:r>
          </a:p>
          <a:p>
            <a:pPr marL="274320" indent="-274320" defTabSz="73152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* actually a complementary copy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The stages of transcription: initiation, elongation, and termination</a:t>
            </a:r>
          </a:p>
        </p:txBody>
      </p:sp>
      <p:sp>
        <p:nvSpPr>
          <p:cNvPr id="142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381000"/>
            <a:ext cx="5041900" cy="647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 txBox="1"/>
          <p:nvPr/>
        </p:nvSpPr>
        <p:spPr>
          <a:xfrm>
            <a:off x="45716" y="0"/>
            <a:ext cx="8746181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tabLst>
                <a:tab pos="1028700" algn="l"/>
              </a:tabLst>
              <a:defRPr sz="1800"/>
            </a:lvl1pPr>
          </a:lstStyle>
          <a:p>
            <a:pPr/>
            <a:r>
              <a:t>The initiation of transcription at a eukaryotic promoter</a:t>
            </a:r>
          </a:p>
        </p:txBody>
      </p:sp>
      <p:sp>
        <p:nvSpPr>
          <p:cNvPr id="146" name="Line 3"/>
          <p:cNvSpPr/>
          <p:nvPr/>
        </p:nvSpPr>
        <p:spPr>
          <a:xfrm flipH="1" flipV="1">
            <a:off x="76199" y="304799"/>
            <a:ext cx="8915401" cy="2"/>
          </a:xfrm>
          <a:prstGeom prst="line">
            <a:avLst/>
          </a:prstGeom>
          <a:ln w="12700">
            <a:solidFill>
              <a:srgbClr val="00006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2800" y="381000"/>
            <a:ext cx="4978400" cy="6424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