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heme/theme2.xml" ContentType="application/vnd.openxmlformats-officedocument.theme+xml"/>
  <Override PartName="/ppt/tags/tag57.xml" ContentType="application/vnd.openxmlformats-officedocument.presentationml.tags+xml"/>
  <Override PartName="/ppt/notesSlides/notesSlide1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70" r:id="rId12"/>
    <p:sldId id="268" r:id="rId13"/>
    <p:sldId id="271" r:id="rId14"/>
    <p:sldId id="272" r:id="rId15"/>
    <p:sldId id="267" r:id="rId16"/>
    <p:sldId id="27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E034F-F65A-468B-A124-AA9E6E4CA976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A28C4-62C4-4862-8A6B-3C959250A3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D0DACE-38E0-42D2-9336-2B707D34BC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 userDrawn="1"/>
        </p:nvSpPr>
        <p:spPr>
          <a:xfrm>
            <a:off x="0" y="0"/>
            <a:ext cx="12192000" cy="81762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1288">
                <a:moveTo>
                  <a:pt x="0" y="0"/>
                </a:moveTo>
                <a:lnTo>
                  <a:pt x="19200" y="0"/>
                </a:lnTo>
                <a:lnTo>
                  <a:pt x="19200" y="1024"/>
                </a:lnTo>
                <a:cubicBezTo>
                  <a:pt x="12837" y="1931"/>
                  <a:pt x="6474" y="137"/>
                  <a:pt x="111" y="1002"/>
                </a:cubicBezTo>
                <a:lnTo>
                  <a:pt x="0" y="101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00"/>
                </a:schemeClr>
              </a:gs>
              <a:gs pos="100000">
                <a:schemeClr val="bg1">
                  <a:lumMod val="75000"/>
                </a:schemeClr>
              </a:gs>
            </a:gsLst>
            <a:lin ang="2052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0" y="0"/>
            <a:ext cx="12192000" cy="63028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993">
                <a:moveTo>
                  <a:pt x="0" y="0"/>
                </a:moveTo>
                <a:lnTo>
                  <a:pt x="19200" y="0"/>
                </a:lnTo>
                <a:lnTo>
                  <a:pt x="19200" y="713"/>
                </a:lnTo>
                <a:cubicBezTo>
                  <a:pt x="12837" y="1673"/>
                  <a:pt x="6474" y="-225"/>
                  <a:pt x="111" y="691"/>
                </a:cubicBezTo>
                <a:lnTo>
                  <a:pt x="0" y="70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4000">
                <a:srgbClr val="034F89">
                  <a:alpha val="75000"/>
                </a:srgbClr>
              </a:gs>
              <a:gs pos="0">
                <a:srgbClr val="034F89"/>
              </a:gs>
              <a:gs pos="100000">
                <a:srgbClr val="034F89"/>
              </a:gs>
            </a:gsLst>
            <a:lin ang="20520000" scaled="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2022/3/27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7.xml"/><Relationship Id="rId6" Type="http://schemas.openxmlformats.org/officeDocument/2006/relationships/image" Target="../media/image3.jpe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5" Type="http://schemas.openxmlformats.org/officeDocument/2006/relationships/tags" Target="../tags/tag67.xml"/><Relationship Id="rId10" Type="http://schemas.openxmlformats.org/officeDocument/2006/relationships/tags" Target="../tags/tag72.xml"/><Relationship Id="rId4" Type="http://schemas.openxmlformats.org/officeDocument/2006/relationships/tags" Target="../tags/tag66.xml"/><Relationship Id="rId9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0" y="309880"/>
            <a:ext cx="12192000" cy="19939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4201">
                <a:moveTo>
                  <a:pt x="0" y="0"/>
                </a:moveTo>
                <a:lnTo>
                  <a:pt x="19200" y="0"/>
                </a:lnTo>
                <a:lnTo>
                  <a:pt x="19200" y="3866"/>
                </a:lnTo>
                <a:cubicBezTo>
                  <a:pt x="12837" y="5016"/>
                  <a:pt x="6474" y="2742"/>
                  <a:pt x="111" y="3839"/>
                </a:cubicBezTo>
                <a:lnTo>
                  <a:pt x="0" y="38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00"/>
                </a:schemeClr>
              </a:gs>
              <a:gs pos="100000">
                <a:schemeClr val="bg1">
                  <a:lumMod val="75000"/>
                </a:schemeClr>
              </a:gs>
            </a:gsLst>
            <a:lin ang="2052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0"/>
            <a:ext cx="12192000" cy="22263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4201">
                <a:moveTo>
                  <a:pt x="0" y="0"/>
                </a:moveTo>
                <a:lnTo>
                  <a:pt x="19200" y="0"/>
                </a:lnTo>
                <a:lnTo>
                  <a:pt x="19200" y="3866"/>
                </a:lnTo>
                <a:cubicBezTo>
                  <a:pt x="12837" y="5016"/>
                  <a:pt x="6474" y="2742"/>
                  <a:pt x="111" y="3839"/>
                </a:cubicBezTo>
                <a:lnTo>
                  <a:pt x="0" y="38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4000">
                <a:srgbClr val="034F89">
                  <a:alpha val="75000"/>
                </a:srgbClr>
              </a:gs>
              <a:gs pos="0">
                <a:srgbClr val="034F89">
                  <a:alpha val="100000"/>
                </a:srgbClr>
              </a:gs>
              <a:gs pos="100000">
                <a:srgbClr val="034F89">
                  <a:alpha val="100000"/>
                </a:srgbClr>
              </a:gs>
            </a:gsLst>
            <a:lin ang="2052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22605" y="475615"/>
            <a:ext cx="939171" cy="939165"/>
            <a:chOff x="9436" y="653"/>
            <a:chExt cx="1830" cy="1830"/>
          </a:xfrm>
        </p:grpSpPr>
        <p:sp>
          <p:nvSpPr>
            <p:cNvPr id="15" name="椭圆 14"/>
            <p:cNvSpPr/>
            <p:nvPr/>
          </p:nvSpPr>
          <p:spPr>
            <a:xfrm>
              <a:off x="9436" y="653"/>
              <a:ext cx="1830" cy="18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34F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pic>
          <p:nvPicPr>
            <p:cNvPr id="19" name="图片 18" descr="4692300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72" y="923"/>
              <a:ext cx="1559" cy="1559"/>
            </a:xfrm>
            <a:prstGeom prst="rect">
              <a:avLst/>
            </a:prstGeom>
          </p:spPr>
        </p:pic>
      </p:grpSp>
      <p:sp>
        <p:nvSpPr>
          <p:cNvPr id="24" name="文本框 23"/>
          <p:cNvSpPr txBox="1"/>
          <p:nvPr/>
        </p:nvSpPr>
        <p:spPr>
          <a:xfrm>
            <a:off x="2814955" y="2666365"/>
            <a:ext cx="6563360" cy="73850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盲人智能辅助系统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7597454" y="5878861"/>
            <a:ext cx="4464050" cy="490220"/>
          </a:xfrm>
          <a:prstGeom prst="roundRect">
            <a:avLst>
              <a:gd name="adj" fmla="val 32512"/>
            </a:avLst>
          </a:prstGeom>
          <a:solidFill>
            <a:srgbClr val="034F8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</a:rPr>
              <a:t>        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6445250"/>
            <a:ext cx="2201545" cy="635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597453" y="5939821"/>
            <a:ext cx="375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姓名：郭艺君 何妍 刘恩嵩   </a:t>
            </a:r>
          </a:p>
        </p:txBody>
      </p:sp>
      <p:sp>
        <p:nvSpPr>
          <p:cNvPr id="8" name="平行四边形 7"/>
          <p:cNvSpPr/>
          <p:nvPr/>
        </p:nvSpPr>
        <p:spPr>
          <a:xfrm>
            <a:off x="2992120" y="3404870"/>
            <a:ext cx="6069330" cy="108000"/>
          </a:xfrm>
          <a:prstGeom prst="parallelogram">
            <a:avLst/>
          </a:prstGeom>
          <a:solidFill>
            <a:srgbClr val="034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3" b="23586"/>
          <a:stretch>
            <a:fillRect/>
          </a:stretch>
        </p:blipFill>
        <p:spPr>
          <a:xfrm>
            <a:off x="522605" y="406400"/>
            <a:ext cx="1048743" cy="1177544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6096000" y="3879681"/>
            <a:ext cx="6069331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>
                <a:solidFill>
                  <a:prstClr val="black">
                    <a:lumMod val="75000"/>
                    <a:lumOff val="25000"/>
                  </a:prstClr>
                </a:solidFill>
                <a:latin typeface="楷体" panose="02010609060101010101" charset="-122"/>
                <a:ea typeface="楷体" panose="02010609060101010101" charset="-122"/>
              </a:rPr>
              <a:t>——</a:t>
            </a:r>
            <a:r>
              <a:rPr lang="zh-CN" altLang="en-US" sz="3200" b="1">
                <a:solidFill>
                  <a:prstClr val="black">
                    <a:lumMod val="75000"/>
                    <a:lumOff val="25000"/>
                  </a:prstClr>
                </a:solidFill>
                <a:latin typeface="楷体" panose="02010609060101010101" charset="-122"/>
                <a:ea typeface="楷体" panose="02010609060101010101" charset="-122"/>
              </a:rPr>
              <a:t>智能电子系统设计与实践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3725" y="574675"/>
            <a:ext cx="2218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系统框</a:t>
            </a:r>
            <a:r>
              <a:rPr lang="zh-CN" altLang="en-US" sz="4000">
                <a:solidFill>
                  <a:prstClr val="black">
                    <a:lumMod val="75000"/>
                    <a:lumOff val="25000"/>
                  </a:prstClr>
                </a:solidFill>
                <a:latin typeface="楷体" panose="02010609060101010101" charset="-122"/>
                <a:ea typeface="楷体" panose="02010609060101010101" charset="-122"/>
              </a:rPr>
              <a:t>图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680720" y="1217295"/>
            <a:ext cx="2029460" cy="154305"/>
          </a:xfrm>
          <a:prstGeom prst="parallelogram">
            <a:avLst/>
          </a:prstGeom>
          <a:solidFill>
            <a:srgbClr val="034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93151" y="771453"/>
            <a:ext cx="1526959" cy="77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等线" panose="02010600030101010101" pitchFamily="2" charset="-122"/>
                <a:ea typeface="等线" panose="02010600030101010101" pitchFamily="2" charset="-122"/>
              </a:rPr>
              <a:t>辅助视觉</a:t>
            </a:r>
          </a:p>
        </p:txBody>
      </p:sp>
      <p:sp>
        <p:nvSpPr>
          <p:cNvPr id="6" name="矩形 5"/>
          <p:cNvSpPr/>
          <p:nvPr/>
        </p:nvSpPr>
        <p:spPr>
          <a:xfrm>
            <a:off x="4463619" y="2836674"/>
            <a:ext cx="1526959" cy="77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等线" panose="02010600030101010101" pitchFamily="2" charset="-122"/>
                <a:ea typeface="等线" panose="02010600030101010101" pitchFamily="2" charset="-122"/>
              </a:rPr>
              <a:t>画面描述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9457306" y="2258517"/>
            <a:ext cx="0" cy="5681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645737" y="2836674"/>
            <a:ext cx="1526959" cy="77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等线" panose="02010600030101010101" pitchFamily="2" charset="-122"/>
                <a:ea typeface="等线" panose="02010600030101010101" pitchFamily="2" charset="-122"/>
              </a:rPr>
              <a:t>寻找物品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7356630" y="1543810"/>
            <a:ext cx="0" cy="3607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244482" y="2268503"/>
            <a:ext cx="0" cy="5681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图: 决策 29"/>
          <p:cNvSpPr/>
          <p:nvPr/>
        </p:nvSpPr>
        <p:spPr>
          <a:xfrm>
            <a:off x="6169704" y="1904520"/>
            <a:ext cx="2373851" cy="7079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等线" panose="02010600030101010101" pitchFamily="2" charset="-122"/>
                <a:ea typeface="等线" panose="02010600030101010101" pitchFamily="2" charset="-122"/>
              </a:rPr>
              <a:t>功能选择</a:t>
            </a:r>
          </a:p>
        </p:txBody>
      </p:sp>
      <p:cxnSp>
        <p:nvCxnSpPr>
          <p:cNvPr id="32" name="直接连接符 31"/>
          <p:cNvCxnSpPr>
            <a:endCxn id="30" idx="1"/>
          </p:cNvCxnSpPr>
          <p:nvPr/>
        </p:nvCxnSpPr>
        <p:spPr>
          <a:xfrm flipV="1">
            <a:off x="5244482" y="2258517"/>
            <a:ext cx="925222" cy="99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8532084" y="2248531"/>
            <a:ext cx="925222" cy="99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9457306" y="3609031"/>
            <a:ext cx="0" cy="5681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决策 36"/>
          <p:cNvSpPr/>
          <p:nvPr/>
        </p:nvSpPr>
        <p:spPr>
          <a:xfrm>
            <a:off x="8120110" y="4193846"/>
            <a:ext cx="2710648" cy="112191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等线" panose="02010600030101010101" pitchFamily="2" charset="-122"/>
                <a:ea typeface="等线" panose="02010600030101010101" pitchFamily="2" charset="-122"/>
              </a:rPr>
              <a:t>视野内是否具有该物品</a:t>
            </a: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9457306" y="5315763"/>
            <a:ext cx="0" cy="5681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8711954" y="5861613"/>
            <a:ext cx="1526959" cy="77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等线" panose="02010600030101010101" pitchFamily="2" charset="-122"/>
                <a:ea typeface="等线" panose="02010600030101010101" pitchFamily="2" charset="-122"/>
              </a:rPr>
              <a:t>汇报方位</a:t>
            </a:r>
          </a:p>
        </p:txBody>
      </p:sp>
      <p:cxnSp>
        <p:nvCxnSpPr>
          <p:cNvPr id="41" name="连接符: 肘形 40"/>
          <p:cNvCxnSpPr>
            <a:stCxn id="37" idx="3"/>
          </p:cNvCxnSpPr>
          <p:nvPr/>
        </p:nvCxnSpPr>
        <p:spPr>
          <a:xfrm flipH="1" flipV="1">
            <a:off x="9457308" y="3893116"/>
            <a:ext cx="1373450" cy="861689"/>
          </a:xfrm>
          <a:prstGeom prst="bentConnector3">
            <a:avLst>
              <a:gd name="adj1" fmla="val -4314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244482" y="3568342"/>
            <a:ext cx="0" cy="5681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463619" y="4181895"/>
            <a:ext cx="1526959" cy="997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等线" panose="02010600030101010101" pitchFamily="2" charset="-122"/>
                <a:ea typeface="等线" panose="02010600030101010101" pitchFamily="2" charset="-122"/>
              </a:rPr>
              <a:t>描述当前视野下的场景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9475433" y="5359694"/>
            <a:ext cx="2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0830758" y="4843064"/>
            <a:ext cx="2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等线" panose="02010600030101010101" pitchFamily="2" charset="-122"/>
                <a:ea typeface="等线" panose="02010600030101010101" pitchFamily="2" charset="-122"/>
              </a:rPr>
              <a:t>否</a:t>
            </a:r>
          </a:p>
        </p:txBody>
      </p:sp>
      <p:sp>
        <p:nvSpPr>
          <p:cNvPr id="53" name="矩形 52"/>
          <p:cNvSpPr/>
          <p:nvPr/>
        </p:nvSpPr>
        <p:spPr>
          <a:xfrm>
            <a:off x="10830758" y="3993275"/>
            <a:ext cx="1225118" cy="607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等线" panose="02010600030101010101" pitchFamily="2" charset="-122"/>
                <a:ea typeface="等线" panose="02010600030101010101" pitchFamily="2" charset="-122"/>
              </a:rPr>
              <a:t>语音提示</a:t>
            </a:r>
          </a:p>
        </p:txBody>
      </p:sp>
      <p:sp>
        <p:nvSpPr>
          <p:cNvPr id="64" name="矩形 63"/>
          <p:cNvSpPr/>
          <p:nvPr/>
        </p:nvSpPr>
        <p:spPr>
          <a:xfrm>
            <a:off x="1024818" y="1732350"/>
            <a:ext cx="1526959" cy="77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等线" panose="02010600030101010101" pitchFamily="2" charset="-122"/>
                <a:ea typeface="等线" panose="02010600030101010101" pitchFamily="2" charset="-122"/>
              </a:rPr>
              <a:t>避障模式</a:t>
            </a:r>
          </a:p>
        </p:txBody>
      </p:sp>
      <p:cxnSp>
        <p:nvCxnSpPr>
          <p:cNvPr id="65" name="直接箭头连接符 64"/>
          <p:cNvCxnSpPr/>
          <p:nvPr/>
        </p:nvCxnSpPr>
        <p:spPr>
          <a:xfrm>
            <a:off x="1788297" y="2504707"/>
            <a:ext cx="0" cy="5681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065508" y="3067045"/>
            <a:ext cx="1526959" cy="77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等线" panose="02010600030101010101" pitchFamily="2" charset="-122"/>
                <a:ea typeface="等线" panose="02010600030101010101" pitchFamily="2" charset="-122"/>
              </a:rPr>
              <a:t>档位选择</a:t>
            </a:r>
          </a:p>
        </p:txBody>
      </p:sp>
      <p:cxnSp>
        <p:nvCxnSpPr>
          <p:cNvPr id="67" name="直接箭头连接符 66"/>
          <p:cNvCxnSpPr>
            <a:endCxn id="68" idx="0"/>
          </p:cNvCxnSpPr>
          <p:nvPr/>
        </p:nvCxnSpPr>
        <p:spPr>
          <a:xfrm>
            <a:off x="1828987" y="3839402"/>
            <a:ext cx="0" cy="4404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流程图: 决策 67"/>
          <p:cNvSpPr/>
          <p:nvPr/>
        </p:nvSpPr>
        <p:spPr>
          <a:xfrm>
            <a:off x="645667" y="4279859"/>
            <a:ext cx="2366639" cy="9325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等线" panose="02010600030101010101" pitchFamily="2" charset="-122"/>
                <a:ea typeface="等线" panose="02010600030101010101" pitchFamily="2" charset="-122"/>
              </a:rPr>
              <a:t>超声波反射判断</a:t>
            </a:r>
          </a:p>
        </p:txBody>
      </p:sp>
      <p:cxnSp>
        <p:nvCxnSpPr>
          <p:cNvPr id="69" name="直接箭头连接符 68"/>
          <p:cNvCxnSpPr/>
          <p:nvPr/>
        </p:nvCxnSpPr>
        <p:spPr>
          <a:xfrm>
            <a:off x="1828986" y="5212396"/>
            <a:ext cx="0" cy="5681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065508" y="5774734"/>
            <a:ext cx="1526959" cy="77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等线" panose="02010600030101010101" pitchFamily="2" charset="-122"/>
                <a:ea typeface="等线" panose="02010600030101010101" pitchFamily="2" charset="-122"/>
              </a:rPr>
              <a:t>语音提示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1828986" y="5308899"/>
            <a:ext cx="2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</a:p>
        </p:txBody>
      </p:sp>
      <p:cxnSp>
        <p:nvCxnSpPr>
          <p:cNvPr id="72" name="连接符: 肘形 71"/>
          <p:cNvCxnSpPr>
            <a:stCxn id="68" idx="3"/>
          </p:cNvCxnSpPr>
          <p:nvPr/>
        </p:nvCxnSpPr>
        <p:spPr>
          <a:xfrm flipH="1" flipV="1">
            <a:off x="1828986" y="4059630"/>
            <a:ext cx="1183320" cy="686498"/>
          </a:xfrm>
          <a:prstGeom prst="bentConnector3">
            <a:avLst>
              <a:gd name="adj1" fmla="val -3507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3488555" y="4260113"/>
            <a:ext cx="2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等线" panose="02010600030101010101" pitchFamily="2" charset="-122"/>
                <a:ea typeface="等线" panose="02010600030101010101" pitchFamily="2" charset="-122"/>
              </a:rPr>
              <a:t>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93725" y="574675"/>
            <a:ext cx="2218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开发计划</a:t>
            </a:r>
          </a:p>
        </p:txBody>
      </p:sp>
      <p:sp>
        <p:nvSpPr>
          <p:cNvPr id="8" name="平行四边形 7"/>
          <p:cNvSpPr/>
          <p:nvPr/>
        </p:nvSpPr>
        <p:spPr>
          <a:xfrm>
            <a:off x="680720" y="1217295"/>
            <a:ext cx="2029460" cy="154305"/>
          </a:xfrm>
          <a:prstGeom prst="parallelogram">
            <a:avLst/>
          </a:prstGeom>
          <a:solidFill>
            <a:srgbClr val="034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C9AA235A-A45E-4ED4-919F-6801E3564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452028"/>
              </p:ext>
            </p:extLst>
          </p:nvPr>
        </p:nvGraphicFramePr>
        <p:xfrm>
          <a:off x="680720" y="1476572"/>
          <a:ext cx="10587910" cy="53717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9114">
                  <a:extLst>
                    <a:ext uri="{9D8B030D-6E8A-4147-A177-3AD203B41FA5}">
                      <a16:colId xmlns:a16="http://schemas.microsoft.com/office/drawing/2014/main" val="2124170133"/>
                    </a:ext>
                  </a:extLst>
                </a:gridCol>
                <a:gridCol w="750733">
                  <a:extLst>
                    <a:ext uri="{9D8B030D-6E8A-4147-A177-3AD203B41FA5}">
                      <a16:colId xmlns:a16="http://schemas.microsoft.com/office/drawing/2014/main" val="3161588549"/>
                    </a:ext>
                  </a:extLst>
                </a:gridCol>
                <a:gridCol w="750733">
                  <a:extLst>
                    <a:ext uri="{9D8B030D-6E8A-4147-A177-3AD203B41FA5}">
                      <a16:colId xmlns:a16="http://schemas.microsoft.com/office/drawing/2014/main" val="1795732886"/>
                    </a:ext>
                  </a:extLst>
                </a:gridCol>
                <a:gridCol w="750733">
                  <a:extLst>
                    <a:ext uri="{9D8B030D-6E8A-4147-A177-3AD203B41FA5}">
                      <a16:colId xmlns:a16="http://schemas.microsoft.com/office/drawing/2014/main" val="1575235917"/>
                    </a:ext>
                  </a:extLst>
                </a:gridCol>
                <a:gridCol w="750733">
                  <a:extLst>
                    <a:ext uri="{9D8B030D-6E8A-4147-A177-3AD203B41FA5}">
                      <a16:colId xmlns:a16="http://schemas.microsoft.com/office/drawing/2014/main" val="2280322670"/>
                    </a:ext>
                  </a:extLst>
                </a:gridCol>
                <a:gridCol w="750733">
                  <a:extLst>
                    <a:ext uri="{9D8B030D-6E8A-4147-A177-3AD203B41FA5}">
                      <a16:colId xmlns:a16="http://schemas.microsoft.com/office/drawing/2014/main" val="2686816889"/>
                    </a:ext>
                  </a:extLst>
                </a:gridCol>
                <a:gridCol w="750733">
                  <a:extLst>
                    <a:ext uri="{9D8B030D-6E8A-4147-A177-3AD203B41FA5}">
                      <a16:colId xmlns:a16="http://schemas.microsoft.com/office/drawing/2014/main" val="2759163064"/>
                    </a:ext>
                  </a:extLst>
                </a:gridCol>
                <a:gridCol w="750733">
                  <a:extLst>
                    <a:ext uri="{9D8B030D-6E8A-4147-A177-3AD203B41FA5}">
                      <a16:colId xmlns:a16="http://schemas.microsoft.com/office/drawing/2014/main" val="1862799278"/>
                    </a:ext>
                  </a:extLst>
                </a:gridCol>
                <a:gridCol w="750733">
                  <a:extLst>
                    <a:ext uri="{9D8B030D-6E8A-4147-A177-3AD203B41FA5}">
                      <a16:colId xmlns:a16="http://schemas.microsoft.com/office/drawing/2014/main" val="3645309118"/>
                    </a:ext>
                  </a:extLst>
                </a:gridCol>
                <a:gridCol w="750733">
                  <a:extLst>
                    <a:ext uri="{9D8B030D-6E8A-4147-A177-3AD203B41FA5}">
                      <a16:colId xmlns:a16="http://schemas.microsoft.com/office/drawing/2014/main" val="4149517356"/>
                    </a:ext>
                  </a:extLst>
                </a:gridCol>
                <a:gridCol w="750733">
                  <a:extLst>
                    <a:ext uri="{9D8B030D-6E8A-4147-A177-3AD203B41FA5}">
                      <a16:colId xmlns:a16="http://schemas.microsoft.com/office/drawing/2014/main" val="967730764"/>
                    </a:ext>
                  </a:extLst>
                </a:gridCol>
                <a:gridCol w="750733">
                  <a:extLst>
                    <a:ext uri="{9D8B030D-6E8A-4147-A177-3AD203B41FA5}">
                      <a16:colId xmlns:a16="http://schemas.microsoft.com/office/drawing/2014/main" val="4224156890"/>
                    </a:ext>
                  </a:extLst>
                </a:gridCol>
                <a:gridCol w="750733">
                  <a:extLst>
                    <a:ext uri="{9D8B030D-6E8A-4147-A177-3AD203B41FA5}">
                      <a16:colId xmlns:a16="http://schemas.microsoft.com/office/drawing/2014/main" val="165895569"/>
                    </a:ext>
                  </a:extLst>
                </a:gridCol>
              </a:tblGrid>
              <a:tr h="335879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200" kern="100">
                          <a:effectLst/>
                        </a:rPr>
                        <a:t>内容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/>
                      <a:r>
                        <a:rPr lang="en-US" altLang="zh-CN" sz="12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  <a:endParaRPr lang="zh-CN" altLang="en-US" sz="12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3.28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4.4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4.11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4.18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4.25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5.2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5.9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5.16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5.23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5.30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6.6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extLst>
                  <a:ext uri="{0D108BD9-81ED-4DB2-BD59-A6C34878D82A}">
                    <a16:rowId xmlns:a16="http://schemas.microsoft.com/office/drawing/2014/main" val="2717018042"/>
                  </a:ext>
                </a:extLst>
              </a:tr>
              <a:tr h="335879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200" kern="100">
                          <a:effectLst/>
                        </a:rPr>
                        <a:t>开题报告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altLang="en-US" sz="2000" b="1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2000" b="1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extLst>
                  <a:ext uri="{0D108BD9-81ED-4DB2-BD59-A6C34878D82A}">
                    <a16:rowId xmlns:a16="http://schemas.microsoft.com/office/drawing/2014/main" val="3550834804"/>
                  </a:ext>
                </a:extLst>
              </a:tr>
              <a:tr h="335879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200" kern="100">
                          <a:effectLst/>
                        </a:rPr>
                        <a:t>传感模块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endParaRPr lang="zh-CN" altLang="en-US" sz="1200" kern="12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altLang="en-US" sz="1200" kern="12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altLang="en-US" sz="1200" kern="12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extLst>
                  <a:ext uri="{0D108BD9-81ED-4DB2-BD59-A6C34878D82A}">
                    <a16:rowId xmlns:a16="http://schemas.microsoft.com/office/drawing/2014/main" val="1078661879"/>
                  </a:ext>
                </a:extLst>
              </a:tr>
              <a:tr h="335879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200" kern="100">
                          <a:effectLst/>
                        </a:rPr>
                        <a:t>设计评审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extLst>
                  <a:ext uri="{0D108BD9-81ED-4DB2-BD59-A6C34878D82A}">
                    <a16:rowId xmlns:a16="http://schemas.microsoft.com/office/drawing/2014/main" val="395607587"/>
                  </a:ext>
                </a:extLst>
              </a:tr>
              <a:tr h="335879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200" kern="100">
                          <a:effectLst/>
                        </a:rPr>
                        <a:t>算法设计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extLst>
                  <a:ext uri="{0D108BD9-81ED-4DB2-BD59-A6C34878D82A}">
                    <a16:rowId xmlns:a16="http://schemas.microsoft.com/office/drawing/2014/main" val="2239883696"/>
                  </a:ext>
                </a:extLst>
              </a:tr>
              <a:tr h="335879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200" kern="100">
                          <a:effectLst/>
                        </a:rPr>
                        <a:t>硬件设计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extLst>
                  <a:ext uri="{0D108BD9-81ED-4DB2-BD59-A6C34878D82A}">
                    <a16:rowId xmlns:a16="http://schemas.microsoft.com/office/drawing/2014/main" val="3637130888"/>
                  </a:ext>
                </a:extLst>
              </a:tr>
              <a:tr h="335879"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PCB</a:t>
                      </a:r>
                      <a:r>
                        <a:rPr lang="zh-CN" sz="1200" kern="100">
                          <a:effectLst/>
                        </a:rPr>
                        <a:t>设计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/>
                      <a:endParaRPr lang="zh-CN" altLang="en-US" sz="1200" kern="12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/>
                      <a:endParaRPr lang="zh-CN" altLang="en-US" sz="1200" kern="12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/>
                      <a:endParaRPr lang="zh-CN" altLang="en-US" sz="1200" kern="12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extLst>
                  <a:ext uri="{0D108BD9-81ED-4DB2-BD59-A6C34878D82A}">
                    <a16:rowId xmlns:a16="http://schemas.microsoft.com/office/drawing/2014/main" val="108330003"/>
                  </a:ext>
                </a:extLst>
              </a:tr>
              <a:tr h="335879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200" kern="100">
                          <a:effectLst/>
                        </a:rPr>
                        <a:t>中期检查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extLst>
                  <a:ext uri="{0D108BD9-81ED-4DB2-BD59-A6C34878D82A}">
                    <a16:rowId xmlns:a16="http://schemas.microsoft.com/office/drawing/2014/main" val="554567716"/>
                  </a:ext>
                </a:extLst>
              </a:tr>
              <a:tr h="335879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200" kern="100">
                          <a:effectLst/>
                        </a:rPr>
                        <a:t>设备软件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extLst>
                  <a:ext uri="{0D108BD9-81ED-4DB2-BD59-A6C34878D82A}">
                    <a16:rowId xmlns:a16="http://schemas.microsoft.com/office/drawing/2014/main" val="3302375042"/>
                  </a:ext>
                </a:extLst>
              </a:tr>
              <a:tr h="333586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200" kern="100">
                          <a:effectLst/>
                        </a:rPr>
                        <a:t>设备联调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extLst>
                  <a:ext uri="{0D108BD9-81ED-4DB2-BD59-A6C34878D82A}">
                    <a16:rowId xmlns:a16="http://schemas.microsoft.com/office/drawing/2014/main" val="489853732"/>
                  </a:ext>
                </a:extLst>
              </a:tr>
              <a:tr h="335879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200" kern="100">
                          <a:effectLst/>
                        </a:rPr>
                        <a:t>外壳制作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extLst>
                  <a:ext uri="{0D108BD9-81ED-4DB2-BD59-A6C34878D82A}">
                    <a16:rowId xmlns:a16="http://schemas.microsoft.com/office/drawing/2014/main" val="4046610804"/>
                  </a:ext>
                </a:extLst>
              </a:tr>
              <a:tr h="335879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200" kern="100">
                          <a:effectLst/>
                        </a:rPr>
                        <a:t>云端软件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extLst>
                  <a:ext uri="{0D108BD9-81ED-4DB2-BD59-A6C34878D82A}">
                    <a16:rowId xmlns:a16="http://schemas.microsoft.com/office/drawing/2014/main" val="1417556167"/>
                  </a:ext>
                </a:extLst>
              </a:tr>
              <a:tr h="335879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200" kern="100">
                          <a:effectLst/>
                        </a:rPr>
                        <a:t>系统联调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extLst>
                  <a:ext uri="{0D108BD9-81ED-4DB2-BD59-A6C34878D82A}">
                    <a16:rowId xmlns:a16="http://schemas.microsoft.com/office/drawing/2014/main" val="1042518036"/>
                  </a:ext>
                </a:extLst>
              </a:tr>
              <a:tr h="335879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200" kern="100">
                          <a:effectLst/>
                        </a:rPr>
                        <a:t>系统测试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extLst>
                  <a:ext uri="{0D108BD9-81ED-4DB2-BD59-A6C34878D82A}">
                    <a16:rowId xmlns:a16="http://schemas.microsoft.com/office/drawing/2014/main" val="3527024539"/>
                  </a:ext>
                </a:extLst>
              </a:tr>
              <a:tr h="335879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200" kern="100">
                          <a:effectLst/>
                        </a:rPr>
                        <a:t>结题报告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791171"/>
                  </a:ext>
                </a:extLst>
              </a:tr>
              <a:tr h="335879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200" kern="100">
                          <a:effectLst/>
                        </a:rPr>
                        <a:t>结题汇报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393" marR="57393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327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93725" y="574675"/>
            <a:ext cx="2218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成本预算</a:t>
            </a:r>
          </a:p>
        </p:txBody>
      </p:sp>
      <p:sp>
        <p:nvSpPr>
          <p:cNvPr id="8" name="平行四边形 7"/>
          <p:cNvSpPr/>
          <p:nvPr/>
        </p:nvSpPr>
        <p:spPr>
          <a:xfrm>
            <a:off x="680720" y="1217295"/>
            <a:ext cx="2029460" cy="154305"/>
          </a:xfrm>
          <a:prstGeom prst="parallelogram">
            <a:avLst/>
          </a:prstGeom>
          <a:solidFill>
            <a:srgbClr val="034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680720" y="1558031"/>
          <a:ext cx="10670540" cy="493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1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元件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型号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产品图片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价格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23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摄像头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HBV-1508 </a:t>
                      </a:r>
                      <a:r>
                        <a:rPr lang="zh-CN" altLang="en-US"/>
                        <a:t>配</a:t>
                      </a:r>
                      <a:r>
                        <a:rPr lang="en-US" altLang="zh-CN"/>
                        <a:t>zero</a:t>
                      </a:r>
                      <a:r>
                        <a:rPr lang="zh-CN" altLang="en-US"/>
                        <a:t>测试排线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30.24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8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摄像头</a:t>
                      </a:r>
                    </a:p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（备选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带夜视功能）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RPi IR-CUT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91.44</a:t>
                      </a: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麦克风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USBmini microphone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10.00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超声波传感器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HC-SR04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护目镜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3M 1621护目镜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27.00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PCB</a:t>
                      </a:r>
                      <a:r>
                        <a:rPr lang="zh-CN" altLang="en-US"/>
                        <a:t>制版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未定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未定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未定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260" y="2009775"/>
            <a:ext cx="1678940" cy="9474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9220" y="3021965"/>
            <a:ext cx="1810385" cy="8807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6965950" y="3865245"/>
            <a:ext cx="596265" cy="6883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4965" y="5112385"/>
            <a:ext cx="1318260" cy="6318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428" y="4480560"/>
            <a:ext cx="631825" cy="6318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93725" y="574675"/>
            <a:ext cx="2218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工程伦理</a:t>
            </a:r>
          </a:p>
        </p:txBody>
      </p:sp>
      <p:sp>
        <p:nvSpPr>
          <p:cNvPr id="8" name="平行四边形 7"/>
          <p:cNvSpPr/>
          <p:nvPr/>
        </p:nvSpPr>
        <p:spPr>
          <a:xfrm>
            <a:off x="680720" y="1217295"/>
            <a:ext cx="2029460" cy="154305"/>
          </a:xfrm>
          <a:prstGeom prst="parallelogram">
            <a:avLst/>
          </a:prstGeom>
          <a:solidFill>
            <a:srgbClr val="034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795895" y="2446655"/>
            <a:ext cx="2132330" cy="2132330"/>
          </a:xfrm>
          <a:prstGeom prst="ellipse">
            <a:avLst/>
          </a:prstGeom>
          <a:solidFill>
            <a:srgbClr val="034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弧形 21"/>
          <p:cNvSpPr/>
          <p:nvPr/>
        </p:nvSpPr>
        <p:spPr>
          <a:xfrm>
            <a:off x="7418705" y="2068195"/>
            <a:ext cx="2886710" cy="2886710"/>
          </a:xfrm>
          <a:prstGeom prst="arc">
            <a:avLst/>
          </a:prstGeom>
          <a:noFill/>
          <a:ln w="1270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3" name="弧形 22"/>
          <p:cNvSpPr/>
          <p:nvPr/>
        </p:nvSpPr>
        <p:spPr>
          <a:xfrm rot="5400000">
            <a:off x="7418705" y="2068195"/>
            <a:ext cx="2886710" cy="2886710"/>
          </a:xfrm>
          <a:prstGeom prst="arc">
            <a:avLst/>
          </a:prstGeom>
          <a:noFill/>
          <a:ln w="127000">
            <a:solidFill>
              <a:srgbClr val="034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弧形 23"/>
          <p:cNvSpPr/>
          <p:nvPr/>
        </p:nvSpPr>
        <p:spPr>
          <a:xfrm rot="16200000">
            <a:off x="7418705" y="2069465"/>
            <a:ext cx="2886710" cy="2886710"/>
          </a:xfrm>
          <a:prstGeom prst="arc">
            <a:avLst/>
          </a:prstGeom>
          <a:noFill/>
          <a:ln w="127000">
            <a:solidFill>
              <a:srgbClr val="034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5" name="弧形 24"/>
          <p:cNvSpPr/>
          <p:nvPr/>
        </p:nvSpPr>
        <p:spPr>
          <a:xfrm flipH="1" flipV="1">
            <a:off x="7418705" y="2069465"/>
            <a:ext cx="2886710" cy="2886710"/>
          </a:xfrm>
          <a:prstGeom prst="arc">
            <a:avLst/>
          </a:prstGeom>
          <a:noFill/>
          <a:ln w="1270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93725" y="1859915"/>
            <a:ext cx="61175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charset="0"/>
              <a:buChar char="n"/>
              <a:defRPr/>
            </a:pP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本产品目标以人为本，为盲人的日常生活提供便利</a:t>
            </a: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，体现了人道主义关怀</a:t>
            </a:r>
            <a:endParaRPr kumimoji="0" lang="zh-CN" altLang="en-US" sz="2400" b="0" i="0" u="none" strike="noStrike" kern="1200" cap="none" spc="12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93725" y="2953385"/>
            <a:ext cx="62179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charset="0"/>
              <a:buChar char="n"/>
              <a:defRPr/>
            </a:pP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本产品特别关注弱势人群的利益，为社会的可持续健康发展提供保障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93725" y="4046855"/>
            <a:ext cx="62179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charset="0"/>
              <a:buChar char="n"/>
              <a:defRPr/>
            </a:pP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本产品始终保证不损害原则，保证工程项目的质量和安全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93725" y="5140325"/>
            <a:ext cx="62179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charset="0"/>
              <a:buChar char="n"/>
              <a:defRPr/>
            </a:pP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本产品节约、节能，</a:t>
            </a: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充分体现环境友好型原则</a:t>
            </a:r>
            <a:endParaRPr kumimoji="0" lang="zh-CN" altLang="en-US" sz="2400" b="0" i="0" u="none" strike="noStrike" kern="1200" cap="none" spc="12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93725" y="574675"/>
            <a:ext cx="2218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市场风险</a:t>
            </a:r>
          </a:p>
        </p:txBody>
      </p:sp>
      <p:sp>
        <p:nvSpPr>
          <p:cNvPr id="8" name="平行四边形 7"/>
          <p:cNvSpPr/>
          <p:nvPr/>
        </p:nvSpPr>
        <p:spPr>
          <a:xfrm>
            <a:off x="680720" y="1217295"/>
            <a:ext cx="2029460" cy="154305"/>
          </a:xfrm>
          <a:prstGeom prst="parallelogram">
            <a:avLst/>
          </a:prstGeom>
          <a:solidFill>
            <a:srgbClr val="034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0720" y="1889760"/>
            <a:ext cx="31591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charset="0"/>
              <a:buChar char="n"/>
              <a:defRPr/>
            </a:pP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市场竞争对手与本产品的能力对比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B1228E-4CCB-42CF-BE9E-B046EA5EE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776" y="1217295"/>
            <a:ext cx="5493816" cy="5518411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93725" y="574675"/>
            <a:ext cx="2218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技术风险</a:t>
            </a:r>
          </a:p>
        </p:txBody>
      </p:sp>
      <p:sp>
        <p:nvSpPr>
          <p:cNvPr id="8" name="平行四边形 7"/>
          <p:cNvSpPr/>
          <p:nvPr/>
        </p:nvSpPr>
        <p:spPr>
          <a:xfrm>
            <a:off x="680720" y="1217295"/>
            <a:ext cx="2029460" cy="154305"/>
          </a:xfrm>
          <a:prstGeom prst="parallelogram">
            <a:avLst/>
          </a:prstGeom>
          <a:solidFill>
            <a:srgbClr val="034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352925" y="2079625"/>
            <a:ext cx="2975610" cy="2975610"/>
          </a:xfrm>
          <a:prstGeom prst="ellipse">
            <a:avLst/>
          </a:prstGeom>
          <a:noFill/>
          <a:ln w="114300">
            <a:gradFill>
              <a:gsLst>
                <a:gs pos="50000">
                  <a:srgbClr val="034F89"/>
                </a:gs>
                <a:gs pos="50000">
                  <a:schemeClr val="bg1">
                    <a:lumMod val="85000"/>
                  </a:schemeClr>
                </a:gs>
              </a:gsLst>
              <a:lin ang="264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风险</a:t>
            </a:r>
          </a:p>
        </p:txBody>
      </p:sp>
      <p:sp>
        <p:nvSpPr>
          <p:cNvPr id="9" name="椭圆 8"/>
          <p:cNvSpPr/>
          <p:nvPr/>
        </p:nvSpPr>
        <p:spPr>
          <a:xfrm>
            <a:off x="6710045" y="2350135"/>
            <a:ext cx="314960" cy="314960"/>
          </a:xfrm>
          <a:prstGeom prst="ellipse">
            <a:avLst/>
          </a:prstGeom>
          <a:solidFill>
            <a:srgbClr val="034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629785" y="4483100"/>
            <a:ext cx="314960" cy="3149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7725" y="3566795"/>
            <a:ext cx="31591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charset="0"/>
              <a:buChar char="n"/>
              <a:defRPr/>
            </a:pP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硬件的设计与集成能否满足小型化需求，能否集成满足一定外观需求的的可穿戴设备上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049895" y="1998980"/>
            <a:ext cx="31591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charset="0"/>
              <a:buChar char="n"/>
              <a:defRPr/>
            </a:pP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在微处理器上运行工程代码时，能否满足</a:t>
            </a:r>
            <a:r>
              <a:rPr kumimoji="0" lang="en-US" altLang="zh-CN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“</a:t>
            </a: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盲人眼镜</a:t>
            </a:r>
            <a:r>
              <a:rPr kumimoji="0" lang="en-US" altLang="zh-CN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”</a:t>
            </a: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实时性的需求。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charset="0"/>
              <a:buChar char="n"/>
              <a:defRPr/>
            </a:pPr>
            <a:endParaRPr kumimoji="0" lang="zh-CN" altLang="en-US" sz="2400" b="0" i="0" u="none" strike="noStrike" kern="1200" cap="none" spc="12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charset="0"/>
              <a:buChar char="n"/>
              <a:defRPr/>
            </a:pPr>
            <a:endParaRPr kumimoji="0" lang="zh-CN" altLang="en-US" sz="2400" b="0" i="0" u="none" strike="noStrike" kern="1200" cap="none" spc="12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charset="0"/>
              <a:buChar char="n"/>
              <a:defRPr/>
            </a:pP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如何应对网络状况不佳的状况，以及续航问题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4274172" y="2122551"/>
            <a:ext cx="3661410" cy="1107996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7200" b="1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Thanks</a:t>
            </a:r>
            <a:endParaRPr lang="zh-CN" altLang="en-US" sz="7200" b="1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4876787" y="3230547"/>
            <a:ext cx="2612390" cy="76200"/>
          </a:xfrm>
          <a:prstGeom prst="parallelogram">
            <a:avLst/>
          </a:prstGeom>
          <a:solidFill>
            <a:srgbClr val="034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平行四边形 1"/>
          <p:cNvSpPr/>
          <p:nvPr/>
        </p:nvSpPr>
        <p:spPr>
          <a:xfrm>
            <a:off x="6105512" y="3420412"/>
            <a:ext cx="1347470" cy="76200"/>
          </a:xfrm>
          <a:prstGeom prst="parallelogram">
            <a:avLst/>
          </a:prstGeom>
          <a:solidFill>
            <a:srgbClr val="034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52277" y="3546943"/>
            <a:ext cx="3661410" cy="92329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6000" b="1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Q&amp;A</a:t>
            </a:r>
            <a:endParaRPr lang="zh-CN" altLang="en-US" sz="6000" b="1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93725" y="574675"/>
            <a:ext cx="1702435" cy="7067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目录</a:t>
            </a:r>
          </a:p>
        </p:txBody>
      </p:sp>
      <p:sp>
        <p:nvSpPr>
          <p:cNvPr id="8" name="平行四边形 7"/>
          <p:cNvSpPr/>
          <p:nvPr/>
        </p:nvSpPr>
        <p:spPr>
          <a:xfrm>
            <a:off x="680720" y="1217295"/>
            <a:ext cx="1616075" cy="180000"/>
          </a:xfrm>
          <a:prstGeom prst="parallelogram">
            <a:avLst/>
          </a:prstGeom>
          <a:solidFill>
            <a:srgbClr val="034F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4340" y="1880870"/>
            <a:ext cx="3507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charset="0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选题背景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3952080" y="2172970"/>
            <a:ext cx="141891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496775" y="1880870"/>
            <a:ext cx="8801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01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44340" y="2694940"/>
            <a:ext cx="3507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charset="0"/>
              <a:buChar char="n"/>
              <a:defRPr/>
            </a:pPr>
            <a:r>
              <a:rPr lang="zh-CN" altLang="en-US" sz="3200">
                <a:solidFill>
                  <a:prstClr val="black">
                    <a:lumMod val="75000"/>
                    <a:lumOff val="25000"/>
                  </a:prstClr>
                </a:solidFill>
                <a:latin typeface="楷体" panose="02010609060101010101" charset="-122"/>
                <a:ea typeface="楷体" panose="02010609060101010101" charset="-122"/>
              </a:rPr>
              <a:t>选题意义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952080" y="2987040"/>
            <a:ext cx="141891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496775" y="2694940"/>
            <a:ext cx="8801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02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44340" y="3509010"/>
            <a:ext cx="3507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charset="0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项目目标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3952080" y="3825240"/>
            <a:ext cx="141891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496775" y="3509010"/>
            <a:ext cx="8801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03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44340" y="5137150"/>
            <a:ext cx="3507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charset="0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项目指标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3952080" y="5429250"/>
            <a:ext cx="141891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496775" y="5137150"/>
            <a:ext cx="8801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05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44340" y="4323080"/>
            <a:ext cx="3507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charset="0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竞品分析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3952080" y="4614545"/>
            <a:ext cx="141891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496775" y="4323080"/>
            <a:ext cx="8801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04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57860" y="1397000"/>
            <a:ext cx="1638300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Contents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44340" y="5951220"/>
            <a:ext cx="3507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charset="0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系统架构及框图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3952080" y="6243320"/>
            <a:ext cx="141891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496775" y="5951220"/>
            <a:ext cx="8801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06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208451" y="1880870"/>
            <a:ext cx="3507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charset="0"/>
              <a:buChar char="n"/>
              <a:defRPr/>
            </a:pPr>
            <a:r>
              <a:rPr lang="zh-CN" altLang="en-US" sz="3200">
                <a:solidFill>
                  <a:prstClr val="black">
                    <a:lumMod val="75000"/>
                    <a:lumOff val="25000"/>
                  </a:prstClr>
                </a:solidFill>
                <a:latin typeface="楷体" panose="02010609060101010101" charset="-122"/>
                <a:ea typeface="楷体" panose="02010609060101010101" charset="-122"/>
              </a:rPr>
              <a:t>开发计划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9716191" y="2172970"/>
            <a:ext cx="177401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11579226" y="1880870"/>
            <a:ext cx="8801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07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6208451" y="2694940"/>
            <a:ext cx="3507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charset="0"/>
              <a:buChar char="n"/>
              <a:defRPr/>
            </a:pPr>
            <a:r>
              <a:rPr lang="zh-CN" altLang="en-US" sz="3200">
                <a:solidFill>
                  <a:prstClr val="black">
                    <a:lumMod val="75000"/>
                    <a:lumOff val="25000"/>
                  </a:prstClr>
                </a:solidFill>
                <a:latin typeface="楷体" panose="02010609060101010101" charset="-122"/>
                <a:ea typeface="楷体" panose="02010609060101010101" charset="-122"/>
              </a:rPr>
              <a:t>成本预算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</p:txBody>
      </p:sp>
      <p:cxnSp>
        <p:nvCxnSpPr>
          <p:cNvPr id="81" name="直接连接符 80"/>
          <p:cNvCxnSpPr/>
          <p:nvPr/>
        </p:nvCxnSpPr>
        <p:spPr>
          <a:xfrm>
            <a:off x="9716191" y="2987040"/>
            <a:ext cx="177401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11579226" y="2694940"/>
            <a:ext cx="8801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08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6208451" y="3510792"/>
            <a:ext cx="3507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charset="0"/>
              <a:buChar char="n"/>
              <a:defRPr/>
            </a:pPr>
            <a:r>
              <a:rPr lang="zh-CN" altLang="en-US" sz="3200">
                <a:solidFill>
                  <a:prstClr val="black">
                    <a:lumMod val="75000"/>
                    <a:lumOff val="25000"/>
                  </a:prstClr>
                </a:solidFill>
                <a:latin typeface="楷体" panose="02010609060101010101" charset="-122"/>
                <a:ea typeface="楷体" panose="02010609060101010101" charset="-122"/>
              </a:rPr>
              <a:t>工程伦理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9716191" y="3802892"/>
            <a:ext cx="177401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11579226" y="3510792"/>
            <a:ext cx="8801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09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6228784" y="4320404"/>
            <a:ext cx="3507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charset="0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市场风险</a:t>
            </a:r>
          </a:p>
        </p:txBody>
      </p:sp>
      <p:cxnSp>
        <p:nvCxnSpPr>
          <p:cNvPr id="87" name="直接连接符 86"/>
          <p:cNvCxnSpPr/>
          <p:nvPr/>
        </p:nvCxnSpPr>
        <p:spPr>
          <a:xfrm>
            <a:off x="9736524" y="4612504"/>
            <a:ext cx="177401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11599559" y="4320404"/>
            <a:ext cx="8801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</a:rPr>
              <a:t>10</a:t>
            </a:r>
            <a:endParaRPr kumimoji="0" lang="en-US" altLang="zh-CN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228784" y="5137150"/>
            <a:ext cx="3507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charset="0"/>
              <a:buChar char="n"/>
              <a:defRPr/>
            </a:pPr>
            <a:r>
              <a:rPr lang="zh-CN" altLang="en-US" sz="3200">
                <a:solidFill>
                  <a:prstClr val="black">
                    <a:lumMod val="75000"/>
                    <a:lumOff val="25000"/>
                  </a:prstClr>
                </a:solidFill>
                <a:latin typeface="楷体" panose="02010609060101010101" charset="-122"/>
                <a:ea typeface="楷体" panose="02010609060101010101" charset="-122"/>
              </a:rPr>
              <a:t>技术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风险</a:t>
            </a:r>
          </a:p>
        </p:txBody>
      </p:sp>
      <p:cxnSp>
        <p:nvCxnSpPr>
          <p:cNvPr id="90" name="直接连接符 89"/>
          <p:cNvCxnSpPr/>
          <p:nvPr/>
        </p:nvCxnSpPr>
        <p:spPr>
          <a:xfrm>
            <a:off x="9736524" y="5429250"/>
            <a:ext cx="177401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11599559" y="5137150"/>
            <a:ext cx="8801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</a:rPr>
              <a:t>11</a:t>
            </a:r>
            <a:endParaRPr kumimoji="0" lang="en-US" altLang="zh-CN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93725" y="574675"/>
            <a:ext cx="2218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选题背景</a:t>
            </a:r>
          </a:p>
        </p:txBody>
      </p:sp>
      <p:sp>
        <p:nvSpPr>
          <p:cNvPr id="9" name="矩形 8"/>
          <p:cNvSpPr/>
          <p:nvPr/>
        </p:nvSpPr>
        <p:spPr>
          <a:xfrm>
            <a:off x="6576060" y="2143760"/>
            <a:ext cx="4979670" cy="3263900"/>
          </a:xfrm>
          <a:prstGeom prst="rect">
            <a:avLst/>
          </a:prstGeom>
          <a:solidFill>
            <a:srgbClr val="034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680720" y="1217295"/>
            <a:ext cx="2029460" cy="154305"/>
          </a:xfrm>
          <a:prstGeom prst="parallelogram">
            <a:avLst/>
          </a:prstGeom>
          <a:solidFill>
            <a:srgbClr val="034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64190" y="1996440"/>
            <a:ext cx="4792589" cy="32791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75385" y="2057400"/>
            <a:ext cx="43592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charset="0"/>
              <a:buChar char="n"/>
              <a:defRPr/>
            </a:pP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盲人是我国人数基数较大的特殊群体，对于如何完善盲人群体的社会服务机制是社会各界热切关注的话题</a:t>
            </a:r>
            <a:endParaRPr kumimoji="0" lang="en-US" altLang="zh-CN" sz="2400" b="0" i="0" u="none" strike="noStrike" kern="1200" cap="none" spc="12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charset="0"/>
              <a:buChar char="n"/>
              <a:defRPr/>
            </a:pP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为解决盲人在生活中的诸多不便，我们计划开发一款</a:t>
            </a:r>
            <a:r>
              <a:rPr lang="zh-CN" altLang="en-US" sz="2400" spc="120">
                <a:solidFill>
                  <a:prstClr val="black">
                    <a:lumMod val="75000"/>
                    <a:lumOff val="25000"/>
                  </a:prst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盲人智能</a:t>
            </a: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辅助系统，计划以悬挂在胸前的可穿戴设备封装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93725" y="574675"/>
            <a:ext cx="2218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选题意义</a:t>
            </a:r>
          </a:p>
        </p:txBody>
      </p:sp>
      <p:sp>
        <p:nvSpPr>
          <p:cNvPr id="8" name="平行四边形 7"/>
          <p:cNvSpPr/>
          <p:nvPr/>
        </p:nvSpPr>
        <p:spPr>
          <a:xfrm>
            <a:off x="680720" y="1217295"/>
            <a:ext cx="2029460" cy="154305"/>
          </a:xfrm>
          <a:prstGeom prst="parallelogram">
            <a:avLst/>
          </a:prstGeom>
          <a:solidFill>
            <a:srgbClr val="034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" name="平行四边形 4"/>
          <p:cNvSpPr/>
          <p:nvPr/>
        </p:nvSpPr>
        <p:spPr>
          <a:xfrm flipH="1">
            <a:off x="2291715" y="2234565"/>
            <a:ext cx="1126490" cy="377190"/>
          </a:xfrm>
          <a:prstGeom prst="parallelogram">
            <a:avLst/>
          </a:prstGeom>
          <a:solidFill>
            <a:srgbClr val="034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01.</a:t>
            </a:r>
          </a:p>
        </p:txBody>
      </p:sp>
      <p:sp>
        <p:nvSpPr>
          <p:cNvPr id="7" name="平行四边形 6"/>
          <p:cNvSpPr/>
          <p:nvPr/>
        </p:nvSpPr>
        <p:spPr>
          <a:xfrm flipH="1">
            <a:off x="2291715" y="3347720"/>
            <a:ext cx="1126490" cy="377190"/>
          </a:xfrm>
          <a:prstGeom prst="parallelogram">
            <a:avLst/>
          </a:prstGeom>
          <a:solidFill>
            <a:srgbClr val="034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02.</a:t>
            </a:r>
          </a:p>
        </p:txBody>
      </p:sp>
      <p:sp>
        <p:nvSpPr>
          <p:cNvPr id="9" name="平行四边形 8"/>
          <p:cNvSpPr/>
          <p:nvPr/>
        </p:nvSpPr>
        <p:spPr>
          <a:xfrm flipH="1">
            <a:off x="2291715" y="4460875"/>
            <a:ext cx="1126490" cy="377190"/>
          </a:xfrm>
          <a:prstGeom prst="parallelogram">
            <a:avLst/>
          </a:prstGeom>
          <a:solidFill>
            <a:srgbClr val="034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03.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426970" y="2706370"/>
            <a:ext cx="7870190" cy="0"/>
          </a:xfrm>
          <a:prstGeom prst="line">
            <a:avLst/>
          </a:prstGeom>
          <a:ln w="22225">
            <a:solidFill>
              <a:srgbClr val="034F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426970" y="3816350"/>
            <a:ext cx="7870190" cy="0"/>
          </a:xfrm>
          <a:prstGeom prst="line">
            <a:avLst/>
          </a:prstGeom>
          <a:ln w="22225">
            <a:solidFill>
              <a:srgbClr val="034F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426970" y="4926330"/>
            <a:ext cx="7870190" cy="0"/>
          </a:xfrm>
          <a:prstGeom prst="line">
            <a:avLst/>
          </a:prstGeom>
          <a:ln w="22225">
            <a:solidFill>
              <a:srgbClr val="034F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99180" y="2193290"/>
            <a:ext cx="6993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charset="0"/>
              <a:buNone/>
              <a:defRPr/>
            </a:pP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帮助盲人在生活中更具有独立性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599180" y="3292475"/>
            <a:ext cx="6993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charset="0"/>
              <a:buNone/>
              <a:defRPr/>
            </a:pP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针对盲人图书资源的稀缺问题</a:t>
            </a:r>
            <a:endParaRPr kumimoji="0" lang="zh-CN" altLang="en-US" sz="2400" b="0" i="0" u="none" strike="noStrike" kern="1200" cap="none" spc="12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99180" y="4391660"/>
            <a:ext cx="6993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charset="0"/>
              <a:buNone/>
              <a:defRPr/>
            </a:pP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针对</a:t>
            </a:r>
            <a:r>
              <a:rPr lang="zh-CN" altLang="en-US" sz="2400" spc="120">
                <a:solidFill>
                  <a:prstClr val="black">
                    <a:lumMod val="75000"/>
                    <a:lumOff val="25000"/>
                  </a:prstClr>
                </a:solidFill>
                <a:latin typeface="楷体" panose="02010609060101010101" charset="-122"/>
                <a:ea typeface="楷体" panose="02010609060101010101" charset="-122"/>
              </a:rPr>
              <a:t>视障人群</a:t>
            </a: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对于外界的感知能力有限的问题</a:t>
            </a:r>
            <a:endParaRPr kumimoji="0" lang="zh-CN" altLang="en-US" sz="2400" b="0" i="0" u="none" strike="noStrike" kern="1200" cap="none" spc="12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93725" y="574675"/>
            <a:ext cx="2218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项目目标</a:t>
            </a:r>
          </a:p>
        </p:txBody>
      </p:sp>
      <p:sp>
        <p:nvSpPr>
          <p:cNvPr id="8" name="平行四边形 7"/>
          <p:cNvSpPr/>
          <p:nvPr/>
        </p:nvSpPr>
        <p:spPr>
          <a:xfrm>
            <a:off x="680720" y="1217295"/>
            <a:ext cx="2029460" cy="154305"/>
          </a:xfrm>
          <a:prstGeom prst="parallelogram">
            <a:avLst/>
          </a:prstGeom>
          <a:solidFill>
            <a:srgbClr val="034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472295" y="2078989"/>
            <a:ext cx="2975610" cy="2975610"/>
          </a:xfrm>
          <a:prstGeom prst="ellipse">
            <a:avLst/>
          </a:prstGeom>
          <a:noFill/>
          <a:ln w="114300">
            <a:gradFill>
              <a:gsLst>
                <a:gs pos="50000">
                  <a:srgbClr val="034F89"/>
                </a:gs>
                <a:gs pos="50000">
                  <a:schemeClr val="bg1">
                    <a:lumMod val="85000"/>
                  </a:schemeClr>
                </a:gs>
              </a:gsLst>
              <a:lin ang="264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视觉信号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可感知信号</a:t>
            </a:r>
          </a:p>
        </p:txBody>
      </p:sp>
      <p:sp>
        <p:nvSpPr>
          <p:cNvPr id="9" name="椭圆 8"/>
          <p:cNvSpPr/>
          <p:nvPr/>
        </p:nvSpPr>
        <p:spPr>
          <a:xfrm>
            <a:off x="6829415" y="2349499"/>
            <a:ext cx="314960" cy="314960"/>
          </a:xfrm>
          <a:prstGeom prst="ellipse">
            <a:avLst/>
          </a:prstGeom>
          <a:solidFill>
            <a:srgbClr val="034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749155" y="4482464"/>
            <a:ext cx="314960" cy="3149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2322" y="3566794"/>
            <a:ext cx="37820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charset="0"/>
              <a:buChar char="n"/>
              <a:defRPr/>
            </a:pP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辅助读书</a:t>
            </a:r>
            <a:endParaRPr kumimoji="0" lang="en-US" altLang="zh-CN" sz="2400" b="0" i="0" u="none" strike="noStrike" kern="1200" cap="none" spc="12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将面前的纸质资源提取文字并转换成声音</a:t>
            </a:r>
            <a:endParaRPr kumimoji="0" lang="en-US" altLang="zh-CN" sz="2400" b="0" i="0" u="none" strike="noStrike" kern="1200" cap="none" spc="12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后续延伸</a:t>
            </a:r>
            <a:endParaRPr kumimoji="0" lang="en-US" altLang="zh-CN" sz="2400" b="0" i="0" u="none" strike="noStrike" kern="1200" cap="none" spc="12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商品标签的识别</a:t>
            </a:r>
            <a:endParaRPr kumimoji="0" lang="en-US" altLang="zh-CN" sz="2400" b="0" i="0" u="none" strike="noStrike" kern="1200" cap="none" spc="12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Tx/>
              <a:buNone/>
              <a:defRPr/>
            </a:pPr>
            <a:endParaRPr kumimoji="0" lang="en-US" altLang="zh-CN" sz="2400" b="0" i="0" u="none" strike="noStrike" kern="1200" cap="none" spc="12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charset="0"/>
              <a:buChar char="n"/>
              <a:defRPr/>
            </a:pPr>
            <a:endParaRPr kumimoji="0" lang="en-US" altLang="zh-CN" sz="2400" b="0" i="0" u="none" strike="noStrike" kern="1200" cap="none" spc="12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Tx/>
              <a:buNone/>
              <a:defRPr/>
            </a:pPr>
            <a:endParaRPr kumimoji="0" lang="en-US" altLang="zh-CN" sz="2400" b="0" i="0" u="none" strike="noStrike" kern="1200" cap="none" spc="12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73986" y="4220984"/>
            <a:ext cx="3931898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charset="0"/>
              <a:buChar char="n"/>
              <a:defRPr/>
            </a:pP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用户语音控制</a:t>
            </a:r>
            <a:endParaRPr kumimoji="0" lang="en-US" altLang="zh-CN" sz="2400" b="0" i="0" u="none" strike="noStrike" kern="1200" cap="none" spc="12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用户发出指令控制</a:t>
            </a:r>
            <a:r>
              <a:rPr lang="zh-CN" altLang="en-US" sz="2400" spc="120">
                <a:solidFill>
                  <a:prstClr val="black">
                    <a:lumMod val="75000"/>
                    <a:lumOff val="25000"/>
                  </a:prst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系统</a:t>
            </a: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执行相关功能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后续延伸</a:t>
            </a:r>
            <a:endParaRPr kumimoji="0" lang="en-US" altLang="zh-CN" sz="2400" b="0" i="0" u="none" strike="noStrike" kern="1200" cap="none" spc="12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更多交互功能</a:t>
            </a:r>
            <a:endParaRPr kumimoji="0" lang="en-US" altLang="zh-CN" sz="2400" b="0" i="0" u="none" strike="noStrike" kern="1200" cap="none" spc="12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charset="0"/>
              <a:buChar char="n"/>
              <a:defRPr/>
            </a:pPr>
            <a:endParaRPr kumimoji="0" lang="zh-CN" altLang="en-US" sz="2400" b="0" i="0" u="none" strike="noStrike" kern="1200" cap="none" spc="12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5943122" y="3144469"/>
            <a:ext cx="0" cy="8433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673986" y="1543189"/>
            <a:ext cx="39318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charset="0"/>
              <a:buChar char="n"/>
              <a:defRPr/>
            </a:pP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视觉辅助</a:t>
            </a:r>
            <a:endParaRPr kumimoji="0" lang="en-US" altLang="zh-CN" sz="2400" b="0" i="0" u="none" strike="noStrike" kern="1200" cap="none" spc="12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目标识别并语音描述</a:t>
            </a:r>
            <a:endParaRPr kumimoji="0" lang="en-US" altLang="zh-CN" sz="2400" b="0" i="0" u="none" strike="noStrike" kern="1200" cap="none" spc="12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后续延伸</a:t>
            </a:r>
            <a:endParaRPr kumimoji="0" lang="en-US" altLang="zh-CN" sz="2400" b="0" i="0" u="none" strike="noStrike" kern="1200" cap="none" spc="12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方位确定及障碍物反馈</a:t>
            </a:r>
            <a:endParaRPr kumimoji="0" lang="en-US" altLang="zh-CN" sz="2400" b="0" i="0" u="none" strike="noStrike" kern="1200" cap="none" spc="12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导航功能</a:t>
            </a:r>
            <a:endParaRPr kumimoji="0" lang="en-US" altLang="zh-CN" sz="2400" b="0" i="0" u="none" strike="noStrike" kern="1200" cap="none" spc="12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charset="0"/>
              <a:buChar char="n"/>
              <a:defRPr/>
            </a:pPr>
            <a:endParaRPr kumimoji="0" lang="zh-CN" altLang="en-US" sz="2400" b="0" i="0" u="none" strike="noStrike" kern="1200" cap="none" spc="12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0256520" y="4001135"/>
            <a:ext cx="895350" cy="172527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109929" y="3527483"/>
            <a:ext cx="1309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000" b="1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深感雷达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93725" y="574675"/>
            <a:ext cx="2218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竞品分析</a:t>
            </a:r>
          </a:p>
        </p:txBody>
      </p:sp>
      <p:sp>
        <p:nvSpPr>
          <p:cNvPr id="8" name="平行四边形 7"/>
          <p:cNvSpPr/>
          <p:nvPr/>
        </p:nvSpPr>
        <p:spPr>
          <a:xfrm>
            <a:off x="680720" y="1217295"/>
            <a:ext cx="2029460" cy="154305"/>
          </a:xfrm>
          <a:prstGeom prst="parallelogram">
            <a:avLst/>
          </a:prstGeom>
          <a:solidFill>
            <a:srgbClr val="034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37285" y="1859280"/>
            <a:ext cx="3159125" cy="1683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charset="0"/>
              <a:buChar char="n"/>
              <a:defRPr/>
            </a:pPr>
            <a:r>
              <a:rPr lang="zh-CN" altLang="en-US" sz="2400" spc="120">
                <a:solidFill>
                  <a:prstClr val="black">
                    <a:lumMod val="75000"/>
                    <a:lumOff val="25000"/>
                  </a:prstClr>
                </a:solidFill>
                <a:latin typeface="楷体" panose="02010609060101010101" charset="-122"/>
                <a:ea typeface="楷体" panose="02010609060101010101" charset="-122"/>
              </a:rPr>
              <a:t>可穿戴</a:t>
            </a: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设备</a:t>
            </a:r>
            <a:endParaRPr kumimoji="0" lang="en-US" altLang="zh-CN" sz="2400" b="0" i="0" u="none" strike="noStrike" kern="1200" cap="none" spc="12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导盲手套</a:t>
            </a:r>
            <a:endParaRPr kumimoji="0" lang="en-US" altLang="zh-CN" sz="2400" b="0" i="0" u="none" strike="noStrike" kern="1200" cap="none" spc="12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导盲眼镜</a:t>
            </a:r>
            <a:endParaRPr kumimoji="0" lang="en-US" altLang="zh-CN" sz="2400" b="0" i="0" u="none" strike="noStrike" kern="1200" cap="none" spc="12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智能盲人拐杖</a:t>
            </a:r>
            <a:endParaRPr kumimoji="0" lang="en-US" altLang="zh-CN" sz="2400" b="0" i="0" u="none" strike="noStrike" kern="1200" cap="none" spc="12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3721" y="3724074"/>
            <a:ext cx="41694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charset="0"/>
              <a:buChar char="n"/>
              <a:defRPr/>
            </a:pP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手机的无障碍功能</a:t>
            </a:r>
            <a:endParaRPr kumimoji="0" lang="en-US" altLang="zh-CN" sz="2400" b="0" i="0" u="none" strike="noStrike" kern="1200" cap="none" spc="12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iPhone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旁白模式、放大镜</a:t>
            </a:r>
            <a:endParaRPr kumimoji="0" lang="en-US" altLang="zh-CN" sz="2400" b="0" i="0" u="none" strike="noStrike" kern="1200" cap="none" spc="12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安卓</a:t>
            </a:r>
            <a:endParaRPr kumimoji="0" lang="en-US" altLang="zh-CN" sz="2400" b="0" i="0" u="none" strike="noStrike" kern="1200" cap="none" spc="12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Talkback</a:t>
            </a: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模式</a:t>
            </a:r>
            <a:endParaRPr kumimoji="0" lang="en-US" altLang="zh-CN" sz="2400" b="0" i="0" u="none" strike="noStrike" kern="1200" cap="none" spc="12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Google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Lookout</a:t>
            </a:r>
            <a:endParaRPr kumimoji="0" lang="zh-CN" altLang="en-US" sz="2400" b="0" i="0" u="none" strike="noStrike" kern="1200" cap="none" spc="12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98640" y="3011727"/>
            <a:ext cx="895350" cy="27083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681720" y="2530139"/>
            <a:ext cx="895350" cy="31899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723255" y="5720080"/>
            <a:ext cx="610806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773545" y="2458414"/>
            <a:ext cx="1145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超声波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556625" y="1961929"/>
            <a:ext cx="1145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000" b="1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摄像头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255" y="1119478"/>
            <a:ext cx="6172822" cy="4694114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103566" y="6018972"/>
            <a:ext cx="6863534" cy="715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2" indent="0" algn="l" defTabSz="9144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Horus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：如果改变不了世界各地盲人所处的环境，那就赋予他们生活自如的能力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0" y="1609627"/>
            <a:ext cx="4385230" cy="437669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655" y="2143570"/>
            <a:ext cx="6830413" cy="3842107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129" y="1054135"/>
            <a:ext cx="5451671" cy="494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93725" y="574675"/>
            <a:ext cx="2218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项目指标</a:t>
            </a:r>
          </a:p>
        </p:txBody>
      </p:sp>
      <p:sp>
        <p:nvSpPr>
          <p:cNvPr id="8" name="平行四边形 7"/>
          <p:cNvSpPr/>
          <p:nvPr/>
        </p:nvSpPr>
        <p:spPr>
          <a:xfrm>
            <a:off x="680720" y="1217295"/>
            <a:ext cx="2029460" cy="154305"/>
          </a:xfrm>
          <a:prstGeom prst="parallelogram">
            <a:avLst/>
          </a:prstGeom>
          <a:solidFill>
            <a:srgbClr val="034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766310" y="2099310"/>
            <a:ext cx="2659380" cy="2659380"/>
            <a:chOff x="7505" y="3306"/>
            <a:chExt cx="4188" cy="4188"/>
          </a:xfrm>
        </p:grpSpPr>
        <p:sp>
          <p:nvSpPr>
            <p:cNvPr id="31" name="泪滴形 30"/>
            <p:cNvSpPr/>
            <p:nvPr>
              <p:custDataLst>
                <p:tags r:id="rId2"/>
              </p:custDataLst>
            </p:nvPr>
          </p:nvSpPr>
          <p:spPr>
            <a:xfrm rot="16200000">
              <a:off x="7505" y="3306"/>
              <a:ext cx="1735" cy="1735"/>
            </a:xfrm>
            <a:prstGeom prst="teardrop">
              <a:avLst>
                <a:gd name="adj" fmla="val 200000"/>
              </a:avLst>
            </a:prstGeom>
            <a:solidFill>
              <a:srgbClr val="5B9BD5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" name="文本框 31"/>
            <p:cNvSpPr txBox="1"/>
            <p:nvPr>
              <p:custDataLst>
                <p:tags r:id="rId3"/>
              </p:custDataLst>
            </p:nvPr>
          </p:nvSpPr>
          <p:spPr>
            <a:xfrm rot="18900000">
              <a:off x="7634" y="3513"/>
              <a:ext cx="739" cy="63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01</a:t>
              </a:r>
            </a:p>
          </p:txBody>
        </p:sp>
        <p:sp>
          <p:nvSpPr>
            <p:cNvPr id="34" name="泪滴形 33"/>
            <p:cNvSpPr/>
            <p:nvPr>
              <p:custDataLst>
                <p:tags r:id="rId4"/>
              </p:custDataLst>
            </p:nvPr>
          </p:nvSpPr>
          <p:spPr>
            <a:xfrm>
              <a:off x="9959" y="3306"/>
              <a:ext cx="1735" cy="1735"/>
            </a:xfrm>
            <a:prstGeom prst="teardrop">
              <a:avLst>
                <a:gd name="adj" fmla="val 200000"/>
              </a:avLst>
            </a:prstGeom>
            <a:solidFill>
              <a:srgbClr val="034F89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" name="文本框 34"/>
            <p:cNvSpPr txBox="1"/>
            <p:nvPr>
              <p:custDataLst>
                <p:tags r:id="rId5"/>
              </p:custDataLst>
            </p:nvPr>
          </p:nvSpPr>
          <p:spPr>
            <a:xfrm rot="2700000">
              <a:off x="10800" y="3485"/>
              <a:ext cx="739" cy="63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02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7" name="泪滴形 36"/>
            <p:cNvSpPr/>
            <p:nvPr>
              <p:custDataLst>
                <p:tags r:id="rId6"/>
              </p:custDataLst>
            </p:nvPr>
          </p:nvSpPr>
          <p:spPr>
            <a:xfrm rot="5400000">
              <a:off x="9959" y="5760"/>
              <a:ext cx="1735" cy="1735"/>
            </a:xfrm>
            <a:prstGeom prst="teardrop">
              <a:avLst>
                <a:gd name="adj" fmla="val 200000"/>
              </a:avLst>
            </a:prstGeom>
            <a:solidFill>
              <a:srgbClr val="A5A5A5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8" name="文本框 37"/>
            <p:cNvSpPr txBox="1"/>
            <p:nvPr>
              <p:custDataLst>
                <p:tags r:id="rId7"/>
              </p:custDataLst>
            </p:nvPr>
          </p:nvSpPr>
          <p:spPr>
            <a:xfrm rot="18906458">
              <a:off x="10827" y="6651"/>
              <a:ext cx="739" cy="63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03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0" name="泪滴形 39"/>
            <p:cNvSpPr/>
            <p:nvPr>
              <p:custDataLst>
                <p:tags r:id="rId8"/>
              </p:custDataLst>
            </p:nvPr>
          </p:nvSpPr>
          <p:spPr>
            <a:xfrm rot="10800000">
              <a:off x="7505" y="5760"/>
              <a:ext cx="1735" cy="1735"/>
            </a:xfrm>
            <a:prstGeom prst="teardrop">
              <a:avLst>
                <a:gd name="adj" fmla="val 20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1" name="文本框 40"/>
            <p:cNvSpPr txBox="1"/>
            <p:nvPr>
              <p:custDataLst>
                <p:tags r:id="rId9"/>
              </p:custDataLst>
            </p:nvPr>
          </p:nvSpPr>
          <p:spPr>
            <a:xfrm rot="2799534">
              <a:off x="7662" y="6678"/>
              <a:ext cx="739" cy="63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04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椭圆 25"/>
            <p:cNvSpPr/>
            <p:nvPr>
              <p:custDataLst>
                <p:tags r:id="rId10"/>
              </p:custDataLst>
            </p:nvPr>
          </p:nvSpPr>
          <p:spPr>
            <a:xfrm>
              <a:off x="8435" y="4235"/>
              <a:ext cx="2330" cy="2331"/>
            </a:xfrm>
            <a:prstGeom prst="ellipse">
              <a:avLst/>
            </a:prstGeom>
            <a:solidFill>
              <a:sysClr val="window" lastClr="FFFFFF">
                <a:alpha val="48000"/>
              </a:sysClr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" name="椭圆 26"/>
            <p:cNvSpPr/>
            <p:nvPr>
              <p:custDataLst>
                <p:tags r:id="rId11"/>
              </p:custDataLst>
            </p:nvPr>
          </p:nvSpPr>
          <p:spPr>
            <a:xfrm>
              <a:off x="8743" y="4543"/>
              <a:ext cx="1713" cy="1714"/>
            </a:xfrm>
            <a:prstGeom prst="ellipse">
              <a:avLst/>
            </a:prstGeom>
            <a:solidFill>
              <a:sysClr val="window" lastClr="FFFFFF">
                <a:alpha val="48000"/>
              </a:sysClr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" name="椭圆 27"/>
            <p:cNvSpPr/>
            <p:nvPr>
              <p:custDataLst>
                <p:tags r:id="rId12"/>
              </p:custDataLst>
            </p:nvPr>
          </p:nvSpPr>
          <p:spPr>
            <a:xfrm>
              <a:off x="8968" y="4768"/>
              <a:ext cx="1265" cy="1265"/>
            </a:xfrm>
            <a:prstGeom prst="ellipse">
              <a:avLst/>
            </a:pr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93725" y="1859915"/>
            <a:ext cx="3159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charset="0"/>
              <a:buChar char="n"/>
              <a:defRPr/>
            </a:pP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文字识别（包含标点符号等）的准确性</a:t>
            </a: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大于等于</a:t>
            </a:r>
            <a:r>
              <a:rPr kumimoji="0" lang="en-US" altLang="zh-CN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98%</a:t>
            </a:r>
            <a:endParaRPr kumimoji="0" lang="en-US" altLang="zh-CN" sz="2400" b="0" i="0" u="none" strike="noStrike" kern="1200" cap="none" spc="12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3725" y="3973195"/>
            <a:ext cx="3159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charset="0"/>
              <a:buChar char="n"/>
              <a:defRPr/>
            </a:pP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目标方位确定及画面描述的准确性（后续）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430895" y="1859915"/>
            <a:ext cx="3159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charset="0"/>
              <a:buChar char="n"/>
              <a:defRPr/>
            </a:pP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语音信号的流畅性以及可理解性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430895" y="3973195"/>
            <a:ext cx="3159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4F89"/>
              </a:buClr>
              <a:buSzTx/>
              <a:buFont typeface="Wingdings" panose="05000000000000000000" charset="0"/>
              <a:buChar char="n"/>
              <a:defRPr/>
            </a:pPr>
            <a:r>
              <a:rPr kumimoji="0" lang="zh-CN" altLang="en-US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目标识别的准确性大于等于</a:t>
            </a:r>
            <a:r>
              <a:rPr kumimoji="0" lang="en-US" altLang="zh-CN" sz="2400" b="0" i="0" u="none" strike="noStrike" kern="1200" cap="none" spc="12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98%</a:t>
            </a:r>
            <a:endParaRPr kumimoji="0" lang="zh-CN" altLang="en-US" sz="2400" b="0" i="0" u="none" strike="noStrike" kern="1200" cap="none" spc="12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93725" y="574675"/>
            <a:ext cx="2218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系统框架</a:t>
            </a:r>
          </a:p>
        </p:txBody>
      </p:sp>
      <p:sp>
        <p:nvSpPr>
          <p:cNvPr id="4" name="平行四边形 3"/>
          <p:cNvSpPr/>
          <p:nvPr/>
        </p:nvSpPr>
        <p:spPr>
          <a:xfrm>
            <a:off x="680720" y="1217295"/>
            <a:ext cx="2029460" cy="154305"/>
          </a:xfrm>
          <a:prstGeom prst="parallelogram">
            <a:avLst/>
          </a:prstGeom>
          <a:solidFill>
            <a:srgbClr val="034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AA9284D-36D5-4A5B-A79C-799315D88D6A}"/>
              </a:ext>
            </a:extLst>
          </p:cNvPr>
          <p:cNvGrpSpPr/>
          <p:nvPr/>
        </p:nvGrpSpPr>
        <p:grpSpPr>
          <a:xfrm>
            <a:off x="870012" y="1633491"/>
            <a:ext cx="10372229" cy="4960109"/>
            <a:chOff x="870012" y="1633491"/>
            <a:chExt cx="10372229" cy="4960109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B3ED371-2C2F-49D2-8711-42C6F5DE1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9477" y="1862812"/>
              <a:ext cx="6587649" cy="4589351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F0529F4-BFC8-49CE-9A78-49378D7A35A5}"/>
                </a:ext>
              </a:extLst>
            </p:cNvPr>
            <p:cNvSpPr/>
            <p:nvPr/>
          </p:nvSpPr>
          <p:spPr>
            <a:xfrm>
              <a:off x="870012" y="1633491"/>
              <a:ext cx="7093258" cy="4818672"/>
            </a:xfrm>
            <a:prstGeom prst="rect">
              <a:avLst/>
            </a:prstGeom>
            <a:noFill/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515F14CD-9648-4B16-A3C4-4C341B4D861F}"/>
                </a:ext>
              </a:extLst>
            </p:cNvPr>
            <p:cNvSpPr/>
            <p:nvPr/>
          </p:nvSpPr>
          <p:spPr>
            <a:xfrm>
              <a:off x="8072251" y="3249281"/>
              <a:ext cx="958789" cy="60368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821C7A86-E8D3-4AF7-BABB-5F02ACC62B3E}"/>
                </a:ext>
              </a:extLst>
            </p:cNvPr>
            <p:cNvSpPr/>
            <p:nvPr/>
          </p:nvSpPr>
          <p:spPr>
            <a:xfrm>
              <a:off x="9894561" y="1633492"/>
              <a:ext cx="553734" cy="1551504"/>
            </a:xfrm>
            <a:custGeom>
              <a:avLst/>
              <a:gdLst>
                <a:gd name="connsiteX0" fmla="*/ 817806 w 1624732"/>
                <a:gd name="connsiteY0" fmla="*/ 2212843 h 2283963"/>
                <a:gd name="connsiteX1" fmla="*/ 187886 w 1624732"/>
                <a:gd name="connsiteY1" fmla="*/ 1593083 h 2283963"/>
                <a:gd name="connsiteX2" fmla="*/ 5006 w 1624732"/>
                <a:gd name="connsiteY2" fmla="*/ 861563 h 2283963"/>
                <a:gd name="connsiteX3" fmla="*/ 340286 w 1624732"/>
                <a:gd name="connsiteY3" fmla="*/ 191003 h 2283963"/>
                <a:gd name="connsiteX4" fmla="*/ 1142926 w 1624732"/>
                <a:gd name="connsiteY4" fmla="*/ 28443 h 2283963"/>
                <a:gd name="connsiteX5" fmla="*/ 1600126 w 1624732"/>
                <a:gd name="connsiteY5" fmla="*/ 678683 h 2283963"/>
                <a:gd name="connsiteX6" fmla="*/ 1539166 w 1624732"/>
                <a:gd name="connsiteY6" fmla="*/ 1410203 h 2283963"/>
                <a:gd name="connsiteX7" fmla="*/ 1335966 w 1624732"/>
                <a:gd name="connsiteY7" fmla="*/ 2050283 h 2283963"/>
                <a:gd name="connsiteX8" fmla="*/ 1193726 w 1624732"/>
                <a:gd name="connsiteY8" fmla="*/ 2283963 h 2283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4732" h="2283963">
                  <a:moveTo>
                    <a:pt x="817806" y="2212843"/>
                  </a:moveTo>
                  <a:cubicBezTo>
                    <a:pt x="570579" y="2015569"/>
                    <a:pt x="323353" y="1818296"/>
                    <a:pt x="187886" y="1593083"/>
                  </a:cubicBezTo>
                  <a:cubicBezTo>
                    <a:pt x="52419" y="1367870"/>
                    <a:pt x="-20394" y="1095243"/>
                    <a:pt x="5006" y="861563"/>
                  </a:cubicBezTo>
                  <a:cubicBezTo>
                    <a:pt x="30406" y="627883"/>
                    <a:pt x="150633" y="329856"/>
                    <a:pt x="340286" y="191003"/>
                  </a:cubicBezTo>
                  <a:cubicBezTo>
                    <a:pt x="529939" y="52150"/>
                    <a:pt x="932953" y="-52837"/>
                    <a:pt x="1142926" y="28443"/>
                  </a:cubicBezTo>
                  <a:cubicBezTo>
                    <a:pt x="1352899" y="109723"/>
                    <a:pt x="1534086" y="448390"/>
                    <a:pt x="1600126" y="678683"/>
                  </a:cubicBezTo>
                  <a:cubicBezTo>
                    <a:pt x="1666166" y="908976"/>
                    <a:pt x="1583193" y="1181603"/>
                    <a:pt x="1539166" y="1410203"/>
                  </a:cubicBezTo>
                  <a:cubicBezTo>
                    <a:pt x="1495139" y="1638803"/>
                    <a:pt x="1393539" y="1904656"/>
                    <a:pt x="1335966" y="2050283"/>
                  </a:cubicBezTo>
                  <a:cubicBezTo>
                    <a:pt x="1278393" y="2195910"/>
                    <a:pt x="1220819" y="2251790"/>
                    <a:pt x="1193726" y="2283963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02C3C816-3E94-4B32-8DF4-4D49BDBDCB0A}"/>
                </a:ext>
              </a:extLst>
            </p:cNvPr>
            <p:cNvSpPr/>
            <p:nvPr/>
          </p:nvSpPr>
          <p:spPr>
            <a:xfrm>
              <a:off x="9518692" y="4470332"/>
              <a:ext cx="1723549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400" b="1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系统概念图</a:t>
              </a:r>
            </a:p>
          </p:txBody>
        </p:sp>
        <p:pic>
          <p:nvPicPr>
            <p:cNvPr id="9" name="图形 8" descr="智能手机">
              <a:extLst>
                <a:ext uri="{FF2B5EF4-FFF2-40B4-BE49-F238E27FC236}">
                  <a16:creationId xmlns:a16="http://schemas.microsoft.com/office/drawing/2014/main" id="{E012C584-4F04-4168-8EC2-53EBC94BD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90452" y="5425447"/>
              <a:ext cx="790818" cy="790818"/>
            </a:xfrm>
            <a:prstGeom prst="rect">
              <a:avLst/>
            </a:prstGeom>
          </p:spPr>
        </p:pic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5498335-FB93-43F5-BA0D-C2CC57F3547F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5628443" y="4142881"/>
              <a:ext cx="3762009" cy="16779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530725A-2B8C-430D-A08C-ED82C42FED43}"/>
                </a:ext>
              </a:extLst>
            </p:cNvPr>
            <p:cNvSpPr/>
            <p:nvPr/>
          </p:nvSpPr>
          <p:spPr>
            <a:xfrm>
              <a:off x="8091510" y="4781813"/>
              <a:ext cx="121058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b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紧急呼叫</a:t>
              </a:r>
              <a:endParaRPr lang="zh-CN" altLang="en-US" sz="2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C1257B2-E8A3-43D8-98B2-E2C7757ADD10}"/>
                </a:ext>
              </a:extLst>
            </p:cNvPr>
            <p:cNvSpPr/>
            <p:nvPr/>
          </p:nvSpPr>
          <p:spPr>
            <a:xfrm>
              <a:off x="9035210" y="6193490"/>
              <a:ext cx="146706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b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紧急联系人</a:t>
              </a:r>
              <a:endParaRPr lang="zh-CN" altLang="en-US" sz="2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958A3C8B-1E9E-4FAD-BF48-813A2B32014F}"/>
                </a:ext>
              </a:extLst>
            </p:cNvPr>
            <p:cNvGrpSpPr/>
            <p:nvPr/>
          </p:nvGrpSpPr>
          <p:grpSpPr>
            <a:xfrm>
              <a:off x="9650072" y="2982119"/>
              <a:ext cx="1177834" cy="1254939"/>
              <a:chOff x="9099655" y="2427028"/>
              <a:chExt cx="1640495" cy="1747887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778B201E-7E45-46A2-B7D2-695D6863D27E}"/>
                  </a:ext>
                </a:extLst>
              </p:cNvPr>
              <p:cNvGrpSpPr/>
              <p:nvPr/>
            </p:nvGrpSpPr>
            <p:grpSpPr>
              <a:xfrm>
                <a:off x="9099655" y="2427028"/>
                <a:ext cx="1640495" cy="1747887"/>
                <a:chOff x="8895425" y="3149600"/>
                <a:chExt cx="1945295" cy="2072640"/>
              </a:xfrm>
            </p:grpSpPr>
            <p:sp>
              <p:nvSpPr>
                <p:cNvPr id="10" name="立方体 9">
                  <a:extLst>
                    <a:ext uri="{FF2B5EF4-FFF2-40B4-BE49-F238E27FC236}">
                      <a16:creationId xmlns:a16="http://schemas.microsoft.com/office/drawing/2014/main" id="{972A77C3-3381-4B34-9587-D0760714DBD3}"/>
                    </a:ext>
                  </a:extLst>
                </p:cNvPr>
                <p:cNvSpPr/>
                <p:nvPr/>
              </p:nvSpPr>
              <p:spPr>
                <a:xfrm>
                  <a:off x="8895425" y="3149600"/>
                  <a:ext cx="1945295" cy="2072640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91" name="组合 90">
                  <a:extLst>
                    <a:ext uri="{FF2B5EF4-FFF2-40B4-BE49-F238E27FC236}">
                      <a16:creationId xmlns:a16="http://schemas.microsoft.com/office/drawing/2014/main" id="{165D63D4-81F1-4C31-AEC4-F1255186E562}"/>
                    </a:ext>
                  </a:extLst>
                </p:cNvPr>
                <p:cNvGrpSpPr/>
                <p:nvPr/>
              </p:nvGrpSpPr>
              <p:grpSpPr>
                <a:xfrm>
                  <a:off x="9089328" y="4373880"/>
                  <a:ext cx="1124431" cy="701817"/>
                  <a:chOff x="9952459" y="3550920"/>
                  <a:chExt cx="1124431" cy="701817"/>
                </a:xfrm>
              </p:grpSpPr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5559BCBA-A98D-4930-8603-F86142693B44}"/>
                      </a:ext>
                    </a:extLst>
                  </p:cNvPr>
                  <p:cNvSpPr/>
                  <p:nvPr/>
                </p:nvSpPr>
                <p:spPr>
                  <a:xfrm>
                    <a:off x="9952459" y="3550920"/>
                    <a:ext cx="1124431" cy="701817"/>
                  </a:xfrm>
                  <a:prstGeom prst="rect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66" name="组合 65">
                    <a:extLst>
                      <a:ext uri="{FF2B5EF4-FFF2-40B4-BE49-F238E27FC236}">
                        <a16:creationId xmlns:a16="http://schemas.microsoft.com/office/drawing/2014/main" id="{2CDD4EED-CA96-433B-8A7C-7ADAF56D5BF1}"/>
                      </a:ext>
                    </a:extLst>
                  </p:cNvPr>
                  <p:cNvGrpSpPr/>
                  <p:nvPr/>
                </p:nvGrpSpPr>
                <p:grpSpPr>
                  <a:xfrm>
                    <a:off x="10046800" y="3735501"/>
                    <a:ext cx="332653" cy="332653"/>
                    <a:chOff x="10046800" y="3735501"/>
                    <a:chExt cx="332653" cy="332653"/>
                  </a:xfrm>
                </p:grpSpPr>
                <p:grpSp>
                  <p:nvGrpSpPr>
                    <p:cNvPr id="27" name="组合 26">
                      <a:extLst>
                        <a:ext uri="{FF2B5EF4-FFF2-40B4-BE49-F238E27FC236}">
                          <a16:creationId xmlns:a16="http://schemas.microsoft.com/office/drawing/2014/main" id="{4C20D523-9C0B-460F-8DA5-1EAB007713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46800" y="3735501"/>
                      <a:ext cx="332653" cy="332653"/>
                      <a:chOff x="9996257" y="3678843"/>
                      <a:chExt cx="392430" cy="392430"/>
                    </a:xfrm>
                  </p:grpSpPr>
                  <p:sp>
                    <p:nvSpPr>
                      <p:cNvPr id="26" name="椭圆 25">
                        <a:extLst>
                          <a:ext uri="{FF2B5EF4-FFF2-40B4-BE49-F238E27FC236}">
                            <a16:creationId xmlns:a16="http://schemas.microsoft.com/office/drawing/2014/main" id="{425B57AD-9F0E-4DA0-9930-45FC359D64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36262" y="3718848"/>
                        <a:ext cx="312420" cy="312420"/>
                      </a:xfrm>
                      <a:prstGeom prst="ellipse">
                        <a:avLst/>
                      </a:prstGeom>
                      <a:solidFill>
                        <a:schemeClr val="accent1">
                          <a:alpha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3" name="椭圆 42">
                        <a:extLst>
                          <a:ext uri="{FF2B5EF4-FFF2-40B4-BE49-F238E27FC236}">
                            <a16:creationId xmlns:a16="http://schemas.microsoft.com/office/drawing/2014/main" id="{C0DD61BF-3CD6-46CD-9914-EC8A3E104B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96257" y="3678843"/>
                        <a:ext cx="392430" cy="392430"/>
                      </a:xfrm>
                      <a:prstGeom prst="ellipse">
                        <a:avLst/>
                      </a:prstGeom>
                      <a:ln/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8" name="直接连接符 37">
                      <a:extLst>
                        <a:ext uri="{FF2B5EF4-FFF2-40B4-BE49-F238E27FC236}">
                          <a16:creationId xmlns:a16="http://schemas.microsoft.com/office/drawing/2014/main" id="{E967D15F-74ED-4BF1-A270-C6F09D03BA5B}"/>
                        </a:ext>
                      </a:extLst>
                    </p:cNvPr>
                    <p:cNvCxnSpPr>
                      <a:cxnSpLocks/>
                      <a:stCxn id="26" idx="1"/>
                      <a:endCxn id="26" idx="7"/>
                    </p:cNvCxnSpPr>
                    <p:nvPr/>
                  </p:nvCxnSpPr>
                  <p:spPr>
                    <a:xfrm>
                      <a:off x="10119495" y="3808196"/>
                      <a:ext cx="187263" cy="0"/>
                    </a:xfrm>
                    <a:prstGeom prst="line">
                      <a:avLst/>
                    </a:prstGeom>
                    <a:ln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直接连接符 52">
                      <a:extLst>
                        <a:ext uri="{FF2B5EF4-FFF2-40B4-BE49-F238E27FC236}">
                          <a16:creationId xmlns:a16="http://schemas.microsoft.com/office/drawing/2014/main" id="{2C799D9F-5F21-4D0D-9322-44C85CBBE298}"/>
                        </a:ext>
                      </a:extLst>
                    </p:cNvPr>
                    <p:cNvCxnSpPr>
                      <a:cxnSpLocks/>
                      <a:stCxn id="26" idx="2"/>
                      <a:endCxn id="26" idx="6"/>
                    </p:cNvCxnSpPr>
                    <p:nvPr/>
                  </p:nvCxnSpPr>
                  <p:spPr>
                    <a:xfrm>
                      <a:off x="10080711" y="3901828"/>
                      <a:ext cx="264831" cy="0"/>
                    </a:xfrm>
                    <a:prstGeom prst="line">
                      <a:avLst/>
                    </a:prstGeom>
                    <a:ln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直接连接符 54">
                      <a:extLst>
                        <a:ext uri="{FF2B5EF4-FFF2-40B4-BE49-F238E27FC236}">
                          <a16:creationId xmlns:a16="http://schemas.microsoft.com/office/drawing/2014/main" id="{0A2F028F-9BAE-4DBD-BBEC-3B82757B25B0}"/>
                        </a:ext>
                      </a:extLst>
                    </p:cNvPr>
                    <p:cNvCxnSpPr>
                      <a:cxnSpLocks/>
                      <a:stCxn id="26" idx="3"/>
                      <a:endCxn id="26" idx="5"/>
                    </p:cNvCxnSpPr>
                    <p:nvPr/>
                  </p:nvCxnSpPr>
                  <p:spPr>
                    <a:xfrm>
                      <a:off x="10119495" y="3995459"/>
                      <a:ext cx="187263" cy="0"/>
                    </a:xfrm>
                    <a:prstGeom prst="line">
                      <a:avLst/>
                    </a:prstGeom>
                    <a:ln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直接连接符 58">
                      <a:extLst>
                        <a:ext uri="{FF2B5EF4-FFF2-40B4-BE49-F238E27FC236}">
                          <a16:creationId xmlns:a16="http://schemas.microsoft.com/office/drawing/2014/main" id="{D1C6399B-257B-4CC4-B731-2B65EF10A589}"/>
                        </a:ext>
                      </a:extLst>
                    </p:cNvPr>
                    <p:cNvCxnSpPr>
                      <a:cxnSpLocks/>
                      <a:stCxn id="26" idx="0"/>
                      <a:endCxn id="26" idx="4"/>
                    </p:cNvCxnSpPr>
                    <p:nvPr/>
                  </p:nvCxnSpPr>
                  <p:spPr>
                    <a:xfrm>
                      <a:off x="10213127" y="3769412"/>
                      <a:ext cx="0" cy="264831"/>
                    </a:xfrm>
                    <a:prstGeom prst="line">
                      <a:avLst/>
                    </a:prstGeom>
                    <a:ln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直接连接符 61">
                      <a:extLst>
                        <a:ext uri="{FF2B5EF4-FFF2-40B4-BE49-F238E27FC236}">
                          <a16:creationId xmlns:a16="http://schemas.microsoft.com/office/drawing/2014/main" id="{4B6BC295-5EDB-4C0A-863E-27DF7B5F72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119630" y="3808196"/>
                      <a:ext cx="0" cy="198526"/>
                    </a:xfrm>
                    <a:prstGeom prst="line">
                      <a:avLst/>
                    </a:prstGeom>
                    <a:ln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直接连接符 63">
                      <a:extLst>
                        <a:ext uri="{FF2B5EF4-FFF2-40B4-BE49-F238E27FC236}">
                          <a16:creationId xmlns:a16="http://schemas.microsoft.com/office/drawing/2014/main" id="{3C51686B-015B-4177-8479-6BA3DD4EFB3C}"/>
                        </a:ext>
                      </a:extLst>
                    </p:cNvPr>
                    <p:cNvCxnSpPr>
                      <a:cxnSpLocks/>
                      <a:stCxn id="26" idx="7"/>
                      <a:endCxn id="26" idx="5"/>
                    </p:cNvCxnSpPr>
                    <p:nvPr/>
                  </p:nvCxnSpPr>
                  <p:spPr>
                    <a:xfrm>
                      <a:off x="10306758" y="3808196"/>
                      <a:ext cx="0" cy="187263"/>
                    </a:xfrm>
                    <a:prstGeom prst="line">
                      <a:avLst/>
                    </a:prstGeom>
                    <a:ln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1" name="组合 70">
                    <a:extLst>
                      <a:ext uri="{FF2B5EF4-FFF2-40B4-BE49-F238E27FC236}">
                        <a16:creationId xmlns:a16="http://schemas.microsoft.com/office/drawing/2014/main" id="{DE0A162C-B124-4A34-889D-F87D741CFE83}"/>
                      </a:ext>
                    </a:extLst>
                  </p:cNvPr>
                  <p:cNvGrpSpPr/>
                  <p:nvPr/>
                </p:nvGrpSpPr>
                <p:grpSpPr>
                  <a:xfrm>
                    <a:off x="10624659" y="3735501"/>
                    <a:ext cx="332653" cy="332653"/>
                    <a:chOff x="10046800" y="3735501"/>
                    <a:chExt cx="332653" cy="332653"/>
                  </a:xfrm>
                </p:grpSpPr>
                <p:grpSp>
                  <p:nvGrpSpPr>
                    <p:cNvPr id="72" name="组合 71">
                      <a:extLst>
                        <a:ext uri="{FF2B5EF4-FFF2-40B4-BE49-F238E27FC236}">
                          <a16:creationId xmlns:a16="http://schemas.microsoft.com/office/drawing/2014/main" id="{13326F91-B1BD-4D10-BCCF-9630F80A84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46800" y="3735501"/>
                      <a:ext cx="332653" cy="332653"/>
                      <a:chOff x="9996257" y="3678843"/>
                      <a:chExt cx="392430" cy="392430"/>
                    </a:xfrm>
                  </p:grpSpPr>
                  <p:sp>
                    <p:nvSpPr>
                      <p:cNvPr id="79" name="椭圆 78">
                        <a:extLst>
                          <a:ext uri="{FF2B5EF4-FFF2-40B4-BE49-F238E27FC236}">
                            <a16:creationId xmlns:a16="http://schemas.microsoft.com/office/drawing/2014/main" id="{CA98D3D8-5B0A-4AEF-9B2E-73743F9419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36262" y="3718848"/>
                        <a:ext cx="312420" cy="312420"/>
                      </a:xfrm>
                      <a:prstGeom prst="ellipse">
                        <a:avLst/>
                      </a:prstGeom>
                      <a:solidFill>
                        <a:schemeClr val="accent1">
                          <a:alpha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0" name="椭圆 79">
                        <a:extLst>
                          <a:ext uri="{FF2B5EF4-FFF2-40B4-BE49-F238E27FC236}">
                            <a16:creationId xmlns:a16="http://schemas.microsoft.com/office/drawing/2014/main" id="{32EBD92C-1EF1-41B8-904F-7D00B12B9C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96257" y="3678843"/>
                        <a:ext cx="392430" cy="392430"/>
                      </a:xfrm>
                      <a:prstGeom prst="ellipse">
                        <a:avLst/>
                      </a:prstGeom>
                      <a:ln/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73" name="直接连接符 72">
                      <a:extLst>
                        <a:ext uri="{FF2B5EF4-FFF2-40B4-BE49-F238E27FC236}">
                          <a16:creationId xmlns:a16="http://schemas.microsoft.com/office/drawing/2014/main" id="{73E200D2-47B8-4DF5-8B6D-2ED7452B73B1}"/>
                        </a:ext>
                      </a:extLst>
                    </p:cNvPr>
                    <p:cNvCxnSpPr>
                      <a:cxnSpLocks/>
                      <a:stCxn id="79" idx="1"/>
                      <a:endCxn id="79" idx="7"/>
                    </p:cNvCxnSpPr>
                    <p:nvPr/>
                  </p:nvCxnSpPr>
                  <p:spPr>
                    <a:xfrm>
                      <a:off x="10119495" y="3808196"/>
                      <a:ext cx="187263" cy="0"/>
                    </a:xfrm>
                    <a:prstGeom prst="line">
                      <a:avLst/>
                    </a:prstGeom>
                    <a:ln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直接连接符 73">
                      <a:extLst>
                        <a:ext uri="{FF2B5EF4-FFF2-40B4-BE49-F238E27FC236}">
                          <a16:creationId xmlns:a16="http://schemas.microsoft.com/office/drawing/2014/main" id="{34347D38-EE97-43E8-882F-691202370D32}"/>
                        </a:ext>
                      </a:extLst>
                    </p:cNvPr>
                    <p:cNvCxnSpPr>
                      <a:cxnSpLocks/>
                      <a:stCxn id="79" idx="2"/>
                      <a:endCxn id="79" idx="6"/>
                    </p:cNvCxnSpPr>
                    <p:nvPr/>
                  </p:nvCxnSpPr>
                  <p:spPr>
                    <a:xfrm>
                      <a:off x="10080711" y="3901828"/>
                      <a:ext cx="264831" cy="0"/>
                    </a:xfrm>
                    <a:prstGeom prst="line">
                      <a:avLst/>
                    </a:prstGeom>
                    <a:ln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直接连接符 74">
                      <a:extLst>
                        <a:ext uri="{FF2B5EF4-FFF2-40B4-BE49-F238E27FC236}">
                          <a16:creationId xmlns:a16="http://schemas.microsoft.com/office/drawing/2014/main" id="{AEAB5411-DE8B-4ED2-92A2-2FF50687E8EB}"/>
                        </a:ext>
                      </a:extLst>
                    </p:cNvPr>
                    <p:cNvCxnSpPr>
                      <a:cxnSpLocks/>
                      <a:stCxn id="79" idx="3"/>
                      <a:endCxn id="79" idx="5"/>
                    </p:cNvCxnSpPr>
                    <p:nvPr/>
                  </p:nvCxnSpPr>
                  <p:spPr>
                    <a:xfrm>
                      <a:off x="10119495" y="3995459"/>
                      <a:ext cx="187263" cy="0"/>
                    </a:xfrm>
                    <a:prstGeom prst="line">
                      <a:avLst/>
                    </a:prstGeom>
                    <a:ln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接连接符 75">
                      <a:extLst>
                        <a:ext uri="{FF2B5EF4-FFF2-40B4-BE49-F238E27FC236}">
                          <a16:creationId xmlns:a16="http://schemas.microsoft.com/office/drawing/2014/main" id="{EA6186E4-88D0-4F7B-8E6C-3D184D180387}"/>
                        </a:ext>
                      </a:extLst>
                    </p:cNvPr>
                    <p:cNvCxnSpPr>
                      <a:cxnSpLocks/>
                      <a:stCxn id="79" idx="0"/>
                      <a:endCxn id="79" idx="4"/>
                    </p:cNvCxnSpPr>
                    <p:nvPr/>
                  </p:nvCxnSpPr>
                  <p:spPr>
                    <a:xfrm>
                      <a:off x="10213127" y="3769412"/>
                      <a:ext cx="0" cy="264831"/>
                    </a:xfrm>
                    <a:prstGeom prst="line">
                      <a:avLst/>
                    </a:prstGeom>
                    <a:ln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直接连接符 76">
                      <a:extLst>
                        <a:ext uri="{FF2B5EF4-FFF2-40B4-BE49-F238E27FC236}">
                          <a16:creationId xmlns:a16="http://schemas.microsoft.com/office/drawing/2014/main" id="{50CBE32B-0C7D-4BD6-9B6A-399B5ECA78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119630" y="3808196"/>
                      <a:ext cx="0" cy="198526"/>
                    </a:xfrm>
                    <a:prstGeom prst="line">
                      <a:avLst/>
                    </a:prstGeom>
                    <a:ln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直接连接符 77">
                      <a:extLst>
                        <a:ext uri="{FF2B5EF4-FFF2-40B4-BE49-F238E27FC236}">
                          <a16:creationId xmlns:a16="http://schemas.microsoft.com/office/drawing/2014/main" id="{7116999E-1E63-4A0D-B63C-070479F6F005}"/>
                        </a:ext>
                      </a:extLst>
                    </p:cNvPr>
                    <p:cNvCxnSpPr>
                      <a:cxnSpLocks/>
                      <a:stCxn id="79" idx="7"/>
                      <a:endCxn id="79" idx="5"/>
                    </p:cNvCxnSpPr>
                    <p:nvPr/>
                  </p:nvCxnSpPr>
                  <p:spPr>
                    <a:xfrm>
                      <a:off x="10306758" y="3808196"/>
                      <a:ext cx="0" cy="187263"/>
                    </a:xfrm>
                    <a:prstGeom prst="line">
                      <a:avLst/>
                    </a:prstGeom>
                    <a:ln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矩形 67">
                    <a:extLst>
                      <a:ext uri="{FF2B5EF4-FFF2-40B4-BE49-F238E27FC236}">
                        <a16:creationId xmlns:a16="http://schemas.microsoft.com/office/drawing/2014/main" id="{CEA35FFF-DB55-41AC-94CD-1CED7A8C8641}"/>
                      </a:ext>
                    </a:extLst>
                  </p:cNvPr>
                  <p:cNvSpPr/>
                  <p:nvPr/>
                </p:nvSpPr>
                <p:spPr>
                  <a:xfrm>
                    <a:off x="10334382" y="3616960"/>
                    <a:ext cx="362972" cy="58822"/>
                  </a:xfrm>
                  <a:prstGeom prst="rect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pic>
              <p:nvPicPr>
                <p:cNvPr id="85" name="图片 84">
                  <a:extLst>
                    <a:ext uri="{FF2B5EF4-FFF2-40B4-BE49-F238E27FC236}">
                      <a16:creationId xmlns:a16="http://schemas.microsoft.com/office/drawing/2014/main" id="{5D72B6C6-E6FD-4D00-96DD-F80B37948E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b="29446"/>
                <a:stretch/>
              </p:blipFill>
              <p:spPr>
                <a:xfrm>
                  <a:off x="9299219" y="3677580"/>
                  <a:ext cx="725286" cy="511717"/>
                </a:xfrm>
                <a:prstGeom prst="rect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</p:pic>
          </p:grpSp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395F2E4B-E30F-4C00-BB57-B2BB9B9ECE97}"/>
                  </a:ext>
                </a:extLst>
              </p:cNvPr>
              <p:cNvSpPr/>
              <p:nvPr/>
            </p:nvSpPr>
            <p:spPr>
              <a:xfrm>
                <a:off x="9373046" y="3644449"/>
                <a:ext cx="221913" cy="22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6798179F-F182-4F0A-973D-8250B9BD890C}"/>
                  </a:ext>
                </a:extLst>
              </p:cNvPr>
              <p:cNvSpPr/>
              <p:nvPr/>
            </p:nvSpPr>
            <p:spPr>
              <a:xfrm>
                <a:off x="9861337" y="3640633"/>
                <a:ext cx="221913" cy="22191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3725" y="574675"/>
            <a:ext cx="2218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系统框</a:t>
            </a:r>
            <a:r>
              <a:rPr lang="zh-CN" altLang="en-US" sz="4000">
                <a:solidFill>
                  <a:prstClr val="black">
                    <a:lumMod val="75000"/>
                    <a:lumOff val="25000"/>
                  </a:prstClr>
                </a:solidFill>
                <a:latin typeface="楷体" panose="02010609060101010101" charset="-122"/>
                <a:ea typeface="楷体" panose="02010609060101010101" charset="-122"/>
              </a:rPr>
              <a:t>图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680720" y="1217295"/>
            <a:ext cx="2029460" cy="154305"/>
          </a:xfrm>
          <a:prstGeom prst="parallelogram">
            <a:avLst/>
          </a:prstGeom>
          <a:solidFill>
            <a:srgbClr val="034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DAE5D93-B65E-4BF1-A674-6C2E632E142C}"/>
              </a:ext>
            </a:extLst>
          </p:cNvPr>
          <p:cNvGrpSpPr/>
          <p:nvPr/>
        </p:nvGrpSpPr>
        <p:grpSpPr>
          <a:xfrm>
            <a:off x="655687" y="2032699"/>
            <a:ext cx="5771223" cy="3524349"/>
            <a:chOff x="655687" y="2032699"/>
            <a:chExt cx="5771223" cy="3524349"/>
          </a:xfrm>
        </p:grpSpPr>
        <p:sp>
          <p:nvSpPr>
            <p:cNvPr id="4" name="矩形 3"/>
            <p:cNvSpPr/>
            <p:nvPr/>
          </p:nvSpPr>
          <p:spPr>
            <a:xfrm>
              <a:off x="2739720" y="2032699"/>
              <a:ext cx="1526959" cy="7723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latin typeface="等线" panose="02010600030101010101" pitchFamily="2" charset="-122"/>
                  <a:ea typeface="等线" panose="02010600030101010101" pitchFamily="2" charset="-122"/>
                </a:rPr>
                <a:t>系统初始化</a:t>
              </a:r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1419167" y="4178050"/>
              <a:ext cx="0" cy="5681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5468864" y="4139580"/>
              <a:ext cx="0" cy="6066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1419167" y="4158815"/>
              <a:ext cx="4049697" cy="1923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4" idx="2"/>
            </p:cNvCxnSpPr>
            <p:nvPr/>
          </p:nvCxnSpPr>
          <p:spPr>
            <a:xfrm flipH="1">
              <a:off x="3503199" y="2805056"/>
              <a:ext cx="1" cy="135375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655687" y="4784691"/>
              <a:ext cx="1526959" cy="7723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latin typeface="等线" panose="02010600030101010101" pitchFamily="2" charset="-122"/>
                  <a:ea typeface="等线" panose="02010600030101010101" pitchFamily="2" charset="-122"/>
                </a:rPr>
                <a:t>听书模式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4705384" y="4784691"/>
              <a:ext cx="1721526" cy="7723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latin typeface="等线" panose="02010600030101010101" pitchFamily="2" charset="-122"/>
                  <a:ea typeface="等线" panose="02010600030101010101" pitchFamily="2" charset="-122"/>
                </a:rPr>
                <a:t>辅助视觉模式</a:t>
              </a: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3503199" y="4158815"/>
              <a:ext cx="0" cy="5681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2680535" y="4784690"/>
              <a:ext cx="1526959" cy="7723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latin typeface="等线" panose="02010600030101010101" pitchFamily="2" charset="-122"/>
                  <a:ea typeface="等线" panose="02010600030101010101" pitchFamily="2" charset="-122"/>
                </a:rPr>
                <a:t>避障模式</a:t>
              </a:r>
            </a:p>
          </p:txBody>
        </p:sp>
        <p:sp>
          <p:nvSpPr>
            <p:cNvPr id="38" name="流程图: 决策 37"/>
            <p:cNvSpPr/>
            <p:nvPr/>
          </p:nvSpPr>
          <p:spPr>
            <a:xfrm>
              <a:off x="2319879" y="3015666"/>
              <a:ext cx="2366639" cy="932537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latin typeface="等线" panose="02010600030101010101" pitchFamily="2" charset="-122"/>
                  <a:ea typeface="等线" panose="02010600030101010101" pitchFamily="2" charset="-122"/>
                </a:rPr>
                <a:t>模式选择</a:t>
              </a:r>
            </a:p>
          </p:txBody>
        </p:sp>
      </p:grpSp>
      <p:sp>
        <p:nvSpPr>
          <p:cNvPr id="40" name="矩形 39"/>
          <p:cNvSpPr/>
          <p:nvPr/>
        </p:nvSpPr>
        <p:spPr>
          <a:xfrm>
            <a:off x="8265853" y="574675"/>
            <a:ext cx="1526959" cy="77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等线" panose="02010600030101010101" pitchFamily="2" charset="-122"/>
                <a:ea typeface="等线" panose="02010600030101010101" pitchFamily="2" charset="-122"/>
              </a:rPr>
              <a:t>听书模式</a:t>
            </a: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9029332" y="1347032"/>
            <a:ext cx="0" cy="5681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8306543" y="1909370"/>
            <a:ext cx="1526959" cy="77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等线" panose="02010600030101010101" pitchFamily="2" charset="-122"/>
                <a:ea typeface="等线" panose="02010600030101010101" pitchFamily="2" charset="-122"/>
              </a:rPr>
              <a:t>语音提示调整书的角度</a:t>
            </a:r>
          </a:p>
        </p:txBody>
      </p:sp>
      <p:cxnSp>
        <p:nvCxnSpPr>
          <p:cNvPr id="43" name="直接箭头连接符 42"/>
          <p:cNvCxnSpPr>
            <a:endCxn id="44" idx="0"/>
          </p:cNvCxnSpPr>
          <p:nvPr/>
        </p:nvCxnSpPr>
        <p:spPr>
          <a:xfrm>
            <a:off x="9070022" y="2681727"/>
            <a:ext cx="0" cy="4404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图: 决策 43"/>
          <p:cNvSpPr/>
          <p:nvPr/>
        </p:nvSpPr>
        <p:spPr>
          <a:xfrm>
            <a:off x="7886702" y="3122184"/>
            <a:ext cx="2366639" cy="9325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等线" panose="02010600030101010101" pitchFamily="2" charset="-122"/>
                <a:ea typeface="等线" panose="02010600030101010101" pitchFamily="2" charset="-122"/>
              </a:rPr>
              <a:t>语速选择</a:t>
            </a: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9070021" y="4054721"/>
            <a:ext cx="0" cy="5681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8306543" y="4617059"/>
            <a:ext cx="1526959" cy="77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等线" panose="02010600030101010101" pitchFamily="2" charset="-122"/>
                <a:ea typeface="等线" panose="02010600030101010101" pitchFamily="2" charset="-122"/>
              </a:rPr>
              <a:t>文字识别</a:t>
            </a: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9070021" y="5389416"/>
            <a:ext cx="0" cy="4404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8306543" y="5824040"/>
            <a:ext cx="1526959" cy="77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等线" panose="02010600030101010101" pitchFamily="2" charset="-122"/>
                <a:ea typeface="等线" panose="02010600030101010101" pitchFamily="2" charset="-122"/>
              </a:rPr>
              <a:t>语音播报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0517_2*q_h_i*1_1_2"/>
  <p:tag name="KSO_WM_TEMPLATE_CATEGORY" val="diagram"/>
  <p:tag name="KSO_WM_TEMPLATE_INDEX" val="20190517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1_2"/>
  <p:tag name="KSO_WM_UNIT_FILL_FORE_SCHEMECOLOR_INDEX" val="5"/>
  <p:tag name="KSO_WM_UNIT_FILL_TYPE" val="1"/>
  <p:tag name="KSO_WM_UNIT_TEXT_FILL_FORE_SCHEMECOLOR_INDEX" val="13"/>
  <p:tag name="KSO_WM_UNIT_TEXT_FILL_TYPE" val="1"/>
  <p:tag name="KSO_WM_UNIT_DIAGRAM_SCHEMECOLOR_ID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0517_2*q_h_i*1_1_1"/>
  <p:tag name="KSO_WM_TEMPLATE_CATEGORY" val="diagram"/>
  <p:tag name="KSO_WM_TEMPLATE_INDEX" val="20190517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1_1"/>
  <p:tag name="KSO_WM_UNIT_TEXT_FILL_FORE_SCHEMECOLOR_INDEX" val="14"/>
  <p:tag name="KSO_WM_UNIT_TEXT_FILL_TYPE" val="1"/>
  <p:tag name="KSO_WM_UNIT_DIAGRAM_SCHEMECOLOR_ID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0517_2*q_h_i*1_2_1"/>
  <p:tag name="KSO_WM_TEMPLATE_CATEGORY" val="diagram"/>
  <p:tag name="KSO_WM_TEMPLATE_INDEX" val="20190517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2_1"/>
  <p:tag name="KSO_WM_UNIT_FILL_FORE_SCHEMECOLOR_INDEX" val="6"/>
  <p:tag name="KSO_WM_UNIT_FILL_TYPE" val="1"/>
  <p:tag name="KSO_WM_UNIT_TEXT_FILL_FORE_SCHEMECOLOR_INDEX" val="13"/>
  <p:tag name="KSO_WM_UNIT_TEXT_FILL_TYPE" val="1"/>
  <p:tag name="KSO_WM_UNIT_DIAGRAM_SCHEMECOLOR_ID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0517_2*q_h_i*1_2_2"/>
  <p:tag name="KSO_WM_TEMPLATE_CATEGORY" val="diagram"/>
  <p:tag name="KSO_WM_TEMPLATE_INDEX" val="20190517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2_2"/>
  <p:tag name="KSO_WM_UNIT_TEXT_FILL_FORE_SCHEMECOLOR_INDEX" val="14"/>
  <p:tag name="KSO_WM_UNIT_TEXT_FILL_TYPE" val="1"/>
  <p:tag name="KSO_WM_UNIT_DIAGRAM_SCHEMECOLOR_ID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0517_2*q_h_i*1_3_1"/>
  <p:tag name="KSO_WM_TEMPLATE_CATEGORY" val="diagram"/>
  <p:tag name="KSO_WM_TEMPLATE_INDEX" val="20190517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3_1"/>
  <p:tag name="KSO_WM_UNIT_FILL_FORE_SCHEMECOLOR_INDEX" val="7"/>
  <p:tag name="KSO_WM_UNIT_FILL_TYPE" val="1"/>
  <p:tag name="KSO_WM_UNIT_TEXT_FILL_FORE_SCHEMECOLOR_INDEX" val="13"/>
  <p:tag name="KSO_WM_UNIT_TEXT_FILL_TYPE" val="1"/>
  <p:tag name="KSO_WM_UNIT_DIAGRAM_SCHEMECOLOR_ID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0517_2*q_h_i*1_3_2"/>
  <p:tag name="KSO_WM_TEMPLATE_CATEGORY" val="diagram"/>
  <p:tag name="KSO_WM_TEMPLATE_INDEX" val="20190517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3_2"/>
  <p:tag name="KSO_WM_UNIT_TEXT_FILL_FORE_SCHEMECOLOR_INDEX" val="14"/>
  <p:tag name="KSO_WM_UNIT_TEXT_FILL_TYPE" val="1"/>
  <p:tag name="KSO_WM_UNIT_DIAGRAM_SCHEMECOLOR_I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0517_2*q_h_i*1_4_1"/>
  <p:tag name="KSO_WM_TEMPLATE_CATEGORY" val="diagram"/>
  <p:tag name="KSO_WM_TEMPLATE_INDEX" val="20190517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4_1"/>
  <p:tag name="KSO_WM_UNIT_FILL_FORE_SCHEMECOLOR_INDEX" val="8"/>
  <p:tag name="KSO_WM_UNIT_FILL_TYPE" val="1"/>
  <p:tag name="KSO_WM_UNIT_TEXT_FILL_FORE_SCHEMECOLOR_INDEX" val="13"/>
  <p:tag name="KSO_WM_UNIT_TEXT_FILL_TYPE" val="1"/>
  <p:tag name="KSO_WM_UNIT_DIAGRAM_SCHEMECOLOR_ID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0517_2*q_h_i*1_4_2"/>
  <p:tag name="KSO_WM_TEMPLATE_CATEGORY" val="diagram"/>
  <p:tag name="KSO_WM_TEMPLATE_INDEX" val="20190517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4_2"/>
  <p:tag name="KSO_WM_UNIT_TEXT_FILL_FORE_SCHEMECOLOR_INDEX" val="14"/>
  <p:tag name="KSO_WM_UNIT_TEXT_FILL_TYPE" val="1"/>
  <p:tag name="KSO_WM_UNIT_DIAGRAM_SCHEMECOLOR_ID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0517_2*q_i*1_1"/>
  <p:tag name="KSO_WM_TEMPLATE_CATEGORY" val="diagram"/>
  <p:tag name="KSO_WM_TEMPLATE_INDEX" val="20190517"/>
  <p:tag name="KSO_WM_UNIT_LAYERLEVEL" val="1_1"/>
  <p:tag name="KSO_WM_TAG_VERSION" val="1.0"/>
  <p:tag name="KSO_WM_BEAUTIFY_FLAG" val="#wm#"/>
  <p:tag name="KSO_WM_DIAGRAM_GROUP_CODE" val="q1-1"/>
  <p:tag name="KSO_WM_UNIT_TYPE" val="q_i"/>
  <p:tag name="KSO_WM_UNIT_INDEX" val="1_1"/>
  <p:tag name="KSO_WM_UNIT_FILL_FORE_SCHEMECOLOR_INDEX" val="14"/>
  <p:tag name="KSO_WM_UNIT_FILL_TYPE" val="1"/>
  <p:tag name="KSO_WM_UNIT_TEXT_FILL_FORE_SCHEMECOLOR_INDEX" val="2"/>
  <p:tag name="KSO_WM_UNIT_TEXT_FILL_TYPE" val="1"/>
  <p:tag name="KSO_WM_UNIT_DIAGRAM_SCHEMECOLOR_ID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0517_2*q_i*1_2"/>
  <p:tag name="KSO_WM_TEMPLATE_CATEGORY" val="diagram"/>
  <p:tag name="KSO_WM_TEMPLATE_INDEX" val="20190517"/>
  <p:tag name="KSO_WM_UNIT_LAYERLEVEL" val="1_1"/>
  <p:tag name="KSO_WM_TAG_VERSION" val="1.0"/>
  <p:tag name="KSO_WM_BEAUTIFY_FLAG" val="#wm#"/>
  <p:tag name="KSO_WM_DIAGRAM_GROUP_CODE" val="q1-1"/>
  <p:tag name="KSO_WM_UNIT_TYPE" val="q_i"/>
  <p:tag name="KSO_WM_UNIT_INDEX" val="1_2"/>
  <p:tag name="KSO_WM_UNIT_FILL_FORE_SCHEMECOLOR_INDEX" val="14"/>
  <p:tag name="KSO_WM_UNIT_FILL_TYPE" val="1"/>
  <p:tag name="KSO_WM_UNIT_TEXT_FILL_FORE_SCHEMECOLOR_INDEX" val="2"/>
  <p:tag name="KSO_WM_UNIT_TEXT_FILL_TYPE" val="1"/>
  <p:tag name="KSO_WM_UNIT_DIAGRAM_SCHEMECOLOR_ID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0517_2*q_i*1_3"/>
  <p:tag name="KSO_WM_TEMPLATE_CATEGORY" val="diagram"/>
  <p:tag name="KSO_WM_TEMPLATE_INDEX" val="20190517"/>
  <p:tag name="KSO_WM_UNIT_LAYERLEVEL" val="1_1"/>
  <p:tag name="KSO_WM_TAG_VERSION" val="1.0"/>
  <p:tag name="KSO_WM_BEAUTIFY_FLAG" val="#wm#"/>
  <p:tag name="KSO_WM_DIAGRAM_GROUP_CODE" val="q1-1"/>
  <p:tag name="KSO_WM_UNIT_TYPE" val="q_i"/>
  <p:tag name="KSO_WM_UNIT_INDEX" val="1_3"/>
  <p:tag name="KSO_WM_UNIT_FILL_FORE_SCHEMECOLOR_INDEX" val="14"/>
  <p:tag name="KSO_WM_UNIT_FILL_TYPE" val="1"/>
  <p:tag name="KSO_WM_UNIT_TEXT_FILL_FORE_SCHEMECOLOR_INDEX" val="2"/>
  <p:tag name="KSO_WM_UNIT_TEXT_FILL_TYPE" val="1"/>
  <p:tag name="KSO_WM_UNIT_DIAGRAM_SCHEMECOLOR_ID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84dac4a-48b8-461f-94d9-f58528a3b511}"/>
  <p:tag name="TABLE_ENDDRAG_ORIGIN_RECT" val="840*228"/>
  <p:tag name="TABLE_ENDDRAG_RECT" val="53*138*840*22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725</Words>
  <Application>Microsoft Office PowerPoint</Application>
  <PresentationFormat>宽屏</PresentationFormat>
  <Paragraphs>303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楷体</vt:lpstr>
      <vt:lpstr>宋体</vt:lpstr>
      <vt:lpstr>微软雅黑</vt:lpstr>
      <vt:lpstr>Arial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1615738036@qq.com</dc:creator>
  <cp:lastModifiedBy>1615738036@qq.com</cp:lastModifiedBy>
  <cp:revision>284</cp:revision>
  <dcterms:created xsi:type="dcterms:W3CDTF">2022-03-22T10:34:00Z</dcterms:created>
  <dcterms:modified xsi:type="dcterms:W3CDTF">2022-03-27T03:42:29Z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