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0" r:id="rId2"/>
    <p:sldId id="486" r:id="rId3"/>
    <p:sldId id="483" r:id="rId4"/>
    <p:sldId id="485" r:id="rId5"/>
    <p:sldId id="496" r:id="rId6"/>
    <p:sldId id="484" r:id="rId7"/>
    <p:sldId id="498" r:id="rId8"/>
    <p:sldId id="487" r:id="rId9"/>
    <p:sldId id="491" r:id="rId10"/>
    <p:sldId id="497" r:id="rId11"/>
    <p:sldId id="489" r:id="rId12"/>
    <p:sldId id="494" r:id="rId13"/>
    <p:sldId id="488" r:id="rId14"/>
    <p:sldId id="495" r:id="rId15"/>
    <p:sldId id="492" r:id="rId16"/>
    <p:sldId id="4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613" indent="-430213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3C5-F597-43C9-AD9C-A80A7D12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49F08-2B07-43DD-A7C6-29D00159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通用文字识别</a:t>
            </a:r>
            <a:endParaRPr lang="en-US" altLang="zh-CN"/>
          </a:p>
          <a:p>
            <a:pPr lvl="1"/>
            <a:r>
              <a:rPr lang="zh-CN" altLang="en-US"/>
              <a:t>高精度版、高精度含位置版、标准版、标准含位置版</a:t>
            </a:r>
            <a:endParaRPr lang="en-US" altLang="zh-CN"/>
          </a:p>
          <a:p>
            <a:pPr lvl="1"/>
            <a:r>
              <a:rPr lang="zh-CN" altLang="en-US"/>
              <a:t>含位置版可以返回文字段的位置</a:t>
            </a:r>
            <a:endParaRPr lang="en-US" altLang="zh-CN"/>
          </a:p>
          <a:p>
            <a:r>
              <a:rPr lang="zh-CN" altLang="en-US"/>
              <a:t>产品价格</a:t>
            </a:r>
            <a:endParaRPr lang="en-US" altLang="zh-CN"/>
          </a:p>
          <a:p>
            <a:pPr lvl="1"/>
            <a:r>
              <a:rPr lang="zh-CN" altLang="en-US"/>
              <a:t>免费测试量：个人认证</a:t>
            </a:r>
            <a:r>
              <a:rPr lang="en-US" altLang="zh-CN"/>
              <a:t>1000</a:t>
            </a:r>
            <a:r>
              <a:rPr lang="zh-CN" altLang="en-US"/>
              <a:t>次</a:t>
            </a:r>
            <a:r>
              <a:rPr lang="en-US" altLang="zh-CN"/>
              <a:t>/</a:t>
            </a:r>
            <a:r>
              <a:rPr lang="zh-CN" altLang="en-US"/>
              <a:t>月</a:t>
            </a:r>
            <a:endParaRPr lang="en-US" altLang="zh-CN"/>
          </a:p>
          <a:p>
            <a:pPr lvl="2"/>
            <a:r>
              <a:rPr lang="zh-CN" altLang="en-US"/>
              <a:t>并不需要频繁调用，从开发到验证免费额度初步估计是足够的</a:t>
            </a:r>
            <a:endParaRPr lang="en-US" altLang="zh-CN"/>
          </a:p>
          <a:p>
            <a:pPr lvl="1"/>
            <a:r>
              <a:rPr lang="zh-CN" altLang="en-US"/>
              <a:t>预付费次数包：</a:t>
            </a:r>
            <a:r>
              <a:rPr lang="en-US" altLang="zh-CN"/>
              <a:t>1</a:t>
            </a:r>
            <a:r>
              <a:rPr lang="zh-CN" altLang="en-US"/>
              <a:t>万次</a:t>
            </a:r>
            <a:r>
              <a:rPr lang="en-US" altLang="zh-CN"/>
              <a:t>/50</a:t>
            </a:r>
            <a:r>
              <a:rPr lang="zh-CN" altLang="en-US"/>
              <a:t>元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65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CFF730-FA72-4F16-87BA-08EDE930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1642247"/>
            <a:ext cx="9154494" cy="4960563"/>
          </a:xfrm>
        </p:spPr>
      </p:pic>
    </p:spTree>
    <p:extLst>
      <p:ext uri="{BB962C8B-B14F-4D97-AF65-F5344CB8AC3E}">
        <p14:creationId xmlns:p14="http://schemas.microsoft.com/office/powerpoint/2010/main" val="41589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7340-5760-4A10-8D26-27385B1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692B-FCF4-4485-9643-AEC10FE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透视校正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使用霍夫线检测的方法，计算检测出的直线平均角度</a:t>
            </a:r>
            <a:endParaRPr lang="en-US" altLang="zh-CN"/>
          </a:p>
          <a:p>
            <a:pPr lvl="1"/>
            <a:r>
              <a:rPr lang="zh-CN" altLang="en-US"/>
              <a:t>问题</a:t>
            </a:r>
            <a:endParaRPr lang="en-US" altLang="zh-CN"/>
          </a:p>
          <a:p>
            <a:pPr lvl="2"/>
            <a:r>
              <a:rPr lang="zh-CN" altLang="en-US"/>
              <a:t>效果有限</a:t>
            </a:r>
            <a:endParaRPr lang="en-US" altLang="zh-CN"/>
          </a:p>
          <a:p>
            <a:pPr lvl="2"/>
            <a:r>
              <a:rPr lang="zh-CN" altLang="en-US"/>
              <a:t>不能解决书籍完全拿反的问题</a:t>
            </a:r>
            <a:endParaRPr lang="en-US" altLang="zh-CN"/>
          </a:p>
          <a:p>
            <a:r>
              <a:rPr lang="zh-CN" altLang="en-US"/>
              <a:t>清晰度的增强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二值化</a:t>
            </a:r>
            <a:endParaRPr lang="en-US" altLang="zh-CN"/>
          </a:p>
          <a:p>
            <a:pPr lvl="2"/>
            <a:r>
              <a:rPr lang="zh-CN" altLang="en-US"/>
              <a:t>摄像头分辨率提高</a:t>
            </a:r>
            <a:endParaRPr lang="en-US" altLang="zh-CN"/>
          </a:p>
          <a:p>
            <a:pPr lvl="1"/>
            <a:r>
              <a:rPr lang="zh-CN" altLang="en-US"/>
              <a:t>注：</a:t>
            </a:r>
            <a:r>
              <a:rPr lang="en-US" altLang="zh-CN"/>
              <a:t>API</a:t>
            </a:r>
            <a:r>
              <a:rPr lang="zh-CN" altLang="en-US"/>
              <a:t>接口图片大小不能超过</a:t>
            </a:r>
            <a:r>
              <a:rPr lang="en-US" altLang="zh-CN"/>
              <a:t>4MB</a:t>
            </a:r>
            <a:r>
              <a:rPr lang="zh-CN" altLang="en-US"/>
              <a:t>（高清版不能超过</a:t>
            </a:r>
            <a:r>
              <a:rPr lang="en-US" altLang="zh-CN"/>
              <a:t>10MB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8A9EA-8574-45A6-82F3-84742CA7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8191395" y="1467034"/>
            <a:ext cx="3336141" cy="45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043D-7032-4087-B8D9-F54F67F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透视校正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6884-894A-4433-BC26-0419801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关键参数</a:t>
            </a:r>
            <a:endParaRPr lang="en-US" altLang="zh-CN"/>
          </a:p>
          <a:p>
            <a:pPr lvl="1"/>
            <a:r>
              <a:rPr lang="zh-CN" altLang="en-US"/>
              <a:t>霍夫线检测阈值；图片降采样比例</a:t>
            </a: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916810-8770-4B50-B955-8DF07F2C74A4}"/>
              </a:ext>
            </a:extLst>
          </p:cNvPr>
          <p:cNvGrpSpPr/>
          <p:nvPr/>
        </p:nvGrpSpPr>
        <p:grpSpPr>
          <a:xfrm>
            <a:off x="637032" y="2639201"/>
            <a:ext cx="11463461" cy="4047926"/>
            <a:chOff x="637032" y="2639201"/>
            <a:chExt cx="11463461" cy="40479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006A6C-F781-4D9E-847D-FA9B7243E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59" b="21530"/>
            <a:stretch/>
          </p:blipFill>
          <p:spPr>
            <a:xfrm>
              <a:off x="4803581" y="2639201"/>
              <a:ext cx="2974128" cy="40479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1767345-EACD-4A9D-8A59-515B615CD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63" b="20803"/>
            <a:stretch/>
          </p:blipFill>
          <p:spPr>
            <a:xfrm>
              <a:off x="637032" y="2639201"/>
              <a:ext cx="2976556" cy="4047926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05FB6801-9F00-47A5-A4FC-86444B4F87BF}"/>
                </a:ext>
              </a:extLst>
            </p:cNvPr>
            <p:cNvSpPr/>
            <p:nvPr/>
          </p:nvSpPr>
          <p:spPr>
            <a:xfrm>
              <a:off x="3747176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2AB37F00-3073-41A3-84E8-6DC94B148CAA}"/>
                </a:ext>
              </a:extLst>
            </p:cNvPr>
            <p:cNvSpPr/>
            <p:nvPr/>
          </p:nvSpPr>
          <p:spPr>
            <a:xfrm>
              <a:off x="7978200" y="4243526"/>
              <a:ext cx="861134" cy="550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5B565C-2137-46C5-9056-DD69D4CE7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62" b="20367"/>
            <a:stretch/>
          </p:blipFill>
          <p:spPr>
            <a:xfrm>
              <a:off x="9147641" y="2639201"/>
              <a:ext cx="2952852" cy="4047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70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CDAB-0B90-4193-AF65-A465E3F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方案一：</a:t>
                </a:r>
                <a:r>
                  <a:rPr lang="en-US" altLang="zh-CN"/>
                  <a:t>Opencv</a:t>
                </a:r>
                <a:r>
                  <a:rPr lang="zh-CN" altLang="en-US"/>
                  <a:t>本地处理</a:t>
                </a:r>
                <a:endParaRPr lang="en-US" altLang="zh-CN"/>
              </a:p>
              <a:p>
                <a:pPr lvl="1"/>
                <a:r>
                  <a:rPr lang="zh-CN" altLang="en-US"/>
                  <a:t>灰度化处理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过卷积核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最大池化操作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二值化处理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判断某一边上为</a:t>
                </a:r>
                <a:r>
                  <a:rPr lang="en-US" altLang="zh-CN">
                    <a:sym typeface="Wingdings" panose="05000000000000000000" pitchFamily="2" charset="2"/>
                  </a:rPr>
                  <a:t>255</a:t>
                </a:r>
                <a:r>
                  <a:rPr lang="zh-CN" altLang="en-US">
                    <a:sym typeface="Wingdings" panose="05000000000000000000" pitchFamily="2" charset="2"/>
                  </a:rPr>
                  <a:t>的点是否达到阈值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提示移动方向</a:t>
                </a:r>
                <a:endParaRPr lang="en-US" altLang="zh-CN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/>
                  <a:t>卷积核的设置</a:t>
                </a:r>
                <a:endParaRPr lang="en-US" altLang="zh-CN"/>
              </a:p>
              <a:p>
                <a:pPr lvl="2"/>
                <a:r>
                  <a:rPr lang="zh-CN" altLang="en-US"/>
                  <a:t>边缘提取卷积核：提取边缘</a:t>
                </a:r>
                <a:endParaRPr lang="en-US" altLang="zh-CN"/>
              </a:p>
              <a:p>
                <a:pPr lvl="2"/>
                <a:r>
                  <a:rPr lang="zh-CN" altLang="en-US"/>
                  <a:t>最大池化操作：关注区域</a:t>
                </a:r>
                <a:endParaRPr lang="en-US" altLang="zh-CN"/>
              </a:p>
              <a:p>
                <a:pPr lvl="2"/>
                <a:r>
                  <a:rPr lang="zh-CN" altLang="en-US"/>
                  <a:t>二值化处理：效果增强</a:t>
                </a:r>
                <a:endParaRPr lang="en-US" altLang="zh-CN"/>
              </a:p>
              <a:p>
                <a:pPr lvl="1"/>
                <a:r>
                  <a:rPr lang="en-US" altLang="zh-CN"/>
                  <a:t>One trick</a:t>
                </a:r>
              </a:p>
              <a:p>
                <a:pPr lvl="2"/>
                <a:r>
                  <a:rPr lang="zh-CN" altLang="en-US"/>
                  <a:t>在卷积核中加入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增强文字特征，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/>
                  <a:t>与最后一步判断的阈值有关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/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/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FFFAD28E-0812-4B21-9D38-F5C41E59E4A1}"/>
              </a:ext>
            </a:extLst>
          </p:cNvPr>
          <p:cNvSpPr/>
          <p:nvPr/>
        </p:nvSpPr>
        <p:spPr>
          <a:xfrm>
            <a:off x="9144000" y="3923930"/>
            <a:ext cx="479394" cy="894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8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796609-628A-4404-BAE2-291424B4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2854317"/>
            <a:ext cx="3149417" cy="35750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F5A14B-D39E-427B-8D4B-E41A983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6375-63DB-47AE-B0A3-E07B88F9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方案一：</a:t>
            </a:r>
            <a:r>
              <a:rPr lang="en-US" altLang="zh-CN"/>
              <a:t>Opencv</a:t>
            </a:r>
            <a:r>
              <a:rPr lang="zh-CN" altLang="en-US"/>
              <a:t>本地处理</a:t>
            </a:r>
            <a:endParaRPr lang="en-US" altLang="zh-CN"/>
          </a:p>
          <a:p>
            <a:pPr lvl="1"/>
            <a:r>
              <a:rPr lang="zh-CN" altLang="en-US"/>
              <a:t>每一步的效果展示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2E602-E5BF-43E6-A1C6-FD44C78E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81" y="2743199"/>
            <a:ext cx="2848633" cy="3589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95108-D475-4AEA-8F11-2A83E4E3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7" y="2772042"/>
            <a:ext cx="2848633" cy="3589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43CED-2FCD-4AF8-B18B-D6E1553B8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" y="2924931"/>
            <a:ext cx="2379427" cy="317256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574AB-64EE-4EC1-8D7C-FA5C5369F3D1}"/>
              </a:ext>
            </a:extLst>
          </p:cNvPr>
          <p:cNvCxnSpPr/>
          <p:nvPr/>
        </p:nvCxnSpPr>
        <p:spPr>
          <a:xfrm>
            <a:off x="418730" y="2743199"/>
            <a:ext cx="11354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D5F03-21DD-47BC-8115-9910941D20F8}"/>
              </a:ext>
            </a:extLst>
          </p:cNvPr>
          <p:cNvSpPr/>
          <p:nvPr/>
        </p:nvSpPr>
        <p:spPr>
          <a:xfrm>
            <a:off x="637032" y="6136944"/>
            <a:ext cx="15263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6657C0-78A5-480F-B546-14F763A1C992}"/>
              </a:ext>
            </a:extLst>
          </p:cNvPr>
          <p:cNvSpPr/>
          <p:nvPr/>
        </p:nvSpPr>
        <p:spPr>
          <a:xfrm>
            <a:off x="3923469" y="6140710"/>
            <a:ext cx="10316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EAD1B-77AB-4C29-8704-6E7FA7346FFE}"/>
              </a:ext>
            </a:extLst>
          </p:cNvPr>
          <p:cNvSpPr/>
          <p:nvPr/>
        </p:nvSpPr>
        <p:spPr>
          <a:xfrm>
            <a:off x="6429044" y="6131194"/>
            <a:ext cx="2208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272AB-8D02-4391-A395-5565F6A2C1BD}"/>
              </a:ext>
            </a:extLst>
          </p:cNvPr>
          <p:cNvSpPr/>
          <p:nvPr/>
        </p:nvSpPr>
        <p:spPr>
          <a:xfrm>
            <a:off x="10119675" y="6114996"/>
            <a:ext cx="1279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626CD-9439-4DF4-B17E-64D7659CD3A8}"/>
              </a:ext>
            </a:extLst>
          </p:cNvPr>
          <p:cNvSpPr/>
          <p:nvPr/>
        </p:nvSpPr>
        <p:spPr>
          <a:xfrm>
            <a:off x="9445842" y="2924931"/>
            <a:ext cx="426128" cy="2854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556A8A1-F32E-4C84-97AE-B7DA317C0022}"/>
              </a:ext>
            </a:extLst>
          </p:cNvPr>
          <p:cNvSpPr/>
          <p:nvPr/>
        </p:nvSpPr>
        <p:spPr>
          <a:xfrm>
            <a:off x="9449168" y="2371818"/>
            <a:ext cx="366694" cy="540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B88D4-E52E-4295-A526-52A214DFD37B}"/>
              </a:ext>
            </a:extLst>
          </p:cNvPr>
          <p:cNvSpPr/>
          <p:nvPr/>
        </p:nvSpPr>
        <p:spPr>
          <a:xfrm>
            <a:off x="7395620" y="1873269"/>
            <a:ext cx="44737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提示应该向右移动书籍</a:t>
            </a:r>
          </a:p>
        </p:txBody>
      </p:sp>
    </p:spTree>
    <p:extLst>
      <p:ext uri="{BB962C8B-B14F-4D97-AF65-F5344CB8AC3E}">
        <p14:creationId xmlns:p14="http://schemas.microsoft.com/office/powerpoint/2010/main" val="39108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0320-4499-441D-BD1C-30AA647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CE13-136F-4371-ADCD-F238D82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方案二：利用</a:t>
            </a:r>
            <a:r>
              <a:rPr lang="en-US" altLang="zh-CN"/>
              <a:t>API</a:t>
            </a:r>
            <a:r>
              <a:rPr lang="zh-CN" altLang="en-US"/>
              <a:t>接口数据</a:t>
            </a:r>
            <a:endParaRPr lang="en-US" altLang="zh-CN"/>
          </a:p>
          <a:p>
            <a:pPr lvl="1"/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存在返回文字位置接口</a:t>
            </a:r>
            <a:endParaRPr lang="en-US" altLang="zh-CN"/>
          </a:p>
          <a:p>
            <a:pPr lvl="1"/>
            <a:r>
              <a:rPr lang="zh-CN" altLang="en-US"/>
              <a:t>其接口为矩形的左顶点以及宽和长</a:t>
            </a:r>
            <a:endParaRPr lang="en-US" altLang="zh-CN"/>
          </a:p>
          <a:p>
            <a:pPr lvl="2"/>
            <a:r>
              <a:rPr lang="zh-CN" altLang="en-US"/>
              <a:t>若有大量顶点位于某一边，则判断这一边为文字边缘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zh-CN" altLang="en-US"/>
              <a:t>可以向这一边的反方向移动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en-US" altLang="zh-CN"/>
          </a:p>
          <a:p>
            <a:pPr lvl="2"/>
            <a:r>
              <a:rPr lang="zh-CN" altLang="en-US"/>
              <a:t>每次进行图书位置的提示需要调用</a:t>
            </a:r>
            <a:r>
              <a:rPr lang="en-US" altLang="zh-CN"/>
              <a:t>API</a:t>
            </a:r>
            <a:r>
              <a:rPr lang="zh-CN" altLang="en-US"/>
              <a:t>，实时性很低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C288B-A9DF-478A-AD36-0C160641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1608842"/>
            <a:ext cx="3238781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8A2-1D4C-4F41-BEC2-CBA6AFB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9AED-0FE3-41F1-8A96-8D32DA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8"/>
            <a:ext cx="10515600" cy="2701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图书位置提示的方案优劣对比</a:t>
            </a:r>
            <a:endParaRPr lang="en-US" altLang="zh-CN"/>
          </a:p>
          <a:p>
            <a:pPr lvl="1"/>
            <a:r>
              <a:rPr lang="zh-CN" altLang="en-US"/>
              <a:t>精度（待进一步评估）</a:t>
            </a:r>
            <a:endParaRPr lang="en-US" altLang="zh-CN"/>
          </a:p>
          <a:p>
            <a:pPr lvl="2"/>
            <a:r>
              <a:rPr lang="zh-CN" altLang="en-US"/>
              <a:t>由于判断原理是类似的，因此暂时认为二者精度一致</a:t>
            </a:r>
            <a:endParaRPr lang="en-US" altLang="zh-CN"/>
          </a:p>
          <a:p>
            <a:pPr lvl="1"/>
            <a:r>
              <a:rPr lang="zh-CN" altLang="en-US"/>
              <a:t>可扩展性</a:t>
            </a:r>
            <a:endParaRPr lang="en-US" altLang="zh-CN"/>
          </a:p>
          <a:p>
            <a:pPr lvl="2"/>
            <a:r>
              <a:rPr lang="en-US" altLang="zh-CN"/>
              <a:t>Opencv</a:t>
            </a:r>
            <a:r>
              <a:rPr lang="zh-CN" altLang="en-US"/>
              <a:t>处理的灵活性更高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554D0F-BE6D-46F6-8E88-E02EB5E2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09716"/>
              </p:ext>
            </p:extLst>
          </p:nvPr>
        </p:nvGraphicFramePr>
        <p:xfrm>
          <a:off x="806506" y="3972448"/>
          <a:ext cx="10002175" cy="267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435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2459056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677938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2000435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74087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精度（待进一步评估）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Opencv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=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利用</a:t>
                      </a:r>
                      <a:r>
                        <a:rPr lang="en-US" altLang="zh-CN" b="1"/>
                        <a:t>API</a:t>
                      </a:r>
                      <a:r>
                        <a:rPr lang="zh-CN" altLang="en-US" b="1"/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=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20CB-9AD7-458E-8AA6-7369854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2695-50C2-474A-BDB8-320BBF2A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适用范围：在有</a:t>
            </a:r>
            <a:r>
              <a:rPr lang="en-US" altLang="zh-CN"/>
              <a:t>WIFI</a:t>
            </a:r>
            <a:r>
              <a:rPr lang="zh-CN" altLang="en-US"/>
              <a:t>的室内条件下</a:t>
            </a:r>
            <a:endParaRPr lang="en-US" altLang="zh-CN"/>
          </a:p>
          <a:p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zh-CN" altLang="en-US"/>
              <a:t>辅助盲人语音读书</a:t>
            </a:r>
            <a:endParaRPr lang="en-US" altLang="zh-CN"/>
          </a:p>
          <a:p>
            <a:pPr lvl="1"/>
            <a:r>
              <a:rPr lang="zh-CN" altLang="en-US"/>
              <a:t>服务号报警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D568-2750-4439-A494-0F843EE6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/>
              <a:t>系统产品的规格书</a:t>
            </a:r>
            <a:endParaRPr lang="en-US" altLang="zh-CN"/>
          </a:p>
          <a:p>
            <a:r>
              <a:rPr lang="zh-CN" altLang="en-US"/>
              <a:t>核心技术方案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972D905-53B0-49B1-8B36-0425390B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系统级设计</a:t>
            </a:r>
          </a:p>
        </p:txBody>
      </p:sp>
    </p:spTree>
    <p:extLst>
      <p:ext uri="{BB962C8B-B14F-4D97-AF65-F5344CB8AC3E}">
        <p14:creationId xmlns:p14="http://schemas.microsoft.com/office/powerpoint/2010/main" val="212929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软硬件模块级设计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9A6D8-093B-4FDD-BD5A-FB631F7F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智能硬件设备</a:t>
            </a:r>
            <a:endParaRPr lang="en-US" altLang="zh-CN"/>
          </a:p>
          <a:p>
            <a:r>
              <a:rPr lang="zh-CN" altLang="en-US"/>
              <a:t>智能服务平台</a:t>
            </a:r>
          </a:p>
        </p:txBody>
      </p:sp>
    </p:spTree>
    <p:extLst>
      <p:ext uri="{BB962C8B-B14F-4D97-AF65-F5344CB8AC3E}">
        <p14:creationId xmlns:p14="http://schemas.microsoft.com/office/powerpoint/2010/main" val="4980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85686D-3E35-4A4A-83D5-C86A45AF908C}"/>
              </a:ext>
            </a:extLst>
          </p:cNvPr>
          <p:cNvGrpSpPr/>
          <p:nvPr/>
        </p:nvGrpSpPr>
        <p:grpSpPr>
          <a:xfrm>
            <a:off x="976542" y="1366571"/>
            <a:ext cx="9108490" cy="5165218"/>
            <a:chOff x="976542" y="1366571"/>
            <a:chExt cx="9108490" cy="5165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93A743-2F6E-450F-A99A-ADA1E47E463D}"/>
                </a:ext>
              </a:extLst>
            </p:cNvPr>
            <p:cNvGrpSpPr/>
            <p:nvPr/>
          </p:nvGrpSpPr>
          <p:grpSpPr>
            <a:xfrm>
              <a:off x="1713389" y="1366571"/>
              <a:ext cx="8371643" cy="3888421"/>
              <a:chOff x="1189607" y="1447059"/>
              <a:chExt cx="8371643" cy="438113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CE4B13-5387-4A51-BB0A-71D55DDF56E9}"/>
                  </a:ext>
                </a:extLst>
              </p:cNvPr>
              <p:cNvSpPr/>
              <p:nvPr/>
            </p:nvSpPr>
            <p:spPr>
              <a:xfrm>
                <a:off x="1189607" y="1455935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按键检测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06B1CC-7E55-4C52-9AAD-12C5020FC1CB}"/>
                  </a:ext>
                </a:extLst>
              </p:cNvPr>
              <p:cNvSpPr/>
              <p:nvPr/>
            </p:nvSpPr>
            <p:spPr>
              <a:xfrm>
                <a:off x="1189607" y="2492802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语音单元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C504CA-E356-40ED-882B-E233B5839D9A}"/>
                  </a:ext>
                </a:extLst>
              </p:cNvPr>
              <p:cNvSpPr/>
              <p:nvPr/>
            </p:nvSpPr>
            <p:spPr>
              <a:xfrm>
                <a:off x="4551285" y="1447059"/>
                <a:ext cx="1544715" cy="43811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控制单元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7D9A13-9E73-4513-B883-E00FB6031378}"/>
                  </a:ext>
                </a:extLst>
              </p:cNvPr>
              <p:cNvSpPr/>
              <p:nvPr/>
            </p:nvSpPr>
            <p:spPr>
              <a:xfrm>
                <a:off x="1207359" y="4034904"/>
                <a:ext cx="1447061" cy="179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摄像单元</a:t>
                </a: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DB529DF1-2763-4C01-9E56-36D4FD241503}"/>
                  </a:ext>
                </a:extLst>
              </p:cNvPr>
              <p:cNvSpPr/>
              <p:nvPr/>
            </p:nvSpPr>
            <p:spPr>
              <a:xfrm>
                <a:off x="2743200" y="1646806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0BD190D-0405-48E1-82A3-A165CD664BC4}"/>
                  </a:ext>
                </a:extLst>
              </p:cNvPr>
              <p:cNvSpPr/>
              <p:nvPr/>
            </p:nvSpPr>
            <p:spPr>
              <a:xfrm>
                <a:off x="2743199" y="2690331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8CC8D7CF-07A9-4ECA-BCFE-6B90B71289C2}"/>
                  </a:ext>
                </a:extLst>
              </p:cNvPr>
              <p:cNvSpPr/>
              <p:nvPr/>
            </p:nvSpPr>
            <p:spPr>
              <a:xfrm>
                <a:off x="2796466" y="4994092"/>
                <a:ext cx="1544715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AA8DCAF-EAEC-45E7-BBF5-618E5D667214}"/>
                  </a:ext>
                </a:extLst>
              </p:cNvPr>
              <p:cNvSpPr/>
              <p:nvPr/>
            </p:nvSpPr>
            <p:spPr>
              <a:xfrm flipH="1">
                <a:off x="2796466" y="4527616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15C903D-11CD-4941-BCA7-4E85B7950307}"/>
                  </a:ext>
                </a:extLst>
              </p:cNvPr>
              <p:cNvSpPr/>
              <p:nvPr/>
            </p:nvSpPr>
            <p:spPr>
              <a:xfrm>
                <a:off x="6263196" y="1977695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BD1EEC-2039-4628-A98C-0139C976F7F8}"/>
                  </a:ext>
                </a:extLst>
              </p:cNvPr>
              <p:cNvSpPr/>
              <p:nvPr/>
            </p:nvSpPr>
            <p:spPr>
              <a:xfrm>
                <a:off x="7902609" y="1447059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百度云</a:t>
                </a:r>
                <a:r>
                  <a:rPr lang="en-US" altLang="zh-CN" sz="2000" b="1"/>
                  <a:t>API</a:t>
                </a:r>
                <a:endParaRPr lang="zh-CN" altLang="en-US" sz="2000" b="1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342BF1B7-A437-4084-9FC7-CA49E848FF25}"/>
                  </a:ext>
                </a:extLst>
              </p:cNvPr>
              <p:cNvSpPr/>
              <p:nvPr/>
            </p:nvSpPr>
            <p:spPr>
              <a:xfrm flipH="1">
                <a:off x="6226946" y="2402518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F55602-4D49-4A54-A88C-9E10E02D8B21}"/>
                  </a:ext>
                </a:extLst>
              </p:cNvPr>
              <p:cNvSpPr/>
              <p:nvPr/>
            </p:nvSpPr>
            <p:spPr>
              <a:xfrm>
                <a:off x="7902608" y="3917271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云端服务器</a:t>
                </a:r>
              </a:p>
            </p:txBody>
          </p: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EC1D61EE-962E-4E16-8FA6-1C859425B58F}"/>
                  </a:ext>
                </a:extLst>
              </p:cNvPr>
              <p:cNvSpPr/>
              <p:nvPr/>
            </p:nvSpPr>
            <p:spPr>
              <a:xfrm>
                <a:off x="6275773" y="4542041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235734F2-25E6-4906-8A3D-8FA57E131979}"/>
                  </a:ext>
                </a:extLst>
              </p:cNvPr>
              <p:cNvSpPr/>
              <p:nvPr/>
            </p:nvSpPr>
            <p:spPr>
              <a:xfrm flipH="1">
                <a:off x="6214368" y="4994092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8E2A32C-D3F4-48D3-8ACC-7BFA5F34D0A3}"/>
                </a:ext>
              </a:extLst>
            </p:cNvPr>
            <p:cNvSpPr/>
            <p:nvPr/>
          </p:nvSpPr>
          <p:spPr>
            <a:xfrm>
              <a:off x="1819921" y="5932964"/>
              <a:ext cx="4799861" cy="5988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供电模块</a:t>
              </a:r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73DF88E3-AE56-45CE-8F1F-5BA0A1B965E2}"/>
                </a:ext>
              </a:extLst>
            </p:cNvPr>
            <p:cNvSpPr/>
            <p:nvPr/>
          </p:nvSpPr>
          <p:spPr>
            <a:xfrm>
              <a:off x="5709820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352E4C1-583D-4537-B5CD-68AE683E8C45}"/>
                </a:ext>
              </a:extLst>
            </p:cNvPr>
            <p:cNvSpPr/>
            <p:nvPr/>
          </p:nvSpPr>
          <p:spPr>
            <a:xfrm>
              <a:off x="2317067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圆角右 6">
              <a:extLst>
                <a:ext uri="{FF2B5EF4-FFF2-40B4-BE49-F238E27FC236}">
                  <a16:creationId xmlns:a16="http://schemas.microsoft.com/office/drawing/2014/main" id="{7A83CC7E-2C18-4F37-834C-C16E28B64219}"/>
                </a:ext>
              </a:extLst>
            </p:cNvPr>
            <p:cNvSpPr/>
            <p:nvPr/>
          </p:nvSpPr>
          <p:spPr>
            <a:xfrm>
              <a:off x="976542" y="2462775"/>
              <a:ext cx="676183" cy="3759883"/>
            </a:xfrm>
            <a:prstGeom prst="bentArrow">
              <a:avLst>
                <a:gd name="adj1" fmla="val 2018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988291-B7C7-44CA-9D48-A58D6B27109B}"/>
                </a:ext>
              </a:extLst>
            </p:cNvPr>
            <p:cNvSpPr/>
            <p:nvPr/>
          </p:nvSpPr>
          <p:spPr>
            <a:xfrm>
              <a:off x="976542" y="6108586"/>
              <a:ext cx="754600" cy="114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39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546D-8FB6-4CED-AF3F-F977514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软硬件架构级设计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5A90-BC7B-464D-B8C9-7AA9A8B5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软件模块</a:t>
            </a:r>
            <a:endParaRPr lang="en-US" altLang="zh-CN"/>
          </a:p>
          <a:p>
            <a:pPr lvl="1"/>
            <a:r>
              <a:rPr lang="zh-CN" altLang="en-US"/>
              <a:t>按键检测</a:t>
            </a:r>
            <a:endParaRPr lang="en-US" altLang="zh-CN"/>
          </a:p>
          <a:p>
            <a:pPr lvl="1"/>
            <a:r>
              <a:rPr lang="zh-CN" altLang="en-US"/>
              <a:t>图像处理</a:t>
            </a:r>
            <a:endParaRPr lang="en-US" altLang="zh-CN"/>
          </a:p>
          <a:p>
            <a:pPr lvl="1"/>
            <a:r>
              <a:rPr lang="zh-CN" altLang="en-US"/>
              <a:t>书籍位置提醒</a:t>
            </a:r>
            <a:endParaRPr lang="en-US" altLang="zh-CN"/>
          </a:p>
          <a:p>
            <a:pPr lvl="1"/>
            <a:r>
              <a:rPr lang="zh-CN" altLang="en-US"/>
              <a:t>调用</a:t>
            </a:r>
            <a:r>
              <a:rPr lang="en-US" altLang="zh-CN"/>
              <a:t>API</a:t>
            </a:r>
          </a:p>
          <a:p>
            <a:pPr lvl="1"/>
            <a:r>
              <a:rPr lang="zh-CN" altLang="en-US"/>
              <a:t>上传读书数据</a:t>
            </a:r>
            <a:endParaRPr lang="en-US" altLang="zh-CN"/>
          </a:p>
          <a:p>
            <a:r>
              <a:rPr lang="zh-CN" altLang="en-US"/>
              <a:t>硬件模块</a:t>
            </a:r>
            <a:endParaRPr lang="en-US" altLang="zh-CN"/>
          </a:p>
          <a:p>
            <a:pPr lvl="1"/>
            <a:r>
              <a:rPr lang="zh-CN" altLang="en-US"/>
              <a:t>音频处理模块</a:t>
            </a:r>
            <a:endParaRPr lang="en-US" altLang="zh-CN"/>
          </a:p>
          <a:p>
            <a:pPr lvl="1"/>
            <a:r>
              <a:rPr lang="zh-CN" altLang="en-US"/>
              <a:t>电源模块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0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4BAF-4ADD-4185-8FE6-07FC08E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BE829-3E4A-46C6-BA57-8DEFFF1C7573}"/>
              </a:ext>
            </a:extLst>
          </p:cNvPr>
          <p:cNvGrpSpPr/>
          <p:nvPr/>
        </p:nvGrpSpPr>
        <p:grpSpPr>
          <a:xfrm>
            <a:off x="216688" y="4171682"/>
            <a:ext cx="7565934" cy="1127463"/>
            <a:chOff x="388458" y="2574522"/>
            <a:chExt cx="9220823" cy="12517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D2A0D4F-BA41-4850-A100-30BF2AFC08E1}"/>
                </a:ext>
              </a:extLst>
            </p:cNvPr>
            <p:cNvSpPr/>
            <p:nvPr/>
          </p:nvSpPr>
          <p:spPr>
            <a:xfrm>
              <a:off x="388458" y="2574524"/>
              <a:ext cx="1485129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驻极体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64F4AF-E673-429B-B7F8-89874496D472}"/>
                </a:ext>
              </a:extLst>
            </p:cNvPr>
            <p:cNvSpPr/>
            <p:nvPr/>
          </p:nvSpPr>
          <p:spPr>
            <a:xfrm>
              <a:off x="2715887" y="2574524"/>
              <a:ext cx="1688918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放大器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B2BFE4-E30A-4982-804C-55922ED0AEB1}"/>
                </a:ext>
              </a:extLst>
            </p:cNvPr>
            <p:cNvSpPr/>
            <p:nvPr/>
          </p:nvSpPr>
          <p:spPr>
            <a:xfrm>
              <a:off x="5318126" y="2574524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带通滤波器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D2BD8DB-53BA-49F1-AD80-88590C4065CF}"/>
                </a:ext>
              </a:extLst>
            </p:cNvPr>
            <p:cNvSpPr/>
            <p:nvPr/>
          </p:nvSpPr>
          <p:spPr>
            <a:xfrm>
              <a:off x="1975481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0F2A02C4-8DC7-4364-AFA6-A02A5D356AC8}"/>
                </a:ext>
              </a:extLst>
            </p:cNvPr>
            <p:cNvSpPr/>
            <p:nvPr/>
          </p:nvSpPr>
          <p:spPr>
            <a:xfrm>
              <a:off x="4537572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735CC7-E95D-432D-9BFA-AC393666AF50}"/>
                </a:ext>
              </a:extLst>
            </p:cNvPr>
            <p:cNvSpPr/>
            <p:nvPr/>
          </p:nvSpPr>
          <p:spPr>
            <a:xfrm>
              <a:off x="7920364" y="2574522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电平调整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5C407A4-6907-4564-80DA-A5DD72882320}"/>
                </a:ext>
              </a:extLst>
            </p:cNvPr>
            <p:cNvSpPr/>
            <p:nvPr/>
          </p:nvSpPr>
          <p:spPr>
            <a:xfrm>
              <a:off x="7108937" y="3062793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ABF93CF-2929-4437-B24F-ADFAB0D541F3}"/>
              </a:ext>
            </a:extLst>
          </p:cNvPr>
          <p:cNvSpPr/>
          <p:nvPr/>
        </p:nvSpPr>
        <p:spPr>
          <a:xfrm>
            <a:off x="8550885" y="4171682"/>
            <a:ext cx="155979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模数转换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F803BD-37EC-409D-9F2A-1A4ACB7FF1DB}"/>
              </a:ext>
            </a:extLst>
          </p:cNvPr>
          <p:cNvSpPr/>
          <p:nvPr/>
        </p:nvSpPr>
        <p:spPr>
          <a:xfrm>
            <a:off x="10200297" y="454231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9C8E94-B3AA-4C5D-865E-A02300F96477}"/>
              </a:ext>
            </a:extLst>
          </p:cNvPr>
          <p:cNvSpPr/>
          <p:nvPr/>
        </p:nvSpPr>
        <p:spPr>
          <a:xfrm>
            <a:off x="10878939" y="4149139"/>
            <a:ext cx="131306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树莓派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99B85F4-2819-47BF-9311-A4EDD686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>
            <a:normAutofit/>
          </a:bodyPr>
          <a:lstStyle/>
          <a:p>
            <a:r>
              <a:rPr lang="zh-CN" altLang="en-US"/>
              <a:t>语音调理电路</a:t>
            </a:r>
            <a:endParaRPr lang="en-US" altLang="zh-CN"/>
          </a:p>
          <a:p>
            <a:pPr lvl="1"/>
            <a:r>
              <a:rPr lang="zh-CN" altLang="en-US"/>
              <a:t>树莓派支持的微型麦克风效果种类少而且效果一般</a:t>
            </a:r>
            <a:endParaRPr lang="en-US" altLang="zh-CN"/>
          </a:p>
          <a:p>
            <a:pPr lvl="1"/>
            <a:r>
              <a:rPr lang="zh-CN" altLang="en-US"/>
              <a:t>因此我们将模拟硬件电路放到了语音调理模块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E2C242-B592-4DFD-AB60-E9B4371FD839}"/>
              </a:ext>
            </a:extLst>
          </p:cNvPr>
          <p:cNvSpPr/>
          <p:nvPr/>
        </p:nvSpPr>
        <p:spPr>
          <a:xfrm>
            <a:off x="94559" y="3781064"/>
            <a:ext cx="7901126" cy="18998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B31F251-6D8B-4C43-8BB8-378334097762}"/>
              </a:ext>
            </a:extLst>
          </p:cNvPr>
          <p:cNvSpPr/>
          <p:nvPr/>
        </p:nvSpPr>
        <p:spPr>
          <a:xfrm>
            <a:off x="7896705" y="456638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890807-4E12-42AA-A0A4-2AF94F588F74}"/>
              </a:ext>
            </a:extLst>
          </p:cNvPr>
          <p:cNvSpPr/>
          <p:nvPr/>
        </p:nvSpPr>
        <p:spPr>
          <a:xfrm>
            <a:off x="4409836" y="5851085"/>
            <a:ext cx="37753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语音信号调理电路框图</a:t>
            </a:r>
          </a:p>
        </p:txBody>
      </p:sp>
    </p:spTree>
    <p:extLst>
      <p:ext uri="{BB962C8B-B14F-4D97-AF65-F5344CB8AC3E}">
        <p14:creationId xmlns:p14="http://schemas.microsoft.com/office/powerpoint/2010/main" val="26939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044-37F3-46D3-9F12-817130A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软件流程图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994781-74DE-4786-8D6A-2272F99B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1" y="1792818"/>
            <a:ext cx="10896038" cy="4110831"/>
          </a:xfrm>
        </p:spPr>
      </p:pic>
    </p:spTree>
    <p:extLst>
      <p:ext uri="{BB962C8B-B14F-4D97-AF65-F5344CB8AC3E}">
        <p14:creationId xmlns:p14="http://schemas.microsoft.com/office/powerpoint/2010/main" val="125690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FB7AF-9231-4779-95C8-328B8B57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" y="1631127"/>
            <a:ext cx="9935204" cy="4796306"/>
          </a:xfrm>
        </p:spPr>
      </p:pic>
    </p:spTree>
    <p:extLst>
      <p:ext uri="{BB962C8B-B14F-4D97-AF65-F5344CB8AC3E}">
        <p14:creationId xmlns:p14="http://schemas.microsoft.com/office/powerpoint/2010/main" val="424037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538</Words>
  <Application>Microsoft Office PowerPoint</Application>
  <PresentationFormat>宽屏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百度云文字识别API接口</vt:lpstr>
      <vt:lpstr>项目背景</vt:lpstr>
      <vt:lpstr>系统级设计</vt:lpstr>
      <vt:lpstr>软硬件模块级设计</vt:lpstr>
      <vt:lpstr>关键信号流分析</vt:lpstr>
      <vt:lpstr>软硬件架构级设计</vt:lpstr>
      <vt:lpstr>模拟电路设计</vt:lpstr>
      <vt:lpstr>软件流程图</vt:lpstr>
      <vt:lpstr>提示图书位置移动 方案一</vt:lpstr>
      <vt:lpstr>提示图书位置移动 方案二</vt:lpstr>
      <vt:lpstr>图像预处理</vt:lpstr>
      <vt:lpstr>透视校正</vt:lpstr>
      <vt:lpstr>图书位置的提示</vt:lpstr>
      <vt:lpstr>图书位置的提示</vt:lpstr>
      <vt:lpstr>图书位置的提示</vt:lpstr>
      <vt:lpstr>图书位置的提示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205</cp:revision>
  <dcterms:created xsi:type="dcterms:W3CDTF">2021-11-05T17:55:13Z</dcterms:created>
  <dcterms:modified xsi:type="dcterms:W3CDTF">2022-04-10T16:22:30Z</dcterms:modified>
</cp:coreProperties>
</file>