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90" r:id="rId2"/>
    <p:sldId id="486" r:id="rId3"/>
    <p:sldId id="483" r:id="rId4"/>
    <p:sldId id="485" r:id="rId5"/>
    <p:sldId id="496" r:id="rId6"/>
    <p:sldId id="484" r:id="rId7"/>
    <p:sldId id="498" r:id="rId8"/>
    <p:sldId id="487" r:id="rId9"/>
    <p:sldId id="491" r:id="rId10"/>
    <p:sldId id="497" r:id="rId11"/>
    <p:sldId id="489" r:id="rId12"/>
    <p:sldId id="494" r:id="rId13"/>
    <p:sldId id="488" r:id="rId14"/>
    <p:sldId id="495" r:id="rId15"/>
    <p:sldId id="492" r:id="rId16"/>
    <p:sldId id="49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4434840"/>
            <a:ext cx="1929384" cy="177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01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032" y="326211"/>
            <a:ext cx="10515600" cy="749808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5440908"/>
          </a:xfrm>
        </p:spPr>
        <p:txBody>
          <a:bodyPr/>
          <a:lstStyle>
            <a:lvl1pPr marL="447675" indent="-447675">
              <a:buFont typeface="Wingdings" panose="05000000000000000000" pitchFamily="2" charset="2"/>
              <a:buChar char="n"/>
              <a:defRPr b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895350" indent="-43815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44613" indent="-430213"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>
              <a:defRPr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560" y="132644"/>
            <a:ext cx="1236347" cy="113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 userDrawn="1"/>
        </p:nvCxnSpPr>
        <p:spPr>
          <a:xfrm>
            <a:off x="649224" y="1106424"/>
            <a:ext cx="9482328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5840"/>
            <a:ext cx="10515600" cy="517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09BDA-68D7-463F-9518-3AAE6ADB8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5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013C5-F597-43C9-AD9C-A80A7D12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百度云文字识别</a:t>
            </a:r>
            <a:r>
              <a:rPr lang="en-US" altLang="zh-CN"/>
              <a:t>API</a:t>
            </a:r>
            <a:r>
              <a:rPr lang="zh-CN" altLang="en-US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49F08-2B07-43DD-A7C6-29D00159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通用文字识别</a:t>
            </a:r>
            <a:endParaRPr lang="en-US" altLang="zh-CN"/>
          </a:p>
          <a:p>
            <a:pPr lvl="1"/>
            <a:r>
              <a:rPr lang="zh-CN" altLang="en-US"/>
              <a:t>高精度版、高精度含位置版、标准版、标准含位置版</a:t>
            </a:r>
            <a:endParaRPr lang="en-US" altLang="zh-CN"/>
          </a:p>
          <a:p>
            <a:pPr lvl="1"/>
            <a:r>
              <a:rPr lang="zh-CN" altLang="en-US"/>
              <a:t>含位置版可以返回文字段的位置</a:t>
            </a:r>
            <a:endParaRPr lang="en-US" altLang="zh-CN"/>
          </a:p>
          <a:p>
            <a:r>
              <a:rPr lang="zh-CN" altLang="en-US"/>
              <a:t>产品价格</a:t>
            </a:r>
            <a:endParaRPr lang="en-US" altLang="zh-CN"/>
          </a:p>
          <a:p>
            <a:pPr lvl="1"/>
            <a:r>
              <a:rPr lang="zh-CN" altLang="en-US"/>
              <a:t>免费测试量：个人认证</a:t>
            </a:r>
            <a:r>
              <a:rPr lang="en-US" altLang="zh-CN"/>
              <a:t>1000</a:t>
            </a:r>
            <a:r>
              <a:rPr lang="zh-CN" altLang="en-US"/>
              <a:t>次</a:t>
            </a:r>
            <a:r>
              <a:rPr lang="en-US" altLang="zh-CN"/>
              <a:t>/</a:t>
            </a:r>
            <a:r>
              <a:rPr lang="zh-CN" altLang="en-US"/>
              <a:t>月</a:t>
            </a:r>
            <a:endParaRPr lang="en-US" altLang="zh-CN"/>
          </a:p>
          <a:p>
            <a:pPr lvl="2"/>
            <a:r>
              <a:rPr lang="zh-CN" altLang="en-US"/>
              <a:t>并不需要频繁调用，从开发到验证免费额度初步估计是足够的</a:t>
            </a:r>
            <a:endParaRPr lang="en-US" altLang="zh-CN"/>
          </a:p>
          <a:p>
            <a:pPr lvl="1"/>
            <a:r>
              <a:rPr lang="zh-CN" altLang="en-US"/>
              <a:t>预付费次数包：</a:t>
            </a:r>
            <a:r>
              <a:rPr lang="en-US" altLang="zh-CN"/>
              <a:t>1</a:t>
            </a:r>
            <a:r>
              <a:rPr lang="zh-CN" altLang="en-US"/>
              <a:t>万次</a:t>
            </a:r>
            <a:r>
              <a:rPr lang="en-US" altLang="zh-CN"/>
              <a:t>/50</a:t>
            </a:r>
            <a:r>
              <a:rPr lang="zh-CN" altLang="en-US"/>
              <a:t>元</a:t>
            </a:r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65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98F6-A699-48E8-97C8-C6FE38D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提示图书位置移动 方案二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0CFF730-FA72-4F16-87BA-08EDE9304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3" y="1642247"/>
            <a:ext cx="9154494" cy="4960563"/>
          </a:xfrm>
        </p:spPr>
      </p:pic>
    </p:spTree>
    <p:extLst>
      <p:ext uri="{BB962C8B-B14F-4D97-AF65-F5344CB8AC3E}">
        <p14:creationId xmlns:p14="http://schemas.microsoft.com/office/powerpoint/2010/main" val="415896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77340-5760-4A10-8D26-27385B15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图像预处理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6692B-FCF4-4485-9643-AEC10FED9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透视校正</a:t>
            </a:r>
            <a:endParaRPr lang="en-US" altLang="zh-CN"/>
          </a:p>
          <a:p>
            <a:pPr lvl="1"/>
            <a:r>
              <a:rPr lang="zh-CN" altLang="en-US"/>
              <a:t>方法</a:t>
            </a:r>
            <a:endParaRPr lang="en-US" altLang="zh-CN"/>
          </a:p>
          <a:p>
            <a:pPr lvl="2"/>
            <a:r>
              <a:rPr lang="zh-CN" altLang="en-US"/>
              <a:t>使用霍夫线检测的方法，计算检测出的直线平均角度</a:t>
            </a:r>
            <a:endParaRPr lang="en-US" altLang="zh-CN"/>
          </a:p>
          <a:p>
            <a:pPr lvl="1"/>
            <a:r>
              <a:rPr lang="zh-CN" altLang="en-US"/>
              <a:t>问题</a:t>
            </a:r>
            <a:endParaRPr lang="en-US" altLang="zh-CN"/>
          </a:p>
          <a:p>
            <a:pPr lvl="2"/>
            <a:r>
              <a:rPr lang="zh-CN" altLang="en-US"/>
              <a:t>效果有限</a:t>
            </a:r>
            <a:endParaRPr lang="en-US" altLang="zh-CN"/>
          </a:p>
          <a:p>
            <a:pPr lvl="2"/>
            <a:r>
              <a:rPr lang="zh-CN" altLang="en-US"/>
              <a:t>不能解决书籍完全拿反的问题</a:t>
            </a:r>
            <a:endParaRPr lang="en-US" altLang="zh-CN"/>
          </a:p>
          <a:p>
            <a:r>
              <a:rPr lang="zh-CN" altLang="en-US"/>
              <a:t>清晰度的增强</a:t>
            </a:r>
            <a:endParaRPr lang="en-US" altLang="zh-CN"/>
          </a:p>
          <a:p>
            <a:pPr lvl="1"/>
            <a:r>
              <a:rPr lang="zh-CN" altLang="en-US"/>
              <a:t>方法</a:t>
            </a:r>
            <a:endParaRPr lang="en-US" altLang="zh-CN"/>
          </a:p>
          <a:p>
            <a:pPr lvl="2"/>
            <a:r>
              <a:rPr lang="zh-CN" altLang="en-US"/>
              <a:t>二值化</a:t>
            </a:r>
            <a:endParaRPr lang="en-US" altLang="zh-CN"/>
          </a:p>
          <a:p>
            <a:pPr lvl="2"/>
            <a:r>
              <a:rPr lang="zh-CN" altLang="en-US"/>
              <a:t>摄像头分辨率提高</a:t>
            </a:r>
            <a:endParaRPr lang="en-US" altLang="zh-CN"/>
          </a:p>
          <a:p>
            <a:pPr lvl="1"/>
            <a:r>
              <a:rPr lang="zh-CN" altLang="en-US"/>
              <a:t>注：</a:t>
            </a:r>
            <a:r>
              <a:rPr lang="en-US" altLang="zh-CN"/>
              <a:t>API</a:t>
            </a:r>
            <a:r>
              <a:rPr lang="zh-CN" altLang="en-US"/>
              <a:t>接口图片大小不能超过</a:t>
            </a:r>
            <a:r>
              <a:rPr lang="en-US" altLang="zh-CN"/>
              <a:t>4MB</a:t>
            </a:r>
            <a:r>
              <a:rPr lang="zh-CN" altLang="en-US"/>
              <a:t>（高清版不能超过</a:t>
            </a:r>
            <a:r>
              <a:rPr lang="en-US" altLang="zh-CN"/>
              <a:t>10MB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F8A9EA-8574-45A6-82F3-84742CA77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9" b="21530"/>
          <a:stretch/>
        </p:blipFill>
        <p:spPr>
          <a:xfrm>
            <a:off x="8191395" y="1467034"/>
            <a:ext cx="3336141" cy="454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6043D-7032-4087-B8D9-F54F67F1A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透视校正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56884-894A-4433-BC26-04198019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关键参数</a:t>
            </a:r>
            <a:endParaRPr lang="en-US" altLang="zh-CN"/>
          </a:p>
          <a:p>
            <a:pPr lvl="1"/>
            <a:r>
              <a:rPr lang="zh-CN" altLang="en-US"/>
              <a:t>霍夫线检测阈值；图片降采样比例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006A6C-F781-4D9E-847D-FA9B7243E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9" b="21530"/>
          <a:stretch/>
        </p:blipFill>
        <p:spPr>
          <a:xfrm>
            <a:off x="4803581" y="2639201"/>
            <a:ext cx="2974128" cy="40479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767345-EACD-4A9D-8A59-515B615CDC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63" b="20803"/>
          <a:stretch/>
        </p:blipFill>
        <p:spPr>
          <a:xfrm>
            <a:off x="637032" y="2639201"/>
            <a:ext cx="2976556" cy="404792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5FB6801-9F00-47A5-A4FC-86444B4F87BF}"/>
              </a:ext>
            </a:extLst>
          </p:cNvPr>
          <p:cNvSpPr/>
          <p:nvPr/>
        </p:nvSpPr>
        <p:spPr>
          <a:xfrm>
            <a:off x="3747176" y="4243526"/>
            <a:ext cx="861134" cy="55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AB37F00-3073-41A3-84E8-6DC94B148CAA}"/>
              </a:ext>
            </a:extLst>
          </p:cNvPr>
          <p:cNvSpPr/>
          <p:nvPr/>
        </p:nvSpPr>
        <p:spPr>
          <a:xfrm>
            <a:off x="7978200" y="4243526"/>
            <a:ext cx="861134" cy="55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5B565C-2137-46C5-9056-DD69D4CE75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62" b="20367"/>
          <a:stretch/>
        </p:blipFill>
        <p:spPr>
          <a:xfrm>
            <a:off x="9147641" y="2639201"/>
            <a:ext cx="2952852" cy="4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0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8CDAB-0B90-4193-AF65-A465E3F3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图书位置的提示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AB78E8-3EAA-4B82-8FFF-B2F93BB04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方案一：</a:t>
                </a:r>
                <a:r>
                  <a:rPr lang="en-US" altLang="zh-CN"/>
                  <a:t>Opencv</a:t>
                </a:r>
                <a:r>
                  <a:rPr lang="zh-CN" altLang="en-US"/>
                  <a:t>本地处理</a:t>
                </a:r>
                <a:endParaRPr lang="en-US" altLang="zh-CN"/>
              </a:p>
              <a:p>
                <a:pPr lvl="1"/>
                <a:r>
                  <a:rPr lang="zh-CN" altLang="en-US"/>
                  <a:t>灰度化处理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过卷积核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最大池化操作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二值化处理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判断某一边上为</a:t>
                </a:r>
                <a:r>
                  <a:rPr lang="en-US" altLang="zh-CN">
                    <a:sym typeface="Wingdings" panose="05000000000000000000" pitchFamily="2" charset="2"/>
                  </a:rPr>
                  <a:t>255</a:t>
                </a:r>
                <a:r>
                  <a:rPr lang="zh-CN" altLang="en-US">
                    <a:sym typeface="Wingdings" panose="05000000000000000000" pitchFamily="2" charset="2"/>
                  </a:rPr>
                  <a:t>的点是否达到阈值</a:t>
                </a:r>
                <a:r>
                  <a:rPr lang="en-US" altLang="zh-CN"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ym typeface="Wingdings" panose="05000000000000000000" pitchFamily="2" charset="2"/>
                  </a:rPr>
                  <a:t>提示移动方向</a:t>
                </a:r>
                <a:endParaRPr lang="en-US" altLang="zh-CN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/>
                  <a:t>卷积核的设置</a:t>
                </a:r>
                <a:endParaRPr lang="en-US" altLang="zh-CN"/>
              </a:p>
              <a:p>
                <a:pPr lvl="2"/>
                <a:r>
                  <a:rPr lang="zh-CN" altLang="en-US"/>
                  <a:t>边缘提取卷积核：提取边缘</a:t>
                </a:r>
                <a:endParaRPr lang="en-US" altLang="zh-CN"/>
              </a:p>
              <a:p>
                <a:pPr lvl="2"/>
                <a:r>
                  <a:rPr lang="zh-CN" altLang="en-US"/>
                  <a:t>最大池化操作：关注区域</a:t>
                </a:r>
                <a:endParaRPr lang="en-US" altLang="zh-CN"/>
              </a:p>
              <a:p>
                <a:pPr lvl="2"/>
                <a:r>
                  <a:rPr lang="zh-CN" altLang="en-US"/>
                  <a:t>二值化处理：效果增强</a:t>
                </a:r>
                <a:endParaRPr lang="en-US" altLang="zh-CN"/>
              </a:p>
              <a:p>
                <a:pPr lvl="1"/>
                <a:r>
                  <a:rPr lang="en-US" altLang="zh-CN"/>
                  <a:t>One trick</a:t>
                </a:r>
              </a:p>
              <a:p>
                <a:pPr lvl="2"/>
                <a:r>
                  <a:rPr lang="zh-CN" altLang="en-US"/>
                  <a:t>在卷积核中加入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增强文字特征，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/>
                  <a:t>与最后一步判断的阈值有关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AB78E8-3EAA-4B82-8FFF-B2F93BB04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449CE2-A040-46EF-9CB1-7D083AD36280}"/>
                  </a:ext>
                </a:extLst>
              </p:cNvPr>
              <p:cNvSpPr txBox="1"/>
              <p:nvPr/>
            </p:nvSpPr>
            <p:spPr>
              <a:xfrm>
                <a:off x="7121934" y="4818929"/>
                <a:ext cx="4405602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𝒌𝒆𝒓𝒏𝒂𝒍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449CE2-A040-46EF-9CB1-7D083AD36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34" y="4818929"/>
                <a:ext cx="44056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8FEFD4-0FC0-4588-AD77-879F486FCE30}"/>
                  </a:ext>
                </a:extLst>
              </p:cNvPr>
              <p:cNvSpPr txBox="1"/>
              <p:nvPr/>
            </p:nvSpPr>
            <p:spPr>
              <a:xfrm>
                <a:off x="6907228" y="2778806"/>
                <a:ext cx="4405602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𝒌𝒆𝒓𝒏𝒂𝒍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8FEFD4-0FC0-4588-AD77-879F486FC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228" y="2778806"/>
                <a:ext cx="4405602" cy="106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FFFAD28E-0812-4B21-9D38-F5C41E59E4A1}"/>
              </a:ext>
            </a:extLst>
          </p:cNvPr>
          <p:cNvSpPr/>
          <p:nvPr/>
        </p:nvSpPr>
        <p:spPr>
          <a:xfrm>
            <a:off x="9144000" y="3923930"/>
            <a:ext cx="479394" cy="894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8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B796609-628A-4404-BAE2-291424B41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576" y="2854317"/>
            <a:ext cx="3149417" cy="35750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F5A14B-D39E-427B-8D4B-E41A9837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图书位置的提示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36375-63DB-47AE-B0A3-E07B88F9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方案一：</a:t>
            </a:r>
            <a:r>
              <a:rPr lang="en-US" altLang="zh-CN"/>
              <a:t>Opencv</a:t>
            </a:r>
            <a:r>
              <a:rPr lang="zh-CN" altLang="en-US"/>
              <a:t>本地处理</a:t>
            </a:r>
            <a:endParaRPr lang="en-US" altLang="zh-CN"/>
          </a:p>
          <a:p>
            <a:pPr lvl="1"/>
            <a:r>
              <a:rPr lang="zh-CN" altLang="en-US"/>
              <a:t>每一步的效果展示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2E602-E5BF-43E6-A1C6-FD44C78EC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581" y="2743199"/>
            <a:ext cx="2848633" cy="35892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695108-D475-4AEA-8F11-2A83E4E3A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067" y="2772042"/>
            <a:ext cx="2848633" cy="35892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743CED-2FCD-4AF8-B18B-D6E1553B8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0" y="2924931"/>
            <a:ext cx="2379427" cy="3172567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E574AB-64EE-4EC1-8D7C-FA5C5369F3D1}"/>
              </a:ext>
            </a:extLst>
          </p:cNvPr>
          <p:cNvCxnSpPr/>
          <p:nvPr/>
        </p:nvCxnSpPr>
        <p:spPr>
          <a:xfrm>
            <a:off x="418730" y="2743199"/>
            <a:ext cx="113545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82D5F03-21DD-47BC-8115-9910941D20F8}"/>
              </a:ext>
            </a:extLst>
          </p:cNvPr>
          <p:cNvSpPr/>
          <p:nvPr/>
        </p:nvSpPr>
        <p:spPr>
          <a:xfrm>
            <a:off x="637032" y="6136944"/>
            <a:ext cx="15263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6657C0-78A5-480F-B546-14F763A1C992}"/>
              </a:ext>
            </a:extLst>
          </p:cNvPr>
          <p:cNvSpPr/>
          <p:nvPr/>
        </p:nvSpPr>
        <p:spPr>
          <a:xfrm>
            <a:off x="3923469" y="6140710"/>
            <a:ext cx="10316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EAD1B-77AB-4C29-8704-6E7FA7346FFE}"/>
              </a:ext>
            </a:extLst>
          </p:cNvPr>
          <p:cNvSpPr/>
          <p:nvPr/>
        </p:nvSpPr>
        <p:spPr>
          <a:xfrm>
            <a:off x="6429044" y="6131194"/>
            <a:ext cx="22086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Maxpooling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272AB-8D02-4391-A395-5565F6A2C1BD}"/>
              </a:ext>
            </a:extLst>
          </p:cNvPr>
          <p:cNvSpPr/>
          <p:nvPr/>
        </p:nvSpPr>
        <p:spPr>
          <a:xfrm>
            <a:off x="10119675" y="6114996"/>
            <a:ext cx="12797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</a:t>
            </a:r>
            <a:endParaRPr lang="zh-CN" altLang="en-US" sz="32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1626CD-9439-4DF4-B17E-64D7659CD3A8}"/>
              </a:ext>
            </a:extLst>
          </p:cNvPr>
          <p:cNvSpPr/>
          <p:nvPr/>
        </p:nvSpPr>
        <p:spPr>
          <a:xfrm>
            <a:off x="9445842" y="2924931"/>
            <a:ext cx="426128" cy="28544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2556A8A1-F32E-4C84-97AE-B7DA317C0022}"/>
              </a:ext>
            </a:extLst>
          </p:cNvPr>
          <p:cNvSpPr/>
          <p:nvPr/>
        </p:nvSpPr>
        <p:spPr>
          <a:xfrm>
            <a:off x="9449168" y="2371818"/>
            <a:ext cx="366694" cy="5404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FB88D4-E52E-4295-A526-52A214DFD37B}"/>
              </a:ext>
            </a:extLst>
          </p:cNvPr>
          <p:cNvSpPr/>
          <p:nvPr/>
        </p:nvSpPr>
        <p:spPr>
          <a:xfrm>
            <a:off x="7395620" y="1873269"/>
            <a:ext cx="44737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提示应该向右移动书籍</a:t>
            </a:r>
          </a:p>
        </p:txBody>
      </p:sp>
    </p:spTree>
    <p:extLst>
      <p:ext uri="{BB962C8B-B14F-4D97-AF65-F5344CB8AC3E}">
        <p14:creationId xmlns:p14="http://schemas.microsoft.com/office/powerpoint/2010/main" val="39108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20320-4499-441D-BD1C-30AA6477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图书位置的提示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4CE13-136F-4371-ADCD-F238D821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方案二：利用</a:t>
            </a:r>
            <a:r>
              <a:rPr lang="en-US" altLang="zh-CN"/>
              <a:t>API</a:t>
            </a:r>
            <a:r>
              <a:rPr lang="zh-CN" altLang="en-US"/>
              <a:t>接口数据</a:t>
            </a:r>
            <a:endParaRPr lang="en-US" altLang="zh-CN"/>
          </a:p>
          <a:p>
            <a:pPr lvl="1"/>
            <a:r>
              <a:rPr lang="zh-CN" altLang="en-US"/>
              <a:t>百度云文字识别</a:t>
            </a:r>
            <a:r>
              <a:rPr lang="en-US" altLang="zh-CN"/>
              <a:t>API</a:t>
            </a:r>
            <a:r>
              <a:rPr lang="zh-CN" altLang="en-US"/>
              <a:t>存在返回文字位置接口</a:t>
            </a:r>
            <a:endParaRPr lang="en-US" altLang="zh-CN"/>
          </a:p>
          <a:p>
            <a:pPr lvl="1"/>
            <a:r>
              <a:rPr lang="zh-CN" altLang="en-US"/>
              <a:t>其接口为矩形的左顶点以及宽和长</a:t>
            </a:r>
            <a:endParaRPr lang="en-US" altLang="zh-CN"/>
          </a:p>
          <a:p>
            <a:pPr lvl="2"/>
            <a:r>
              <a:rPr lang="zh-CN" altLang="en-US"/>
              <a:t>若有大量顶点位于某一边，则判断这一边为文字边缘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       </a:t>
            </a:r>
            <a:r>
              <a:rPr lang="zh-CN" altLang="en-US"/>
              <a:t>可以向这一边的反方向移动</a:t>
            </a:r>
            <a:endParaRPr lang="en-US" altLang="zh-CN"/>
          </a:p>
          <a:p>
            <a:pPr lvl="1"/>
            <a:r>
              <a:rPr lang="zh-CN" altLang="en-US"/>
              <a:t>缺点</a:t>
            </a:r>
            <a:endParaRPr lang="en-US" altLang="zh-CN"/>
          </a:p>
          <a:p>
            <a:pPr lvl="2"/>
            <a:r>
              <a:rPr lang="zh-CN" altLang="en-US"/>
              <a:t>每次进行图书位置的提示需要调用</a:t>
            </a:r>
            <a:r>
              <a:rPr lang="en-US" altLang="zh-CN"/>
              <a:t>API</a:t>
            </a:r>
            <a:r>
              <a:rPr lang="zh-CN" altLang="en-US"/>
              <a:t>，实时性很低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AC288B-A9DF-478A-AD36-0C160641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15" y="1608842"/>
            <a:ext cx="3238781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CA8A2-1D4C-4F41-BEC2-CBA6AFB7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图书位置的提示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49AED-0FE3-41F1-8A96-8D32DAA6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8"/>
            <a:ext cx="10515600" cy="27010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图书位置提示的方案优劣对比</a:t>
            </a:r>
            <a:endParaRPr lang="en-US" altLang="zh-CN"/>
          </a:p>
          <a:p>
            <a:pPr lvl="1"/>
            <a:r>
              <a:rPr lang="zh-CN" altLang="en-US"/>
              <a:t>精度（待进一步评估）</a:t>
            </a:r>
            <a:endParaRPr lang="en-US" altLang="zh-CN"/>
          </a:p>
          <a:p>
            <a:pPr lvl="2"/>
            <a:r>
              <a:rPr lang="zh-CN" altLang="en-US"/>
              <a:t>由于判断原理是类似的，因此暂时认为二者精度一致</a:t>
            </a:r>
            <a:endParaRPr lang="en-US" altLang="zh-CN"/>
          </a:p>
          <a:p>
            <a:pPr lvl="1"/>
            <a:r>
              <a:rPr lang="zh-CN" altLang="en-US"/>
              <a:t>可扩展性</a:t>
            </a:r>
            <a:endParaRPr lang="en-US" altLang="zh-CN"/>
          </a:p>
          <a:p>
            <a:pPr lvl="2"/>
            <a:r>
              <a:rPr lang="en-US" altLang="zh-CN"/>
              <a:t>Opencv</a:t>
            </a:r>
            <a:r>
              <a:rPr lang="zh-CN" altLang="en-US"/>
              <a:t>处理的灵活性更高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9554D0F-BE6D-46F6-8E88-E02EB5E26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09716"/>
              </p:ext>
            </p:extLst>
          </p:nvPr>
        </p:nvGraphicFramePr>
        <p:xfrm>
          <a:off x="806506" y="3972448"/>
          <a:ext cx="10002175" cy="2675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435">
                  <a:extLst>
                    <a:ext uri="{9D8B030D-6E8A-4147-A177-3AD203B41FA5}">
                      <a16:colId xmlns:a16="http://schemas.microsoft.com/office/drawing/2014/main" val="4196352698"/>
                    </a:ext>
                  </a:extLst>
                </a:gridCol>
                <a:gridCol w="2459056">
                  <a:extLst>
                    <a:ext uri="{9D8B030D-6E8A-4147-A177-3AD203B41FA5}">
                      <a16:colId xmlns:a16="http://schemas.microsoft.com/office/drawing/2014/main" val="1751999794"/>
                    </a:ext>
                  </a:extLst>
                </a:gridCol>
                <a:gridCol w="1864311">
                  <a:extLst>
                    <a:ext uri="{9D8B030D-6E8A-4147-A177-3AD203B41FA5}">
                      <a16:colId xmlns:a16="http://schemas.microsoft.com/office/drawing/2014/main" val="3854998424"/>
                    </a:ext>
                  </a:extLst>
                </a:gridCol>
                <a:gridCol w="1677938">
                  <a:extLst>
                    <a:ext uri="{9D8B030D-6E8A-4147-A177-3AD203B41FA5}">
                      <a16:colId xmlns:a16="http://schemas.microsoft.com/office/drawing/2014/main" val="240042960"/>
                    </a:ext>
                  </a:extLst>
                </a:gridCol>
                <a:gridCol w="2000435">
                  <a:extLst>
                    <a:ext uri="{9D8B030D-6E8A-4147-A177-3AD203B41FA5}">
                      <a16:colId xmlns:a16="http://schemas.microsoft.com/office/drawing/2014/main" val="2723549517"/>
                    </a:ext>
                  </a:extLst>
                </a:gridCol>
              </a:tblGrid>
              <a:tr h="740873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精度（待进一步评估）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鲁棒性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实时性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灵活性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93667"/>
                  </a:ext>
                </a:extLst>
              </a:tr>
              <a:tr h="967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Opencv</a:t>
                      </a:r>
                      <a:r>
                        <a:rPr lang="zh-CN" altLang="en-US" b="1">
                          <a:solidFill>
                            <a:srgbClr val="FF0000"/>
                          </a:solidFill>
                        </a:rPr>
                        <a:t>处理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=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759293"/>
                  </a:ext>
                </a:extLst>
              </a:tr>
              <a:tr h="967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利用</a:t>
                      </a:r>
                      <a:r>
                        <a:rPr lang="en-US" altLang="zh-CN" b="1"/>
                        <a:t>API</a:t>
                      </a:r>
                      <a:r>
                        <a:rPr lang="zh-CN" altLang="en-US" b="1"/>
                        <a:t>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=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86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520CB-9AD7-458E-8AA6-73698548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C2695-50C2-474A-BDB8-320BBF2A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适用范围：在有</a:t>
            </a:r>
            <a:r>
              <a:rPr lang="en-US" altLang="zh-CN"/>
              <a:t>WIFI</a:t>
            </a:r>
            <a:r>
              <a:rPr lang="zh-CN" altLang="en-US"/>
              <a:t>的室内条件下</a:t>
            </a:r>
            <a:endParaRPr lang="en-US" altLang="zh-CN"/>
          </a:p>
          <a:p>
            <a:r>
              <a:rPr lang="zh-CN" altLang="en-US"/>
              <a:t>功能</a:t>
            </a:r>
            <a:endParaRPr lang="en-US" altLang="zh-CN"/>
          </a:p>
          <a:p>
            <a:pPr lvl="1"/>
            <a:r>
              <a:rPr lang="zh-CN" altLang="en-US"/>
              <a:t>辅助盲人语音读书</a:t>
            </a:r>
            <a:endParaRPr lang="en-US" altLang="zh-CN"/>
          </a:p>
          <a:p>
            <a:pPr lvl="1"/>
            <a:r>
              <a:rPr lang="zh-CN" altLang="en-US"/>
              <a:t>服务号报警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32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FD568-2750-4439-A494-0F843EE6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9"/>
            <a:ext cx="11375136" cy="5440908"/>
          </a:xfrm>
        </p:spPr>
        <p:txBody>
          <a:bodyPr/>
          <a:lstStyle/>
          <a:p>
            <a:r>
              <a:rPr lang="zh-CN" altLang="en-US"/>
              <a:t>系统产品的规格书</a:t>
            </a:r>
            <a:endParaRPr lang="en-US" altLang="zh-CN"/>
          </a:p>
          <a:p>
            <a:r>
              <a:rPr lang="zh-CN" altLang="en-US"/>
              <a:t>核心技术方案</a:t>
            </a: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A972D905-53B0-49B1-8B36-0425390B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系统级设计</a:t>
            </a:r>
          </a:p>
        </p:txBody>
      </p:sp>
    </p:spTree>
    <p:extLst>
      <p:ext uri="{BB962C8B-B14F-4D97-AF65-F5344CB8AC3E}">
        <p14:creationId xmlns:p14="http://schemas.microsoft.com/office/powerpoint/2010/main" val="212929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3A686-3C16-4321-99E7-21F30FC4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软硬件模块级设计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9A6D8-093B-4FDD-BD5A-FB631F7F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智能硬件设备</a:t>
            </a:r>
            <a:endParaRPr lang="en-US" altLang="zh-CN"/>
          </a:p>
          <a:p>
            <a:r>
              <a:rPr lang="zh-CN" altLang="en-US"/>
              <a:t>智能服务平台</a:t>
            </a:r>
          </a:p>
        </p:txBody>
      </p:sp>
    </p:spTree>
    <p:extLst>
      <p:ext uri="{BB962C8B-B14F-4D97-AF65-F5344CB8AC3E}">
        <p14:creationId xmlns:p14="http://schemas.microsoft.com/office/powerpoint/2010/main" val="49802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3A686-3C16-4321-99E7-21F30FC4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关键信号流分析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85686D-3E35-4A4A-83D5-C86A45AF908C}"/>
              </a:ext>
            </a:extLst>
          </p:cNvPr>
          <p:cNvGrpSpPr/>
          <p:nvPr/>
        </p:nvGrpSpPr>
        <p:grpSpPr>
          <a:xfrm>
            <a:off x="976542" y="1366571"/>
            <a:ext cx="9108490" cy="5165218"/>
            <a:chOff x="976542" y="1366571"/>
            <a:chExt cx="9108490" cy="516521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D93A743-2F6E-450F-A99A-ADA1E47E463D}"/>
                </a:ext>
              </a:extLst>
            </p:cNvPr>
            <p:cNvGrpSpPr/>
            <p:nvPr/>
          </p:nvGrpSpPr>
          <p:grpSpPr>
            <a:xfrm>
              <a:off x="1713389" y="1366571"/>
              <a:ext cx="8371643" cy="3888421"/>
              <a:chOff x="1189607" y="1447059"/>
              <a:chExt cx="8371643" cy="438113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DCE4B13-5387-4A51-BB0A-71D55DDF56E9}"/>
                  </a:ext>
                </a:extLst>
              </p:cNvPr>
              <p:cNvSpPr/>
              <p:nvPr/>
            </p:nvSpPr>
            <p:spPr>
              <a:xfrm>
                <a:off x="1189607" y="1455935"/>
                <a:ext cx="1447061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按键检测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06B1CC-7E55-4C52-9AAD-12C5020FC1CB}"/>
                  </a:ext>
                </a:extLst>
              </p:cNvPr>
              <p:cNvSpPr/>
              <p:nvPr/>
            </p:nvSpPr>
            <p:spPr>
              <a:xfrm>
                <a:off x="1189607" y="2492802"/>
                <a:ext cx="1447061" cy="67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语音单元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5C504CA-E356-40ED-882B-E233B5839D9A}"/>
                  </a:ext>
                </a:extLst>
              </p:cNvPr>
              <p:cNvSpPr/>
              <p:nvPr/>
            </p:nvSpPr>
            <p:spPr>
              <a:xfrm>
                <a:off x="4551285" y="1447059"/>
                <a:ext cx="1544715" cy="438113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控制单元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07D9A13-9E73-4513-B883-E00FB6031378}"/>
                  </a:ext>
                </a:extLst>
              </p:cNvPr>
              <p:cNvSpPr/>
              <p:nvPr/>
            </p:nvSpPr>
            <p:spPr>
              <a:xfrm>
                <a:off x="1207359" y="4034904"/>
                <a:ext cx="1447061" cy="1793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摄像单元</a:t>
                </a:r>
              </a:p>
            </p:txBody>
          </p:sp>
          <p:sp>
            <p:nvSpPr>
              <p:cNvPr id="14" name="箭头: 右 13">
                <a:extLst>
                  <a:ext uri="{FF2B5EF4-FFF2-40B4-BE49-F238E27FC236}">
                    <a16:creationId xmlns:a16="http://schemas.microsoft.com/office/drawing/2014/main" id="{DB529DF1-2763-4C01-9E56-36D4FD241503}"/>
                  </a:ext>
                </a:extLst>
              </p:cNvPr>
              <p:cNvSpPr/>
              <p:nvPr/>
            </p:nvSpPr>
            <p:spPr>
              <a:xfrm>
                <a:off x="2743200" y="1646806"/>
                <a:ext cx="1544716" cy="2796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00BD190D-0405-48E1-82A3-A165CD664BC4}"/>
                  </a:ext>
                </a:extLst>
              </p:cNvPr>
              <p:cNvSpPr/>
              <p:nvPr/>
            </p:nvSpPr>
            <p:spPr>
              <a:xfrm>
                <a:off x="2743199" y="2690331"/>
                <a:ext cx="1544716" cy="2796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6" name="箭头: 右 15">
                <a:extLst>
                  <a:ext uri="{FF2B5EF4-FFF2-40B4-BE49-F238E27FC236}">
                    <a16:creationId xmlns:a16="http://schemas.microsoft.com/office/drawing/2014/main" id="{8CC8D7CF-07A9-4ECA-BCFE-6B90B71289C2}"/>
                  </a:ext>
                </a:extLst>
              </p:cNvPr>
              <p:cNvSpPr/>
              <p:nvPr/>
            </p:nvSpPr>
            <p:spPr>
              <a:xfrm>
                <a:off x="2796466" y="4994092"/>
                <a:ext cx="1544715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7" name="箭头: 右 16">
                <a:extLst>
                  <a:ext uri="{FF2B5EF4-FFF2-40B4-BE49-F238E27FC236}">
                    <a16:creationId xmlns:a16="http://schemas.microsoft.com/office/drawing/2014/main" id="{BAA8DCAF-EAEC-45E7-BBF5-618E5D667214}"/>
                  </a:ext>
                </a:extLst>
              </p:cNvPr>
              <p:cNvSpPr/>
              <p:nvPr/>
            </p:nvSpPr>
            <p:spPr>
              <a:xfrm flipH="1">
                <a:off x="2796466" y="4527616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F15C903D-11CD-4941-BCA7-4E85B7950307}"/>
                  </a:ext>
                </a:extLst>
              </p:cNvPr>
              <p:cNvSpPr/>
              <p:nvPr/>
            </p:nvSpPr>
            <p:spPr>
              <a:xfrm>
                <a:off x="6263196" y="1977695"/>
                <a:ext cx="1447061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CBD1EEC-2039-4628-A98C-0139C976F7F8}"/>
                  </a:ext>
                </a:extLst>
              </p:cNvPr>
              <p:cNvSpPr/>
              <p:nvPr/>
            </p:nvSpPr>
            <p:spPr>
              <a:xfrm>
                <a:off x="7902609" y="1447059"/>
                <a:ext cx="1658641" cy="1910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百度云</a:t>
                </a:r>
                <a:r>
                  <a:rPr lang="en-US" altLang="zh-CN" sz="2000" b="1"/>
                  <a:t>API</a:t>
                </a:r>
                <a:endParaRPr lang="zh-CN" altLang="en-US" sz="2000" b="1"/>
              </a:p>
            </p:txBody>
          </p:sp>
          <p:sp>
            <p:nvSpPr>
              <p:cNvPr id="20" name="箭头: 右 19">
                <a:extLst>
                  <a:ext uri="{FF2B5EF4-FFF2-40B4-BE49-F238E27FC236}">
                    <a16:creationId xmlns:a16="http://schemas.microsoft.com/office/drawing/2014/main" id="{342BF1B7-A437-4084-9FC7-CA49E848FF25}"/>
                  </a:ext>
                </a:extLst>
              </p:cNvPr>
              <p:cNvSpPr/>
              <p:nvPr/>
            </p:nvSpPr>
            <p:spPr>
              <a:xfrm flipH="1">
                <a:off x="6226946" y="2402518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4F55602-4D49-4A54-A88C-9E10E02D8B21}"/>
                  </a:ext>
                </a:extLst>
              </p:cNvPr>
              <p:cNvSpPr/>
              <p:nvPr/>
            </p:nvSpPr>
            <p:spPr>
              <a:xfrm>
                <a:off x="7902608" y="3917271"/>
                <a:ext cx="1658641" cy="19109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/>
                  <a:t>云端服务器</a:t>
                </a:r>
              </a:p>
            </p:txBody>
          </p:sp>
          <p:sp>
            <p:nvSpPr>
              <p:cNvPr id="22" name="箭头: 右 21">
                <a:extLst>
                  <a:ext uri="{FF2B5EF4-FFF2-40B4-BE49-F238E27FC236}">
                    <a16:creationId xmlns:a16="http://schemas.microsoft.com/office/drawing/2014/main" id="{EC1D61EE-962E-4E16-8FA6-1C859425B58F}"/>
                  </a:ext>
                </a:extLst>
              </p:cNvPr>
              <p:cNvSpPr/>
              <p:nvPr/>
            </p:nvSpPr>
            <p:spPr>
              <a:xfrm>
                <a:off x="6275773" y="4542041"/>
                <a:ext cx="1447061" cy="279647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23" name="箭头: 右 22">
                <a:extLst>
                  <a:ext uri="{FF2B5EF4-FFF2-40B4-BE49-F238E27FC236}">
                    <a16:creationId xmlns:a16="http://schemas.microsoft.com/office/drawing/2014/main" id="{235734F2-25E6-4906-8A3D-8FA57E131979}"/>
                  </a:ext>
                </a:extLst>
              </p:cNvPr>
              <p:cNvSpPr/>
              <p:nvPr/>
            </p:nvSpPr>
            <p:spPr>
              <a:xfrm flipH="1">
                <a:off x="6214368" y="4994092"/>
                <a:ext cx="1544716" cy="27964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8E2A32C-D3F4-48D3-8ACC-7BFA5F34D0A3}"/>
                </a:ext>
              </a:extLst>
            </p:cNvPr>
            <p:cNvSpPr/>
            <p:nvPr/>
          </p:nvSpPr>
          <p:spPr>
            <a:xfrm>
              <a:off x="1819921" y="5932964"/>
              <a:ext cx="4799861" cy="5988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供电模块</a:t>
              </a:r>
            </a:p>
          </p:txBody>
        </p:sp>
        <p:sp>
          <p:nvSpPr>
            <p:cNvPr id="3" name="箭头: 上 2">
              <a:extLst>
                <a:ext uri="{FF2B5EF4-FFF2-40B4-BE49-F238E27FC236}">
                  <a16:creationId xmlns:a16="http://schemas.microsoft.com/office/drawing/2014/main" id="{73DF88E3-AE56-45CE-8F1F-5BA0A1B965E2}"/>
                </a:ext>
              </a:extLst>
            </p:cNvPr>
            <p:cNvSpPr/>
            <p:nvPr/>
          </p:nvSpPr>
          <p:spPr>
            <a:xfrm>
              <a:off x="5709820" y="5338745"/>
              <a:ext cx="275208" cy="51046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id="{D352E4C1-583D-4537-B5CD-68AE683E8C45}"/>
                </a:ext>
              </a:extLst>
            </p:cNvPr>
            <p:cNvSpPr/>
            <p:nvPr/>
          </p:nvSpPr>
          <p:spPr>
            <a:xfrm>
              <a:off x="2317067" y="5338745"/>
              <a:ext cx="275208" cy="510465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圆角右 6">
              <a:extLst>
                <a:ext uri="{FF2B5EF4-FFF2-40B4-BE49-F238E27FC236}">
                  <a16:creationId xmlns:a16="http://schemas.microsoft.com/office/drawing/2014/main" id="{7A83CC7E-2C18-4F37-834C-C16E28B64219}"/>
                </a:ext>
              </a:extLst>
            </p:cNvPr>
            <p:cNvSpPr/>
            <p:nvPr/>
          </p:nvSpPr>
          <p:spPr>
            <a:xfrm>
              <a:off x="976542" y="2462775"/>
              <a:ext cx="676183" cy="3759883"/>
            </a:xfrm>
            <a:prstGeom prst="bentArrow">
              <a:avLst>
                <a:gd name="adj1" fmla="val 20181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988291-B7C7-44CA-9D48-A58D6B27109B}"/>
                </a:ext>
              </a:extLst>
            </p:cNvPr>
            <p:cNvSpPr/>
            <p:nvPr/>
          </p:nvSpPr>
          <p:spPr>
            <a:xfrm>
              <a:off x="976542" y="6108586"/>
              <a:ext cx="754600" cy="1140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39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8546D-8FB6-4CED-AF3F-F977514E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软硬件架构级设计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85A90-BC7B-464D-B8C9-7AA9A8B5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软件模块</a:t>
            </a:r>
            <a:endParaRPr lang="en-US" altLang="zh-CN"/>
          </a:p>
          <a:p>
            <a:pPr lvl="1"/>
            <a:r>
              <a:rPr lang="zh-CN" altLang="en-US"/>
              <a:t>按键检测</a:t>
            </a:r>
            <a:endParaRPr lang="en-US" altLang="zh-CN"/>
          </a:p>
          <a:p>
            <a:pPr lvl="1"/>
            <a:r>
              <a:rPr lang="zh-CN" altLang="en-US"/>
              <a:t>图像处理</a:t>
            </a:r>
            <a:endParaRPr lang="en-US" altLang="zh-CN"/>
          </a:p>
          <a:p>
            <a:pPr lvl="1"/>
            <a:r>
              <a:rPr lang="zh-CN" altLang="en-US"/>
              <a:t>书籍位置提醒</a:t>
            </a:r>
            <a:endParaRPr lang="en-US" altLang="zh-CN"/>
          </a:p>
          <a:p>
            <a:pPr lvl="1"/>
            <a:r>
              <a:rPr lang="zh-CN" altLang="en-US"/>
              <a:t>调用</a:t>
            </a:r>
            <a:r>
              <a:rPr lang="en-US" altLang="zh-CN"/>
              <a:t>API</a:t>
            </a:r>
          </a:p>
          <a:p>
            <a:pPr lvl="1"/>
            <a:r>
              <a:rPr lang="zh-CN" altLang="en-US"/>
              <a:t>上传读书数据</a:t>
            </a:r>
            <a:endParaRPr lang="en-US" altLang="zh-CN"/>
          </a:p>
          <a:p>
            <a:r>
              <a:rPr lang="zh-CN" altLang="en-US"/>
              <a:t>硬件模块</a:t>
            </a:r>
            <a:endParaRPr lang="en-US" altLang="zh-CN"/>
          </a:p>
          <a:p>
            <a:pPr lvl="1"/>
            <a:r>
              <a:rPr lang="zh-CN" altLang="en-US"/>
              <a:t>音频处理模块</a:t>
            </a:r>
            <a:endParaRPr lang="en-US" altLang="zh-CN"/>
          </a:p>
          <a:p>
            <a:pPr lvl="1"/>
            <a:r>
              <a:rPr lang="zh-CN" altLang="en-US"/>
              <a:t>电源模块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00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44BAF-4ADD-4185-8FE6-07FC08E1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模拟电路设计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BE829-3E4A-46C6-BA57-8DEFFF1C7573}"/>
              </a:ext>
            </a:extLst>
          </p:cNvPr>
          <p:cNvGrpSpPr/>
          <p:nvPr/>
        </p:nvGrpSpPr>
        <p:grpSpPr>
          <a:xfrm>
            <a:off x="216688" y="4171682"/>
            <a:ext cx="7565934" cy="1127463"/>
            <a:chOff x="388458" y="2574522"/>
            <a:chExt cx="9220823" cy="12517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D2A0D4F-BA41-4850-A100-30BF2AFC08E1}"/>
                </a:ext>
              </a:extLst>
            </p:cNvPr>
            <p:cNvSpPr/>
            <p:nvPr/>
          </p:nvSpPr>
          <p:spPr>
            <a:xfrm>
              <a:off x="388458" y="2574524"/>
              <a:ext cx="1485129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驻极体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164F4AF-E673-429B-B7F8-89874496D472}"/>
                </a:ext>
              </a:extLst>
            </p:cNvPr>
            <p:cNvSpPr/>
            <p:nvPr/>
          </p:nvSpPr>
          <p:spPr>
            <a:xfrm>
              <a:off x="2715887" y="2574524"/>
              <a:ext cx="1688918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放大器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B2BFE4-E30A-4982-804C-55922ED0AEB1}"/>
                </a:ext>
              </a:extLst>
            </p:cNvPr>
            <p:cNvSpPr/>
            <p:nvPr/>
          </p:nvSpPr>
          <p:spPr>
            <a:xfrm>
              <a:off x="5318126" y="2574524"/>
              <a:ext cx="1688917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带通滤波器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4D2BD8DB-53BA-49F1-AD80-88590C4065CF}"/>
                </a:ext>
              </a:extLst>
            </p:cNvPr>
            <p:cNvSpPr/>
            <p:nvPr/>
          </p:nvSpPr>
          <p:spPr>
            <a:xfrm>
              <a:off x="1975481" y="3062795"/>
              <a:ext cx="709533" cy="275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0F2A02C4-8DC7-4364-AFA6-A02A5D356AC8}"/>
                </a:ext>
              </a:extLst>
            </p:cNvPr>
            <p:cNvSpPr/>
            <p:nvPr/>
          </p:nvSpPr>
          <p:spPr>
            <a:xfrm>
              <a:off x="4537572" y="3062795"/>
              <a:ext cx="709533" cy="275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1735CC7-E95D-432D-9BFA-AC393666AF50}"/>
                </a:ext>
              </a:extLst>
            </p:cNvPr>
            <p:cNvSpPr/>
            <p:nvPr/>
          </p:nvSpPr>
          <p:spPr>
            <a:xfrm>
              <a:off x="7920364" y="2574522"/>
              <a:ext cx="1688917" cy="1251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/>
                <a:t>电平调整</a:t>
              </a: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55C407A4-6907-4564-80DA-A5DD72882320}"/>
                </a:ext>
              </a:extLst>
            </p:cNvPr>
            <p:cNvSpPr/>
            <p:nvPr/>
          </p:nvSpPr>
          <p:spPr>
            <a:xfrm>
              <a:off x="7108937" y="3062793"/>
              <a:ext cx="709533" cy="2752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FABF93CF-2929-4437-B24F-ADFAB0D541F3}"/>
              </a:ext>
            </a:extLst>
          </p:cNvPr>
          <p:cNvSpPr/>
          <p:nvPr/>
        </p:nvSpPr>
        <p:spPr>
          <a:xfrm>
            <a:off x="8550885" y="4171682"/>
            <a:ext cx="1559791" cy="1127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模数转换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AF803BD-37EC-409D-9F2A-1A4ACB7FF1DB}"/>
              </a:ext>
            </a:extLst>
          </p:cNvPr>
          <p:cNvSpPr/>
          <p:nvPr/>
        </p:nvSpPr>
        <p:spPr>
          <a:xfrm>
            <a:off x="10200297" y="4542319"/>
            <a:ext cx="577048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39C8E94-B3AA-4C5D-865E-A02300F96477}"/>
              </a:ext>
            </a:extLst>
          </p:cNvPr>
          <p:cNvSpPr/>
          <p:nvPr/>
        </p:nvSpPr>
        <p:spPr>
          <a:xfrm>
            <a:off x="10878939" y="4149139"/>
            <a:ext cx="1313061" cy="1127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/>
              <a:t>树莓派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399B85F4-2819-47BF-9311-A4EDD686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46219"/>
            <a:ext cx="10515600" cy="5440908"/>
          </a:xfrm>
        </p:spPr>
        <p:txBody>
          <a:bodyPr>
            <a:normAutofit/>
          </a:bodyPr>
          <a:lstStyle/>
          <a:p>
            <a:r>
              <a:rPr lang="zh-CN" altLang="en-US"/>
              <a:t>语音调理电路</a:t>
            </a:r>
            <a:endParaRPr lang="en-US" altLang="zh-CN"/>
          </a:p>
          <a:p>
            <a:pPr lvl="1"/>
            <a:r>
              <a:rPr lang="zh-CN" altLang="en-US"/>
              <a:t>树莓派支持的微型麦克风效果种类少而且效果一般</a:t>
            </a:r>
            <a:endParaRPr lang="en-US" altLang="zh-CN"/>
          </a:p>
          <a:p>
            <a:pPr lvl="1"/>
            <a:r>
              <a:rPr lang="zh-CN" altLang="en-US"/>
              <a:t>因此我们将模拟硬件电路放到了语音调理模块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E2C242-B592-4DFD-AB60-E9B4371FD839}"/>
              </a:ext>
            </a:extLst>
          </p:cNvPr>
          <p:cNvSpPr/>
          <p:nvPr/>
        </p:nvSpPr>
        <p:spPr>
          <a:xfrm>
            <a:off x="94559" y="3781064"/>
            <a:ext cx="7901126" cy="1899821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B31F251-6D8B-4C43-8BB8-378334097762}"/>
              </a:ext>
            </a:extLst>
          </p:cNvPr>
          <p:cNvSpPr/>
          <p:nvPr/>
        </p:nvSpPr>
        <p:spPr>
          <a:xfrm>
            <a:off x="7896705" y="4566389"/>
            <a:ext cx="577048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890807-4E12-42AA-A0A4-2AF94F588F74}"/>
              </a:ext>
            </a:extLst>
          </p:cNvPr>
          <p:cNvSpPr/>
          <p:nvPr/>
        </p:nvSpPr>
        <p:spPr>
          <a:xfrm>
            <a:off x="4409836" y="5851085"/>
            <a:ext cx="37753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语音信号调理电路框图</a:t>
            </a:r>
          </a:p>
        </p:txBody>
      </p:sp>
    </p:spTree>
    <p:extLst>
      <p:ext uri="{BB962C8B-B14F-4D97-AF65-F5344CB8AC3E}">
        <p14:creationId xmlns:p14="http://schemas.microsoft.com/office/powerpoint/2010/main" val="269396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BC044-37F3-46D3-9F12-817130A7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软件流程图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9994781-74DE-4786-8D6A-2272F99BC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1" y="1792818"/>
            <a:ext cx="10896038" cy="4110831"/>
          </a:xfrm>
        </p:spPr>
      </p:pic>
    </p:spTree>
    <p:extLst>
      <p:ext uri="{BB962C8B-B14F-4D97-AF65-F5344CB8AC3E}">
        <p14:creationId xmlns:p14="http://schemas.microsoft.com/office/powerpoint/2010/main" val="125690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98F6-A699-48E8-97C8-C6FE38DE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提示图书位置移动 方案一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0FB7AF-9231-4779-95C8-328B8B57C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98" y="1631127"/>
            <a:ext cx="9935204" cy="4796306"/>
          </a:xfrm>
        </p:spPr>
      </p:pic>
    </p:spTree>
    <p:extLst>
      <p:ext uri="{BB962C8B-B14F-4D97-AF65-F5344CB8AC3E}">
        <p14:creationId xmlns:p14="http://schemas.microsoft.com/office/powerpoint/2010/main" val="424037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538</Words>
  <Application>Microsoft Office PowerPoint</Application>
  <PresentationFormat>宽屏</PresentationFormat>
  <Paragraphs>111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百度云文字识别API接口</vt:lpstr>
      <vt:lpstr>项目背景</vt:lpstr>
      <vt:lpstr>系统级设计</vt:lpstr>
      <vt:lpstr>软硬件模块级设计</vt:lpstr>
      <vt:lpstr>关键信号流分析</vt:lpstr>
      <vt:lpstr>软硬件架构级设计</vt:lpstr>
      <vt:lpstr>模拟电路设计</vt:lpstr>
      <vt:lpstr>软件流程图</vt:lpstr>
      <vt:lpstr>提示图书位置移动 方案一</vt:lpstr>
      <vt:lpstr>提示图书位置移动 方案二</vt:lpstr>
      <vt:lpstr>图像预处理</vt:lpstr>
      <vt:lpstr>透视校正</vt:lpstr>
      <vt:lpstr>图书位置的提示</vt:lpstr>
      <vt:lpstr>图书位置的提示</vt:lpstr>
      <vt:lpstr>图书位置的提示</vt:lpstr>
      <vt:lpstr>图书位置的提示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1615738036@qq.com</dc:creator>
  <cp:lastModifiedBy>1615738036@qq.com</cp:lastModifiedBy>
  <cp:revision>204</cp:revision>
  <dcterms:created xsi:type="dcterms:W3CDTF">2021-11-05T17:55:13Z</dcterms:created>
  <dcterms:modified xsi:type="dcterms:W3CDTF">2022-04-10T16:12:00Z</dcterms:modified>
</cp:coreProperties>
</file>