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90" r:id="rId2"/>
    <p:sldId id="486" r:id="rId3"/>
    <p:sldId id="484" r:id="rId4"/>
    <p:sldId id="496" r:id="rId5"/>
    <p:sldId id="499" r:id="rId6"/>
    <p:sldId id="500" r:id="rId7"/>
    <p:sldId id="498" r:id="rId8"/>
    <p:sldId id="487" r:id="rId9"/>
    <p:sldId id="489" r:id="rId10"/>
    <p:sldId id="494" r:id="rId11"/>
    <p:sldId id="491" r:id="rId12"/>
    <p:sldId id="497" r:id="rId13"/>
    <p:sldId id="488" r:id="rId14"/>
    <p:sldId id="495" r:id="rId15"/>
    <p:sldId id="492" r:id="rId16"/>
    <p:sldId id="4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9601-30D4-4ACD-B5EC-D1E926FDFD69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4C0B-163E-45B0-89C0-530C4D52E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3C5-F597-43C9-AD9C-A80A7D12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9F08-2B07-43DD-A7C6-29D00159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通用文字识别</a:t>
            </a:r>
            <a:endParaRPr lang="en-US" altLang="zh-CN"/>
          </a:p>
          <a:p>
            <a:pPr lvl="1"/>
            <a:r>
              <a:rPr lang="zh-CN" altLang="en-US"/>
              <a:t>高精度版、高精度含位置版、标准版、标准含位置版</a:t>
            </a:r>
            <a:endParaRPr lang="en-US" altLang="zh-CN"/>
          </a:p>
          <a:p>
            <a:pPr lvl="1"/>
            <a:r>
              <a:rPr lang="zh-CN" altLang="en-US"/>
              <a:t>含位置版可以返回文字段的位置</a:t>
            </a:r>
            <a:endParaRPr lang="en-US" altLang="zh-CN"/>
          </a:p>
          <a:p>
            <a:r>
              <a:rPr lang="zh-CN" altLang="en-US"/>
              <a:t>产品价格</a:t>
            </a:r>
            <a:endParaRPr lang="en-US" altLang="zh-CN"/>
          </a:p>
          <a:p>
            <a:pPr lvl="1"/>
            <a:r>
              <a:rPr lang="zh-CN" altLang="en-US"/>
              <a:t>免费测试量：个人认证</a:t>
            </a:r>
            <a:r>
              <a:rPr lang="en-US" altLang="zh-CN"/>
              <a:t>1000</a:t>
            </a:r>
            <a:r>
              <a:rPr lang="zh-CN" altLang="en-US"/>
              <a:t>次</a:t>
            </a:r>
            <a:r>
              <a:rPr lang="en-US" altLang="zh-CN"/>
              <a:t>/</a:t>
            </a:r>
            <a:r>
              <a:rPr lang="zh-CN" altLang="en-US"/>
              <a:t>月</a:t>
            </a:r>
            <a:endParaRPr lang="en-US" altLang="zh-CN"/>
          </a:p>
          <a:p>
            <a:pPr lvl="2"/>
            <a:r>
              <a:rPr lang="zh-CN" altLang="en-US"/>
              <a:t>并不需要频繁调用，从开发到验证免费额度初步估计是足够的</a:t>
            </a:r>
            <a:endParaRPr lang="en-US" altLang="zh-CN"/>
          </a:p>
          <a:p>
            <a:pPr lvl="1"/>
            <a:r>
              <a:rPr lang="zh-CN" altLang="en-US"/>
              <a:t>预付费次数包：</a:t>
            </a:r>
            <a:r>
              <a:rPr lang="en-US" altLang="zh-CN"/>
              <a:t>1</a:t>
            </a:r>
            <a:r>
              <a:rPr lang="zh-CN" altLang="en-US"/>
              <a:t>万次</a:t>
            </a:r>
            <a:r>
              <a:rPr lang="en-US" altLang="zh-CN"/>
              <a:t>/50</a:t>
            </a:r>
            <a:r>
              <a:rPr lang="zh-CN" altLang="en-US"/>
              <a:t>元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65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916810-8770-4B50-B955-8DF07F2C74A4}"/>
              </a:ext>
            </a:extLst>
          </p:cNvPr>
          <p:cNvGrpSpPr/>
          <p:nvPr/>
        </p:nvGrpSpPr>
        <p:grpSpPr>
          <a:xfrm>
            <a:off x="637032" y="2639201"/>
            <a:ext cx="11463461" cy="4047926"/>
            <a:chOff x="637032" y="2639201"/>
            <a:chExt cx="11463461" cy="40479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006A6C-F781-4D9E-847D-FA9B7243E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9" b="21530"/>
            <a:stretch/>
          </p:blipFill>
          <p:spPr>
            <a:xfrm>
              <a:off x="4803581" y="2639201"/>
              <a:ext cx="2974128" cy="40479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767345-EACD-4A9D-8A59-515B615CD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63" b="20803"/>
            <a:stretch/>
          </p:blipFill>
          <p:spPr>
            <a:xfrm>
              <a:off x="637032" y="2639201"/>
              <a:ext cx="2976556" cy="4047926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5FB6801-9F00-47A5-A4FC-86444B4F87BF}"/>
                </a:ext>
              </a:extLst>
            </p:cNvPr>
            <p:cNvSpPr/>
            <p:nvPr/>
          </p:nvSpPr>
          <p:spPr>
            <a:xfrm>
              <a:off x="3747176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2AB37F00-3073-41A3-84E8-6DC94B148CAA}"/>
                </a:ext>
              </a:extLst>
            </p:cNvPr>
            <p:cNvSpPr/>
            <p:nvPr/>
          </p:nvSpPr>
          <p:spPr>
            <a:xfrm>
              <a:off x="7978200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5B565C-2137-46C5-9056-DD69D4CE7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62" b="20367"/>
            <a:stretch/>
          </p:blipFill>
          <p:spPr>
            <a:xfrm>
              <a:off x="9147641" y="2639201"/>
              <a:ext cx="2952852" cy="4047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" y="1631127"/>
            <a:ext cx="9935204" cy="4796306"/>
          </a:xfrm>
        </p:spPr>
      </p:pic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CFF730-FA72-4F16-87BA-08EDE930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642247"/>
            <a:ext cx="9154494" cy="4960563"/>
          </a:xfrm>
        </p:spPr>
      </p:pic>
    </p:spTree>
    <p:extLst>
      <p:ext uri="{BB962C8B-B14F-4D97-AF65-F5344CB8AC3E}">
        <p14:creationId xmlns:p14="http://schemas.microsoft.com/office/powerpoint/2010/main" val="415896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65138"/>
              </p:ext>
            </p:extLst>
          </p:nvPr>
        </p:nvGraphicFramePr>
        <p:xfrm>
          <a:off x="806506" y="3972448"/>
          <a:ext cx="10002175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435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2459056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677938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2000435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利用</a:t>
                      </a:r>
                      <a:r>
                        <a:rPr lang="en-US" altLang="zh-CN" sz="2000" b="1"/>
                        <a:t>API</a:t>
                      </a:r>
                      <a:r>
                        <a:rPr lang="zh-CN" altLang="en-US" sz="2000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项目名：</a:t>
            </a:r>
            <a:r>
              <a:rPr lang="zh-CN" altLang="en-US">
                <a:solidFill>
                  <a:srgbClr val="FF0000"/>
                </a:solidFill>
              </a:rPr>
              <a:t>智能盲人辅助系统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适用范围</a:t>
            </a:r>
            <a:endParaRPr lang="en-US" altLang="zh-CN"/>
          </a:p>
          <a:p>
            <a:pPr lvl="1"/>
            <a:r>
              <a:rPr lang="zh-CN" altLang="en-US"/>
              <a:t>在有</a:t>
            </a:r>
            <a:r>
              <a:rPr lang="en-US" altLang="zh-CN"/>
              <a:t>WIFI</a:t>
            </a:r>
            <a:r>
              <a:rPr lang="zh-CN" altLang="en-US"/>
              <a:t>的室内条件下，为盲人提供体验性好的语音读书功能</a:t>
            </a:r>
            <a:endParaRPr lang="en-US" altLang="zh-CN"/>
          </a:p>
          <a:p>
            <a:r>
              <a:rPr lang="zh-CN" altLang="en-US"/>
              <a:t>系统功能</a:t>
            </a:r>
            <a:endParaRPr lang="en-US" altLang="zh-CN"/>
          </a:p>
          <a:p>
            <a:pPr lvl="1"/>
            <a:r>
              <a:rPr lang="zh-CN" altLang="en-US"/>
              <a:t>通过摄像头捕捉当前画面，利用深度学习技术提取文字并合成语音</a:t>
            </a:r>
            <a:endParaRPr lang="en-US" altLang="zh-CN"/>
          </a:p>
          <a:p>
            <a:pPr lvl="1"/>
            <a:r>
              <a:rPr lang="zh-CN" altLang="en-US"/>
              <a:t>能对图书位置进行提示，以获得更完整的页面</a:t>
            </a:r>
            <a:endParaRPr lang="en-US" altLang="zh-CN"/>
          </a:p>
          <a:p>
            <a:pPr lvl="1"/>
            <a:r>
              <a:rPr lang="zh-CN" altLang="en-US"/>
              <a:t>将读书记录数据传至云端，方便保存阅读记录</a:t>
            </a:r>
            <a:endParaRPr lang="en-US" altLang="zh-CN"/>
          </a:p>
          <a:p>
            <a:r>
              <a:rPr lang="zh-CN" altLang="en-US"/>
              <a:t>系统指标</a:t>
            </a:r>
            <a:endParaRPr lang="en-US" altLang="zh-CN"/>
          </a:p>
          <a:p>
            <a:pPr lvl="1"/>
            <a:r>
              <a:rPr lang="zh-CN" altLang="en-US"/>
              <a:t>文字识别的准确率、语音合成的流畅程度、辅助阅读的有效性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软件模块</a:t>
            </a:r>
            <a:endParaRPr lang="en-US" altLang="zh-CN"/>
          </a:p>
          <a:p>
            <a:pPr lvl="1"/>
            <a:r>
              <a:rPr lang="zh-CN" altLang="en-US"/>
              <a:t>指令交互</a:t>
            </a:r>
            <a:endParaRPr lang="en-US" altLang="zh-CN"/>
          </a:p>
          <a:p>
            <a:pPr lvl="1"/>
            <a:r>
              <a:rPr lang="zh-CN" altLang="en-US"/>
              <a:t>图像处理</a:t>
            </a:r>
            <a:endParaRPr lang="en-US" altLang="zh-CN"/>
          </a:p>
          <a:p>
            <a:pPr lvl="1"/>
            <a:r>
              <a:rPr lang="zh-CN" altLang="en-US"/>
              <a:t>调用深度学习</a:t>
            </a:r>
            <a:r>
              <a:rPr lang="en-US" altLang="zh-CN"/>
              <a:t>API</a:t>
            </a:r>
          </a:p>
          <a:p>
            <a:pPr lvl="1"/>
            <a:r>
              <a:rPr lang="zh-CN" altLang="en-US"/>
              <a:t>云端上传读书数据</a:t>
            </a:r>
            <a:endParaRPr lang="en-US" altLang="zh-CN"/>
          </a:p>
          <a:p>
            <a:pPr lvl="1"/>
            <a:r>
              <a:rPr lang="zh-CN" altLang="en-US"/>
              <a:t>中央控制</a:t>
            </a:r>
            <a:endParaRPr lang="en-US" altLang="zh-CN"/>
          </a:p>
          <a:p>
            <a:r>
              <a:rPr lang="zh-CN" altLang="en-US"/>
              <a:t>硬件模块</a:t>
            </a:r>
            <a:endParaRPr lang="en-US" altLang="zh-CN"/>
          </a:p>
          <a:p>
            <a:pPr lvl="1"/>
            <a:r>
              <a:rPr lang="zh-CN" altLang="en-US"/>
              <a:t>音频调理</a:t>
            </a:r>
            <a:endParaRPr lang="en-US" altLang="zh-CN"/>
          </a:p>
          <a:p>
            <a:pPr lvl="1"/>
            <a:r>
              <a:rPr lang="zh-CN" altLang="en-US"/>
              <a:t>供电</a:t>
            </a:r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F72E6F-4BF1-4C6C-951B-D449197CD34E}"/>
              </a:ext>
            </a:extLst>
          </p:cNvPr>
          <p:cNvGrpSpPr/>
          <p:nvPr/>
        </p:nvGrpSpPr>
        <p:grpSpPr>
          <a:xfrm>
            <a:off x="4731798" y="1633491"/>
            <a:ext cx="7332955" cy="5053636"/>
            <a:chOff x="4731798" y="1633491"/>
            <a:chExt cx="7332955" cy="50536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204830-9C4D-4500-977C-F3B2FFC08F84}"/>
                </a:ext>
              </a:extLst>
            </p:cNvPr>
            <p:cNvSpPr/>
            <p:nvPr/>
          </p:nvSpPr>
          <p:spPr>
            <a:xfrm>
              <a:off x="7815500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指令交互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C490C1-4EF8-4622-BF8D-5CC98C16B16D}"/>
                </a:ext>
              </a:extLst>
            </p:cNvPr>
            <p:cNvSpPr/>
            <p:nvPr/>
          </p:nvSpPr>
          <p:spPr>
            <a:xfrm>
              <a:off x="5360337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音频调理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BC69CB-F98B-47FC-B772-082FB5E9E7A0}"/>
                </a:ext>
              </a:extLst>
            </p:cNvPr>
            <p:cNvSpPr/>
            <p:nvPr/>
          </p:nvSpPr>
          <p:spPr>
            <a:xfrm>
              <a:off x="10270663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图像处理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22FFA0E4-FA4D-4807-8E60-51D83CD7F543}"/>
                </a:ext>
              </a:extLst>
            </p:cNvPr>
            <p:cNvSpPr/>
            <p:nvPr/>
          </p:nvSpPr>
          <p:spPr>
            <a:xfrm>
              <a:off x="7007441" y="2294879"/>
              <a:ext cx="704486" cy="25745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95ADD5F7-822E-4418-931A-E26DE4DA4D91}"/>
                </a:ext>
              </a:extLst>
            </p:cNvPr>
            <p:cNvSpPr/>
            <p:nvPr/>
          </p:nvSpPr>
          <p:spPr>
            <a:xfrm>
              <a:off x="9462604" y="2294879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DDE8CE-FE99-4F9E-A12B-A027BCC168F9}"/>
                </a:ext>
              </a:extLst>
            </p:cNvPr>
            <p:cNvSpPr/>
            <p:nvPr/>
          </p:nvSpPr>
          <p:spPr>
            <a:xfrm>
              <a:off x="7815500" y="3663161"/>
              <a:ext cx="1543531" cy="1197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中央控制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E33299EB-111B-467B-8FD3-75DF61E1C155}"/>
                </a:ext>
              </a:extLst>
            </p:cNvPr>
            <p:cNvSpPr/>
            <p:nvPr/>
          </p:nvSpPr>
          <p:spPr>
            <a:xfrm rot="5400000">
              <a:off x="8235022" y="3142886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直角上 12">
              <a:extLst>
                <a:ext uri="{FF2B5EF4-FFF2-40B4-BE49-F238E27FC236}">
                  <a16:creationId xmlns:a16="http://schemas.microsoft.com/office/drawing/2014/main" id="{83615F6F-8874-4EBD-ADE9-4F30CD80955B}"/>
                </a:ext>
              </a:extLst>
            </p:cNvPr>
            <p:cNvSpPr/>
            <p:nvPr/>
          </p:nvSpPr>
          <p:spPr>
            <a:xfrm>
              <a:off x="9462604" y="2940636"/>
              <a:ext cx="2024109" cy="1303356"/>
            </a:xfrm>
            <a:prstGeom prst="bentUpArrow">
              <a:avLst>
                <a:gd name="adj1" fmla="val 10192"/>
                <a:gd name="adj2" fmla="val 13644"/>
                <a:gd name="adj3" fmla="val 146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直角上 13">
              <a:extLst>
                <a:ext uri="{FF2B5EF4-FFF2-40B4-BE49-F238E27FC236}">
                  <a16:creationId xmlns:a16="http://schemas.microsoft.com/office/drawing/2014/main" id="{F7DEB598-DBA3-4BA7-A3C6-40E5FD848963}"/>
                </a:ext>
              </a:extLst>
            </p:cNvPr>
            <p:cNvSpPr/>
            <p:nvPr/>
          </p:nvSpPr>
          <p:spPr>
            <a:xfrm rot="5400000" flipV="1">
              <a:off x="9730296" y="2672946"/>
              <a:ext cx="1693513" cy="2228893"/>
            </a:xfrm>
            <a:prstGeom prst="bentUpArrow">
              <a:avLst>
                <a:gd name="adj1" fmla="val 8095"/>
                <a:gd name="adj2" fmla="val 9188"/>
                <a:gd name="adj3" fmla="val 11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99FB79E-DAC8-4E16-B329-4B1E9D4295EF}"/>
                </a:ext>
              </a:extLst>
            </p:cNvPr>
            <p:cNvSpPr/>
            <p:nvPr/>
          </p:nvSpPr>
          <p:spPr>
            <a:xfrm>
              <a:off x="5360337" y="3781893"/>
              <a:ext cx="1543531" cy="852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供电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4169E2-6362-4CB1-9D64-75FAA9B262A1}"/>
                </a:ext>
              </a:extLst>
            </p:cNvPr>
            <p:cNvSpPr/>
            <p:nvPr/>
          </p:nvSpPr>
          <p:spPr>
            <a:xfrm>
              <a:off x="6952794" y="5602405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调用深度学习</a:t>
              </a:r>
              <a:r>
                <a:rPr lang="en-US" altLang="zh-CN"/>
                <a:t>API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B8F2B3-A58D-4C8D-87A4-A46C665A495F}"/>
                </a:ext>
              </a:extLst>
            </p:cNvPr>
            <p:cNvSpPr/>
            <p:nvPr/>
          </p:nvSpPr>
          <p:spPr>
            <a:xfrm>
              <a:off x="8830853" y="5624453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云端上传读书数据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5D388485-28B2-4BD5-8496-65195502BC12}"/>
                </a:ext>
              </a:extLst>
            </p:cNvPr>
            <p:cNvSpPr/>
            <p:nvPr/>
          </p:nvSpPr>
          <p:spPr>
            <a:xfrm>
              <a:off x="7031637" y="4115266"/>
              <a:ext cx="704486" cy="25745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9B9018C-6639-4A5C-B15E-E7B4BFFE66C1}"/>
                </a:ext>
              </a:extLst>
            </p:cNvPr>
            <p:cNvSpPr/>
            <p:nvPr/>
          </p:nvSpPr>
          <p:spPr>
            <a:xfrm rot="7316169">
              <a:off x="7696632" y="5113682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0F149374-D4BE-4F7D-98BC-17707E08FCF2}"/>
                </a:ext>
              </a:extLst>
            </p:cNvPr>
            <p:cNvSpPr/>
            <p:nvPr/>
          </p:nvSpPr>
          <p:spPr>
            <a:xfrm rot="3760414">
              <a:off x="8808725" y="5124869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76CD71-01B4-44BA-A680-C3B3286073D2}"/>
                </a:ext>
              </a:extLst>
            </p:cNvPr>
            <p:cNvSpPr/>
            <p:nvPr/>
          </p:nvSpPr>
          <p:spPr>
            <a:xfrm>
              <a:off x="5117291" y="5433144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F60F4F-2647-4466-80F7-427C6A1470C5}"/>
                </a:ext>
              </a:extLst>
            </p:cNvPr>
            <p:cNvSpPr/>
            <p:nvPr/>
          </p:nvSpPr>
          <p:spPr>
            <a:xfrm>
              <a:off x="5117291" y="5925788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B3F027-59E2-40BE-BC80-176BD3B60F90}"/>
                </a:ext>
              </a:extLst>
            </p:cNvPr>
            <p:cNvSpPr/>
            <p:nvPr/>
          </p:nvSpPr>
          <p:spPr>
            <a:xfrm>
              <a:off x="5782032" y="5823093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软件模块</a:t>
              </a:r>
              <a:endParaRPr lang="zh-CN" altLang="en-US" sz="16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AEEEC79-AA13-4124-9F84-C7E488A1C2EA}"/>
                </a:ext>
              </a:extLst>
            </p:cNvPr>
            <p:cNvSpPr/>
            <p:nvPr/>
          </p:nvSpPr>
          <p:spPr>
            <a:xfrm>
              <a:off x="5771206" y="5349302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硬件模块</a:t>
              </a:r>
              <a:endParaRPr lang="zh-CN" altLang="en-US" sz="16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D324D75-49B5-4D50-90AB-4E36A15DF27B}"/>
                </a:ext>
              </a:extLst>
            </p:cNvPr>
            <p:cNvSpPr/>
            <p:nvPr/>
          </p:nvSpPr>
          <p:spPr>
            <a:xfrm>
              <a:off x="4731798" y="1633491"/>
              <a:ext cx="7332955" cy="5053636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5686D-3E35-4A4A-83D5-C86A45AF908C}"/>
              </a:ext>
            </a:extLst>
          </p:cNvPr>
          <p:cNvGrpSpPr/>
          <p:nvPr/>
        </p:nvGrpSpPr>
        <p:grpSpPr>
          <a:xfrm>
            <a:off x="976542" y="1366571"/>
            <a:ext cx="9108490" cy="5165218"/>
            <a:chOff x="976542" y="1366571"/>
            <a:chExt cx="9108490" cy="5165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93A743-2F6E-450F-A99A-ADA1E47E463D}"/>
                </a:ext>
              </a:extLst>
            </p:cNvPr>
            <p:cNvGrpSpPr/>
            <p:nvPr/>
          </p:nvGrpSpPr>
          <p:grpSpPr>
            <a:xfrm>
              <a:off x="1713389" y="1366571"/>
              <a:ext cx="8371643" cy="3888421"/>
              <a:chOff x="1189607" y="1447059"/>
              <a:chExt cx="8371643" cy="438113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CE4B13-5387-4A51-BB0A-71D55DDF56E9}"/>
                  </a:ext>
                </a:extLst>
              </p:cNvPr>
              <p:cNvSpPr/>
              <p:nvPr/>
            </p:nvSpPr>
            <p:spPr>
              <a:xfrm>
                <a:off x="1189607" y="1455935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按键检测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06B1CC-7E55-4C52-9AAD-12C5020FC1CB}"/>
                  </a:ext>
                </a:extLst>
              </p:cNvPr>
              <p:cNvSpPr/>
              <p:nvPr/>
            </p:nvSpPr>
            <p:spPr>
              <a:xfrm>
                <a:off x="1189607" y="2492802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语音单元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C504CA-E356-40ED-882B-E233B5839D9A}"/>
                  </a:ext>
                </a:extLst>
              </p:cNvPr>
              <p:cNvSpPr/>
              <p:nvPr/>
            </p:nvSpPr>
            <p:spPr>
              <a:xfrm>
                <a:off x="4551285" y="1447059"/>
                <a:ext cx="1544715" cy="43811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控制单元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7D9A13-9E73-4513-B883-E00FB6031378}"/>
                  </a:ext>
                </a:extLst>
              </p:cNvPr>
              <p:cNvSpPr/>
              <p:nvPr/>
            </p:nvSpPr>
            <p:spPr>
              <a:xfrm>
                <a:off x="1207359" y="4034904"/>
                <a:ext cx="1447061" cy="179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摄像单元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DB529DF1-2763-4C01-9E56-36D4FD241503}"/>
                  </a:ext>
                </a:extLst>
              </p:cNvPr>
              <p:cNvSpPr/>
              <p:nvPr/>
            </p:nvSpPr>
            <p:spPr>
              <a:xfrm>
                <a:off x="2743200" y="1646806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0BD190D-0405-48E1-82A3-A165CD664BC4}"/>
                  </a:ext>
                </a:extLst>
              </p:cNvPr>
              <p:cNvSpPr/>
              <p:nvPr/>
            </p:nvSpPr>
            <p:spPr>
              <a:xfrm>
                <a:off x="2743199" y="2690331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8CC8D7CF-07A9-4ECA-BCFE-6B90B71289C2}"/>
                  </a:ext>
                </a:extLst>
              </p:cNvPr>
              <p:cNvSpPr/>
              <p:nvPr/>
            </p:nvSpPr>
            <p:spPr>
              <a:xfrm>
                <a:off x="2796466" y="4994092"/>
                <a:ext cx="1544715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AA8DCAF-EAEC-45E7-BBF5-618E5D667214}"/>
                  </a:ext>
                </a:extLst>
              </p:cNvPr>
              <p:cNvSpPr/>
              <p:nvPr/>
            </p:nvSpPr>
            <p:spPr>
              <a:xfrm flipH="1">
                <a:off x="2796466" y="4527616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15C903D-11CD-4941-BCA7-4E85B7950307}"/>
                  </a:ext>
                </a:extLst>
              </p:cNvPr>
              <p:cNvSpPr/>
              <p:nvPr/>
            </p:nvSpPr>
            <p:spPr>
              <a:xfrm>
                <a:off x="6263196" y="1977695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BD1EEC-2039-4628-A98C-0139C976F7F8}"/>
                  </a:ext>
                </a:extLst>
              </p:cNvPr>
              <p:cNvSpPr/>
              <p:nvPr/>
            </p:nvSpPr>
            <p:spPr>
              <a:xfrm>
                <a:off x="7902609" y="1447059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百度云</a:t>
                </a:r>
                <a:r>
                  <a:rPr lang="en-US" altLang="zh-CN" sz="2000" b="1"/>
                  <a:t>API</a:t>
                </a:r>
                <a:endParaRPr lang="zh-CN" altLang="en-US" sz="2000" b="1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342BF1B7-A437-4084-9FC7-CA49E848FF25}"/>
                  </a:ext>
                </a:extLst>
              </p:cNvPr>
              <p:cNvSpPr/>
              <p:nvPr/>
            </p:nvSpPr>
            <p:spPr>
              <a:xfrm flipH="1">
                <a:off x="6226946" y="2402518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F55602-4D49-4A54-A88C-9E10E02D8B21}"/>
                  </a:ext>
                </a:extLst>
              </p:cNvPr>
              <p:cNvSpPr/>
              <p:nvPr/>
            </p:nvSpPr>
            <p:spPr>
              <a:xfrm>
                <a:off x="7902608" y="3917271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云端服务器</a:t>
                </a:r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EC1D61EE-962E-4E16-8FA6-1C859425B58F}"/>
                  </a:ext>
                </a:extLst>
              </p:cNvPr>
              <p:cNvSpPr/>
              <p:nvPr/>
            </p:nvSpPr>
            <p:spPr>
              <a:xfrm>
                <a:off x="6275773" y="4542041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235734F2-25E6-4906-8A3D-8FA57E131979}"/>
                  </a:ext>
                </a:extLst>
              </p:cNvPr>
              <p:cNvSpPr/>
              <p:nvPr/>
            </p:nvSpPr>
            <p:spPr>
              <a:xfrm flipH="1">
                <a:off x="6214368" y="4994092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2A32C-D3F4-48D3-8ACC-7BFA5F34D0A3}"/>
                </a:ext>
              </a:extLst>
            </p:cNvPr>
            <p:cNvSpPr/>
            <p:nvPr/>
          </p:nvSpPr>
          <p:spPr>
            <a:xfrm>
              <a:off x="1819921" y="5932964"/>
              <a:ext cx="4799861" cy="5988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供电模块</a:t>
              </a:r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3DF88E3-AE56-45CE-8F1F-5BA0A1B965E2}"/>
                </a:ext>
              </a:extLst>
            </p:cNvPr>
            <p:cNvSpPr/>
            <p:nvPr/>
          </p:nvSpPr>
          <p:spPr>
            <a:xfrm>
              <a:off x="5709820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352E4C1-583D-4537-B5CD-68AE683E8C45}"/>
                </a:ext>
              </a:extLst>
            </p:cNvPr>
            <p:cNvSpPr/>
            <p:nvPr/>
          </p:nvSpPr>
          <p:spPr>
            <a:xfrm>
              <a:off x="2317067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圆角右 6">
              <a:extLst>
                <a:ext uri="{FF2B5EF4-FFF2-40B4-BE49-F238E27FC236}">
                  <a16:creationId xmlns:a16="http://schemas.microsoft.com/office/drawing/2014/main" id="{7A83CC7E-2C18-4F37-834C-C16E28B64219}"/>
                </a:ext>
              </a:extLst>
            </p:cNvPr>
            <p:cNvSpPr/>
            <p:nvPr/>
          </p:nvSpPr>
          <p:spPr>
            <a:xfrm>
              <a:off x="976542" y="2462775"/>
              <a:ext cx="676183" cy="3759883"/>
            </a:xfrm>
            <a:prstGeom prst="bentArrow">
              <a:avLst>
                <a:gd name="adj1" fmla="val 2018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988291-B7C7-44CA-9D48-A58D6B27109B}"/>
                </a:ext>
              </a:extLst>
            </p:cNvPr>
            <p:cNvSpPr/>
            <p:nvPr/>
          </p:nvSpPr>
          <p:spPr>
            <a:xfrm>
              <a:off x="976542" y="6108586"/>
              <a:ext cx="754600" cy="114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39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1174-3A82-40DD-B97C-5288E6F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AB9F-2DD3-434D-8467-36ED41CB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图像</a:t>
            </a:r>
            <a:endParaRPr lang="en-US" altLang="zh-CN"/>
          </a:p>
          <a:p>
            <a:pPr lvl="1"/>
            <a:r>
              <a:rPr lang="zh-CN" altLang="en-US"/>
              <a:t>相机分辨率足够高，满足文字识别的要求</a:t>
            </a:r>
            <a:endParaRPr lang="en-US" altLang="zh-CN"/>
          </a:p>
          <a:p>
            <a:pPr lvl="1"/>
            <a:r>
              <a:rPr lang="zh-CN" altLang="en-US"/>
              <a:t>针对传入的图像进一步的增强处理</a:t>
            </a:r>
            <a:endParaRPr lang="en-US" altLang="zh-CN"/>
          </a:p>
          <a:p>
            <a:r>
              <a:rPr lang="zh-CN" altLang="en-US"/>
              <a:t>音频</a:t>
            </a:r>
            <a:endParaRPr lang="en-US" altLang="zh-CN"/>
          </a:p>
          <a:p>
            <a:pPr lvl="1"/>
            <a:r>
              <a:rPr lang="zh-CN" altLang="en-US"/>
              <a:t>放大器电路运放的选择</a:t>
            </a:r>
            <a:endParaRPr lang="en-US" altLang="zh-CN"/>
          </a:p>
          <a:p>
            <a:pPr lvl="1"/>
            <a:r>
              <a:rPr lang="zh-CN" altLang="en-US"/>
              <a:t>带通滤波器的频带范围：</a:t>
            </a:r>
            <a:r>
              <a:rPr lang="en-US" altLang="zh-CN"/>
              <a:t>300Hz-3400Hz</a:t>
            </a:r>
          </a:p>
          <a:p>
            <a:pPr lvl="1"/>
            <a:r>
              <a:rPr lang="zh-CN" altLang="en-US"/>
              <a:t>电平调整器输出范围：</a:t>
            </a:r>
            <a:r>
              <a:rPr lang="en-US" altLang="zh-CN"/>
              <a:t>0~5V</a:t>
            </a:r>
          </a:p>
          <a:p>
            <a:pPr lvl="1"/>
            <a:r>
              <a:rPr lang="zh-CN" altLang="en-US"/>
              <a:t>模数转换电路芯片</a:t>
            </a:r>
            <a:endParaRPr lang="en-US" altLang="zh-CN"/>
          </a:p>
          <a:p>
            <a:pPr lvl="2"/>
            <a:r>
              <a:rPr lang="zh-CN" altLang="en-US"/>
              <a:t>采样速率取决于树莓派</a:t>
            </a:r>
            <a:r>
              <a:rPr lang="en-US" altLang="zh-CN"/>
              <a:t>I2C</a:t>
            </a:r>
            <a:r>
              <a:rPr lang="zh-CN" altLang="en-US"/>
              <a:t>设置</a:t>
            </a:r>
            <a:endParaRPr lang="en-US" altLang="zh-CN"/>
          </a:p>
          <a:p>
            <a:pPr lvl="2"/>
            <a:r>
              <a:rPr lang="zh-CN" altLang="en-US"/>
              <a:t>信号位宽</a:t>
            </a:r>
            <a:r>
              <a:rPr lang="en-US" altLang="zh-CN"/>
              <a:t>8Bit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D2B3C-B4EC-457C-9C2D-A35FA698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3" y="1438433"/>
            <a:ext cx="3332834" cy="53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5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31CB-68FC-4CDB-B908-A1C865F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硬件模块框图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288F-3EE8-4A84-A45B-418378DA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处理器模块</a:t>
            </a:r>
            <a:endParaRPr lang="en-US" altLang="zh-CN"/>
          </a:p>
          <a:p>
            <a:pPr lvl="1"/>
            <a:r>
              <a:rPr lang="zh-CN" altLang="en-US"/>
              <a:t>选择树莓派作为开发平台</a:t>
            </a:r>
            <a:endParaRPr lang="en-US" altLang="zh-CN"/>
          </a:p>
          <a:p>
            <a:pPr lvl="1"/>
            <a:r>
              <a:rPr lang="zh-CN" altLang="en-US"/>
              <a:t>集成了无线通信模块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E9D2FA9-5B14-4E14-83E7-54C9DF8751BF}"/>
              </a:ext>
            </a:extLst>
          </p:cNvPr>
          <p:cNvGrpSpPr/>
          <p:nvPr/>
        </p:nvGrpSpPr>
        <p:grpSpPr>
          <a:xfrm>
            <a:off x="695115" y="3252021"/>
            <a:ext cx="10653162" cy="3605305"/>
            <a:chOff x="695115" y="3252021"/>
            <a:chExt cx="10653162" cy="3605305"/>
          </a:xfrm>
        </p:grpSpPr>
        <p:pic>
          <p:nvPicPr>
            <p:cNvPr id="5" name="图形 4" descr="处理器">
              <a:extLst>
                <a:ext uri="{FF2B5EF4-FFF2-40B4-BE49-F238E27FC236}">
                  <a16:creationId xmlns:a16="http://schemas.microsoft.com/office/drawing/2014/main" id="{F8C0DDBA-1AAD-4A84-A2F0-D406C85B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252021"/>
              <a:ext cx="2424510" cy="2424510"/>
            </a:xfrm>
            <a:prstGeom prst="rect">
              <a:avLst/>
            </a:prstGeom>
          </p:spPr>
        </p:pic>
        <p:pic>
          <p:nvPicPr>
            <p:cNvPr id="7" name="图形 6" descr="Web 摄像头">
              <a:extLst>
                <a:ext uri="{FF2B5EF4-FFF2-40B4-BE49-F238E27FC236}">
                  <a16:creationId xmlns:a16="http://schemas.microsoft.com/office/drawing/2014/main" id="{7558088B-28EA-47FA-B74D-5DC6B1E3C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150" y="3267900"/>
              <a:ext cx="1105729" cy="1105729"/>
            </a:xfrm>
            <a:prstGeom prst="rect">
              <a:avLst/>
            </a:prstGeom>
          </p:spPr>
        </p:pic>
        <p:pic>
          <p:nvPicPr>
            <p:cNvPr id="9" name="图形 8" descr="耳机">
              <a:extLst>
                <a:ext uri="{FF2B5EF4-FFF2-40B4-BE49-F238E27FC236}">
                  <a16:creationId xmlns:a16="http://schemas.microsoft.com/office/drawing/2014/main" id="{980E95D0-255A-470B-91FD-87ADA5F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76597" y="4053197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无线话筒">
              <a:extLst>
                <a:ext uri="{FF2B5EF4-FFF2-40B4-BE49-F238E27FC236}">
                  <a16:creationId xmlns:a16="http://schemas.microsoft.com/office/drawing/2014/main" id="{B285CF4F-65AA-49C7-ACCE-56B2A012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7106" y="4439929"/>
              <a:ext cx="914400" cy="914400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CF30027-FFE4-4461-8F75-5CD80FF56743}"/>
                </a:ext>
              </a:extLst>
            </p:cNvPr>
            <p:cNvSpPr/>
            <p:nvPr/>
          </p:nvSpPr>
          <p:spPr>
            <a:xfrm>
              <a:off x="4844247" y="379355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D65155DD-6F6B-4346-B184-9FADFCA9F1C9}"/>
                </a:ext>
              </a:extLst>
            </p:cNvPr>
            <p:cNvSpPr/>
            <p:nvPr/>
          </p:nvSpPr>
          <p:spPr>
            <a:xfrm>
              <a:off x="2252053" y="4847751"/>
              <a:ext cx="1306832" cy="239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B7E327-1E21-4F88-B225-0FD4D2E9D650}"/>
                </a:ext>
              </a:extLst>
            </p:cNvPr>
            <p:cNvSpPr/>
            <p:nvPr/>
          </p:nvSpPr>
          <p:spPr>
            <a:xfrm>
              <a:off x="3695150" y="4610129"/>
              <a:ext cx="1001137" cy="663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ADC</a:t>
              </a:r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EEBA4AD-C207-43A4-8C1C-2ACEBF07523D}"/>
                </a:ext>
              </a:extLst>
            </p:cNvPr>
            <p:cNvSpPr/>
            <p:nvPr/>
          </p:nvSpPr>
          <p:spPr>
            <a:xfrm>
              <a:off x="4844247" y="484774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C56CC689-EA81-43FB-9544-F78207863C75}"/>
                </a:ext>
              </a:extLst>
            </p:cNvPr>
            <p:cNvSpPr/>
            <p:nvPr/>
          </p:nvSpPr>
          <p:spPr>
            <a:xfrm>
              <a:off x="8456726" y="438559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F3862C-C16F-4D43-BBB4-4C59791852BA}"/>
                </a:ext>
              </a:extLst>
            </p:cNvPr>
            <p:cNvSpPr/>
            <p:nvPr/>
          </p:nvSpPr>
          <p:spPr>
            <a:xfrm>
              <a:off x="4808659" y="3424227"/>
              <a:ext cx="13821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 CAMERA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D373F3-5F42-43D1-807D-185382C56830}"/>
                </a:ext>
              </a:extLst>
            </p:cNvPr>
            <p:cNvSpPr/>
            <p:nvPr/>
          </p:nvSpPr>
          <p:spPr>
            <a:xfrm>
              <a:off x="2494779" y="4505447"/>
              <a:ext cx="72487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0~5V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EA50C5-22D2-46A6-B2EB-E4D13F1E85C6}"/>
                </a:ext>
              </a:extLst>
            </p:cNvPr>
            <p:cNvSpPr/>
            <p:nvPr/>
          </p:nvSpPr>
          <p:spPr>
            <a:xfrm>
              <a:off x="5239867" y="4505447"/>
              <a:ext cx="5196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I2C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66C349-98B1-429D-9BFA-51E4DDAE4BC8}"/>
                </a:ext>
              </a:extLst>
            </p:cNvPr>
            <p:cNvSpPr/>
            <p:nvPr/>
          </p:nvSpPr>
          <p:spPr>
            <a:xfrm>
              <a:off x="8563380" y="4070597"/>
              <a:ext cx="1270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AUX/</a:t>
              </a:r>
              <a:r>
                <a:rPr lang="zh-CN" altLang="en-US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蓝牙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86DBCC-FEE8-4412-BC4D-16F7D890CBBB}"/>
                </a:ext>
              </a:extLst>
            </p:cNvPr>
            <p:cNvSpPr/>
            <p:nvPr/>
          </p:nvSpPr>
          <p:spPr>
            <a:xfrm>
              <a:off x="7221065" y="6023920"/>
              <a:ext cx="1001137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电池</a:t>
              </a:r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CD62DBE-5DDD-40AD-81EA-236238E387E8}"/>
                </a:ext>
              </a:extLst>
            </p:cNvPr>
            <p:cNvSpPr/>
            <p:nvPr/>
          </p:nvSpPr>
          <p:spPr>
            <a:xfrm>
              <a:off x="7638265" y="5450888"/>
              <a:ext cx="218473" cy="573031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396663-DDCC-40AA-A7AD-35D8EB9AAD09}"/>
                </a:ext>
              </a:extLst>
            </p:cNvPr>
            <p:cNvSpPr/>
            <p:nvPr/>
          </p:nvSpPr>
          <p:spPr>
            <a:xfrm>
              <a:off x="843723" y="5902013"/>
              <a:ext cx="1853395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电源转换模块</a:t>
              </a:r>
            </a:p>
          </p:txBody>
        </p:sp>
        <p:sp>
          <p:nvSpPr>
            <p:cNvPr id="24" name="箭头: 直角上 23">
              <a:extLst>
                <a:ext uri="{FF2B5EF4-FFF2-40B4-BE49-F238E27FC236}">
                  <a16:creationId xmlns:a16="http://schemas.microsoft.com/office/drawing/2014/main" id="{94C577FF-C677-40D2-8E3F-F8519C8D2B98}"/>
                </a:ext>
              </a:extLst>
            </p:cNvPr>
            <p:cNvSpPr/>
            <p:nvPr/>
          </p:nvSpPr>
          <p:spPr>
            <a:xfrm rot="16200000" flipH="1">
              <a:off x="4485101" y="3811389"/>
              <a:ext cx="874794" cy="4242553"/>
            </a:xfrm>
            <a:prstGeom prst="bentUpArrow">
              <a:avLst>
                <a:gd name="adj1" fmla="val 11769"/>
                <a:gd name="adj2" fmla="val 14313"/>
                <a:gd name="adj3" fmla="val 1787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A277191D-4C43-4F4C-AEF1-1176AF9764FC}"/>
                </a:ext>
              </a:extLst>
            </p:cNvPr>
            <p:cNvSpPr/>
            <p:nvPr/>
          </p:nvSpPr>
          <p:spPr>
            <a:xfrm rot="16200000">
              <a:off x="1464374" y="5490625"/>
              <a:ext cx="547684" cy="2750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左 25">
              <a:extLst>
                <a:ext uri="{FF2B5EF4-FFF2-40B4-BE49-F238E27FC236}">
                  <a16:creationId xmlns:a16="http://schemas.microsoft.com/office/drawing/2014/main" id="{FECD4524-C9CF-4C72-B1CA-2E1E6B41CAEF}"/>
                </a:ext>
              </a:extLst>
            </p:cNvPr>
            <p:cNvSpPr/>
            <p:nvPr/>
          </p:nvSpPr>
          <p:spPr>
            <a:xfrm>
              <a:off x="4836442" y="5149742"/>
              <a:ext cx="1389890" cy="236311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99DEF60-DA37-434C-970A-797286C9C6E5}"/>
                </a:ext>
              </a:extLst>
            </p:cNvPr>
            <p:cNvSpPr/>
            <p:nvPr/>
          </p:nvSpPr>
          <p:spPr>
            <a:xfrm>
              <a:off x="1134860" y="3808987"/>
              <a:ext cx="12234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Analog</a:t>
              </a:r>
              <a:endParaRPr lang="zh-C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547F1D-F140-46BB-9B29-30DD47476F89}"/>
                </a:ext>
              </a:extLst>
            </p:cNvPr>
            <p:cNvSpPr/>
            <p:nvPr/>
          </p:nvSpPr>
          <p:spPr>
            <a:xfrm>
              <a:off x="1224088" y="4385599"/>
              <a:ext cx="984947" cy="968728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D8CA0D-076C-4831-A85E-7958DA17A98B}"/>
                </a:ext>
              </a:extLst>
            </p:cNvPr>
            <p:cNvSpPr/>
            <p:nvPr/>
          </p:nvSpPr>
          <p:spPr>
            <a:xfrm>
              <a:off x="8799449" y="5625709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96D1AF-BE97-4190-94DF-8BE4E1C0F012}"/>
                </a:ext>
              </a:extLst>
            </p:cNvPr>
            <p:cNvSpPr/>
            <p:nvPr/>
          </p:nvSpPr>
          <p:spPr>
            <a:xfrm>
              <a:off x="8797541" y="6122389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2FB7A63-3562-4DB0-A1C7-2CF6F611D54D}"/>
                </a:ext>
              </a:extLst>
            </p:cNvPr>
            <p:cNvSpPr/>
            <p:nvPr/>
          </p:nvSpPr>
          <p:spPr>
            <a:xfrm>
              <a:off x="9304143" y="6019695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供电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9022FF-4602-4DAA-AAC1-2EC740683629}"/>
                </a:ext>
              </a:extLst>
            </p:cNvPr>
            <p:cNvSpPr/>
            <p:nvPr/>
          </p:nvSpPr>
          <p:spPr>
            <a:xfrm>
              <a:off x="9293317" y="5545904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信号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533DD8-FA61-43D2-8B4E-4C7F7701B387}"/>
                </a:ext>
              </a:extLst>
            </p:cNvPr>
            <p:cNvSpPr/>
            <p:nvPr/>
          </p:nvSpPr>
          <p:spPr>
            <a:xfrm>
              <a:off x="695115" y="3267899"/>
              <a:ext cx="10653162" cy="3589427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2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4BAF-4ADD-4185-8FE6-07FC08E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BE829-3E4A-46C6-BA57-8DEFFF1C7573}"/>
              </a:ext>
            </a:extLst>
          </p:cNvPr>
          <p:cNvGrpSpPr/>
          <p:nvPr/>
        </p:nvGrpSpPr>
        <p:grpSpPr>
          <a:xfrm>
            <a:off x="216688" y="4171682"/>
            <a:ext cx="7565934" cy="1127463"/>
            <a:chOff x="388458" y="2574522"/>
            <a:chExt cx="9220823" cy="12517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2A0D4F-BA41-4850-A100-30BF2AFC08E1}"/>
                </a:ext>
              </a:extLst>
            </p:cNvPr>
            <p:cNvSpPr/>
            <p:nvPr/>
          </p:nvSpPr>
          <p:spPr>
            <a:xfrm>
              <a:off x="388458" y="2574524"/>
              <a:ext cx="1485129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驻极体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64F4AF-E673-429B-B7F8-89874496D472}"/>
                </a:ext>
              </a:extLst>
            </p:cNvPr>
            <p:cNvSpPr/>
            <p:nvPr/>
          </p:nvSpPr>
          <p:spPr>
            <a:xfrm>
              <a:off x="2715887" y="2574524"/>
              <a:ext cx="1688918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放大器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B2BFE4-E30A-4982-804C-55922ED0AEB1}"/>
                </a:ext>
              </a:extLst>
            </p:cNvPr>
            <p:cNvSpPr/>
            <p:nvPr/>
          </p:nvSpPr>
          <p:spPr>
            <a:xfrm>
              <a:off x="5318126" y="2574524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带通滤波器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D2BD8DB-53BA-49F1-AD80-88590C4065CF}"/>
                </a:ext>
              </a:extLst>
            </p:cNvPr>
            <p:cNvSpPr/>
            <p:nvPr/>
          </p:nvSpPr>
          <p:spPr>
            <a:xfrm>
              <a:off x="1975481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0F2A02C4-8DC7-4364-AFA6-A02A5D356AC8}"/>
                </a:ext>
              </a:extLst>
            </p:cNvPr>
            <p:cNvSpPr/>
            <p:nvPr/>
          </p:nvSpPr>
          <p:spPr>
            <a:xfrm>
              <a:off x="4537572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735CC7-E95D-432D-9BFA-AC393666AF50}"/>
                </a:ext>
              </a:extLst>
            </p:cNvPr>
            <p:cNvSpPr/>
            <p:nvPr/>
          </p:nvSpPr>
          <p:spPr>
            <a:xfrm>
              <a:off x="7920364" y="2574522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电平调整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5C407A4-6907-4564-80DA-A5DD72882320}"/>
                </a:ext>
              </a:extLst>
            </p:cNvPr>
            <p:cNvSpPr/>
            <p:nvPr/>
          </p:nvSpPr>
          <p:spPr>
            <a:xfrm>
              <a:off x="7108937" y="3062793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ABF93CF-2929-4437-B24F-ADFAB0D541F3}"/>
              </a:ext>
            </a:extLst>
          </p:cNvPr>
          <p:cNvSpPr/>
          <p:nvPr/>
        </p:nvSpPr>
        <p:spPr>
          <a:xfrm>
            <a:off x="8550885" y="4171682"/>
            <a:ext cx="155979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模数转换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F803BD-37EC-409D-9F2A-1A4ACB7FF1DB}"/>
              </a:ext>
            </a:extLst>
          </p:cNvPr>
          <p:cNvSpPr/>
          <p:nvPr/>
        </p:nvSpPr>
        <p:spPr>
          <a:xfrm>
            <a:off x="10200297" y="454231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9C8E94-B3AA-4C5D-865E-A02300F96477}"/>
              </a:ext>
            </a:extLst>
          </p:cNvPr>
          <p:cNvSpPr/>
          <p:nvPr/>
        </p:nvSpPr>
        <p:spPr>
          <a:xfrm>
            <a:off x="10878939" y="4149139"/>
            <a:ext cx="131306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树莓派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99B85F4-2819-47BF-9311-A4EDD686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>
            <a:normAutofit/>
          </a:bodyPr>
          <a:lstStyle/>
          <a:p>
            <a:r>
              <a:rPr lang="zh-CN" altLang="en-US"/>
              <a:t>语音调理电路</a:t>
            </a:r>
            <a:endParaRPr lang="en-US" altLang="zh-CN"/>
          </a:p>
          <a:p>
            <a:pPr lvl="1"/>
            <a:r>
              <a:rPr lang="zh-CN" altLang="en-US"/>
              <a:t>树莓派支持的微型麦克风效果种类少而且效果一般</a:t>
            </a:r>
            <a:endParaRPr lang="en-US" altLang="zh-CN"/>
          </a:p>
          <a:p>
            <a:pPr lvl="1"/>
            <a:r>
              <a:rPr lang="zh-CN" altLang="en-US"/>
              <a:t>因此我们将模拟硬件电路放到了语音调理模块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E2C242-B592-4DFD-AB60-E9B4371FD839}"/>
              </a:ext>
            </a:extLst>
          </p:cNvPr>
          <p:cNvSpPr/>
          <p:nvPr/>
        </p:nvSpPr>
        <p:spPr>
          <a:xfrm>
            <a:off x="94559" y="3781064"/>
            <a:ext cx="7901126" cy="18998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31F251-6D8B-4C43-8BB8-378334097762}"/>
              </a:ext>
            </a:extLst>
          </p:cNvPr>
          <p:cNvSpPr/>
          <p:nvPr/>
        </p:nvSpPr>
        <p:spPr>
          <a:xfrm>
            <a:off x="7896705" y="456638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890807-4E12-42AA-A0A4-2AF94F588F74}"/>
              </a:ext>
            </a:extLst>
          </p:cNvPr>
          <p:cNvSpPr/>
          <p:nvPr/>
        </p:nvSpPr>
        <p:spPr>
          <a:xfrm>
            <a:off x="4409836" y="5851085"/>
            <a:ext cx="3775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语音信号调理电路框图</a:t>
            </a:r>
          </a:p>
        </p:txBody>
      </p:sp>
    </p:spTree>
    <p:extLst>
      <p:ext uri="{BB962C8B-B14F-4D97-AF65-F5344CB8AC3E}">
        <p14:creationId xmlns:p14="http://schemas.microsoft.com/office/powerpoint/2010/main" val="26939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994781-74DE-4786-8D6A-2272F99B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1" y="1792818"/>
            <a:ext cx="10896038" cy="4110831"/>
          </a:xfrm>
        </p:spPr>
      </p:pic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690</Words>
  <Application>Microsoft Office PowerPoint</Application>
  <PresentationFormat>宽屏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百度云文字识别API接口</vt:lpstr>
      <vt:lpstr>项目背景</vt:lpstr>
      <vt:lpstr>软硬件架构级设计</vt:lpstr>
      <vt:lpstr>关键信号流分析</vt:lpstr>
      <vt:lpstr>关键信号流分析</vt:lpstr>
      <vt:lpstr>硬件模块框图</vt:lpstr>
      <vt:lpstr>模拟电路设计</vt:lpstr>
      <vt:lpstr>软件流程图</vt:lpstr>
      <vt:lpstr>图像预处理</vt:lpstr>
      <vt:lpstr>透视校正</vt:lpstr>
      <vt:lpstr>提示图书位置移动 方案一</vt:lpstr>
      <vt:lpstr>提示图书位置移动 方案二</vt:lpstr>
      <vt:lpstr>图书位置的提示</vt:lpstr>
      <vt:lpstr>图书位置的提示</vt:lpstr>
      <vt:lpstr>图书位置的提示</vt:lpstr>
      <vt:lpstr>图书位置的提示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303</cp:revision>
  <dcterms:created xsi:type="dcterms:W3CDTF">2021-11-05T17:55:13Z</dcterms:created>
  <dcterms:modified xsi:type="dcterms:W3CDTF">2022-04-11T09:13:06Z</dcterms:modified>
</cp:coreProperties>
</file>