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</p:sldMasterIdLst>
  <p:notesMasterIdLst>
    <p:notesMasterId r:id="rId43"/>
  </p:notesMasterIdLst>
  <p:sldIdLst>
    <p:sldId id="266" r:id="rId4"/>
    <p:sldId id="450" r:id="rId5"/>
    <p:sldId id="486" r:id="rId6"/>
    <p:sldId id="509" r:id="rId7"/>
    <p:sldId id="507" r:id="rId8"/>
    <p:sldId id="484" r:id="rId9"/>
    <p:sldId id="513" r:id="rId10"/>
    <p:sldId id="496" r:id="rId11"/>
    <p:sldId id="499" r:id="rId12"/>
    <p:sldId id="514" r:id="rId13"/>
    <p:sldId id="500" r:id="rId14"/>
    <p:sldId id="498" r:id="rId15"/>
    <p:sldId id="523" r:id="rId16"/>
    <p:sldId id="522" r:id="rId17"/>
    <p:sldId id="515" r:id="rId18"/>
    <p:sldId id="487" r:id="rId19"/>
    <p:sldId id="516" r:id="rId20"/>
    <p:sldId id="501" r:id="rId21"/>
    <p:sldId id="502" r:id="rId22"/>
    <p:sldId id="503" r:id="rId23"/>
    <p:sldId id="512" r:id="rId24"/>
    <p:sldId id="489" r:id="rId25"/>
    <p:sldId id="494" r:id="rId26"/>
    <p:sldId id="491" r:id="rId27"/>
    <p:sldId id="497" r:id="rId28"/>
    <p:sldId id="488" r:id="rId29"/>
    <p:sldId id="495" r:id="rId30"/>
    <p:sldId id="492" r:id="rId31"/>
    <p:sldId id="493" r:id="rId32"/>
    <p:sldId id="506" r:id="rId33"/>
    <p:sldId id="517" r:id="rId34"/>
    <p:sldId id="483" r:id="rId35"/>
    <p:sldId id="485" r:id="rId36"/>
    <p:sldId id="518" r:id="rId37"/>
    <p:sldId id="510" r:id="rId38"/>
    <p:sldId id="511" r:id="rId39"/>
    <p:sldId id="520" r:id="rId40"/>
    <p:sldId id="519" r:id="rId41"/>
    <p:sldId id="421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9601-30D4-4ACD-B5EC-D1E926FDFD69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4C0B-163E-45B0-89C0-530C4D52E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  <p:extLst>
      <p:ext uri="{BB962C8B-B14F-4D97-AF65-F5344CB8AC3E}">
        <p14:creationId xmlns:p14="http://schemas.microsoft.com/office/powerpoint/2010/main" val="683577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  <p:extLst>
      <p:ext uri="{BB962C8B-B14F-4D97-AF65-F5344CB8AC3E}">
        <p14:creationId xmlns:p14="http://schemas.microsoft.com/office/powerpoint/2010/main" val="1108692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  <p:extLst>
      <p:ext uri="{BB962C8B-B14F-4D97-AF65-F5344CB8AC3E}">
        <p14:creationId xmlns:p14="http://schemas.microsoft.com/office/powerpoint/2010/main" val="1745020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  <p:extLst>
      <p:ext uri="{BB962C8B-B14F-4D97-AF65-F5344CB8AC3E}">
        <p14:creationId xmlns:p14="http://schemas.microsoft.com/office/powerpoint/2010/main" val="3293086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  <p:extLst>
      <p:ext uri="{BB962C8B-B14F-4D97-AF65-F5344CB8AC3E}">
        <p14:creationId xmlns:p14="http://schemas.microsoft.com/office/powerpoint/2010/main" val="2941850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  <p:extLst>
      <p:ext uri="{BB962C8B-B14F-4D97-AF65-F5344CB8AC3E}">
        <p14:creationId xmlns:p14="http://schemas.microsoft.com/office/powerpoint/2010/main" val="2372972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  <p:extLst>
      <p:ext uri="{BB962C8B-B14F-4D97-AF65-F5344CB8AC3E}">
        <p14:creationId xmlns:p14="http://schemas.microsoft.com/office/powerpoint/2010/main" val="1702828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  <p:extLst>
      <p:ext uri="{BB962C8B-B14F-4D97-AF65-F5344CB8AC3E}">
        <p14:creationId xmlns:p14="http://schemas.microsoft.com/office/powerpoint/2010/main" val="228574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BDA-68D7-463F-9518-3AAE6ADB8D5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4434840"/>
            <a:ext cx="1929384" cy="177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01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5440908"/>
          </a:xfrm>
        </p:spPr>
        <p:txBody>
          <a:bodyPr/>
          <a:lstStyle>
            <a:lvl1pPr marL="447675" indent="-447675">
              <a:buFont typeface="Wingdings" panose="05000000000000000000" pitchFamily="2" charset="2"/>
              <a:buChar char="n"/>
              <a:defRPr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895350" indent="-43815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44613" indent="-430213"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32644"/>
            <a:ext cx="1236347" cy="113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 userDrawn="1"/>
        </p:nvCxnSpPr>
        <p:spPr>
          <a:xfrm>
            <a:off x="649224" y="1106424"/>
            <a:ext cx="9482328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1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02012" y="6492875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B6209BDA-68D7-463F-9518-3AAE6ADB8D5B}" type="slidenum">
              <a:rPr lang="zh-CN" altLang="en-US" smtClean="0"/>
              <a:t>‹#›</a:t>
            </a:fld>
            <a:r>
              <a:rPr lang="en-US" altLang="zh-CN" dirty="0"/>
              <a:t>/24</a:t>
            </a:r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4434840"/>
            <a:ext cx="1929384" cy="177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78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5440908"/>
          </a:xfrm>
        </p:spPr>
        <p:txBody>
          <a:bodyPr/>
          <a:lstStyle>
            <a:lvl1pPr marL="447675" indent="-447675">
              <a:buFont typeface="Wingdings" panose="05000000000000000000" pitchFamily="2" charset="2"/>
              <a:buChar char="n"/>
              <a:defRPr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895350" indent="-43815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44930" indent="-430530"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32644"/>
            <a:ext cx="1236347" cy="113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 userDrawn="1"/>
        </p:nvCxnSpPr>
        <p:spPr>
          <a:xfrm>
            <a:off x="649224" y="1106424"/>
            <a:ext cx="9482328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3351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BDA-68D7-463F-9518-3AAE6ADB8D5B}" type="slidenum">
              <a:rPr lang="zh-CN" altLang="en-US" smtClean="0"/>
              <a:t>‹#›</a:t>
            </a:fld>
            <a:r>
              <a:rPr lang="en-US" altLang="zh-CN" dirty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69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BDA-68D7-463F-9518-3AAE6ADB8D5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4434840"/>
            <a:ext cx="1929384" cy="177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11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5440908"/>
          </a:xfrm>
        </p:spPr>
        <p:txBody>
          <a:bodyPr/>
          <a:lstStyle>
            <a:lvl1pPr marL="447675" indent="-447675">
              <a:buFont typeface="Wingdings" panose="05000000000000000000" pitchFamily="2" charset="2"/>
              <a:buChar char="n"/>
              <a:defRPr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895350" indent="-43815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44930" indent="-430530"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32644"/>
            <a:ext cx="1236347" cy="113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 userDrawn="1"/>
        </p:nvCxnSpPr>
        <p:spPr>
          <a:xfrm>
            <a:off x="649224" y="1106424"/>
            <a:ext cx="9482328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8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46305"/>
            <a:ext cx="10515600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05840"/>
            <a:ext cx="10515600" cy="517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BDA-68D7-463F-9518-3AAE6ADB8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5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46305"/>
            <a:ext cx="10515600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05840"/>
            <a:ext cx="10515600" cy="517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7713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BDA-68D7-463F-9518-3AAE6ADB8D5B}" type="slidenum">
              <a:rPr lang="zh-CN" altLang="en-US" smtClean="0"/>
              <a:t>‹#›</a:t>
            </a:fld>
            <a:r>
              <a:rPr lang="en-US" altLang="zh-CN" dirty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81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46305"/>
            <a:ext cx="10515600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05840"/>
            <a:ext cx="10515600" cy="517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BDA-68D7-463F-9518-3AAE6ADB8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27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8942" y="959936"/>
            <a:ext cx="10694116" cy="1805040"/>
          </a:xfrm>
        </p:spPr>
        <p:txBody>
          <a:bodyPr>
            <a:normAutofit/>
          </a:bodyPr>
          <a:lstStyle/>
          <a:p>
            <a:r>
              <a:rPr lang="zh-CN" altLang="en-US" sz="4800" b="1">
                <a:solidFill>
                  <a:srgbClr val="002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智能盲人辅助系统</a:t>
            </a:r>
            <a:endParaRPr lang="zh-CN" altLang="en-US" sz="4800" b="1" dirty="0">
              <a:solidFill>
                <a:srgbClr val="002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524000" y="3217570"/>
            <a:ext cx="9144000" cy="565076"/>
          </a:xfrm>
        </p:spPr>
        <p:txBody>
          <a:bodyPr>
            <a:noAutofit/>
          </a:bodyPr>
          <a:lstStyle/>
          <a:p>
            <a:r>
              <a:rPr lang="zh-CN" altLang="en-US" sz="2000">
                <a:solidFill>
                  <a:srgbClr val="0020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小组成员：郭艺君 何妍 刘恩嵩       </a:t>
            </a:r>
            <a:endParaRPr lang="zh-CN" altLang="en-US" sz="2000" dirty="0">
              <a:solidFill>
                <a:srgbClr val="0020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09BDA-68D7-463F-9518-3AAE6ADB8D5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/24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8229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项目背景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总体方案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关键信号流分析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硬件详细设计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关键算法验证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智能服务设计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工业设计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3351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09BDA-68D7-463F-9518-3AAE6ADB8D5B}" type="slidenum">
              <a:rPr lang="zh-CN" alt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lang="en-US" altLang="zh-CN"/>
              <a:t>/24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01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531CB-68FC-4CDB-B908-A1C865F3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硬件模块框图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0288F-3EE8-4A84-A45B-418378DA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处理器模块</a:t>
            </a:r>
            <a:endParaRPr lang="en-US" altLang="zh-CN"/>
          </a:p>
          <a:p>
            <a:pPr lvl="1"/>
            <a:r>
              <a:rPr lang="zh-CN" altLang="en-US"/>
              <a:t>选择树莓派作为开发平台</a:t>
            </a:r>
            <a:endParaRPr lang="en-US" altLang="zh-CN"/>
          </a:p>
          <a:p>
            <a:pPr lvl="1"/>
            <a:r>
              <a:rPr lang="zh-CN" altLang="en-US"/>
              <a:t>集成了无线通信模块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E9D2FA9-5B14-4E14-83E7-54C9DF8751BF}"/>
              </a:ext>
            </a:extLst>
          </p:cNvPr>
          <p:cNvGrpSpPr/>
          <p:nvPr/>
        </p:nvGrpSpPr>
        <p:grpSpPr>
          <a:xfrm>
            <a:off x="695115" y="3252021"/>
            <a:ext cx="10653162" cy="3605305"/>
            <a:chOff x="695115" y="3252021"/>
            <a:chExt cx="10653162" cy="3605305"/>
          </a:xfrm>
        </p:grpSpPr>
        <p:pic>
          <p:nvPicPr>
            <p:cNvPr id="5" name="图形 4" descr="处理器">
              <a:extLst>
                <a:ext uri="{FF2B5EF4-FFF2-40B4-BE49-F238E27FC236}">
                  <a16:creationId xmlns:a16="http://schemas.microsoft.com/office/drawing/2014/main" id="{F8C0DDBA-1AAD-4A84-A2F0-D406C85B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3252021"/>
              <a:ext cx="2424510" cy="2424510"/>
            </a:xfrm>
            <a:prstGeom prst="rect">
              <a:avLst/>
            </a:prstGeom>
          </p:spPr>
        </p:pic>
        <p:pic>
          <p:nvPicPr>
            <p:cNvPr id="7" name="图形 6" descr="Web 摄像头">
              <a:extLst>
                <a:ext uri="{FF2B5EF4-FFF2-40B4-BE49-F238E27FC236}">
                  <a16:creationId xmlns:a16="http://schemas.microsoft.com/office/drawing/2014/main" id="{7558088B-28EA-47FA-B74D-5DC6B1E3C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95150" y="3267900"/>
              <a:ext cx="1105729" cy="1105729"/>
            </a:xfrm>
            <a:prstGeom prst="rect">
              <a:avLst/>
            </a:prstGeom>
          </p:spPr>
        </p:pic>
        <p:pic>
          <p:nvPicPr>
            <p:cNvPr id="9" name="图形 8" descr="耳机">
              <a:extLst>
                <a:ext uri="{FF2B5EF4-FFF2-40B4-BE49-F238E27FC236}">
                  <a16:creationId xmlns:a16="http://schemas.microsoft.com/office/drawing/2014/main" id="{980E95D0-255A-470B-91FD-87ADA5F2F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76597" y="4053197"/>
              <a:ext cx="914400" cy="914400"/>
            </a:xfrm>
            <a:prstGeom prst="rect">
              <a:avLst/>
            </a:prstGeom>
          </p:spPr>
        </p:pic>
        <p:pic>
          <p:nvPicPr>
            <p:cNvPr id="11" name="图形 10" descr="无线话筒">
              <a:extLst>
                <a:ext uri="{FF2B5EF4-FFF2-40B4-BE49-F238E27FC236}">
                  <a16:creationId xmlns:a16="http://schemas.microsoft.com/office/drawing/2014/main" id="{B285CF4F-65AA-49C7-ACCE-56B2A0125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67106" y="4439929"/>
              <a:ext cx="914400" cy="914400"/>
            </a:xfrm>
            <a:prstGeom prst="rect">
              <a:avLst/>
            </a:prstGeom>
          </p:spPr>
        </p:pic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0CF30027-FFE4-4461-8F75-5CD80FF56743}"/>
                </a:ext>
              </a:extLst>
            </p:cNvPr>
            <p:cNvSpPr/>
            <p:nvPr/>
          </p:nvSpPr>
          <p:spPr>
            <a:xfrm>
              <a:off x="4844247" y="3793559"/>
              <a:ext cx="1374280" cy="2396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D65155DD-6F6B-4346-B184-9FADFCA9F1C9}"/>
                </a:ext>
              </a:extLst>
            </p:cNvPr>
            <p:cNvSpPr/>
            <p:nvPr/>
          </p:nvSpPr>
          <p:spPr>
            <a:xfrm>
              <a:off x="2252053" y="4847751"/>
              <a:ext cx="1306832" cy="2396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8B7E327-1E21-4F88-B225-0FD4D2E9D650}"/>
                </a:ext>
              </a:extLst>
            </p:cNvPr>
            <p:cNvSpPr/>
            <p:nvPr/>
          </p:nvSpPr>
          <p:spPr>
            <a:xfrm>
              <a:off x="3589536" y="4565865"/>
              <a:ext cx="1204036" cy="874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ADC</a:t>
              </a:r>
              <a:endParaRPr lang="zh-CN" altLang="en-US" sz="2400" b="1"/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5EEBA4AD-C207-43A4-8C1C-2ACEBF07523D}"/>
                </a:ext>
              </a:extLst>
            </p:cNvPr>
            <p:cNvSpPr/>
            <p:nvPr/>
          </p:nvSpPr>
          <p:spPr>
            <a:xfrm>
              <a:off x="4844247" y="4847749"/>
              <a:ext cx="1374280" cy="2396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C56CC689-EA81-43FB-9544-F78207863C75}"/>
                </a:ext>
              </a:extLst>
            </p:cNvPr>
            <p:cNvSpPr/>
            <p:nvPr/>
          </p:nvSpPr>
          <p:spPr>
            <a:xfrm>
              <a:off x="8456726" y="4385599"/>
              <a:ext cx="1374280" cy="2396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8F3862C-C16F-4D43-BBB4-4C59791852BA}"/>
                </a:ext>
              </a:extLst>
            </p:cNvPr>
            <p:cNvSpPr/>
            <p:nvPr/>
          </p:nvSpPr>
          <p:spPr>
            <a:xfrm>
              <a:off x="4808659" y="3424227"/>
              <a:ext cx="138211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Pi CAMERA</a:t>
              </a:r>
              <a:endParaRPr lang="zh-CN" alt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9D373F3-5F42-43D1-807D-185382C56830}"/>
                </a:ext>
              </a:extLst>
            </p:cNvPr>
            <p:cNvSpPr/>
            <p:nvPr/>
          </p:nvSpPr>
          <p:spPr>
            <a:xfrm>
              <a:off x="2494779" y="4505447"/>
              <a:ext cx="72487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0~5V</a:t>
              </a:r>
              <a:endParaRPr lang="zh-CN" alt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AEA50C5-22D2-46A6-B2EB-E4D13F1E85C6}"/>
                </a:ext>
              </a:extLst>
            </p:cNvPr>
            <p:cNvSpPr/>
            <p:nvPr/>
          </p:nvSpPr>
          <p:spPr>
            <a:xfrm>
              <a:off x="5239867" y="4505447"/>
              <a:ext cx="51969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I2C</a:t>
              </a:r>
              <a:endParaRPr lang="zh-CN" alt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F66C349-98B1-429D-9BFA-51E4DDAE4BC8}"/>
                </a:ext>
              </a:extLst>
            </p:cNvPr>
            <p:cNvSpPr/>
            <p:nvPr/>
          </p:nvSpPr>
          <p:spPr>
            <a:xfrm>
              <a:off x="8563380" y="4070597"/>
              <a:ext cx="127034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AUX/</a:t>
              </a:r>
              <a:r>
                <a:rPr lang="zh-CN" altLang="en-US" sz="20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蓝牙</a:t>
              </a:r>
              <a:endParaRPr lang="zh-CN" alt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C86DBCC-FEE8-4412-BC4D-16F7D890CBBB}"/>
                </a:ext>
              </a:extLst>
            </p:cNvPr>
            <p:cNvSpPr/>
            <p:nvPr/>
          </p:nvSpPr>
          <p:spPr>
            <a:xfrm>
              <a:off x="7221065" y="6023920"/>
              <a:ext cx="1001137" cy="66320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/>
                <a:t>电池</a:t>
              </a:r>
            </a:p>
          </p:txBody>
        </p:sp>
        <p:sp>
          <p:nvSpPr>
            <p:cNvPr id="22" name="箭头: 上 21">
              <a:extLst>
                <a:ext uri="{FF2B5EF4-FFF2-40B4-BE49-F238E27FC236}">
                  <a16:creationId xmlns:a16="http://schemas.microsoft.com/office/drawing/2014/main" id="{ACD62DBE-5DDD-40AD-81EA-236238E387E8}"/>
                </a:ext>
              </a:extLst>
            </p:cNvPr>
            <p:cNvSpPr/>
            <p:nvPr/>
          </p:nvSpPr>
          <p:spPr>
            <a:xfrm>
              <a:off x="7638265" y="5450888"/>
              <a:ext cx="218473" cy="573031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2396663-DDCC-40AA-A7AD-35D8EB9AAD09}"/>
                </a:ext>
              </a:extLst>
            </p:cNvPr>
            <p:cNvSpPr/>
            <p:nvPr/>
          </p:nvSpPr>
          <p:spPr>
            <a:xfrm>
              <a:off x="843723" y="5902013"/>
              <a:ext cx="1853395" cy="66320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/>
                <a:t>电源转换模块</a:t>
              </a:r>
            </a:p>
          </p:txBody>
        </p:sp>
        <p:sp>
          <p:nvSpPr>
            <p:cNvPr id="24" name="箭头: 直角上 23">
              <a:extLst>
                <a:ext uri="{FF2B5EF4-FFF2-40B4-BE49-F238E27FC236}">
                  <a16:creationId xmlns:a16="http://schemas.microsoft.com/office/drawing/2014/main" id="{94C577FF-C677-40D2-8E3F-F8519C8D2B98}"/>
                </a:ext>
              </a:extLst>
            </p:cNvPr>
            <p:cNvSpPr/>
            <p:nvPr/>
          </p:nvSpPr>
          <p:spPr>
            <a:xfrm rot="16200000" flipH="1">
              <a:off x="4485101" y="3811389"/>
              <a:ext cx="874794" cy="4242553"/>
            </a:xfrm>
            <a:prstGeom prst="bentUpArrow">
              <a:avLst>
                <a:gd name="adj1" fmla="val 11769"/>
                <a:gd name="adj2" fmla="val 14313"/>
                <a:gd name="adj3" fmla="val 17876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A277191D-4C43-4F4C-AEF1-1176AF9764FC}"/>
                </a:ext>
              </a:extLst>
            </p:cNvPr>
            <p:cNvSpPr/>
            <p:nvPr/>
          </p:nvSpPr>
          <p:spPr>
            <a:xfrm rot="16200000">
              <a:off x="1464374" y="5490625"/>
              <a:ext cx="547684" cy="27509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左 25">
              <a:extLst>
                <a:ext uri="{FF2B5EF4-FFF2-40B4-BE49-F238E27FC236}">
                  <a16:creationId xmlns:a16="http://schemas.microsoft.com/office/drawing/2014/main" id="{FECD4524-C9CF-4C72-B1CA-2E1E6B41CAEF}"/>
                </a:ext>
              </a:extLst>
            </p:cNvPr>
            <p:cNvSpPr/>
            <p:nvPr/>
          </p:nvSpPr>
          <p:spPr>
            <a:xfrm>
              <a:off x="4836442" y="5149742"/>
              <a:ext cx="1389890" cy="236311"/>
            </a:xfrm>
            <a:prstGeom prst="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99DEF60-DA37-434C-970A-797286C9C6E5}"/>
                </a:ext>
              </a:extLst>
            </p:cNvPr>
            <p:cNvSpPr/>
            <p:nvPr/>
          </p:nvSpPr>
          <p:spPr>
            <a:xfrm>
              <a:off x="1134860" y="3808987"/>
              <a:ext cx="122341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Analog</a:t>
              </a:r>
              <a:endParaRPr lang="zh-CN" altLang="en-US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A547F1D-F140-46BB-9B29-30DD47476F89}"/>
                </a:ext>
              </a:extLst>
            </p:cNvPr>
            <p:cNvSpPr/>
            <p:nvPr/>
          </p:nvSpPr>
          <p:spPr>
            <a:xfrm>
              <a:off x="1224088" y="4385599"/>
              <a:ext cx="984947" cy="968728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AD8CA0D-076C-4831-A85E-7958DA17A98B}"/>
                </a:ext>
              </a:extLst>
            </p:cNvPr>
            <p:cNvSpPr/>
            <p:nvPr/>
          </p:nvSpPr>
          <p:spPr>
            <a:xfrm>
              <a:off x="8799449" y="5625709"/>
              <a:ext cx="752617" cy="133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996D1AF-BE97-4190-94DF-8BE4E1C0F012}"/>
                </a:ext>
              </a:extLst>
            </p:cNvPr>
            <p:cNvSpPr/>
            <p:nvPr/>
          </p:nvSpPr>
          <p:spPr>
            <a:xfrm>
              <a:off x="8797541" y="6122389"/>
              <a:ext cx="752617" cy="1331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2FB7A63-3562-4DB0-A1C7-2CF6F611D54D}"/>
                </a:ext>
              </a:extLst>
            </p:cNvPr>
            <p:cNvSpPr/>
            <p:nvPr/>
          </p:nvSpPr>
          <p:spPr>
            <a:xfrm>
              <a:off x="9304143" y="6019695"/>
              <a:ext cx="127832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16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供电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59022FF-4602-4DAA-AAC1-2EC740683629}"/>
                </a:ext>
              </a:extLst>
            </p:cNvPr>
            <p:cNvSpPr/>
            <p:nvPr/>
          </p:nvSpPr>
          <p:spPr>
            <a:xfrm>
              <a:off x="9293317" y="5545904"/>
              <a:ext cx="127832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16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信号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6533DD8-FA61-43D2-8B4E-4C7F7701B387}"/>
                </a:ext>
              </a:extLst>
            </p:cNvPr>
            <p:cNvSpPr/>
            <p:nvPr/>
          </p:nvSpPr>
          <p:spPr>
            <a:xfrm>
              <a:off x="695115" y="3267899"/>
              <a:ext cx="10653162" cy="3589427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12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44BAF-4ADD-4185-8FE6-07FC08E1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模拟电路设计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4BE829-3E4A-46C6-BA57-8DEFFF1C7573}"/>
              </a:ext>
            </a:extLst>
          </p:cNvPr>
          <p:cNvGrpSpPr/>
          <p:nvPr/>
        </p:nvGrpSpPr>
        <p:grpSpPr>
          <a:xfrm>
            <a:off x="216688" y="4171682"/>
            <a:ext cx="7565934" cy="1127463"/>
            <a:chOff x="388458" y="2574522"/>
            <a:chExt cx="9220823" cy="125175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D2A0D4F-BA41-4850-A100-30BF2AFC08E1}"/>
                </a:ext>
              </a:extLst>
            </p:cNvPr>
            <p:cNvSpPr/>
            <p:nvPr/>
          </p:nvSpPr>
          <p:spPr>
            <a:xfrm>
              <a:off x="388458" y="2574524"/>
              <a:ext cx="1485129" cy="1251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驻极体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164F4AF-E673-429B-B7F8-89874496D472}"/>
                </a:ext>
              </a:extLst>
            </p:cNvPr>
            <p:cNvSpPr/>
            <p:nvPr/>
          </p:nvSpPr>
          <p:spPr>
            <a:xfrm>
              <a:off x="2715887" y="2574524"/>
              <a:ext cx="1688918" cy="1251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放大器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B2BFE4-E30A-4982-804C-55922ED0AEB1}"/>
                </a:ext>
              </a:extLst>
            </p:cNvPr>
            <p:cNvSpPr/>
            <p:nvPr/>
          </p:nvSpPr>
          <p:spPr>
            <a:xfrm>
              <a:off x="5318126" y="2574524"/>
              <a:ext cx="1688917" cy="1251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带通滤波器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D2BD8DB-53BA-49F1-AD80-88590C4065CF}"/>
                </a:ext>
              </a:extLst>
            </p:cNvPr>
            <p:cNvSpPr/>
            <p:nvPr/>
          </p:nvSpPr>
          <p:spPr>
            <a:xfrm>
              <a:off x="1975481" y="3062795"/>
              <a:ext cx="709533" cy="275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0F2A02C4-8DC7-4364-AFA6-A02A5D356AC8}"/>
                </a:ext>
              </a:extLst>
            </p:cNvPr>
            <p:cNvSpPr/>
            <p:nvPr/>
          </p:nvSpPr>
          <p:spPr>
            <a:xfrm>
              <a:off x="4537572" y="3062795"/>
              <a:ext cx="709533" cy="275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1735CC7-E95D-432D-9BFA-AC393666AF50}"/>
                </a:ext>
              </a:extLst>
            </p:cNvPr>
            <p:cNvSpPr/>
            <p:nvPr/>
          </p:nvSpPr>
          <p:spPr>
            <a:xfrm>
              <a:off x="7920364" y="2574522"/>
              <a:ext cx="1688917" cy="1251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电平调整</a:t>
              </a:r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55C407A4-6907-4564-80DA-A5DD72882320}"/>
                </a:ext>
              </a:extLst>
            </p:cNvPr>
            <p:cNvSpPr/>
            <p:nvPr/>
          </p:nvSpPr>
          <p:spPr>
            <a:xfrm>
              <a:off x="7108937" y="3062793"/>
              <a:ext cx="709533" cy="275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FABF93CF-2929-4437-B24F-ADFAB0D541F3}"/>
              </a:ext>
            </a:extLst>
          </p:cNvPr>
          <p:cNvSpPr/>
          <p:nvPr/>
        </p:nvSpPr>
        <p:spPr>
          <a:xfrm>
            <a:off x="8550885" y="4171682"/>
            <a:ext cx="1559791" cy="1127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ADC</a:t>
            </a:r>
            <a:endParaRPr lang="zh-CN" altLang="en-US" sz="2000" b="1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BAF803BD-37EC-409D-9F2A-1A4ACB7FF1DB}"/>
              </a:ext>
            </a:extLst>
          </p:cNvPr>
          <p:cNvSpPr/>
          <p:nvPr/>
        </p:nvSpPr>
        <p:spPr>
          <a:xfrm>
            <a:off x="10200297" y="4542319"/>
            <a:ext cx="577048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39C8E94-B3AA-4C5D-865E-A02300F96477}"/>
              </a:ext>
            </a:extLst>
          </p:cNvPr>
          <p:cNvSpPr/>
          <p:nvPr/>
        </p:nvSpPr>
        <p:spPr>
          <a:xfrm>
            <a:off x="10878939" y="4149139"/>
            <a:ext cx="1313061" cy="1127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树莓派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399B85F4-2819-47BF-9311-A4EDD686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" y="1177115"/>
            <a:ext cx="10515600" cy="5440908"/>
          </a:xfrm>
        </p:spPr>
        <p:txBody>
          <a:bodyPr>
            <a:normAutofit/>
          </a:bodyPr>
          <a:lstStyle/>
          <a:p>
            <a:r>
              <a:rPr lang="zh-CN" altLang="en-US"/>
              <a:t>语音调理电路</a:t>
            </a:r>
            <a:endParaRPr lang="en-US" altLang="zh-CN"/>
          </a:p>
          <a:p>
            <a:pPr lvl="1"/>
            <a:r>
              <a:rPr lang="zh-CN" altLang="en-US"/>
              <a:t>树莓派支持的微型麦克风效果种类少而且录音效果一般</a:t>
            </a:r>
            <a:endParaRPr lang="en-US" altLang="zh-CN"/>
          </a:p>
          <a:p>
            <a:pPr lvl="1"/>
            <a:r>
              <a:rPr lang="zh-CN" altLang="en-US"/>
              <a:t>将模拟电路放到了语音调理模块</a:t>
            </a:r>
            <a:endParaRPr lang="en-US" altLang="zh-CN"/>
          </a:p>
          <a:p>
            <a:pPr lvl="1"/>
            <a:r>
              <a:rPr lang="en-US" altLang="zh-CN"/>
              <a:t>ADC</a:t>
            </a:r>
            <a:r>
              <a:rPr lang="zh-CN" altLang="en-US"/>
              <a:t>采样频率</a:t>
            </a:r>
            <a:r>
              <a:rPr lang="en-US" altLang="zh-CN"/>
              <a:t>8KHz</a:t>
            </a:r>
            <a:r>
              <a:rPr lang="zh-CN" altLang="en-US"/>
              <a:t>，以</a:t>
            </a:r>
            <a:r>
              <a:rPr lang="en-US" altLang="zh-CN"/>
              <a:t>I2C</a:t>
            </a:r>
            <a:r>
              <a:rPr lang="zh-CN" altLang="en-US"/>
              <a:t>协议传输到树莓派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E2C242-B592-4DFD-AB60-E9B4371FD839}"/>
              </a:ext>
            </a:extLst>
          </p:cNvPr>
          <p:cNvSpPr/>
          <p:nvPr/>
        </p:nvSpPr>
        <p:spPr>
          <a:xfrm>
            <a:off x="94559" y="3781064"/>
            <a:ext cx="7901126" cy="1899821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B31F251-6D8B-4C43-8BB8-378334097762}"/>
              </a:ext>
            </a:extLst>
          </p:cNvPr>
          <p:cNvSpPr/>
          <p:nvPr/>
        </p:nvSpPr>
        <p:spPr>
          <a:xfrm>
            <a:off x="7896705" y="4566389"/>
            <a:ext cx="577048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890807-4E12-42AA-A0A4-2AF94F588F74}"/>
              </a:ext>
            </a:extLst>
          </p:cNvPr>
          <p:cNvSpPr/>
          <p:nvPr/>
        </p:nvSpPr>
        <p:spPr>
          <a:xfrm>
            <a:off x="4409836" y="5916868"/>
            <a:ext cx="37753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语音信号调理电路框图</a:t>
            </a:r>
          </a:p>
        </p:txBody>
      </p:sp>
    </p:spTree>
    <p:extLst>
      <p:ext uri="{BB962C8B-B14F-4D97-AF65-F5344CB8AC3E}">
        <p14:creationId xmlns:p14="http://schemas.microsoft.com/office/powerpoint/2010/main" val="269396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8F637-D339-4B9D-8842-E298BD4E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模拟电路设计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554A9-4EC5-42D0-92CF-1DA6E13CD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放大器电路</a:t>
            </a:r>
            <a:endParaRPr lang="en-US" altLang="zh-CN"/>
          </a:p>
          <a:p>
            <a:pPr lvl="1"/>
            <a:r>
              <a:rPr lang="zh-CN" altLang="en-US"/>
              <a:t>驻极体的输出电压为几毫伏到几十毫伏</a:t>
            </a:r>
            <a:endParaRPr lang="en-US" altLang="zh-CN"/>
          </a:p>
          <a:p>
            <a:pPr lvl="1"/>
            <a:r>
              <a:rPr lang="zh-CN" altLang="en-US"/>
              <a:t>放大器电路采用两个同相放大器级联，放大倍数为</a:t>
            </a:r>
            <a:r>
              <a:rPr lang="en-US" altLang="zh-CN"/>
              <a:t>200</a:t>
            </a:r>
            <a:r>
              <a:rPr lang="zh-CN" altLang="en-US"/>
              <a:t>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EE3D0F-8792-4191-84B4-419CB1C8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" y="3712830"/>
            <a:ext cx="5435407" cy="2818959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931586-F707-4E73-AB4C-ECE52A831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77" y="3712830"/>
            <a:ext cx="5793571" cy="256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62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1870F-8CA0-4762-94B1-5E006AC9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模拟电路设计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9CD3B-D73C-4C70-94E8-BF7BE7275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246219"/>
            <a:ext cx="4946223" cy="5440908"/>
          </a:xfrm>
        </p:spPr>
        <p:txBody>
          <a:bodyPr/>
          <a:lstStyle/>
          <a:p>
            <a:r>
              <a:rPr lang="zh-CN" altLang="en-US"/>
              <a:t>带通滤波器设计</a:t>
            </a:r>
            <a:endParaRPr lang="en-US" altLang="zh-CN"/>
          </a:p>
          <a:p>
            <a:pPr lvl="1"/>
            <a:r>
              <a:rPr lang="zh-CN" altLang="en-US"/>
              <a:t>带宽要求</a:t>
            </a:r>
            <a:endParaRPr lang="en-US" altLang="zh-CN"/>
          </a:p>
          <a:p>
            <a:pPr lvl="2"/>
            <a:r>
              <a:rPr lang="en-US" altLang="zh-CN"/>
              <a:t>300Hz~3400Hz</a:t>
            </a:r>
          </a:p>
          <a:p>
            <a:pPr lvl="1"/>
            <a:r>
              <a:rPr lang="zh-CN" altLang="en-US"/>
              <a:t>低通高通级联</a:t>
            </a:r>
            <a:endParaRPr lang="en-US" altLang="zh-CN"/>
          </a:p>
          <a:p>
            <a:pPr lvl="2"/>
            <a:r>
              <a:rPr lang="zh-CN" altLang="en-US"/>
              <a:t>三阶节</a:t>
            </a:r>
            <a:endParaRPr lang="en-US" altLang="zh-CN"/>
          </a:p>
          <a:p>
            <a:pPr lvl="2"/>
            <a:r>
              <a:rPr lang="zh-CN" altLang="en-US"/>
              <a:t>根据巴特沃斯多项式计算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0232BC-85E2-41A5-A65E-8377A52B4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87" y="3947826"/>
            <a:ext cx="6465903" cy="29101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A8622F-AE73-4F68-B2A8-467CE00DD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383" y="1589103"/>
            <a:ext cx="8061617" cy="22736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AB4554-F103-42B9-AD24-6175B426F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89" y="4932644"/>
            <a:ext cx="1880806" cy="1839919"/>
          </a:xfrm>
          <a:prstGeom prst="rect">
            <a:avLst/>
          </a:prstGeom>
        </p:spPr>
      </p:pic>
      <p:sp>
        <p:nvSpPr>
          <p:cNvPr id="8" name="箭头: 左 7">
            <a:extLst>
              <a:ext uri="{FF2B5EF4-FFF2-40B4-BE49-F238E27FC236}">
                <a16:creationId xmlns:a16="http://schemas.microsoft.com/office/drawing/2014/main" id="{88176B8B-09C3-42E7-83FA-E91274435836}"/>
              </a:ext>
            </a:extLst>
          </p:cNvPr>
          <p:cNvSpPr/>
          <p:nvPr/>
        </p:nvSpPr>
        <p:spPr>
          <a:xfrm rot="19656269">
            <a:off x="3799854" y="5180014"/>
            <a:ext cx="2103400" cy="314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5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8229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项目背景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总体方案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关键信号流分析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硬件详细设计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软件详细设计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关键算法验证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智能服务设计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工业设计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3351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09BDA-68D7-463F-9518-3AAE6ADB8D5B}" type="slidenum">
              <a:rPr lang="zh-CN" alt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lang="en-US" altLang="zh-CN"/>
              <a:t>/24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870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BC044-37F3-46D3-9F12-817130A7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软件流程图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9994781-74DE-4786-8D6A-2272F99BC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1" y="1792818"/>
            <a:ext cx="10896038" cy="4110831"/>
          </a:xfrm>
        </p:spPr>
      </p:pic>
    </p:spTree>
    <p:extLst>
      <p:ext uri="{BB962C8B-B14F-4D97-AF65-F5344CB8AC3E}">
        <p14:creationId xmlns:p14="http://schemas.microsoft.com/office/powerpoint/2010/main" val="125690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8229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项目背景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总体方案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关键信号流分析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硬件详细设计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关键算法验证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智能服务设计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工业设计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3351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09BDA-68D7-463F-9518-3AAE6ADB8D5B}" type="slidenum">
              <a:rPr lang="zh-CN" alt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lang="en-US" altLang="zh-CN"/>
              <a:t>/24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55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5440908"/>
          </a:xfrm>
        </p:spPr>
        <p:txBody>
          <a:bodyPr/>
          <a:lstStyle/>
          <a:p>
            <a:r>
              <a:rPr lang="zh-CN" altLang="en-US" dirty="0"/>
              <a:t>文字识别部分</a:t>
            </a:r>
          </a:p>
          <a:p>
            <a:pPr lvl="1"/>
            <a:r>
              <a:rPr lang="zh-CN" altLang="en-US" dirty="0"/>
              <a:t>调用百度</a:t>
            </a:r>
            <a:r>
              <a:rPr lang="en-US" altLang="zh-CN" dirty="0"/>
              <a:t>API</a:t>
            </a:r>
            <a:r>
              <a:rPr lang="zh-CN" altLang="en-US" dirty="0"/>
              <a:t>实现文字识别</a:t>
            </a:r>
          </a:p>
          <a:p>
            <a:pPr lvl="2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关键算法验证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35" y="2828290"/>
            <a:ext cx="9629775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5440908"/>
          </a:xfrm>
        </p:spPr>
        <p:txBody>
          <a:bodyPr/>
          <a:lstStyle/>
          <a:p>
            <a:r>
              <a:rPr lang="zh-CN" altLang="en-US" dirty="0"/>
              <a:t>文字识别部分</a:t>
            </a:r>
          </a:p>
          <a:p>
            <a:pPr lvl="1"/>
            <a:r>
              <a:rPr lang="zh-CN" altLang="en-US" dirty="0"/>
              <a:t>调用百度</a:t>
            </a:r>
            <a:r>
              <a:rPr lang="en-US" altLang="zh-CN" dirty="0"/>
              <a:t>API</a:t>
            </a:r>
            <a:r>
              <a:rPr lang="zh-CN" altLang="en-US" dirty="0"/>
              <a:t>实现文字识别</a:t>
            </a:r>
          </a:p>
          <a:p>
            <a:pPr lvl="2"/>
            <a:r>
              <a:rPr lang="zh-CN" altLang="en-US" dirty="0"/>
              <a:t>申请 API_KEY 以及 SECRET_KEY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调用</a:t>
            </a:r>
            <a:r>
              <a:rPr lang="en-US" dirty="0"/>
              <a:t>OCR</a:t>
            </a:r>
            <a:r>
              <a:rPr lang="zh-CN" altLang="en-US" dirty="0"/>
              <a:t>服务</a:t>
            </a:r>
          </a:p>
          <a:p>
            <a:pPr lvl="2"/>
            <a:r>
              <a:rPr lang="zh-CN" altLang="en-US" dirty="0"/>
              <a:t>得到返回结果</a:t>
            </a:r>
          </a:p>
          <a:p>
            <a:pPr marL="895350" lvl="1" indent="-438150">
              <a:buFont typeface="Wingdings" panose="05000000000000000000" charset="0"/>
              <a:buChar char="p"/>
            </a:pPr>
            <a:endParaRPr lang="zh-CN" altLang="en-US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zh-CN" altLang="en-US" dirty="0"/>
          </a:p>
          <a:p>
            <a:pPr marL="914400" lvl="2" indent="0">
              <a:buNone/>
            </a:pPr>
            <a:endParaRPr lang="zh-CN" altLang="en-US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关键算法验证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380" y="1233170"/>
            <a:ext cx="4306570" cy="4389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t="104" r="44516" b="29223"/>
          <a:stretch>
            <a:fillRect/>
          </a:stretch>
        </p:blipFill>
        <p:spPr>
          <a:xfrm>
            <a:off x="3038321" y="5779441"/>
            <a:ext cx="8880629" cy="1059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4222426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项目背景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软硬件架构级设计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关键信号流分析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硬件详细设计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关键算法验证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智能服务设计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工业设计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09BDA-68D7-463F-9518-3AAE6ADB8D5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/24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5440908"/>
          </a:xfrm>
        </p:spPr>
        <p:txBody>
          <a:bodyPr/>
          <a:lstStyle/>
          <a:p>
            <a:r>
              <a:rPr lang="zh-CN" altLang="en-US"/>
              <a:t>图像预处理</a:t>
            </a:r>
            <a:endParaRPr lang="en-US" altLang="zh-CN"/>
          </a:p>
          <a:p>
            <a:pPr lvl="1"/>
            <a:r>
              <a:rPr lang="zh-CN" altLang="en-US"/>
              <a:t>提高送入百度</a:t>
            </a:r>
            <a:r>
              <a:rPr lang="en-US" altLang="zh-CN"/>
              <a:t>API</a:t>
            </a:r>
            <a:r>
              <a:rPr lang="zh-CN" altLang="en-US"/>
              <a:t>图片的质量</a:t>
            </a:r>
            <a:endParaRPr lang="zh-CN" altLang="en-US" dirty="0"/>
          </a:p>
          <a:p>
            <a:pPr lvl="2"/>
            <a:r>
              <a:rPr lang="zh-CN" altLang="en-US" dirty="0"/>
              <a:t>文字方向尽可能水平</a:t>
            </a:r>
          </a:p>
          <a:p>
            <a:pPr lvl="2"/>
            <a:r>
              <a:rPr lang="zh-CN" altLang="en-US" dirty="0"/>
              <a:t>图像分辨率尽可能高</a:t>
            </a:r>
          </a:p>
          <a:p>
            <a:pPr lvl="2"/>
            <a:r>
              <a:rPr lang="zh-CN" altLang="en-US" dirty="0"/>
              <a:t>文字尽可能清晰（文本字号不能过小）</a:t>
            </a:r>
          </a:p>
          <a:p>
            <a:pPr marL="895350" lvl="1" indent="-438150"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002060"/>
                </a:solidFill>
              </a:rPr>
              <a:t>在受限于摄像头分辨率的情况下，需要对图片进行预处理，使文本清晰</a:t>
            </a:r>
          </a:p>
          <a:p>
            <a:pPr marL="1344930" lvl="2" indent="-430530">
              <a:buFont typeface="Wingdings" panose="05000000000000000000" charset="0"/>
              <a:buChar char="ü"/>
            </a:pPr>
            <a:r>
              <a:rPr lang="zh-CN" altLang="en-US">
                <a:sym typeface="+mn-ea"/>
              </a:rPr>
              <a:t>伽马变换、线性变换、二值化</a:t>
            </a:r>
            <a:endParaRPr lang="zh-CN" altLang="en-US"/>
          </a:p>
          <a:p>
            <a:pPr marL="1344930" lvl="2" indent="-430530">
              <a:buFont typeface="Wingdings" panose="05000000000000000000" charset="0"/>
              <a:buChar char="ü"/>
            </a:pPr>
            <a:r>
              <a:rPr lang="zh-CN" altLang="en-US" dirty="0">
                <a:solidFill>
                  <a:srgbClr val="002060"/>
                </a:solidFill>
              </a:rPr>
              <a:t>倾斜校正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zh-CN" altLang="en-US" dirty="0"/>
          </a:p>
          <a:p>
            <a:pPr marL="914400" lvl="2" indent="0">
              <a:buNone/>
            </a:pPr>
            <a:endParaRPr lang="zh-CN" altLang="en-US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关键算法验证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718F3-BDB7-4048-9092-F455EA88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关键算法验证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EFF3C-24EE-4833-A9E1-65B3F8626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13047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语音识别模块</a:t>
            </a:r>
            <a:endParaRPr lang="en-US" altLang="zh-CN"/>
          </a:p>
          <a:p>
            <a:pPr lvl="1"/>
            <a:r>
              <a:rPr lang="zh-CN" altLang="en-US"/>
              <a:t>由于只需识别固定的几条指令，因此不需要通用的语音识别算法</a:t>
            </a:r>
            <a:endParaRPr lang="en-US" altLang="zh-CN"/>
          </a:p>
          <a:p>
            <a:pPr lvl="1"/>
            <a:r>
              <a:rPr lang="zh-CN" altLang="en-US"/>
              <a:t>方案一</a:t>
            </a:r>
            <a:endParaRPr lang="en-US" altLang="zh-CN"/>
          </a:p>
          <a:p>
            <a:pPr lvl="2"/>
            <a:r>
              <a:rPr lang="zh-CN" altLang="en-US"/>
              <a:t> 语音识别硬件模块</a:t>
            </a:r>
            <a:endParaRPr lang="en-US" altLang="zh-CN"/>
          </a:p>
          <a:p>
            <a:pPr lvl="1"/>
            <a:r>
              <a:rPr lang="zh-CN" altLang="en-US"/>
              <a:t>方案二</a:t>
            </a:r>
            <a:endParaRPr lang="en-US" altLang="zh-CN"/>
          </a:p>
          <a:p>
            <a:pPr lvl="2"/>
            <a:r>
              <a:rPr lang="en-US" altLang="zh-CN"/>
              <a:t>HMM-GMM</a:t>
            </a:r>
            <a:r>
              <a:rPr lang="zh-CN" altLang="en-US"/>
              <a:t>模型</a:t>
            </a:r>
            <a:endParaRPr lang="en-US" altLang="zh-CN"/>
          </a:p>
          <a:p>
            <a:pPr lvl="1"/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3AF5D1-C62D-43FB-B740-1DAC82C61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17630"/>
              </p:ext>
            </p:extLst>
          </p:nvPr>
        </p:nvGraphicFramePr>
        <p:xfrm>
          <a:off x="637032" y="4376691"/>
          <a:ext cx="10859446" cy="2351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147">
                  <a:extLst>
                    <a:ext uri="{9D8B030D-6E8A-4147-A177-3AD203B41FA5}">
                      <a16:colId xmlns:a16="http://schemas.microsoft.com/office/drawing/2014/main" val="4196352698"/>
                    </a:ext>
                  </a:extLst>
                </a:gridCol>
                <a:gridCol w="1597980">
                  <a:extLst>
                    <a:ext uri="{9D8B030D-6E8A-4147-A177-3AD203B41FA5}">
                      <a16:colId xmlns:a16="http://schemas.microsoft.com/office/drawing/2014/main" val="1751999794"/>
                    </a:ext>
                  </a:extLst>
                </a:gridCol>
                <a:gridCol w="1710208">
                  <a:extLst>
                    <a:ext uri="{9D8B030D-6E8A-4147-A177-3AD203B41FA5}">
                      <a16:colId xmlns:a16="http://schemas.microsoft.com/office/drawing/2014/main" val="2406640591"/>
                    </a:ext>
                  </a:extLst>
                </a:gridCol>
                <a:gridCol w="1935332">
                  <a:extLst>
                    <a:ext uri="{9D8B030D-6E8A-4147-A177-3AD203B41FA5}">
                      <a16:colId xmlns:a16="http://schemas.microsoft.com/office/drawing/2014/main" val="3854998424"/>
                    </a:ext>
                  </a:extLst>
                </a:gridCol>
                <a:gridCol w="1802167">
                  <a:extLst>
                    <a:ext uri="{9D8B030D-6E8A-4147-A177-3AD203B41FA5}">
                      <a16:colId xmlns:a16="http://schemas.microsoft.com/office/drawing/2014/main" val="240042960"/>
                    </a:ext>
                  </a:extLst>
                </a:gridCol>
                <a:gridCol w="1778612">
                  <a:extLst>
                    <a:ext uri="{9D8B030D-6E8A-4147-A177-3AD203B41FA5}">
                      <a16:colId xmlns:a16="http://schemas.microsoft.com/office/drawing/2014/main" val="2723549517"/>
                    </a:ext>
                  </a:extLst>
                </a:gridCol>
              </a:tblGrid>
              <a:tr h="6510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精度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成本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鲁棒性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实时性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灵活性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93667"/>
                  </a:ext>
                </a:extLst>
              </a:tr>
              <a:tr h="8502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tx1"/>
                          </a:solidFill>
                        </a:rPr>
                        <a:t>语音识别模块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=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=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759293"/>
                  </a:ext>
                </a:extLst>
              </a:tr>
              <a:tr h="850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HMM-GMM</a:t>
                      </a:r>
                      <a:r>
                        <a:rPr lang="zh-CN" altLang="en-US" sz="2000" b="1"/>
                        <a:t>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=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=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86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340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77340-5760-4A10-8D26-27385B15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图像预处理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6692B-FCF4-4485-9643-AEC10FED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透视校正</a:t>
            </a:r>
            <a:endParaRPr lang="en-US" altLang="zh-CN"/>
          </a:p>
          <a:p>
            <a:pPr lvl="1"/>
            <a:r>
              <a:rPr lang="zh-CN" altLang="en-US"/>
              <a:t>方法</a:t>
            </a:r>
            <a:endParaRPr lang="en-US" altLang="zh-CN"/>
          </a:p>
          <a:p>
            <a:pPr lvl="2"/>
            <a:r>
              <a:rPr lang="zh-CN" altLang="en-US"/>
              <a:t>使用霍夫线检测的方法，计算检测出的直线平均角度</a:t>
            </a:r>
            <a:endParaRPr lang="en-US" altLang="zh-CN"/>
          </a:p>
          <a:p>
            <a:pPr lvl="1"/>
            <a:r>
              <a:rPr lang="zh-CN" altLang="en-US"/>
              <a:t>问题</a:t>
            </a:r>
            <a:endParaRPr lang="en-US" altLang="zh-CN"/>
          </a:p>
          <a:p>
            <a:pPr lvl="2"/>
            <a:r>
              <a:rPr lang="zh-CN" altLang="en-US"/>
              <a:t>效果有限</a:t>
            </a:r>
            <a:endParaRPr lang="en-US" altLang="zh-CN"/>
          </a:p>
          <a:p>
            <a:pPr lvl="2"/>
            <a:r>
              <a:rPr lang="zh-CN" altLang="en-US"/>
              <a:t>不能解决书籍完全拿反的问题</a:t>
            </a:r>
            <a:endParaRPr lang="en-US" altLang="zh-CN"/>
          </a:p>
          <a:p>
            <a:r>
              <a:rPr lang="zh-CN" altLang="en-US"/>
              <a:t>清晰度的增强</a:t>
            </a:r>
            <a:endParaRPr lang="en-US" altLang="zh-CN"/>
          </a:p>
          <a:p>
            <a:pPr lvl="1"/>
            <a:r>
              <a:rPr lang="zh-CN" altLang="en-US"/>
              <a:t>方法</a:t>
            </a:r>
            <a:endParaRPr lang="en-US" altLang="zh-CN"/>
          </a:p>
          <a:p>
            <a:pPr lvl="2"/>
            <a:r>
              <a:rPr lang="zh-CN" altLang="en-US"/>
              <a:t>二值化</a:t>
            </a:r>
            <a:endParaRPr lang="en-US" altLang="zh-CN"/>
          </a:p>
          <a:p>
            <a:pPr lvl="2"/>
            <a:r>
              <a:rPr lang="zh-CN" altLang="en-US"/>
              <a:t>摄像头分辨率提高</a:t>
            </a:r>
            <a:endParaRPr lang="en-US" altLang="zh-CN"/>
          </a:p>
          <a:p>
            <a:pPr lvl="1"/>
            <a:r>
              <a:rPr lang="zh-CN" altLang="en-US"/>
              <a:t>注：</a:t>
            </a:r>
            <a:r>
              <a:rPr lang="en-US" altLang="zh-CN"/>
              <a:t>API</a:t>
            </a:r>
            <a:r>
              <a:rPr lang="zh-CN" altLang="en-US"/>
              <a:t>接口图片大小不能超过</a:t>
            </a:r>
            <a:r>
              <a:rPr lang="en-US" altLang="zh-CN"/>
              <a:t>4MB</a:t>
            </a:r>
            <a:r>
              <a:rPr lang="zh-CN" altLang="en-US"/>
              <a:t>（高清版不能超过</a:t>
            </a:r>
            <a:r>
              <a:rPr lang="en-US" altLang="zh-CN"/>
              <a:t>10MB</a:t>
            </a:r>
            <a:r>
              <a:rPr lang="zh-CN" altLang="en-US"/>
              <a:t>）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F8A9EA-8574-45A6-82F3-84742CA77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59" b="21530"/>
          <a:stretch/>
        </p:blipFill>
        <p:spPr>
          <a:xfrm>
            <a:off x="8191395" y="1467034"/>
            <a:ext cx="3336141" cy="454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4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6043D-7032-4087-B8D9-F54F67F1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透视校正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56884-894A-4433-BC26-04198019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关键参数</a:t>
            </a:r>
            <a:endParaRPr lang="en-US" altLang="zh-CN"/>
          </a:p>
          <a:p>
            <a:pPr lvl="1"/>
            <a:r>
              <a:rPr lang="zh-CN" altLang="en-US"/>
              <a:t>霍夫线检测阈值；图片降采样比例</a:t>
            </a:r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B916810-8770-4B50-B955-8DF07F2C74A4}"/>
              </a:ext>
            </a:extLst>
          </p:cNvPr>
          <p:cNvGrpSpPr/>
          <p:nvPr/>
        </p:nvGrpSpPr>
        <p:grpSpPr>
          <a:xfrm>
            <a:off x="637032" y="2639201"/>
            <a:ext cx="11463461" cy="4047926"/>
            <a:chOff x="637032" y="2639201"/>
            <a:chExt cx="11463461" cy="404792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3006A6C-F781-4D9E-847D-FA9B7243E2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059" b="21530"/>
            <a:stretch/>
          </p:blipFill>
          <p:spPr>
            <a:xfrm>
              <a:off x="4803581" y="2639201"/>
              <a:ext cx="2974128" cy="404792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1767345-EACD-4A9D-8A59-515B615CD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263" b="20803"/>
            <a:stretch/>
          </p:blipFill>
          <p:spPr>
            <a:xfrm>
              <a:off x="637032" y="2639201"/>
              <a:ext cx="2976556" cy="4047926"/>
            </a:xfrm>
            <a:prstGeom prst="rect">
              <a:avLst/>
            </a:prstGeom>
          </p:spPr>
        </p:pic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05FB6801-9F00-47A5-A4FC-86444B4F87BF}"/>
                </a:ext>
              </a:extLst>
            </p:cNvPr>
            <p:cNvSpPr/>
            <p:nvPr/>
          </p:nvSpPr>
          <p:spPr>
            <a:xfrm>
              <a:off x="3747176" y="4243526"/>
              <a:ext cx="861134" cy="5504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2AB37F00-3073-41A3-84E8-6DC94B148CAA}"/>
                </a:ext>
              </a:extLst>
            </p:cNvPr>
            <p:cNvSpPr/>
            <p:nvPr/>
          </p:nvSpPr>
          <p:spPr>
            <a:xfrm>
              <a:off x="7978200" y="4243526"/>
              <a:ext cx="861134" cy="5504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55B565C-2137-46C5-9056-DD69D4CE7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462" b="20367"/>
            <a:stretch/>
          </p:blipFill>
          <p:spPr>
            <a:xfrm>
              <a:off x="9147641" y="2639201"/>
              <a:ext cx="2952852" cy="4047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9703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F98F6-A699-48E8-97C8-C6FE38DE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提示图书位置移动 方案一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0FB7AF-9231-4779-95C8-328B8B57C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8" y="1631127"/>
            <a:ext cx="9935204" cy="4796306"/>
          </a:xfrm>
        </p:spPr>
      </p:pic>
    </p:spTree>
    <p:extLst>
      <p:ext uri="{BB962C8B-B14F-4D97-AF65-F5344CB8AC3E}">
        <p14:creationId xmlns:p14="http://schemas.microsoft.com/office/powerpoint/2010/main" val="4240375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F98F6-A699-48E8-97C8-C6FE38DE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提示图书位置移动 方案二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0CFF730-FA72-4F16-87BA-08EDE9304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33" y="1642247"/>
            <a:ext cx="9154494" cy="4960563"/>
          </a:xfrm>
        </p:spPr>
      </p:pic>
    </p:spTree>
    <p:extLst>
      <p:ext uri="{BB962C8B-B14F-4D97-AF65-F5344CB8AC3E}">
        <p14:creationId xmlns:p14="http://schemas.microsoft.com/office/powerpoint/2010/main" val="4158969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8CDAB-0B90-4193-AF65-A465E3F3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辅助阅读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AB78E8-3EAA-4B82-8FFF-B2F93BB04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方案一：</a:t>
                </a:r>
                <a:r>
                  <a:rPr lang="en-US" altLang="zh-CN"/>
                  <a:t>Opencv</a:t>
                </a:r>
                <a:r>
                  <a:rPr lang="zh-CN" altLang="en-US"/>
                  <a:t>本地处理</a:t>
                </a:r>
                <a:endParaRPr lang="en-US" altLang="zh-CN"/>
              </a:p>
              <a:p>
                <a:pPr lvl="1"/>
                <a:r>
                  <a:rPr lang="zh-CN" altLang="en-US"/>
                  <a:t>灰度化处理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过卷积核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最大池化操作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二值化处理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判断某一边上为</a:t>
                </a:r>
                <a:r>
                  <a:rPr lang="en-US" altLang="zh-CN">
                    <a:sym typeface="Wingdings" panose="05000000000000000000" pitchFamily="2" charset="2"/>
                  </a:rPr>
                  <a:t>255</a:t>
                </a:r>
                <a:r>
                  <a:rPr lang="zh-CN" altLang="en-US">
                    <a:sym typeface="Wingdings" panose="05000000000000000000" pitchFamily="2" charset="2"/>
                  </a:rPr>
                  <a:t>的点是否达到阈值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提示移动方向</a:t>
                </a:r>
                <a:endParaRPr lang="en-US" altLang="zh-CN"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/>
                  <a:t>卷积核的设置</a:t>
                </a:r>
                <a:endParaRPr lang="en-US" altLang="zh-CN"/>
              </a:p>
              <a:p>
                <a:pPr lvl="2"/>
                <a:r>
                  <a:rPr lang="zh-CN" altLang="en-US"/>
                  <a:t>边缘提取卷积核：提取边缘</a:t>
                </a:r>
                <a:endParaRPr lang="en-US" altLang="zh-CN"/>
              </a:p>
              <a:p>
                <a:pPr lvl="2"/>
                <a:r>
                  <a:rPr lang="zh-CN" altLang="en-US"/>
                  <a:t>最大池化操作：关注区域</a:t>
                </a:r>
                <a:endParaRPr lang="en-US" altLang="zh-CN"/>
              </a:p>
              <a:p>
                <a:pPr lvl="2"/>
                <a:r>
                  <a:rPr lang="zh-CN" altLang="en-US"/>
                  <a:t>二值化处理：效果增强</a:t>
                </a:r>
                <a:endParaRPr lang="en-US" altLang="zh-CN"/>
              </a:p>
              <a:p>
                <a:pPr lvl="1"/>
                <a:r>
                  <a:rPr lang="en-US" altLang="zh-CN"/>
                  <a:t>One trick</a:t>
                </a:r>
              </a:p>
              <a:p>
                <a:pPr lvl="2"/>
                <a:r>
                  <a:rPr lang="zh-CN" altLang="en-US"/>
                  <a:t>在卷积核中加入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增强文字特征，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/>
                  <a:t>与最后一步判断的阈值有关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AB78E8-3EAA-4B82-8FFF-B2F93BB04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B449CE2-A040-46EF-9CB1-7D083AD36280}"/>
                  </a:ext>
                </a:extLst>
              </p:cNvPr>
              <p:cNvSpPr txBox="1"/>
              <p:nvPr/>
            </p:nvSpPr>
            <p:spPr>
              <a:xfrm>
                <a:off x="7121934" y="4818929"/>
                <a:ext cx="4405602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𝒌𝒆𝒓𝒏𝒂𝒍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eqArr>
                            <m:eqArr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B449CE2-A040-46EF-9CB1-7D083AD36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934" y="4818929"/>
                <a:ext cx="4405602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8FEFD4-0FC0-4588-AD77-879F486FCE30}"/>
                  </a:ext>
                </a:extLst>
              </p:cNvPr>
              <p:cNvSpPr txBox="1"/>
              <p:nvPr/>
            </p:nvSpPr>
            <p:spPr>
              <a:xfrm>
                <a:off x="6907228" y="2778806"/>
                <a:ext cx="4405602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𝒌𝒆𝒓𝒏𝒂𝒍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eqArr>
                            <m:eqArr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8FEFD4-0FC0-4588-AD77-879F486FC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228" y="2778806"/>
                <a:ext cx="4405602" cy="1068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下 6">
            <a:extLst>
              <a:ext uri="{FF2B5EF4-FFF2-40B4-BE49-F238E27FC236}">
                <a16:creationId xmlns:a16="http://schemas.microsoft.com/office/drawing/2014/main" id="{FFFAD28E-0812-4B21-9D38-F5C41E59E4A1}"/>
              </a:ext>
            </a:extLst>
          </p:cNvPr>
          <p:cNvSpPr/>
          <p:nvPr/>
        </p:nvSpPr>
        <p:spPr>
          <a:xfrm>
            <a:off x="9144000" y="3923930"/>
            <a:ext cx="479394" cy="894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85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B796609-628A-4404-BAE2-291424B41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76" y="2854317"/>
            <a:ext cx="3149417" cy="357501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F5A14B-D39E-427B-8D4B-E41A9837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辅助阅读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36375-63DB-47AE-B0A3-E07B88F97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方案一：</a:t>
            </a:r>
            <a:r>
              <a:rPr lang="en-US" altLang="zh-CN"/>
              <a:t>Opencv</a:t>
            </a:r>
            <a:r>
              <a:rPr lang="zh-CN" altLang="en-US"/>
              <a:t>本地处理</a:t>
            </a:r>
            <a:endParaRPr lang="en-US" altLang="zh-CN"/>
          </a:p>
          <a:p>
            <a:pPr lvl="1"/>
            <a:r>
              <a:rPr lang="zh-CN" altLang="en-US"/>
              <a:t>每一步的效果展示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C2E602-E5BF-43E6-A1C6-FD44C78EC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581" y="2743199"/>
            <a:ext cx="2848633" cy="35892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695108-D475-4AEA-8F11-2A83E4E3A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067" y="2772042"/>
            <a:ext cx="2848633" cy="35892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743CED-2FCD-4AF8-B18B-D6E1553B8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0" y="2924931"/>
            <a:ext cx="2379427" cy="3172567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3E574AB-64EE-4EC1-8D7C-FA5C5369F3D1}"/>
              </a:ext>
            </a:extLst>
          </p:cNvPr>
          <p:cNvCxnSpPr/>
          <p:nvPr/>
        </p:nvCxnSpPr>
        <p:spPr>
          <a:xfrm>
            <a:off x="418730" y="2743199"/>
            <a:ext cx="113545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82D5F03-21DD-47BC-8115-9910941D20F8}"/>
              </a:ext>
            </a:extLst>
          </p:cNvPr>
          <p:cNvSpPr/>
          <p:nvPr/>
        </p:nvSpPr>
        <p:spPr>
          <a:xfrm>
            <a:off x="637032" y="6136944"/>
            <a:ext cx="15263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6657C0-78A5-480F-B546-14F763A1C992}"/>
              </a:ext>
            </a:extLst>
          </p:cNvPr>
          <p:cNvSpPr/>
          <p:nvPr/>
        </p:nvSpPr>
        <p:spPr>
          <a:xfrm>
            <a:off x="3923469" y="6140710"/>
            <a:ext cx="10316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CEAD1B-77AB-4C29-8704-6E7FA7346FFE}"/>
              </a:ext>
            </a:extLst>
          </p:cNvPr>
          <p:cNvSpPr/>
          <p:nvPr/>
        </p:nvSpPr>
        <p:spPr>
          <a:xfrm>
            <a:off x="6429044" y="6131194"/>
            <a:ext cx="22086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Maxpooling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F272AB-8D02-4391-A395-5565F6A2C1BD}"/>
              </a:ext>
            </a:extLst>
          </p:cNvPr>
          <p:cNvSpPr/>
          <p:nvPr/>
        </p:nvSpPr>
        <p:spPr>
          <a:xfrm>
            <a:off x="10119675" y="6114996"/>
            <a:ext cx="12797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1626CD-9439-4DF4-B17E-64D7659CD3A8}"/>
              </a:ext>
            </a:extLst>
          </p:cNvPr>
          <p:cNvSpPr/>
          <p:nvPr/>
        </p:nvSpPr>
        <p:spPr>
          <a:xfrm>
            <a:off x="9445842" y="2924931"/>
            <a:ext cx="426128" cy="28544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2556A8A1-F32E-4C84-97AE-B7DA317C0022}"/>
              </a:ext>
            </a:extLst>
          </p:cNvPr>
          <p:cNvSpPr/>
          <p:nvPr/>
        </p:nvSpPr>
        <p:spPr>
          <a:xfrm>
            <a:off x="9449168" y="2371818"/>
            <a:ext cx="366694" cy="5404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FB88D4-E52E-4295-A526-52A214DFD37B}"/>
              </a:ext>
            </a:extLst>
          </p:cNvPr>
          <p:cNvSpPr/>
          <p:nvPr/>
        </p:nvSpPr>
        <p:spPr>
          <a:xfrm>
            <a:off x="7395620" y="1873269"/>
            <a:ext cx="44737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提示应该向右移动书籍</a:t>
            </a:r>
          </a:p>
        </p:txBody>
      </p:sp>
    </p:spTree>
    <p:extLst>
      <p:ext uri="{BB962C8B-B14F-4D97-AF65-F5344CB8AC3E}">
        <p14:creationId xmlns:p14="http://schemas.microsoft.com/office/powerpoint/2010/main" val="391088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20320-4499-441D-BD1C-30AA6477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辅助阅读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4CE13-136F-4371-ADCD-F238D821B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方案二：利用</a:t>
            </a:r>
            <a:r>
              <a:rPr lang="en-US" altLang="zh-CN"/>
              <a:t>API</a:t>
            </a:r>
            <a:r>
              <a:rPr lang="zh-CN" altLang="en-US"/>
              <a:t>接口数据</a:t>
            </a:r>
            <a:endParaRPr lang="en-US" altLang="zh-CN"/>
          </a:p>
          <a:p>
            <a:pPr lvl="1"/>
            <a:r>
              <a:rPr lang="zh-CN" altLang="en-US"/>
              <a:t>百度云文字识别</a:t>
            </a:r>
            <a:r>
              <a:rPr lang="en-US" altLang="zh-CN"/>
              <a:t>API</a:t>
            </a:r>
            <a:r>
              <a:rPr lang="zh-CN" altLang="en-US"/>
              <a:t>存在返回文字位置接口</a:t>
            </a:r>
            <a:endParaRPr lang="en-US" altLang="zh-CN"/>
          </a:p>
          <a:p>
            <a:pPr lvl="1"/>
            <a:r>
              <a:rPr lang="zh-CN" altLang="en-US"/>
              <a:t>其接口为矩形的左顶点以及宽和长</a:t>
            </a:r>
            <a:endParaRPr lang="en-US" altLang="zh-CN"/>
          </a:p>
          <a:p>
            <a:pPr lvl="2"/>
            <a:r>
              <a:rPr lang="zh-CN" altLang="en-US"/>
              <a:t>若有大量顶点位于某一边，则判断这一边为文字边缘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   </a:t>
            </a:r>
            <a:r>
              <a:rPr lang="zh-CN" altLang="en-US"/>
              <a:t>可以向这一边的反方向移动</a:t>
            </a:r>
            <a:endParaRPr lang="en-US" altLang="zh-CN"/>
          </a:p>
          <a:p>
            <a:pPr lvl="1"/>
            <a:r>
              <a:rPr lang="zh-CN" altLang="en-US"/>
              <a:t>缺点</a:t>
            </a:r>
            <a:endParaRPr lang="en-US" altLang="zh-CN"/>
          </a:p>
          <a:p>
            <a:pPr lvl="2"/>
            <a:r>
              <a:rPr lang="zh-CN" altLang="en-US"/>
              <a:t>每次进行图书位置的提示需要调用</a:t>
            </a:r>
            <a:r>
              <a:rPr lang="en-US" altLang="zh-CN"/>
              <a:t>API</a:t>
            </a:r>
            <a:r>
              <a:rPr lang="zh-CN" altLang="en-US"/>
              <a:t>，实时性很低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AC288B-A9DF-478A-AD36-0C160641A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15" y="1608842"/>
            <a:ext cx="3238781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10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CA8A2-1D4C-4F41-BEC2-CBA6AFB7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辅助阅读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49AED-0FE3-41F1-8A96-8D32DAA6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246218"/>
            <a:ext cx="10515600" cy="270105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图书位置提示的方案优劣对比</a:t>
            </a:r>
            <a:endParaRPr lang="en-US" altLang="zh-CN"/>
          </a:p>
          <a:p>
            <a:pPr lvl="1"/>
            <a:r>
              <a:rPr lang="zh-CN" altLang="en-US"/>
              <a:t>精度（待进一步评估）</a:t>
            </a:r>
            <a:endParaRPr lang="en-US" altLang="zh-CN"/>
          </a:p>
          <a:p>
            <a:pPr lvl="2"/>
            <a:r>
              <a:rPr lang="zh-CN" altLang="en-US"/>
              <a:t>由于判断原理是类似的，因此暂时认为二者精度一致</a:t>
            </a:r>
            <a:endParaRPr lang="en-US" altLang="zh-CN"/>
          </a:p>
          <a:p>
            <a:pPr lvl="1"/>
            <a:r>
              <a:rPr lang="zh-CN" altLang="en-US"/>
              <a:t>可扩展性</a:t>
            </a:r>
            <a:endParaRPr lang="en-US" altLang="zh-CN"/>
          </a:p>
          <a:p>
            <a:pPr lvl="2"/>
            <a:r>
              <a:rPr lang="en-US" altLang="zh-CN"/>
              <a:t>Opencv</a:t>
            </a:r>
            <a:r>
              <a:rPr lang="zh-CN" altLang="en-US"/>
              <a:t>处理的灵活性更高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9554D0F-BE6D-46F6-8E88-E02EB5E26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96050"/>
              </p:ext>
            </p:extLst>
          </p:nvPr>
        </p:nvGraphicFramePr>
        <p:xfrm>
          <a:off x="637032" y="4052347"/>
          <a:ext cx="10859446" cy="2675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7">
                  <a:extLst>
                    <a:ext uri="{9D8B030D-6E8A-4147-A177-3AD203B41FA5}">
                      <a16:colId xmlns:a16="http://schemas.microsoft.com/office/drawing/2014/main" val="4196352698"/>
                    </a:ext>
                  </a:extLst>
                </a:gridCol>
                <a:gridCol w="1818147">
                  <a:extLst>
                    <a:ext uri="{9D8B030D-6E8A-4147-A177-3AD203B41FA5}">
                      <a16:colId xmlns:a16="http://schemas.microsoft.com/office/drawing/2014/main" val="1751999794"/>
                    </a:ext>
                  </a:extLst>
                </a:gridCol>
                <a:gridCol w="1905621">
                  <a:extLst>
                    <a:ext uri="{9D8B030D-6E8A-4147-A177-3AD203B41FA5}">
                      <a16:colId xmlns:a16="http://schemas.microsoft.com/office/drawing/2014/main" val="2406640591"/>
                    </a:ext>
                  </a:extLst>
                </a:gridCol>
                <a:gridCol w="1935332">
                  <a:extLst>
                    <a:ext uri="{9D8B030D-6E8A-4147-A177-3AD203B41FA5}">
                      <a16:colId xmlns:a16="http://schemas.microsoft.com/office/drawing/2014/main" val="3854998424"/>
                    </a:ext>
                  </a:extLst>
                </a:gridCol>
                <a:gridCol w="1802167">
                  <a:extLst>
                    <a:ext uri="{9D8B030D-6E8A-4147-A177-3AD203B41FA5}">
                      <a16:colId xmlns:a16="http://schemas.microsoft.com/office/drawing/2014/main" val="240042960"/>
                    </a:ext>
                  </a:extLst>
                </a:gridCol>
                <a:gridCol w="1778612">
                  <a:extLst>
                    <a:ext uri="{9D8B030D-6E8A-4147-A177-3AD203B41FA5}">
                      <a16:colId xmlns:a16="http://schemas.microsoft.com/office/drawing/2014/main" val="2723549517"/>
                    </a:ext>
                  </a:extLst>
                </a:gridCol>
              </a:tblGrid>
              <a:tr h="7408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精度</a:t>
                      </a:r>
                      <a:endParaRPr lang="en-US" altLang="zh-CN" sz="1800"/>
                    </a:p>
                    <a:p>
                      <a:pPr algn="ctr"/>
                      <a:r>
                        <a:rPr lang="zh-CN" altLang="en-US" sz="1800"/>
                        <a:t>（待进一步评估）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环境依赖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鲁棒性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实时性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灵活性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93667"/>
                  </a:ext>
                </a:extLst>
              </a:tr>
              <a:tr h="967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Opencv</a:t>
                      </a:r>
                      <a:r>
                        <a:rPr lang="zh-CN" altLang="en-US" sz="2000" b="1">
                          <a:solidFill>
                            <a:srgbClr val="FF0000"/>
                          </a:solidFill>
                        </a:rPr>
                        <a:t>处理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=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Opencv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759293"/>
                  </a:ext>
                </a:extLst>
              </a:tr>
              <a:tr h="967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/>
                        <a:t>利用</a:t>
                      </a:r>
                      <a:r>
                        <a:rPr lang="en-US" altLang="zh-CN" sz="2000" b="1"/>
                        <a:t>API</a:t>
                      </a:r>
                      <a:r>
                        <a:rPr lang="zh-CN" altLang="en-US" sz="2000" b="1"/>
                        <a:t>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=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网络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86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1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520CB-9AD7-458E-8AA6-73698548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C2695-50C2-474A-BDB8-320BBF2A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246219"/>
            <a:ext cx="11160592" cy="544090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项目名：</a:t>
            </a:r>
            <a:r>
              <a:rPr lang="zh-CN" altLang="en-US">
                <a:solidFill>
                  <a:srgbClr val="FF0000"/>
                </a:solidFill>
              </a:rPr>
              <a:t>智能盲人辅助系统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适用范围</a:t>
            </a:r>
            <a:endParaRPr lang="en-US" altLang="zh-CN"/>
          </a:p>
          <a:p>
            <a:pPr lvl="1"/>
            <a:r>
              <a:rPr lang="zh-CN" altLang="en-US"/>
              <a:t>在有</a:t>
            </a:r>
            <a:r>
              <a:rPr lang="en-US" altLang="zh-CN"/>
              <a:t>WIFI</a:t>
            </a:r>
            <a:r>
              <a:rPr lang="zh-CN" altLang="en-US"/>
              <a:t>的室内条件下，为盲人提供体验性好的语音读书功能</a:t>
            </a:r>
            <a:endParaRPr lang="en-US" altLang="zh-CN"/>
          </a:p>
          <a:p>
            <a:r>
              <a:rPr lang="zh-CN" altLang="en-US"/>
              <a:t>系统功能</a:t>
            </a:r>
            <a:endParaRPr lang="en-US" altLang="zh-CN"/>
          </a:p>
          <a:p>
            <a:pPr lvl="1"/>
            <a:r>
              <a:rPr lang="zh-CN" altLang="en-US"/>
              <a:t>通过摄像头捕捉当前画面，利用深度学习技术提取文字并合成语音</a:t>
            </a:r>
            <a:endParaRPr lang="en-US" altLang="zh-CN"/>
          </a:p>
          <a:p>
            <a:pPr lvl="1"/>
            <a:r>
              <a:rPr lang="zh-CN" altLang="en-US"/>
              <a:t>能对图书位置进行提示，以获得更完整的页面</a:t>
            </a:r>
            <a:endParaRPr lang="en-US" altLang="zh-CN"/>
          </a:p>
          <a:p>
            <a:pPr lvl="1"/>
            <a:r>
              <a:rPr lang="zh-CN" altLang="en-US"/>
              <a:t>将读书记录数据传至云端，方便保存阅读记录</a:t>
            </a:r>
            <a:endParaRPr lang="en-US" altLang="zh-CN"/>
          </a:p>
          <a:p>
            <a:r>
              <a:rPr lang="zh-CN" altLang="en-US"/>
              <a:t>系统指标</a:t>
            </a:r>
            <a:endParaRPr lang="en-US" altLang="zh-CN"/>
          </a:p>
          <a:p>
            <a:pPr lvl="1"/>
            <a:r>
              <a:rPr lang="zh-CN" altLang="en-US"/>
              <a:t>文字识别的准确率、语音合成的流畅程度、辅助阅读的有效性、云端数据的准确性</a:t>
            </a:r>
            <a:endParaRPr lang="en-US" altLang="zh-CN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325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2971362"/>
          </a:xfrm>
        </p:spPr>
        <p:txBody>
          <a:bodyPr>
            <a:normAutofit lnSpcReduction="10000"/>
          </a:bodyPr>
          <a:lstStyle/>
          <a:p>
            <a:pPr lvl="0" algn="l">
              <a:buClrTx/>
              <a:buSzTx/>
            </a:pPr>
            <a:r>
              <a:rPr lang="zh-CN"/>
              <a:t>语音</a:t>
            </a:r>
            <a:r>
              <a:rPr lang="zh-CN" altLang="en-US"/>
              <a:t>合成</a:t>
            </a:r>
            <a:endParaRPr lang="en-US" altLang="zh-CN"/>
          </a:p>
          <a:p>
            <a:pPr lvl="1"/>
            <a:r>
              <a:rPr lang="zh-CN" altLang="en-US"/>
              <a:t>方案一</a:t>
            </a:r>
            <a:r>
              <a:rPr lang="en-US" altLang="zh-CN"/>
              <a:t>	</a:t>
            </a:r>
            <a:endParaRPr lang="zh-CN" dirty="0"/>
          </a:p>
          <a:p>
            <a:pPr lvl="2"/>
            <a:r>
              <a:rPr lang="zh-CN" dirty="0"/>
              <a:t>利用</a:t>
            </a:r>
            <a:r>
              <a:rPr lang="en-US" altLang="zh-CN" dirty="0"/>
              <a:t>python pyttsx3</a:t>
            </a:r>
            <a:r>
              <a:rPr lang="zh-CN" altLang="en-US" dirty="0"/>
              <a:t>模块和</a:t>
            </a:r>
            <a:r>
              <a:rPr lang="zh-CN" altLang="en-US" dirty="0">
                <a:sym typeface="+mn-ea"/>
              </a:rPr>
              <a:t>AudioSegment </a:t>
            </a:r>
            <a:r>
              <a:rPr lang="zh-CN" altLang="en-US">
                <a:sym typeface="+mn-ea"/>
              </a:rPr>
              <a:t>库实现</a:t>
            </a:r>
            <a:endParaRPr lang="en-US" altLang="zh-CN"/>
          </a:p>
          <a:p>
            <a:pPr lvl="1"/>
            <a:r>
              <a:rPr lang="zh-CN" altLang="en-US"/>
              <a:t>方案二</a:t>
            </a:r>
            <a:endParaRPr lang="en-US" altLang="zh-CN"/>
          </a:p>
          <a:p>
            <a:pPr lvl="2"/>
            <a:r>
              <a:rPr lang="zh-CN" altLang="en-US"/>
              <a:t>利用百度云</a:t>
            </a:r>
            <a:r>
              <a:rPr lang="en-US" altLang="zh-CN"/>
              <a:t>api</a:t>
            </a:r>
            <a:r>
              <a:rPr lang="zh-CN" altLang="en-US"/>
              <a:t>，将识别出的文字送入</a:t>
            </a:r>
            <a:r>
              <a:rPr lang="en-US" altLang="zh-CN"/>
              <a:t>API</a:t>
            </a:r>
            <a:r>
              <a:rPr lang="zh-CN" altLang="en-US"/>
              <a:t>，进行语音合成</a:t>
            </a:r>
            <a:endParaRPr lang="en-US" altLang="zh-CN"/>
          </a:p>
          <a:p>
            <a:pPr lvl="1" algn="l">
              <a:buClrTx/>
              <a:buSzTx/>
            </a:pP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/>
              <a:t>关键算法论证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0960863-645B-45D7-AB68-3E0E69D3D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20834"/>
              </p:ext>
            </p:extLst>
          </p:nvPr>
        </p:nvGraphicFramePr>
        <p:xfrm>
          <a:off x="1011433" y="4217581"/>
          <a:ext cx="9766798" cy="255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09">
                  <a:extLst>
                    <a:ext uri="{9D8B030D-6E8A-4147-A177-3AD203B41FA5}">
                      <a16:colId xmlns:a16="http://schemas.microsoft.com/office/drawing/2014/main" val="4196352698"/>
                    </a:ext>
                  </a:extLst>
                </a:gridCol>
                <a:gridCol w="1955489">
                  <a:extLst>
                    <a:ext uri="{9D8B030D-6E8A-4147-A177-3AD203B41FA5}">
                      <a16:colId xmlns:a16="http://schemas.microsoft.com/office/drawing/2014/main" val="1751999794"/>
                    </a:ext>
                  </a:extLst>
                </a:gridCol>
                <a:gridCol w="2049571">
                  <a:extLst>
                    <a:ext uri="{9D8B030D-6E8A-4147-A177-3AD203B41FA5}">
                      <a16:colId xmlns:a16="http://schemas.microsoft.com/office/drawing/2014/main" val="2406640591"/>
                    </a:ext>
                  </a:extLst>
                </a:gridCol>
                <a:gridCol w="2081527">
                  <a:extLst>
                    <a:ext uri="{9D8B030D-6E8A-4147-A177-3AD203B41FA5}">
                      <a16:colId xmlns:a16="http://schemas.microsoft.com/office/drawing/2014/main" val="3854998424"/>
                    </a:ext>
                  </a:extLst>
                </a:gridCol>
                <a:gridCol w="1938302">
                  <a:extLst>
                    <a:ext uri="{9D8B030D-6E8A-4147-A177-3AD203B41FA5}">
                      <a16:colId xmlns:a16="http://schemas.microsoft.com/office/drawing/2014/main" val="240042960"/>
                    </a:ext>
                  </a:extLst>
                </a:gridCol>
              </a:tblGrid>
              <a:tr h="7074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/>
                        <a:t>方案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/>
                        <a:t>流畅度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/>
                        <a:t>环境依赖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/>
                        <a:t>语言支持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/>
                        <a:t>实时性</a:t>
                      </a:r>
                    </a:p>
                  </a:txBody>
                  <a:tcPr marL="87310" marR="87310" marT="43655" marB="43655" anchor="ctr"/>
                </a:tc>
                <a:extLst>
                  <a:ext uri="{0D108BD9-81ED-4DB2-BD59-A6C34878D82A}">
                    <a16:rowId xmlns:a16="http://schemas.microsoft.com/office/drawing/2014/main" val="2972093667"/>
                  </a:ext>
                </a:extLst>
              </a:tr>
              <a:tr h="923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zh-CN" altLang="en-US" sz="1900" b="1">
                          <a:solidFill>
                            <a:schemeClr val="tx1"/>
                          </a:solidFill>
                        </a:rPr>
                        <a:t>库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/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/>
                        <a:t>Python</a:t>
                      </a:r>
                      <a:r>
                        <a:rPr lang="zh-CN" altLang="en-US" sz="1900"/>
                        <a:t>库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/>
                        <a:t>√</a:t>
                      </a:r>
                    </a:p>
                  </a:txBody>
                  <a:tcPr marL="87310" marR="87310" marT="43655" marB="43655" anchor="ctr"/>
                </a:tc>
                <a:extLst>
                  <a:ext uri="{0D108BD9-81ED-4DB2-BD59-A6C34878D82A}">
                    <a16:rowId xmlns:a16="http://schemas.microsoft.com/office/drawing/2014/main" val="3086759293"/>
                  </a:ext>
                </a:extLst>
              </a:tr>
              <a:tr h="9238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b="1"/>
                        <a:t>百度云</a:t>
                      </a:r>
                      <a:r>
                        <a:rPr lang="en-US" altLang="zh-CN" sz="1900" b="1"/>
                        <a:t>API</a:t>
                      </a:r>
                      <a:endParaRPr lang="zh-CN" altLang="en-US" sz="1900" b="1"/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/>
                        <a:t>√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/>
                        <a:t>网络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/>
                        <a:t>√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 marL="87310" marR="87310" marT="43655" marB="43655" anchor="ctr"/>
                </a:tc>
                <a:extLst>
                  <a:ext uri="{0D108BD9-81ED-4DB2-BD59-A6C34878D82A}">
                    <a16:rowId xmlns:a16="http://schemas.microsoft.com/office/drawing/2014/main" val="19924862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8229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项目背景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总体方案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关键信号流分析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硬件详细设计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关键算法验证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智能服务设计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工业设计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3351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09BDA-68D7-463F-9518-3AAE6ADB8D5B}" type="slidenum">
              <a:rPr lang="zh-CN" alt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r>
              <a:rPr lang="en-US" altLang="zh-CN"/>
              <a:t>/24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828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5440908"/>
          </a:xfrm>
        </p:spPr>
        <p:txBody>
          <a:bodyPr/>
          <a:lstStyle/>
          <a:p>
            <a:r>
              <a:rPr lang="zh-CN" altLang="en-US" dirty="0"/>
              <a:t>数据采集接口设计</a:t>
            </a:r>
          </a:p>
          <a:p>
            <a:pPr lvl="1"/>
            <a:r>
              <a:rPr lang="zh-CN" altLang="en-US" sz="2400" dirty="0"/>
              <a:t>使用</a:t>
            </a:r>
            <a:r>
              <a:rPr lang="en-US" altLang="zh-CN" sz="2400" dirty="0"/>
              <a:t>JSON</a:t>
            </a:r>
            <a:r>
              <a:rPr lang="zh-CN" altLang="en-US" sz="2400" dirty="0"/>
              <a:t>打包</a:t>
            </a:r>
            <a:r>
              <a:rPr lang="zh-CN" altLang="en-US" dirty="0">
                <a:sym typeface="+mn-ea"/>
              </a:rPr>
              <a:t>拍照获得的图片信息</a:t>
            </a:r>
            <a:r>
              <a:rPr lang="zh-CN" altLang="en-US" sz="2400" dirty="0"/>
              <a:t>，通过</a:t>
            </a:r>
            <a:r>
              <a:rPr lang="en-US" altLang="zh-CN" sz="2400" dirty="0"/>
              <a:t>API</a:t>
            </a:r>
            <a:r>
              <a:rPr lang="zh-CN" altLang="en-US" sz="2400" dirty="0"/>
              <a:t>上传至百度云</a:t>
            </a:r>
          </a:p>
          <a:p>
            <a:pPr lvl="1"/>
            <a:r>
              <a:rPr lang="zh-CN" altLang="en-US" sz="2400" dirty="0"/>
              <a:t>百度云对</a:t>
            </a:r>
            <a:r>
              <a:rPr lang="en-US" altLang="zh-CN" sz="2400" dirty="0"/>
              <a:t>JSON</a:t>
            </a:r>
            <a:r>
              <a:rPr lang="zh-CN" altLang="en-US" sz="2400" dirty="0"/>
              <a:t>进行解析，并对数据进行分析</a:t>
            </a:r>
          </a:p>
          <a:p>
            <a:pPr lvl="1"/>
            <a:r>
              <a:rPr lang="zh-CN" altLang="en-US" sz="2400" dirty="0"/>
              <a:t>将分析后的数据</a:t>
            </a:r>
            <a:r>
              <a:rPr lang="zh-CN" altLang="en-US" sz="2400"/>
              <a:t>输出，上传到云端服务器</a:t>
            </a:r>
            <a:endParaRPr lang="en-US" altLang="zh-CN" sz="2400"/>
          </a:p>
          <a:p>
            <a:r>
              <a:rPr lang="zh-CN" altLang="en-US"/>
              <a:t>人机交互界面</a:t>
            </a:r>
            <a:endParaRPr lang="en-US" altLang="zh-CN"/>
          </a:p>
          <a:p>
            <a:pPr lvl="1"/>
            <a:r>
              <a:rPr lang="zh-CN" altLang="en-US"/>
              <a:t>借助于云服务器搭建网站，显示相关信息</a:t>
            </a:r>
            <a:endParaRPr lang="en-US" altLang="zh-CN"/>
          </a:p>
          <a:p>
            <a:pPr lvl="1"/>
            <a:r>
              <a:rPr lang="zh-CN" altLang="en-US"/>
              <a:t>例如最热图书、阅读时长排行等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智能服务设计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5440908"/>
          </a:xfrm>
        </p:spPr>
        <p:txBody>
          <a:bodyPr/>
          <a:lstStyle/>
          <a:p>
            <a:r>
              <a:rPr lang="zh-CN" altLang="en-US" dirty="0"/>
              <a:t>数据库设计</a:t>
            </a:r>
          </a:p>
          <a:p>
            <a:pPr lvl="1"/>
            <a:r>
              <a:rPr lang="zh-CN" altLang="en-US" dirty="0"/>
              <a:t>数据库引擎为数据的查询和操作提供高效接口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数据库管理系统，包含三个项目表</a:t>
            </a:r>
          </a:p>
          <a:p>
            <a:pPr lvl="2"/>
            <a:r>
              <a:rPr lang="zh-CN" altLang="en-US" dirty="0"/>
              <a:t>读书信息表</a:t>
            </a:r>
          </a:p>
          <a:p>
            <a:pPr lvl="3"/>
            <a:r>
              <a:rPr lang="zh-CN" altLang="en-US" dirty="0"/>
              <a:t>书名</a:t>
            </a:r>
          </a:p>
          <a:p>
            <a:pPr lvl="3"/>
            <a:r>
              <a:rPr lang="zh-CN" altLang="en-US" dirty="0"/>
              <a:t>阅读时长</a:t>
            </a:r>
          </a:p>
          <a:p>
            <a:pPr lvl="2"/>
            <a:r>
              <a:rPr lang="zh-CN" altLang="en-US" dirty="0"/>
              <a:t>书籍内容表</a:t>
            </a:r>
          </a:p>
          <a:p>
            <a:pPr lvl="2"/>
            <a:r>
              <a:rPr lang="zh-CN" altLang="en-US" dirty="0"/>
              <a:t>系统用户表</a:t>
            </a:r>
          </a:p>
          <a:p>
            <a:pPr lvl="2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智能服务设计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8229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项目背景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总体方案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关键信号流分析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硬件详细设计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关键算法验证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智能服务设计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工业设计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3351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09BDA-68D7-463F-9518-3AAE6ADB8D5B}" type="slidenum">
              <a:rPr lang="zh-CN" alt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r>
              <a:rPr lang="en-US" altLang="zh-CN"/>
              <a:t>/24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841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5440908"/>
          </a:xfrm>
        </p:spPr>
        <p:txBody>
          <a:bodyPr/>
          <a:lstStyle/>
          <a:p>
            <a:pPr lvl="0" algn="l">
              <a:buClrTx/>
              <a:buSzTx/>
            </a:pPr>
            <a:r>
              <a:rPr lang="zh-CN" altLang="en-US" dirty="0"/>
              <a:t>外壳示意图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工业设计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D02F6F2-F3B6-4CF5-8D89-86637DDFC0FF}"/>
              </a:ext>
            </a:extLst>
          </p:cNvPr>
          <p:cNvGrpSpPr/>
          <p:nvPr/>
        </p:nvGrpSpPr>
        <p:grpSpPr>
          <a:xfrm>
            <a:off x="4423157" y="1914353"/>
            <a:ext cx="4994910" cy="4104640"/>
            <a:chOff x="4698365" y="1910715"/>
            <a:chExt cx="4994910" cy="4104640"/>
          </a:xfrm>
        </p:grpSpPr>
        <p:sp>
          <p:nvSpPr>
            <p:cNvPr id="9" name="立方体 8"/>
            <p:cNvSpPr/>
            <p:nvPr/>
          </p:nvSpPr>
          <p:spPr>
            <a:xfrm>
              <a:off x="4698365" y="3817620"/>
              <a:ext cx="2794635" cy="194183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曲线连接符 10"/>
            <p:cNvCxnSpPr/>
            <p:nvPr/>
          </p:nvCxnSpPr>
          <p:spPr>
            <a:xfrm rot="10800000" flipH="1">
              <a:off x="4897120" y="4070985"/>
              <a:ext cx="2309495" cy="3175"/>
            </a:xfrm>
            <a:prstGeom prst="curvedConnector5">
              <a:avLst>
                <a:gd name="adj1" fmla="val -10338"/>
                <a:gd name="adj2" fmla="val 73680000"/>
                <a:gd name="adj3" fmla="val 113087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7411720" y="2187575"/>
              <a:ext cx="421005" cy="18351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7929880" y="1910715"/>
              <a:ext cx="792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挂绳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7660005" y="4291330"/>
              <a:ext cx="464185" cy="17272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8291195" y="4003675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主体外壳</a:t>
              </a:r>
            </a:p>
          </p:txBody>
        </p:sp>
        <p:sp>
          <p:nvSpPr>
            <p:cNvPr id="20" name="棱台 19"/>
            <p:cNvSpPr/>
            <p:nvPr/>
          </p:nvSpPr>
          <p:spPr>
            <a:xfrm>
              <a:off x="5592445" y="4777105"/>
              <a:ext cx="603885" cy="507365"/>
            </a:xfrm>
            <a:prstGeom prst="bevel">
              <a:avLst>
                <a:gd name="adj" fmla="val 2315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6289675" y="5068570"/>
              <a:ext cx="1683385" cy="70104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8066405" y="5554980"/>
              <a:ext cx="10972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摄像头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4464" y="1246219"/>
                <a:ext cx="11375136" cy="5440908"/>
              </a:xfrm>
            </p:spPr>
            <p:txBody>
              <a:bodyPr/>
              <a:lstStyle/>
              <a:p>
                <a:pPr lvl="0" algn="l">
                  <a:buClrTx/>
                  <a:buSzTx/>
                </a:pPr>
                <a:r>
                  <a:rPr lang="zh-CN" altLang="en-US" dirty="0"/>
                  <a:t>制作方案</a:t>
                </a:r>
              </a:p>
              <a:p>
                <a:pPr lvl="1" algn="l">
                  <a:buClrTx/>
                  <a:buSzTx/>
                </a:pPr>
                <a:r>
                  <a:rPr lang="en-US" altLang="zh-CN" dirty="0"/>
                  <a:t>PCB</a:t>
                </a:r>
                <a:r>
                  <a:rPr lang="zh-CN" altLang="en-US" dirty="0"/>
                  <a:t>打版制作</a:t>
                </a:r>
              </a:p>
              <a:p>
                <a:pPr lvl="1" algn="l">
                  <a:buClrTx/>
                  <a:buSzTx/>
                </a:pPr>
                <a:r>
                  <a:rPr lang="zh-CN" altLang="en-US"/>
                  <a:t>系统</a:t>
                </a:r>
                <a:r>
                  <a:rPr lang="zh-CN" altLang="en-US" dirty="0"/>
                  <a:t>整体安装</a:t>
                </a:r>
              </a:p>
              <a:p>
                <a:pPr lvl="2" algn="l">
                  <a:buClrTx/>
                  <a:buSzTx/>
                </a:pPr>
                <a:r>
                  <a:rPr lang="zh-CN" altLang="en-US" sz="2000" dirty="0"/>
                  <a:t>将</a:t>
                </a:r>
                <a:r>
                  <a:rPr lang="en-US" altLang="zh-CN" sz="2000" dirty="0"/>
                  <a:t>PCB</a:t>
                </a:r>
                <a:r>
                  <a:rPr lang="zh-CN" altLang="en-US" sz="2000" dirty="0"/>
                  <a:t>及所有器件安装成为一个系统，确保互相之间的连接</a:t>
                </a:r>
                <a:endParaRPr lang="zh-CN" altLang="en-US" dirty="0"/>
              </a:p>
              <a:p>
                <a:pPr lvl="1" algn="l">
                  <a:buClrTx/>
                  <a:buSzTx/>
                </a:pPr>
                <a:r>
                  <a:rPr lang="zh-CN" altLang="en-US" dirty="0"/>
                  <a:t>外壳制作</a:t>
                </a:r>
                <a:r>
                  <a:rPr lang="zh-CN" altLang="en-US"/>
                  <a:t>与安装</a:t>
                </a:r>
                <a:endParaRPr lang="en-US" altLang="zh-CN"/>
              </a:p>
              <a:p>
                <a:pPr lvl="2"/>
                <a:r>
                  <a:rPr lang="zh-CN" altLang="en-US"/>
                  <a:t>外壳大小基本与树莓派大小相同</a:t>
                </a:r>
                <a:r>
                  <a:rPr lang="en-US" altLang="zh-CN"/>
                  <a:t>(85mm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/>
                  <a:t>56mm)</a:t>
                </a:r>
                <a:endParaRPr lang="zh-CN" altLang="en-US" dirty="0"/>
              </a:p>
              <a:p>
                <a:pPr lvl="2" algn="l">
                  <a:buClrTx/>
                  <a:buSzTx/>
                </a:pPr>
                <a:r>
                  <a:rPr lang="zh-CN" altLang="en-US" sz="2000" dirty="0"/>
                  <a:t>将外壳组装到系统外部</a:t>
                </a:r>
                <a:endParaRPr lang="zh-CN" altLang="en-US" dirty="0"/>
              </a:p>
              <a:p>
                <a:pPr lvl="1" algn="l">
                  <a:buClrTx/>
                  <a:buSzTx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464" y="1246219"/>
                <a:ext cx="11375136" cy="5440908"/>
              </a:xfrm>
              <a:blipFill>
                <a:blip r:embed="rId2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工业设计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8229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项目背景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总体方案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关键信号流分析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硬件详细设计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关键算法验证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智能服务设计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工业设计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系统调试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测试方案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3351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09BDA-68D7-463F-9518-3AAE6ADB8D5B}" type="slidenum">
              <a:rPr lang="zh-CN" alt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r>
              <a:rPr lang="en-US" altLang="zh-CN"/>
              <a:t>/24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378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032" y="1157442"/>
            <a:ext cx="11375136" cy="5767140"/>
          </a:xfrm>
        </p:spPr>
        <p:txBody>
          <a:bodyPr>
            <a:normAutofit fontScale="92500" lnSpcReduction="20000"/>
          </a:bodyPr>
          <a:lstStyle/>
          <a:p>
            <a:pPr lvl="0" algn="l">
              <a:buClrTx/>
              <a:buSzTx/>
            </a:pPr>
            <a:r>
              <a:rPr lang="zh-CN" altLang="en-US" sz="2600" dirty="0"/>
              <a:t>测试场景设计</a:t>
            </a:r>
          </a:p>
          <a:p>
            <a:pPr lvl="1" algn="l">
              <a:buClrTx/>
              <a:buSzTx/>
            </a:pPr>
            <a:r>
              <a:rPr lang="zh-CN" altLang="en-US"/>
              <a:t>真人测试</a:t>
            </a:r>
            <a:endParaRPr lang="en-US" altLang="zh-CN"/>
          </a:p>
          <a:p>
            <a:pPr lvl="2"/>
            <a:r>
              <a:rPr lang="en-US" altLang="zh-CN" sz="1800"/>
              <a:t>WiFi</a:t>
            </a:r>
            <a:r>
              <a:rPr lang="zh-CN" altLang="en-US" sz="1800" dirty="0"/>
              <a:t>覆盖的室内环境；测试者戴上眼罩模拟盲人；测试者随机选择一本书开启系统进行阅读</a:t>
            </a:r>
          </a:p>
          <a:p>
            <a:pPr lvl="0" algn="l">
              <a:buClrTx/>
              <a:buSzTx/>
            </a:pPr>
            <a:r>
              <a:rPr lang="zh-CN" altLang="en-US" sz="2600" dirty="0"/>
              <a:t>指标设计方案</a:t>
            </a:r>
          </a:p>
          <a:p>
            <a:pPr lvl="1"/>
            <a:r>
              <a:rPr lang="zh-CN" altLang="en-US" dirty="0">
                <a:sym typeface="+mn-ea"/>
              </a:rPr>
              <a:t>提取文字</a:t>
            </a:r>
            <a:r>
              <a:rPr lang="zh-CN" altLang="en-US">
                <a:sym typeface="+mn-ea"/>
              </a:rPr>
              <a:t>的正确性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将</a:t>
            </a:r>
            <a:r>
              <a:rPr lang="zh-CN" altLang="en-US" sz="1800" dirty="0">
                <a:sym typeface="+mn-ea"/>
              </a:rPr>
              <a:t>提取文字结果与人工校正后的结构相比较</a:t>
            </a:r>
          </a:p>
          <a:p>
            <a:pPr lvl="1"/>
            <a:r>
              <a:rPr lang="zh-CN" altLang="en-US" dirty="0">
                <a:sym typeface="+mn-ea"/>
              </a:rPr>
              <a:t>语音信号的流畅性</a:t>
            </a:r>
            <a:r>
              <a:rPr lang="zh-CN" altLang="en-US">
                <a:sym typeface="+mn-ea"/>
              </a:rPr>
              <a:t>以及可理解性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测试</a:t>
            </a:r>
            <a:r>
              <a:rPr lang="zh-CN" altLang="en-US" sz="1800" dirty="0">
                <a:sym typeface="+mn-ea"/>
              </a:rPr>
              <a:t>者对语音信号的流畅性和可理解性进行评估打分</a:t>
            </a:r>
            <a:endParaRPr kumimoji="0" lang="zh-CN" altLang="en-US" sz="1800" b="0" i="0" u="none" strike="noStrike" kern="1200" cap="none" normalizeH="0" baseline="0" dirty="0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辅助阅读的有效性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在特殊的图书位置情况下，系统能否给出正确的移动提示</a:t>
            </a:r>
            <a:endParaRPr lang="zh-CN" altLang="en-US" sz="1800" dirty="0"/>
          </a:p>
          <a:p>
            <a:pPr lvl="1"/>
            <a:r>
              <a:rPr lang="zh-CN" altLang="en-US" dirty="0">
                <a:sym typeface="+mn-ea"/>
              </a:rPr>
              <a:t>云端数据</a:t>
            </a:r>
            <a:r>
              <a:rPr lang="zh-CN" altLang="en-US">
                <a:sym typeface="+mn-ea"/>
              </a:rPr>
              <a:t>的正确性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将</a:t>
            </a:r>
            <a:r>
              <a:rPr lang="zh-CN" altLang="en-US" sz="1800" dirty="0">
                <a:sym typeface="+mn-ea"/>
              </a:rPr>
              <a:t>云端保存</a:t>
            </a:r>
            <a:r>
              <a:rPr lang="zh-CN" altLang="en-US" sz="1800">
                <a:sym typeface="+mn-ea"/>
              </a:rPr>
              <a:t>的阅读信息与真实情况相比较</a:t>
            </a:r>
            <a:endParaRPr lang="zh-CN" altLang="en-US" sz="1800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致谢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16864" y="2787152"/>
            <a:ext cx="10515600" cy="19033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600">
                <a:latin typeface="等线" panose="02010600030101010101" pitchFamily="2" charset="-122"/>
                <a:ea typeface="等线" panose="02010600030101010101" pitchFamily="2" charset="-122"/>
              </a:rPr>
              <a:t>谢谢大家！</a:t>
            </a:r>
            <a:endParaRPr lang="zh-CN" altLang="en-US" sz="6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544090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系统指标：</a:t>
            </a:r>
          </a:p>
          <a:p>
            <a:pPr lvl="1"/>
            <a:r>
              <a:rPr lang="zh-CN" altLang="en-US"/>
              <a:t>文字识别的准确率</a:t>
            </a:r>
            <a:endParaRPr lang="en-US" altLang="zh-CN"/>
          </a:p>
          <a:p>
            <a:pPr lvl="2"/>
            <a:r>
              <a:rPr lang="zh-CN" altLang="en-US">
                <a:sym typeface="+mn-ea"/>
              </a:rPr>
              <a:t>文字</a:t>
            </a:r>
            <a:r>
              <a:rPr lang="zh-CN" altLang="en-US" dirty="0">
                <a:sym typeface="+mn-ea"/>
              </a:rPr>
              <a:t>识别（包含标点符号等）</a:t>
            </a:r>
            <a:r>
              <a:rPr lang="zh-CN" altLang="en-US">
                <a:sym typeface="+mn-ea"/>
              </a:rPr>
              <a:t>的准确率大于</a:t>
            </a:r>
            <a:r>
              <a:rPr lang="zh-CN" altLang="en-US" dirty="0">
                <a:sym typeface="+mn-ea"/>
              </a:rPr>
              <a:t>等于98%</a:t>
            </a:r>
            <a:endParaRPr kumimoji="0" lang="zh-CN" altLang="en-US" b="0" i="0" u="none" strike="noStrike" kern="1200" cap="none" normalizeH="0" baseline="0" dirty="0"/>
          </a:p>
          <a:p>
            <a:pPr lvl="1"/>
            <a:r>
              <a:rPr lang="zh-CN" altLang="en-US">
                <a:sym typeface="+mn-ea"/>
              </a:rPr>
              <a:t>语音合成的流畅度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识别</a:t>
            </a:r>
            <a:r>
              <a:rPr lang="zh-CN" altLang="en-US" dirty="0">
                <a:sym typeface="+mn-ea"/>
              </a:rPr>
              <a:t>后的文字转换成的语音需要流畅、</a:t>
            </a:r>
            <a:r>
              <a:rPr lang="zh-CN" altLang="en-US">
                <a:sym typeface="+mn-ea"/>
              </a:rPr>
              <a:t>易于理解</a:t>
            </a:r>
            <a:endParaRPr kumimoji="0" lang="zh-CN" altLang="en-US" b="0" i="0" u="none" strike="noStrike" kern="1200" cap="none" normalizeH="0" baseline="0" dirty="0">
              <a:sym typeface="+mn-ea"/>
            </a:endParaRPr>
          </a:p>
          <a:p>
            <a:pPr lvl="1"/>
            <a:r>
              <a:rPr lang="zh-CN" altLang="en-US"/>
              <a:t>辅助阅读的有效性</a:t>
            </a:r>
            <a:endParaRPr lang="en-US" altLang="zh-CN"/>
          </a:p>
          <a:p>
            <a:pPr lvl="2"/>
            <a:r>
              <a:rPr lang="zh-CN" altLang="en-US"/>
              <a:t>对书籍页面</a:t>
            </a:r>
            <a:r>
              <a:rPr lang="zh-CN" altLang="en-US" dirty="0"/>
              <a:t>提取的正确性</a:t>
            </a:r>
            <a:r>
              <a:rPr lang="zh-CN" altLang="en-US"/>
              <a:t>（即在特殊情况下能否正确辅助阅读）</a:t>
            </a:r>
            <a:r>
              <a:rPr lang="zh-CN" altLang="en-US" dirty="0"/>
              <a:t>大于等于</a:t>
            </a:r>
            <a:r>
              <a:rPr lang="en-US" altLang="zh-CN" dirty="0"/>
              <a:t>98%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云端数据</a:t>
            </a:r>
            <a:r>
              <a:rPr lang="zh-CN" altLang="en-US"/>
              <a:t>的正确性</a:t>
            </a:r>
            <a:endParaRPr lang="en-US" altLang="zh-CN"/>
          </a:p>
          <a:p>
            <a:pPr lvl="2"/>
            <a:r>
              <a:rPr lang="zh-CN" altLang="en-US"/>
              <a:t>能够正确地把当前阅读记录信息上</a:t>
            </a:r>
            <a:r>
              <a:rPr lang="zh-CN" altLang="en-US" dirty="0"/>
              <a:t>传到</a:t>
            </a:r>
            <a:r>
              <a:rPr lang="zh-CN" altLang="en-US"/>
              <a:t>云端，正确性</a:t>
            </a:r>
            <a:r>
              <a:rPr lang="zh-CN" altLang="en-US" dirty="0"/>
              <a:t>大于等于</a:t>
            </a:r>
            <a:r>
              <a:rPr lang="en-US" altLang="zh-CN" dirty="0"/>
              <a:t>98%</a:t>
            </a:r>
            <a:r>
              <a:rPr lang="zh-CN" altLang="en-US" dirty="0"/>
              <a:t>。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系统规范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8229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项目背景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总体方案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关键信号流分析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硬件详细设计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关键算法验证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智能服务设计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工业设计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3351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09BDA-68D7-463F-9518-3AAE6ADB8D5B}" type="slidenum">
              <a:rPr lang="zh-CN" alt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lang="en-US" altLang="zh-CN"/>
              <a:t>/24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20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8546D-8FB6-4CED-AF3F-F977514E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软硬件架构级设计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85A90-BC7B-464D-B8C9-7AA9A8B54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软件模块</a:t>
            </a:r>
            <a:endParaRPr lang="en-US" altLang="zh-CN"/>
          </a:p>
          <a:p>
            <a:pPr lvl="1"/>
            <a:r>
              <a:rPr lang="zh-CN" altLang="en-US"/>
              <a:t>语音识别</a:t>
            </a:r>
            <a:endParaRPr lang="en-US" altLang="zh-CN"/>
          </a:p>
          <a:p>
            <a:pPr lvl="1"/>
            <a:r>
              <a:rPr lang="zh-CN" altLang="en-US"/>
              <a:t>图像处理</a:t>
            </a:r>
            <a:endParaRPr lang="en-US" altLang="zh-CN"/>
          </a:p>
          <a:p>
            <a:pPr lvl="1"/>
            <a:r>
              <a:rPr lang="zh-CN" altLang="en-US"/>
              <a:t>语音合成</a:t>
            </a:r>
            <a:endParaRPr lang="en-US" altLang="zh-CN"/>
          </a:p>
          <a:p>
            <a:pPr lvl="1"/>
            <a:r>
              <a:rPr lang="zh-CN" altLang="en-US"/>
              <a:t>云端交互</a:t>
            </a:r>
            <a:endParaRPr lang="en-US" altLang="zh-CN"/>
          </a:p>
          <a:p>
            <a:pPr lvl="1"/>
            <a:r>
              <a:rPr lang="zh-CN" altLang="en-US"/>
              <a:t>文字提取</a:t>
            </a:r>
            <a:endParaRPr lang="en-US" altLang="zh-CN"/>
          </a:p>
          <a:p>
            <a:pPr lvl="1"/>
            <a:r>
              <a:rPr lang="zh-CN" altLang="en-US"/>
              <a:t>中央控制</a:t>
            </a:r>
            <a:endParaRPr lang="en-US" altLang="zh-CN"/>
          </a:p>
          <a:p>
            <a:r>
              <a:rPr lang="zh-CN" altLang="en-US"/>
              <a:t>硬件模块</a:t>
            </a:r>
            <a:endParaRPr lang="en-US" altLang="zh-CN"/>
          </a:p>
          <a:p>
            <a:pPr lvl="1"/>
            <a:r>
              <a:rPr lang="zh-CN" altLang="en-US"/>
              <a:t>音频调理</a:t>
            </a:r>
            <a:endParaRPr lang="en-US" altLang="zh-CN"/>
          </a:p>
          <a:p>
            <a:pPr lvl="1"/>
            <a:r>
              <a:rPr lang="zh-CN" altLang="en-US"/>
              <a:t>供电</a:t>
            </a:r>
            <a:endParaRPr lang="en-US" altLang="zh-CN"/>
          </a:p>
          <a:p>
            <a:pPr lvl="1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3F72E6F-4BF1-4C6C-951B-D449197CD34E}"/>
              </a:ext>
            </a:extLst>
          </p:cNvPr>
          <p:cNvGrpSpPr/>
          <p:nvPr/>
        </p:nvGrpSpPr>
        <p:grpSpPr>
          <a:xfrm>
            <a:off x="4731798" y="1633491"/>
            <a:ext cx="7332955" cy="5053636"/>
            <a:chOff x="4731798" y="1633491"/>
            <a:chExt cx="7332955" cy="505363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1204830-9C4D-4500-977C-F3B2FFC08F84}"/>
                </a:ext>
              </a:extLst>
            </p:cNvPr>
            <p:cNvSpPr/>
            <p:nvPr/>
          </p:nvSpPr>
          <p:spPr>
            <a:xfrm>
              <a:off x="7815500" y="1997477"/>
              <a:ext cx="1543531" cy="852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语音识别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3C490C1-4EF8-4622-BF8D-5CC98C16B16D}"/>
                </a:ext>
              </a:extLst>
            </p:cNvPr>
            <p:cNvSpPr/>
            <p:nvPr/>
          </p:nvSpPr>
          <p:spPr>
            <a:xfrm>
              <a:off x="5360337" y="1997477"/>
              <a:ext cx="1543531" cy="8522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音频调理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4BC69CB-F98B-47FC-B772-082FB5E9E7A0}"/>
                </a:ext>
              </a:extLst>
            </p:cNvPr>
            <p:cNvSpPr/>
            <p:nvPr/>
          </p:nvSpPr>
          <p:spPr>
            <a:xfrm>
              <a:off x="10369735" y="3781893"/>
              <a:ext cx="1543531" cy="852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图像处理</a:t>
              </a:r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22FFA0E4-FA4D-4807-8E60-51D83CD7F543}"/>
                </a:ext>
              </a:extLst>
            </p:cNvPr>
            <p:cNvSpPr/>
            <p:nvPr/>
          </p:nvSpPr>
          <p:spPr>
            <a:xfrm>
              <a:off x="7007441" y="2294879"/>
              <a:ext cx="704486" cy="25745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2DDE8CE-FE99-4F9E-A12B-A027BCC168F9}"/>
                </a:ext>
              </a:extLst>
            </p:cNvPr>
            <p:cNvSpPr/>
            <p:nvPr/>
          </p:nvSpPr>
          <p:spPr>
            <a:xfrm>
              <a:off x="7815500" y="3663161"/>
              <a:ext cx="1543531" cy="11973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中央控制</a:t>
              </a:r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E33299EB-111B-467B-8FD3-75DF61E1C155}"/>
                </a:ext>
              </a:extLst>
            </p:cNvPr>
            <p:cNvSpPr/>
            <p:nvPr/>
          </p:nvSpPr>
          <p:spPr>
            <a:xfrm rot="5400000">
              <a:off x="8235022" y="3142886"/>
              <a:ext cx="704486" cy="2574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99FB79E-DAC8-4E16-B329-4B1E9D4295EF}"/>
                </a:ext>
              </a:extLst>
            </p:cNvPr>
            <p:cNvSpPr/>
            <p:nvPr/>
          </p:nvSpPr>
          <p:spPr>
            <a:xfrm>
              <a:off x="5360337" y="3781893"/>
              <a:ext cx="1543531" cy="8522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供电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94169E2-6362-4CB1-9D64-75FAA9B262A1}"/>
                </a:ext>
              </a:extLst>
            </p:cNvPr>
            <p:cNvSpPr/>
            <p:nvPr/>
          </p:nvSpPr>
          <p:spPr>
            <a:xfrm>
              <a:off x="6952794" y="5602405"/>
              <a:ext cx="1543531" cy="852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文字提取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FB8F2B3-A58D-4C8D-87A4-A46C665A495F}"/>
                </a:ext>
              </a:extLst>
            </p:cNvPr>
            <p:cNvSpPr/>
            <p:nvPr/>
          </p:nvSpPr>
          <p:spPr>
            <a:xfrm>
              <a:off x="8830853" y="5624453"/>
              <a:ext cx="1543531" cy="852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云端交互</a:t>
              </a:r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5D388485-28B2-4BD5-8496-65195502BC12}"/>
                </a:ext>
              </a:extLst>
            </p:cNvPr>
            <p:cNvSpPr/>
            <p:nvPr/>
          </p:nvSpPr>
          <p:spPr>
            <a:xfrm>
              <a:off x="7031637" y="4115266"/>
              <a:ext cx="704486" cy="25745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29B9018C-6639-4A5C-B15E-E7B4BFFE66C1}"/>
                </a:ext>
              </a:extLst>
            </p:cNvPr>
            <p:cNvSpPr/>
            <p:nvPr/>
          </p:nvSpPr>
          <p:spPr>
            <a:xfrm rot="7316169">
              <a:off x="7494864" y="5142566"/>
              <a:ext cx="704486" cy="2574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0F149374-D4BE-4F7D-98BC-17707E08FCF2}"/>
                </a:ext>
              </a:extLst>
            </p:cNvPr>
            <p:cNvSpPr/>
            <p:nvPr/>
          </p:nvSpPr>
          <p:spPr>
            <a:xfrm rot="3499587">
              <a:off x="9110361" y="5113763"/>
              <a:ext cx="704486" cy="2574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776CD71-01B4-44BA-A680-C3B3286073D2}"/>
                </a:ext>
              </a:extLst>
            </p:cNvPr>
            <p:cNvSpPr/>
            <p:nvPr/>
          </p:nvSpPr>
          <p:spPr>
            <a:xfrm>
              <a:off x="5117291" y="5433144"/>
              <a:ext cx="752617" cy="133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AF60F4F-2647-4466-80F7-427C6A1470C5}"/>
                </a:ext>
              </a:extLst>
            </p:cNvPr>
            <p:cNvSpPr/>
            <p:nvPr/>
          </p:nvSpPr>
          <p:spPr>
            <a:xfrm>
              <a:off x="5117291" y="5925788"/>
              <a:ext cx="752617" cy="1331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6B3F027-59E2-40BE-BC80-176BD3B60F90}"/>
                </a:ext>
              </a:extLst>
            </p:cNvPr>
            <p:cNvSpPr/>
            <p:nvPr/>
          </p:nvSpPr>
          <p:spPr>
            <a:xfrm>
              <a:off x="5782032" y="5823093"/>
              <a:ext cx="127832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16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软件模块</a:t>
              </a:r>
              <a:endParaRPr lang="zh-CN" altLang="en-US" sz="16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AEEEC79-AA13-4124-9F84-C7E488A1C2EA}"/>
                </a:ext>
              </a:extLst>
            </p:cNvPr>
            <p:cNvSpPr/>
            <p:nvPr/>
          </p:nvSpPr>
          <p:spPr>
            <a:xfrm>
              <a:off x="5771206" y="5349302"/>
              <a:ext cx="127832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16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硬件模块</a:t>
              </a:r>
              <a:endParaRPr lang="zh-CN" altLang="en-US" sz="16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D324D75-49B5-4D50-90AB-4E36A15DF27B}"/>
                </a:ext>
              </a:extLst>
            </p:cNvPr>
            <p:cNvSpPr/>
            <p:nvPr/>
          </p:nvSpPr>
          <p:spPr>
            <a:xfrm>
              <a:off x="4731798" y="1633491"/>
              <a:ext cx="7332955" cy="5053636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箭头: 右 25">
            <a:extLst>
              <a:ext uri="{FF2B5EF4-FFF2-40B4-BE49-F238E27FC236}">
                <a16:creationId xmlns:a16="http://schemas.microsoft.com/office/drawing/2014/main" id="{F693D03A-98C4-4D8A-B3BF-6AD14227EA04}"/>
              </a:ext>
            </a:extLst>
          </p:cNvPr>
          <p:cNvSpPr/>
          <p:nvPr/>
        </p:nvSpPr>
        <p:spPr>
          <a:xfrm rot="7316169" flipH="1" flipV="1">
            <a:off x="7809786" y="5124613"/>
            <a:ext cx="704486" cy="25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0F0DE92-CA48-4E9C-93A8-A0F189C0C19A}"/>
              </a:ext>
            </a:extLst>
          </p:cNvPr>
          <p:cNvSpPr/>
          <p:nvPr/>
        </p:nvSpPr>
        <p:spPr>
          <a:xfrm rot="14283831" flipV="1">
            <a:off x="8823219" y="5119917"/>
            <a:ext cx="704486" cy="25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0F1C5C-267E-4A89-9384-8633EB162A99}"/>
              </a:ext>
            </a:extLst>
          </p:cNvPr>
          <p:cNvSpPr/>
          <p:nvPr/>
        </p:nvSpPr>
        <p:spPr>
          <a:xfrm>
            <a:off x="10349439" y="2372165"/>
            <a:ext cx="1543531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语音合成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8C17FE36-B234-4173-9987-F6F51E6849FB}"/>
              </a:ext>
            </a:extLst>
          </p:cNvPr>
          <p:cNvSpPr/>
          <p:nvPr/>
        </p:nvSpPr>
        <p:spPr>
          <a:xfrm>
            <a:off x="9462604" y="4003911"/>
            <a:ext cx="832255" cy="287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3D611AEC-6B87-4452-AFC6-70495E540842}"/>
              </a:ext>
            </a:extLst>
          </p:cNvPr>
          <p:cNvSpPr/>
          <p:nvPr/>
        </p:nvSpPr>
        <p:spPr>
          <a:xfrm flipH="1">
            <a:off x="9464761" y="4300050"/>
            <a:ext cx="832255" cy="287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44087754-69AE-4EE9-B620-5E75C1B8212B}"/>
              </a:ext>
            </a:extLst>
          </p:cNvPr>
          <p:cNvSpPr/>
          <p:nvPr/>
        </p:nvSpPr>
        <p:spPr>
          <a:xfrm rot="19064107">
            <a:off x="9247300" y="3129459"/>
            <a:ext cx="1099364" cy="287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00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8229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项目背景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总体方案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关键信号流分析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硬件详细设计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关键算法验证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智能服务设计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工业设计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3351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09BDA-68D7-463F-9518-3AAE6ADB8D5B}" type="slidenum">
              <a:rPr lang="zh-CN" alt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lang="en-US" altLang="zh-CN"/>
              <a:t>/24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42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3A686-3C16-4321-99E7-21F30FC4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关键信号流分析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85686D-3E35-4A4A-83D5-C86A45AF908C}"/>
              </a:ext>
            </a:extLst>
          </p:cNvPr>
          <p:cNvGrpSpPr/>
          <p:nvPr/>
        </p:nvGrpSpPr>
        <p:grpSpPr>
          <a:xfrm>
            <a:off x="976542" y="1366571"/>
            <a:ext cx="9108490" cy="5165218"/>
            <a:chOff x="976542" y="1366571"/>
            <a:chExt cx="9108490" cy="516521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D93A743-2F6E-450F-A99A-ADA1E47E463D}"/>
                </a:ext>
              </a:extLst>
            </p:cNvPr>
            <p:cNvGrpSpPr/>
            <p:nvPr/>
          </p:nvGrpSpPr>
          <p:grpSpPr>
            <a:xfrm>
              <a:off x="1713389" y="1366571"/>
              <a:ext cx="8371643" cy="3888421"/>
              <a:chOff x="1189607" y="1447059"/>
              <a:chExt cx="8371643" cy="438113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DCE4B13-5387-4A51-BB0A-71D55DDF56E9}"/>
                  </a:ext>
                </a:extLst>
              </p:cNvPr>
              <p:cNvSpPr/>
              <p:nvPr/>
            </p:nvSpPr>
            <p:spPr>
              <a:xfrm>
                <a:off x="1189607" y="1455935"/>
                <a:ext cx="1447061" cy="6747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按键检测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B06B1CC-7E55-4C52-9AAD-12C5020FC1CB}"/>
                  </a:ext>
                </a:extLst>
              </p:cNvPr>
              <p:cNvSpPr/>
              <p:nvPr/>
            </p:nvSpPr>
            <p:spPr>
              <a:xfrm>
                <a:off x="1189607" y="2492802"/>
                <a:ext cx="1447061" cy="6747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语音单元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5C504CA-E356-40ED-882B-E233B5839D9A}"/>
                  </a:ext>
                </a:extLst>
              </p:cNvPr>
              <p:cNvSpPr/>
              <p:nvPr/>
            </p:nvSpPr>
            <p:spPr>
              <a:xfrm>
                <a:off x="4551285" y="1447059"/>
                <a:ext cx="1544715" cy="438113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控制单元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07D9A13-9E73-4513-B883-E00FB6031378}"/>
                  </a:ext>
                </a:extLst>
              </p:cNvPr>
              <p:cNvSpPr/>
              <p:nvPr/>
            </p:nvSpPr>
            <p:spPr>
              <a:xfrm>
                <a:off x="1207359" y="4034904"/>
                <a:ext cx="1447061" cy="17932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摄像单元</a:t>
                </a:r>
              </a:p>
            </p:txBody>
          </p:sp>
          <p:sp>
            <p:nvSpPr>
              <p:cNvPr id="14" name="箭头: 右 13">
                <a:extLst>
                  <a:ext uri="{FF2B5EF4-FFF2-40B4-BE49-F238E27FC236}">
                    <a16:creationId xmlns:a16="http://schemas.microsoft.com/office/drawing/2014/main" id="{DB529DF1-2763-4C01-9E56-36D4FD241503}"/>
                  </a:ext>
                </a:extLst>
              </p:cNvPr>
              <p:cNvSpPr/>
              <p:nvPr/>
            </p:nvSpPr>
            <p:spPr>
              <a:xfrm>
                <a:off x="2743200" y="1646806"/>
                <a:ext cx="1544716" cy="2796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00BD190D-0405-48E1-82A3-A165CD664BC4}"/>
                  </a:ext>
                </a:extLst>
              </p:cNvPr>
              <p:cNvSpPr/>
              <p:nvPr/>
            </p:nvSpPr>
            <p:spPr>
              <a:xfrm>
                <a:off x="2743199" y="2690331"/>
                <a:ext cx="1544716" cy="2796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6" name="箭头: 右 15">
                <a:extLst>
                  <a:ext uri="{FF2B5EF4-FFF2-40B4-BE49-F238E27FC236}">
                    <a16:creationId xmlns:a16="http://schemas.microsoft.com/office/drawing/2014/main" id="{8CC8D7CF-07A9-4ECA-BCFE-6B90B71289C2}"/>
                  </a:ext>
                </a:extLst>
              </p:cNvPr>
              <p:cNvSpPr/>
              <p:nvPr/>
            </p:nvSpPr>
            <p:spPr>
              <a:xfrm>
                <a:off x="2796466" y="4994092"/>
                <a:ext cx="1544715" cy="2796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7" name="箭头: 右 16">
                <a:extLst>
                  <a:ext uri="{FF2B5EF4-FFF2-40B4-BE49-F238E27FC236}">
                    <a16:creationId xmlns:a16="http://schemas.microsoft.com/office/drawing/2014/main" id="{BAA8DCAF-EAEC-45E7-BBF5-618E5D667214}"/>
                  </a:ext>
                </a:extLst>
              </p:cNvPr>
              <p:cNvSpPr/>
              <p:nvPr/>
            </p:nvSpPr>
            <p:spPr>
              <a:xfrm flipH="1">
                <a:off x="2796466" y="4527616"/>
                <a:ext cx="1544716" cy="27964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8" name="箭头: 右 17">
                <a:extLst>
                  <a:ext uri="{FF2B5EF4-FFF2-40B4-BE49-F238E27FC236}">
                    <a16:creationId xmlns:a16="http://schemas.microsoft.com/office/drawing/2014/main" id="{F15C903D-11CD-4941-BCA7-4E85B7950307}"/>
                  </a:ext>
                </a:extLst>
              </p:cNvPr>
              <p:cNvSpPr/>
              <p:nvPr/>
            </p:nvSpPr>
            <p:spPr>
              <a:xfrm>
                <a:off x="6263196" y="1977695"/>
                <a:ext cx="1447061" cy="27964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CBD1EEC-2039-4628-A98C-0139C976F7F8}"/>
                  </a:ext>
                </a:extLst>
              </p:cNvPr>
              <p:cNvSpPr/>
              <p:nvPr/>
            </p:nvSpPr>
            <p:spPr>
              <a:xfrm>
                <a:off x="7902609" y="1447059"/>
                <a:ext cx="1658641" cy="19109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百度云</a:t>
                </a:r>
                <a:r>
                  <a:rPr lang="en-US" altLang="zh-CN" sz="2000" b="1"/>
                  <a:t>API</a:t>
                </a:r>
                <a:endParaRPr lang="zh-CN" altLang="en-US" sz="2000" b="1"/>
              </a:p>
            </p:txBody>
          </p:sp>
          <p:sp>
            <p:nvSpPr>
              <p:cNvPr id="20" name="箭头: 右 19">
                <a:extLst>
                  <a:ext uri="{FF2B5EF4-FFF2-40B4-BE49-F238E27FC236}">
                    <a16:creationId xmlns:a16="http://schemas.microsoft.com/office/drawing/2014/main" id="{342BF1B7-A437-4084-9FC7-CA49E848FF25}"/>
                  </a:ext>
                </a:extLst>
              </p:cNvPr>
              <p:cNvSpPr/>
              <p:nvPr/>
            </p:nvSpPr>
            <p:spPr>
              <a:xfrm flipH="1">
                <a:off x="6226946" y="2402518"/>
                <a:ext cx="1544716" cy="2796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4F55602-4D49-4A54-A88C-9E10E02D8B21}"/>
                  </a:ext>
                </a:extLst>
              </p:cNvPr>
              <p:cNvSpPr/>
              <p:nvPr/>
            </p:nvSpPr>
            <p:spPr>
              <a:xfrm>
                <a:off x="7902608" y="3917271"/>
                <a:ext cx="1658641" cy="19109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云端服务器</a:t>
                </a:r>
              </a:p>
            </p:txBody>
          </p:sp>
          <p:sp>
            <p:nvSpPr>
              <p:cNvPr id="22" name="箭头: 右 21">
                <a:extLst>
                  <a:ext uri="{FF2B5EF4-FFF2-40B4-BE49-F238E27FC236}">
                    <a16:creationId xmlns:a16="http://schemas.microsoft.com/office/drawing/2014/main" id="{EC1D61EE-962E-4E16-8FA6-1C859425B58F}"/>
                  </a:ext>
                </a:extLst>
              </p:cNvPr>
              <p:cNvSpPr/>
              <p:nvPr/>
            </p:nvSpPr>
            <p:spPr>
              <a:xfrm>
                <a:off x="6275773" y="4542041"/>
                <a:ext cx="1447061" cy="27964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23" name="箭头: 右 22">
                <a:extLst>
                  <a:ext uri="{FF2B5EF4-FFF2-40B4-BE49-F238E27FC236}">
                    <a16:creationId xmlns:a16="http://schemas.microsoft.com/office/drawing/2014/main" id="{235734F2-25E6-4906-8A3D-8FA57E131979}"/>
                  </a:ext>
                </a:extLst>
              </p:cNvPr>
              <p:cNvSpPr/>
              <p:nvPr/>
            </p:nvSpPr>
            <p:spPr>
              <a:xfrm flipH="1">
                <a:off x="6214368" y="4994092"/>
                <a:ext cx="1544716" cy="2796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8E2A32C-D3F4-48D3-8ACC-7BFA5F34D0A3}"/>
                </a:ext>
              </a:extLst>
            </p:cNvPr>
            <p:cNvSpPr/>
            <p:nvPr/>
          </p:nvSpPr>
          <p:spPr>
            <a:xfrm>
              <a:off x="1819921" y="5932964"/>
              <a:ext cx="4799861" cy="5988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供电模块</a:t>
              </a:r>
            </a:p>
          </p:txBody>
        </p:sp>
        <p:sp>
          <p:nvSpPr>
            <p:cNvPr id="3" name="箭头: 上 2">
              <a:extLst>
                <a:ext uri="{FF2B5EF4-FFF2-40B4-BE49-F238E27FC236}">
                  <a16:creationId xmlns:a16="http://schemas.microsoft.com/office/drawing/2014/main" id="{73DF88E3-AE56-45CE-8F1F-5BA0A1B965E2}"/>
                </a:ext>
              </a:extLst>
            </p:cNvPr>
            <p:cNvSpPr/>
            <p:nvPr/>
          </p:nvSpPr>
          <p:spPr>
            <a:xfrm>
              <a:off x="5709820" y="5338745"/>
              <a:ext cx="275208" cy="510465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上 25">
              <a:extLst>
                <a:ext uri="{FF2B5EF4-FFF2-40B4-BE49-F238E27FC236}">
                  <a16:creationId xmlns:a16="http://schemas.microsoft.com/office/drawing/2014/main" id="{D352E4C1-583D-4537-B5CD-68AE683E8C45}"/>
                </a:ext>
              </a:extLst>
            </p:cNvPr>
            <p:cNvSpPr/>
            <p:nvPr/>
          </p:nvSpPr>
          <p:spPr>
            <a:xfrm>
              <a:off x="2317067" y="5338745"/>
              <a:ext cx="275208" cy="510465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箭头: 圆角右 6">
              <a:extLst>
                <a:ext uri="{FF2B5EF4-FFF2-40B4-BE49-F238E27FC236}">
                  <a16:creationId xmlns:a16="http://schemas.microsoft.com/office/drawing/2014/main" id="{7A83CC7E-2C18-4F37-834C-C16E28B64219}"/>
                </a:ext>
              </a:extLst>
            </p:cNvPr>
            <p:cNvSpPr/>
            <p:nvPr/>
          </p:nvSpPr>
          <p:spPr>
            <a:xfrm>
              <a:off x="976542" y="2462775"/>
              <a:ext cx="676183" cy="3759883"/>
            </a:xfrm>
            <a:prstGeom prst="bentArrow">
              <a:avLst>
                <a:gd name="adj1" fmla="val 20181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988291-B7C7-44CA-9D48-A58D6B27109B}"/>
                </a:ext>
              </a:extLst>
            </p:cNvPr>
            <p:cNvSpPr/>
            <p:nvPr/>
          </p:nvSpPr>
          <p:spPr>
            <a:xfrm>
              <a:off x="976542" y="6108586"/>
              <a:ext cx="754600" cy="1140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339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21174-3A82-40DD-B97C-5288E6FA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关键信号流分析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CAB9F-2DD3-434D-8467-36ED41CB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图像</a:t>
            </a:r>
            <a:endParaRPr lang="en-US" altLang="zh-CN"/>
          </a:p>
          <a:p>
            <a:pPr lvl="1"/>
            <a:r>
              <a:rPr lang="zh-CN" altLang="en-US"/>
              <a:t>相机分辨率足够高，满足文字识别的要求</a:t>
            </a:r>
            <a:endParaRPr lang="en-US" altLang="zh-CN"/>
          </a:p>
          <a:p>
            <a:pPr lvl="1"/>
            <a:r>
              <a:rPr lang="zh-CN" altLang="en-US"/>
              <a:t>针对传入的图像进一步的增强处理</a:t>
            </a:r>
            <a:endParaRPr lang="en-US" altLang="zh-CN"/>
          </a:p>
          <a:p>
            <a:r>
              <a:rPr lang="zh-CN" altLang="en-US"/>
              <a:t>音频</a:t>
            </a:r>
            <a:endParaRPr lang="en-US" altLang="zh-CN"/>
          </a:p>
          <a:p>
            <a:pPr lvl="1"/>
            <a:r>
              <a:rPr lang="zh-CN" altLang="en-US"/>
              <a:t>放大器电路运放的选择</a:t>
            </a:r>
            <a:endParaRPr lang="en-US" altLang="zh-CN"/>
          </a:p>
          <a:p>
            <a:pPr lvl="1"/>
            <a:r>
              <a:rPr lang="zh-CN" altLang="en-US"/>
              <a:t>带通滤波器的频带范围：</a:t>
            </a:r>
            <a:r>
              <a:rPr lang="en-US" altLang="zh-CN"/>
              <a:t>300Hz-3400Hz</a:t>
            </a:r>
          </a:p>
          <a:p>
            <a:pPr lvl="1"/>
            <a:r>
              <a:rPr lang="zh-CN" altLang="en-US"/>
              <a:t>电平调整器输出范围：</a:t>
            </a:r>
            <a:r>
              <a:rPr lang="en-US" altLang="zh-CN"/>
              <a:t>0~5V</a:t>
            </a:r>
          </a:p>
          <a:p>
            <a:pPr lvl="1"/>
            <a:r>
              <a:rPr lang="en-US" altLang="zh-CN"/>
              <a:t>ADC</a:t>
            </a:r>
            <a:r>
              <a:rPr lang="zh-CN" altLang="en-US"/>
              <a:t>模块</a:t>
            </a:r>
            <a:endParaRPr lang="en-US" altLang="zh-CN"/>
          </a:p>
          <a:p>
            <a:pPr lvl="2"/>
            <a:r>
              <a:rPr lang="zh-CN" altLang="en-US"/>
              <a:t>使用</a:t>
            </a:r>
            <a:r>
              <a:rPr lang="en-US" altLang="zh-CN"/>
              <a:t>I2C</a:t>
            </a:r>
            <a:r>
              <a:rPr lang="zh-CN" altLang="en-US"/>
              <a:t>协议，传输</a:t>
            </a:r>
            <a:r>
              <a:rPr lang="en-US" altLang="zh-CN"/>
              <a:t>PCM</a:t>
            </a:r>
            <a:r>
              <a:rPr lang="zh-CN" altLang="en-US"/>
              <a:t>音频数据</a:t>
            </a:r>
            <a:endParaRPr lang="en-US" altLang="zh-CN"/>
          </a:p>
          <a:p>
            <a:pPr lvl="2"/>
            <a:r>
              <a:rPr lang="zh-CN" altLang="en-US"/>
              <a:t>信号位宽</a:t>
            </a:r>
            <a:r>
              <a:rPr lang="en-US" altLang="zh-CN"/>
              <a:t>8Bit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0D2B3C-B4EC-457C-9C2D-A35FA698B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923" y="1438433"/>
            <a:ext cx="3332834" cy="531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5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1560</Words>
  <Application>Microsoft Office PowerPoint</Application>
  <PresentationFormat>宽屏</PresentationFormat>
  <Paragraphs>388</Paragraphs>
  <Slides>39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等线</vt:lpstr>
      <vt:lpstr>黑体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1_Office 主题</vt:lpstr>
      <vt:lpstr>2_Office 主题</vt:lpstr>
      <vt:lpstr>智能盲人辅助系统</vt:lpstr>
      <vt:lpstr>目录</vt:lpstr>
      <vt:lpstr>项目背景</vt:lpstr>
      <vt:lpstr>系统规范</vt:lpstr>
      <vt:lpstr>目录</vt:lpstr>
      <vt:lpstr>软硬件架构级设计</vt:lpstr>
      <vt:lpstr>目录</vt:lpstr>
      <vt:lpstr>关键信号流分析</vt:lpstr>
      <vt:lpstr>关键信号流分析</vt:lpstr>
      <vt:lpstr>目录</vt:lpstr>
      <vt:lpstr>硬件模块框图</vt:lpstr>
      <vt:lpstr>模拟电路设计</vt:lpstr>
      <vt:lpstr>模拟电路设计</vt:lpstr>
      <vt:lpstr>模拟电路设计</vt:lpstr>
      <vt:lpstr>目录</vt:lpstr>
      <vt:lpstr>软件流程图</vt:lpstr>
      <vt:lpstr>目录</vt:lpstr>
      <vt:lpstr>关键算法验证</vt:lpstr>
      <vt:lpstr>关键算法验证</vt:lpstr>
      <vt:lpstr>关键算法验证</vt:lpstr>
      <vt:lpstr>关键算法验证</vt:lpstr>
      <vt:lpstr>图像预处理</vt:lpstr>
      <vt:lpstr>透视校正</vt:lpstr>
      <vt:lpstr>提示图书位置移动 方案一</vt:lpstr>
      <vt:lpstr>提示图书位置移动 方案二</vt:lpstr>
      <vt:lpstr>辅助阅读</vt:lpstr>
      <vt:lpstr>辅助阅读</vt:lpstr>
      <vt:lpstr>辅助阅读</vt:lpstr>
      <vt:lpstr>辅助阅读</vt:lpstr>
      <vt:lpstr>关键算法论证</vt:lpstr>
      <vt:lpstr>目录</vt:lpstr>
      <vt:lpstr>智能服务设计</vt:lpstr>
      <vt:lpstr>智能服务设计</vt:lpstr>
      <vt:lpstr>目录</vt:lpstr>
      <vt:lpstr>工业设计</vt:lpstr>
      <vt:lpstr>工业设计</vt:lpstr>
      <vt:lpstr>目录</vt:lpstr>
      <vt:lpstr>系统调试/测试方案</vt:lpstr>
      <vt:lpstr>致谢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1615738036@qq.com</dc:creator>
  <cp:lastModifiedBy>1615738036@qq.com</cp:lastModifiedBy>
  <cp:revision>477</cp:revision>
  <dcterms:created xsi:type="dcterms:W3CDTF">2021-11-05T17:55:13Z</dcterms:created>
  <dcterms:modified xsi:type="dcterms:W3CDTF">2022-04-12T17:04:59Z</dcterms:modified>
</cp:coreProperties>
</file>