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8AE9B-6FD0-2F22-A498-1EAE527F96F5}" v="22" dt="2023-09-09T16:58:03.008"/>
    <p1510:client id="{D55066AE-36A0-B030-C501-C4FBCBA1F4D8}" v="6" dt="2023-09-09T16:56:55.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6AC6750-4ABF-4508-A823-682FCD41F7B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F0CADDC-FCA0-496C-BC30-BEB8C6B0297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DFA38FE-D808-424B-B3F5-53BBCED56CA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09A36E4-6E2A-4A3A-95E2-5CD521AB891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2B0DF-17F2-4AE8-9987-2044973A1E6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5DB6BED-60DD-4F31-B893-24C236FF920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75099AA-6258-4A0F-8B3D-80385E5A416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6DEE969-102F-43A4-8CA0-4A4E43E71E4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6E32381-61A2-4CE6-B27C-F4E614F91B9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C7D00E3-E591-4371-9B35-ED81FB1DB15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07DBDB7-7013-48FE-B1BA-33D1130CEC9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2A41A8A-E80B-45ED-83B3-8F15A77E0AD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p:nvPr/>
        </p:nvSpPr>
        <p:spPr>
          <a:xfrm>
            <a:off x="99000" y="86400"/>
            <a:ext cx="11998080" cy="6684480"/>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p:style>
      </p:sp>
      <p:pic>
        <p:nvPicPr>
          <p:cNvPr id="8" name="Picture 2" descr="A picture containing text, clipart&#10;&#10;Description automatically generated"/>
          <p:cNvPicPr/>
          <p:nvPr/>
        </p:nvPicPr>
        <p:blipFill>
          <a:blip r:embed="rId14"/>
          <a:srcRect t="12814" r="7456"/>
          <a:stretch/>
        </p:blipFill>
        <p:spPr>
          <a:xfrm>
            <a:off x="10717920" y="127800"/>
            <a:ext cx="1335960" cy="540360"/>
          </a:xfrm>
          <a:prstGeom prst="rect">
            <a:avLst/>
          </a:prstGeom>
          <a:ln w="0">
            <a:noFill/>
          </a:ln>
        </p:spPr>
      </p:pic>
      <p:sp>
        <p:nvSpPr>
          <p:cNvPr id="2" name="PlaceHolder 1"/>
          <p:cNvSpPr>
            <a:spLocks noGrp="1"/>
          </p:cNvSpPr>
          <p:nvPr>
            <p:ph type="dt" idx="1"/>
          </p:nvPr>
        </p:nvSpPr>
        <p:spPr>
          <a:xfrm>
            <a:off x="838080" y="6356520"/>
            <a:ext cx="2742840" cy="364680"/>
          </a:xfrm>
          <a:prstGeom prst="rect">
            <a:avLst/>
          </a:prstGeom>
          <a:noFill/>
          <a:ln w="0">
            <a:noFill/>
          </a:ln>
        </p:spPr>
        <p:txBody>
          <a:bodyPr lIns="90000" tIns="45000" rIns="90000" bIns="45000" anchor="t">
            <a:noAutofit/>
          </a:bodyPr>
          <a:lstStyle>
            <a:lvl1pPr>
              <a:lnSpc>
                <a:spcPct val="100000"/>
              </a:lnSpc>
              <a:buNone/>
              <a:defRPr lang="en-US" sz="1800" b="0" strike="noStrike" spc="-1">
                <a:solidFill>
                  <a:srgbClr val="000000"/>
                </a:solidFill>
                <a:latin typeface="Calibri"/>
              </a:defRPr>
            </a:lvl1pPr>
          </a:lstStyle>
          <a:p>
            <a:pPr>
              <a:lnSpc>
                <a:spcPct val="100000"/>
              </a:lnSpc>
              <a:buNone/>
            </a:pPr>
            <a:r>
              <a:rPr lang="en-US" sz="1800" b="0" strike="noStrike" spc="-1">
                <a:solidFill>
                  <a:srgbClr val="000000"/>
                </a:solidFill>
                <a:latin typeface="Calibri"/>
              </a:rPr>
              <a:t>&lt;date/time&gt;</a:t>
            </a:r>
            <a:endParaRPr lang="en-IN" sz="1800" b="0" strike="noStrike" spc="-1">
              <a:latin typeface="Times New Roman"/>
            </a:endParaRPr>
          </a:p>
        </p:txBody>
      </p:sp>
      <p:sp>
        <p:nvSpPr>
          <p:cNvPr id="3" name="PlaceHolder 2"/>
          <p:cNvSpPr>
            <a:spLocks noGrp="1"/>
          </p:cNvSpPr>
          <p:nvPr>
            <p:ph type="ftr" idx="2"/>
          </p:nvPr>
        </p:nvSpPr>
        <p:spPr>
          <a:xfrm>
            <a:off x="4038480" y="6356520"/>
            <a:ext cx="4114440" cy="364680"/>
          </a:xfrm>
          <a:prstGeom prst="rect">
            <a:avLst/>
          </a:prstGeom>
          <a:noFill/>
          <a:ln w="0">
            <a:noFill/>
          </a:ln>
        </p:spPr>
        <p:txBody>
          <a:bodyPr lIns="90000" tIns="45000" rIns="90000" bIns="4500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3"/>
          <p:cNvSpPr>
            <a:spLocks noGrp="1"/>
          </p:cNvSpPr>
          <p:nvPr>
            <p:ph type="sldNum" idx="3"/>
          </p:nvPr>
        </p:nvSpPr>
        <p:spPr>
          <a:xfrm>
            <a:off x="8610480" y="6356520"/>
            <a:ext cx="2742840" cy="364680"/>
          </a:xfrm>
          <a:prstGeom prst="rect">
            <a:avLst/>
          </a:prstGeom>
          <a:noFill/>
          <a:ln w="0">
            <a:noFill/>
          </a:ln>
        </p:spPr>
        <p:txBody>
          <a:bodyPr lIns="90000" tIns="45000" rIns="90000" bIns="45000" anchor="t">
            <a:noAutofit/>
          </a:bodyPr>
          <a:lstStyle>
            <a:lvl1pPr>
              <a:lnSpc>
                <a:spcPct val="100000"/>
              </a:lnSpc>
              <a:buNone/>
              <a:defRPr lang="en-US" sz="1800" b="0" strike="noStrike" spc="-1">
                <a:solidFill>
                  <a:srgbClr val="000000"/>
                </a:solidFill>
                <a:latin typeface="Calibri"/>
              </a:defRPr>
            </a:lvl1pPr>
          </a:lstStyle>
          <a:p>
            <a:pPr>
              <a:lnSpc>
                <a:spcPct val="100000"/>
              </a:lnSpc>
              <a:buNone/>
            </a:pPr>
            <a:fld id="{FE3BEE23-B498-4B52-9659-AF6B190EFC4B}" type="slidenum">
              <a:rPr lang="en-US" sz="1800" b="0" strike="noStrike" spc="-1">
                <a:solidFill>
                  <a:srgbClr val="000000"/>
                </a:solidFill>
                <a:latin typeface="Calibri"/>
              </a:rPr>
              <a:t>‹#›</a:t>
            </a:fld>
            <a:endParaRPr lang="en-IN" sz="1800" b="0" strike="noStrike" spc="-1">
              <a:latin typeface="Times New Roman"/>
            </a:endParaRP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13"/>
          <p:cNvSpPr/>
          <p:nvPr/>
        </p:nvSpPr>
        <p:spPr>
          <a:xfrm>
            <a:off x="99000" y="86400"/>
            <a:ext cx="11998080" cy="6684480"/>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p:style>
      </p:sp>
      <p:pic>
        <p:nvPicPr>
          <p:cNvPr id="44" name="Picture 2" descr="A picture containing text, clipart&#10;&#10;Description automatically generated"/>
          <p:cNvPicPr/>
          <p:nvPr/>
        </p:nvPicPr>
        <p:blipFill>
          <a:blip r:embed="rId14"/>
          <a:srcRect t="12814" r="7456"/>
          <a:stretch/>
        </p:blipFill>
        <p:spPr>
          <a:xfrm>
            <a:off x="10717920" y="127800"/>
            <a:ext cx="1335960" cy="540360"/>
          </a:xfrm>
          <a:prstGeom prst="rect">
            <a:avLst/>
          </a:prstGeom>
          <a:ln w="0">
            <a:noFill/>
          </a:ln>
        </p:spPr>
      </p:pic>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2"/>
          <p:cNvSpPr/>
          <p:nvPr/>
        </p:nvSpPr>
        <p:spPr>
          <a:xfrm>
            <a:off x="10667880" y="150480"/>
            <a:ext cx="1380960" cy="6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4" name="Picture 7" descr="A picture containing text, sign, outdoor&#10;&#10;Description automatically generated"/>
          <p:cNvPicPr/>
          <p:nvPr/>
        </p:nvPicPr>
        <p:blipFill>
          <a:blip r:embed="rId2"/>
          <a:stretch/>
        </p:blipFill>
        <p:spPr>
          <a:xfrm>
            <a:off x="304920" y="126000"/>
            <a:ext cx="875880" cy="1491480"/>
          </a:xfrm>
          <a:prstGeom prst="rect">
            <a:avLst/>
          </a:prstGeom>
          <a:ln w="0">
            <a:noFill/>
          </a:ln>
        </p:spPr>
      </p:pic>
      <p:pic>
        <p:nvPicPr>
          <p:cNvPr id="85" name="Picture 4" descr="A picture containing text, clipart&#10;&#10;Description automatically generated"/>
          <p:cNvPicPr/>
          <p:nvPr/>
        </p:nvPicPr>
        <p:blipFill>
          <a:blip r:embed="rId3"/>
          <a:stretch/>
        </p:blipFill>
        <p:spPr>
          <a:xfrm>
            <a:off x="7485120" y="143640"/>
            <a:ext cx="4563720" cy="1473840"/>
          </a:xfrm>
          <a:prstGeom prst="rect">
            <a:avLst/>
          </a:prstGeom>
          <a:ln w="0">
            <a:noFill/>
          </a:ln>
        </p:spPr>
      </p:pic>
      <p:sp>
        <p:nvSpPr>
          <p:cNvPr id="86" name="TextBox 1"/>
          <p:cNvSpPr/>
          <p:nvPr/>
        </p:nvSpPr>
        <p:spPr>
          <a:xfrm>
            <a:off x="3539880" y="1575720"/>
            <a:ext cx="670104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5400" b="0" strike="noStrike" spc="-1">
                <a:solidFill>
                  <a:srgbClr val="000000"/>
                </a:solidFill>
                <a:latin typeface="Calibri"/>
              </a:rPr>
              <a:t>Minor Project</a:t>
            </a:r>
            <a:endParaRPr lang="en-IN" sz="5400" b="0" strike="noStrike" spc="-1">
              <a:latin typeface="Arial"/>
            </a:endParaRPr>
          </a:p>
        </p:txBody>
      </p:sp>
      <p:sp>
        <p:nvSpPr>
          <p:cNvPr id="87" name="TextBox 3"/>
          <p:cNvSpPr/>
          <p:nvPr/>
        </p:nvSpPr>
        <p:spPr>
          <a:xfrm>
            <a:off x="485280" y="2689200"/>
            <a:ext cx="9948240" cy="2122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200" b="0" strike="noStrike" spc="-1" dirty="0">
                <a:solidFill>
                  <a:srgbClr val="000000"/>
                </a:solidFill>
                <a:latin typeface="Calibri"/>
              </a:rPr>
              <a:t>Title:</a:t>
            </a:r>
            <a:endParaRPr lang="en-IN" sz="3200" b="0" strike="noStrike" spc="-1" dirty="0">
              <a:latin typeface="Arial"/>
            </a:endParaRPr>
          </a:p>
          <a:p>
            <a:pPr algn="ctr">
              <a:lnSpc>
                <a:spcPct val="100000"/>
              </a:lnSpc>
              <a:buNone/>
            </a:pPr>
            <a:r>
              <a:rPr lang="en-IN" sz="3600" b="1" spc="-1" dirty="0" err="1">
                <a:solidFill>
                  <a:srgbClr val="000000"/>
                </a:solidFill>
                <a:latin typeface="Times New Roman"/>
              </a:rPr>
              <a:t>BidNest</a:t>
            </a:r>
            <a:r>
              <a:rPr lang="en-IN" sz="3600" b="1" strike="noStrike" spc="-1" dirty="0" err="1">
                <a:solidFill>
                  <a:srgbClr val="000000"/>
                </a:solidFill>
                <a:latin typeface="Times New Roman"/>
              </a:rPr>
              <a:t>:An</a:t>
            </a:r>
            <a:r>
              <a:rPr lang="en-IN" sz="3600" b="1" strike="noStrike" spc="-1" dirty="0">
                <a:solidFill>
                  <a:srgbClr val="000000"/>
                </a:solidFill>
                <a:latin typeface="Times New Roman"/>
              </a:rPr>
              <a:t> online auction system</a:t>
            </a:r>
            <a:endParaRPr lang="en-IN" sz="3600" b="0" strike="noStrike" spc="-1" dirty="0">
              <a:latin typeface="Arial"/>
            </a:endParaRPr>
          </a:p>
          <a:p>
            <a:pPr>
              <a:lnSpc>
                <a:spcPct val="100000"/>
              </a:lnSpc>
              <a:buNone/>
            </a:pPr>
            <a:br>
              <a:rPr sz="3200" dirty="0"/>
            </a:br>
            <a:endParaRPr lang="en-IN" sz="3200" b="0" strike="noStrike" spc="-1">
              <a:latin typeface="Arial"/>
            </a:endParaRPr>
          </a:p>
        </p:txBody>
      </p:sp>
      <p:sp>
        <p:nvSpPr>
          <p:cNvPr id="88" name="TextBox 9"/>
          <p:cNvSpPr/>
          <p:nvPr/>
        </p:nvSpPr>
        <p:spPr>
          <a:xfrm>
            <a:off x="260280" y="5145480"/>
            <a:ext cx="6097320" cy="173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1" strike="noStrike" spc="-1">
                <a:solidFill>
                  <a:srgbClr val="000000"/>
                </a:solidFill>
                <a:latin typeface="Calibri"/>
              </a:rPr>
              <a:t>Presented by:</a:t>
            </a:r>
            <a:endParaRPr lang="en-IN" sz="1800" b="0" strike="noStrike" spc="-1">
              <a:latin typeface="Arial"/>
            </a:endParaRPr>
          </a:p>
          <a:p>
            <a:pPr>
              <a:lnSpc>
                <a:spcPct val="100000"/>
              </a:lnSpc>
              <a:buNone/>
            </a:pPr>
            <a:r>
              <a:rPr lang="en-IN" sz="1800" b="0" strike="noStrike" spc="-1">
                <a:solidFill>
                  <a:srgbClr val="000000"/>
                </a:solidFill>
                <a:latin typeface="Calibri"/>
              </a:rPr>
              <a:t>Vaibhav Rawat, R2142211074, CSE DevOps</a:t>
            </a:r>
            <a:endParaRPr lang="en-IN" sz="1800" b="0" strike="noStrike" spc="-1">
              <a:latin typeface="Arial"/>
            </a:endParaRPr>
          </a:p>
          <a:p>
            <a:pPr>
              <a:lnSpc>
                <a:spcPct val="100000"/>
              </a:lnSpc>
              <a:buNone/>
            </a:pPr>
            <a:r>
              <a:rPr lang="en-IN" sz="1800" b="0" strike="noStrike" spc="-1">
                <a:solidFill>
                  <a:srgbClr val="000000"/>
                </a:solidFill>
                <a:latin typeface="Calibri"/>
              </a:rPr>
              <a:t>Anushk Sanghvi, R2142210323 , CSE DevOps</a:t>
            </a:r>
            <a:endParaRPr lang="en-IN" sz="1800" b="0" strike="noStrike" spc="-1">
              <a:latin typeface="Arial"/>
            </a:endParaRPr>
          </a:p>
          <a:p>
            <a:pPr>
              <a:lnSpc>
                <a:spcPct val="100000"/>
              </a:lnSpc>
              <a:buNone/>
            </a:pPr>
            <a:r>
              <a:rPr lang="en-IN" sz="1800" b="0" strike="noStrike" spc="-1">
                <a:solidFill>
                  <a:srgbClr val="000000"/>
                </a:solidFill>
                <a:latin typeface="Calibri"/>
              </a:rPr>
              <a:t>Sanskar Sidodia, R2142210696 , CSE DevOps</a:t>
            </a:r>
            <a:endParaRPr lang="en-IN" sz="1800" b="0" strike="noStrike" spc="-1">
              <a:latin typeface="Arial"/>
            </a:endParaRPr>
          </a:p>
          <a:p>
            <a:pPr>
              <a:lnSpc>
                <a:spcPct val="100000"/>
              </a:lnSpc>
              <a:buNone/>
            </a:pPr>
            <a:r>
              <a:rPr lang="en-IN" sz="1800" b="0" strike="noStrike" spc="-1">
                <a:solidFill>
                  <a:srgbClr val="000000"/>
                </a:solidFill>
                <a:latin typeface="Calibri"/>
              </a:rPr>
              <a:t>Hammad Siddiqui, R2142210134 , CSE DevOps</a:t>
            </a:r>
            <a:br>
              <a:rPr sz="1800"/>
            </a:br>
            <a:endParaRPr lang="en-IN" sz="1800" b="0" strike="noStrike" spc="-1">
              <a:latin typeface="Arial"/>
            </a:endParaRPr>
          </a:p>
        </p:txBody>
      </p:sp>
      <p:sp>
        <p:nvSpPr>
          <p:cNvPr id="89" name="TextBox 11"/>
          <p:cNvSpPr/>
          <p:nvPr/>
        </p:nvSpPr>
        <p:spPr>
          <a:xfrm>
            <a:off x="8482680" y="5220000"/>
            <a:ext cx="609732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1" strike="noStrike" spc="-1">
                <a:solidFill>
                  <a:srgbClr val="000000"/>
                </a:solidFill>
                <a:latin typeface="Calibri"/>
              </a:rPr>
              <a:t>Guided by:</a:t>
            </a:r>
            <a:endParaRPr lang="en-IN" sz="1800" b="0" strike="noStrike" spc="-1">
              <a:latin typeface="Arial"/>
            </a:endParaRPr>
          </a:p>
          <a:p>
            <a:pPr>
              <a:lnSpc>
                <a:spcPct val="100000"/>
              </a:lnSpc>
              <a:buNone/>
            </a:pPr>
            <a:r>
              <a:rPr lang="en-IN" sz="1800" b="0" strike="noStrike" spc="-1">
                <a:solidFill>
                  <a:srgbClr val="000000"/>
                </a:solidFill>
                <a:latin typeface="Calibri"/>
              </a:rPr>
              <a:t>Mr. Amrendra Tripathi</a:t>
            </a:r>
            <a:endParaRPr lang="en-IN" sz="1800" b="0" strike="noStrike" spc="-1">
              <a:latin typeface="Arial"/>
            </a:endParaRPr>
          </a:p>
          <a:p>
            <a:pPr>
              <a:lnSpc>
                <a:spcPct val="100000"/>
              </a:lnSpc>
              <a:buNone/>
            </a:pPr>
            <a:r>
              <a:rPr lang="en-IN" sz="1800" b="0" strike="noStrike" spc="-1">
                <a:solidFill>
                  <a:srgbClr val="000000"/>
                </a:solidFill>
                <a:latin typeface="Calibri"/>
              </a:rPr>
              <a:t>School of Computer Science</a:t>
            </a:r>
            <a:endParaRPr lang="en-IN" sz="1800" b="0" strike="noStrike" spc="-1">
              <a:latin typeface="Arial"/>
            </a:endParaRPr>
          </a:p>
          <a:p>
            <a:pPr>
              <a:lnSpc>
                <a:spcPct val="100000"/>
              </a:lnSpc>
              <a:buNone/>
            </a:pPr>
            <a:br>
              <a:rPr sz="1800"/>
            </a:b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 (contd.)</a:t>
            </a:r>
            <a:endParaRPr lang="en-IN" sz="3200" b="0" strike="noStrike" spc="-1">
              <a:latin typeface="Arial"/>
            </a:endParaRPr>
          </a:p>
        </p:txBody>
      </p:sp>
      <p:sp>
        <p:nvSpPr>
          <p:cNvPr id="108" name="TextBox 5"/>
          <p:cNvSpPr/>
          <p:nvPr/>
        </p:nvSpPr>
        <p:spPr>
          <a:xfrm>
            <a:off x="325800" y="1524600"/>
            <a:ext cx="1080612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499"/>
              </a:spcBef>
              <a:buNone/>
            </a:pPr>
            <a:r>
              <a:rPr lang="en-IN" sz="1800" b="1" u="sng" strike="noStrike" spc="-1">
                <a:solidFill>
                  <a:srgbClr val="000000"/>
                </a:solidFill>
                <a:uFillTx/>
                <a:latin typeface="Calibri"/>
              </a:rPr>
              <a:t>6.4 Triaging</a:t>
            </a:r>
            <a:endParaRPr lang="en-IN" sz="1800" b="0" strike="noStrike" spc="-1">
              <a:latin typeface="Arial"/>
            </a:endParaRPr>
          </a:p>
          <a:p>
            <a:pPr indent="-216000" algn="just">
              <a:lnSpc>
                <a:spcPct val="100000"/>
              </a:lnSpc>
              <a:buClr>
                <a:srgbClr val="000000"/>
              </a:buClr>
              <a:buFont typeface="Arial"/>
              <a:buChar char="•"/>
            </a:pPr>
            <a:r>
              <a:rPr lang="en-IN" sz="1800" b="0" strike="noStrike" spc="-1">
                <a:solidFill>
                  <a:srgbClr val="000000"/>
                </a:solidFill>
                <a:latin typeface="Calibri"/>
              </a:rPr>
              <a:t>The vulnerabilities found in the artifacts that a developer is working on are listed on the developer’s UVRMS portal</a:t>
            </a:r>
            <a:endParaRPr lang="en-IN" sz="1800" b="0" strike="noStrike" spc="-1">
              <a:latin typeface="Arial"/>
            </a:endParaRPr>
          </a:p>
          <a:p>
            <a:pPr indent="-216000" algn="just">
              <a:lnSpc>
                <a:spcPct val="100000"/>
              </a:lnSpc>
              <a:buClr>
                <a:srgbClr val="000000"/>
              </a:buClr>
              <a:buFont typeface="Arial"/>
              <a:buChar char="•"/>
            </a:pPr>
            <a:r>
              <a:rPr lang="en-IN" sz="1800" b="0" strike="noStrike" spc="-1">
                <a:solidFill>
                  <a:srgbClr val="000000"/>
                </a:solidFill>
                <a:latin typeface="Calibri"/>
              </a:rPr>
              <a:t>Developer can either mark the vulnerabilities as remediated (solve the issue) or mark them a False Positive or Action</a:t>
            </a:r>
            <a:endParaRPr lang="en-IN" sz="1800" b="0" strike="noStrike" spc="-1">
              <a:latin typeface="Arial"/>
            </a:endParaRPr>
          </a:p>
          <a:p>
            <a:pPr indent="-216000" algn="just">
              <a:lnSpc>
                <a:spcPct val="100000"/>
              </a:lnSpc>
              <a:buClr>
                <a:srgbClr val="000000"/>
              </a:buClr>
              <a:buFont typeface="Arial"/>
              <a:buChar char="•"/>
            </a:pPr>
            <a:r>
              <a:rPr lang="en-IN" sz="1800" b="0" strike="noStrike" spc="-1">
                <a:solidFill>
                  <a:srgbClr val="000000"/>
                </a:solidFill>
                <a:latin typeface="Calibri"/>
              </a:rPr>
              <a:t>Depending on the Triage Action taken by the developer the status is updated and vulnerability is sent to application owner or security team for approval.</a:t>
            </a:r>
            <a:endParaRPr lang="en-IN" sz="1800" b="0" strike="noStrike" spc="-1">
              <a:latin typeface="Arial"/>
            </a:endParaRPr>
          </a:p>
          <a:p>
            <a:pPr indent="-216000" algn="just">
              <a:lnSpc>
                <a:spcPct val="100000"/>
              </a:lnSpc>
              <a:buClr>
                <a:srgbClr val="000000"/>
              </a:buClr>
              <a:buFont typeface="Arial"/>
              <a:buChar char="•"/>
            </a:pPr>
            <a:r>
              <a:rPr lang="en-IN" sz="1800" b="0" strike="noStrike" spc="-1">
                <a:solidFill>
                  <a:srgbClr val="000000"/>
                </a:solidFill>
                <a:latin typeface="Calibri"/>
              </a:rPr>
              <a:t>The security team makes the final call for triaging a vulnerability.</a:t>
            </a:r>
            <a:endParaRPr lang="en-IN" sz="1800" b="0" strike="noStrike" spc="-1">
              <a:latin typeface="Arial"/>
            </a:endParaRPr>
          </a:p>
          <a:p>
            <a:pPr>
              <a:lnSpc>
                <a:spcPct val="100000"/>
              </a:lnSpc>
              <a:buNone/>
            </a:pPr>
            <a:br>
              <a:rPr sz="1800"/>
            </a:br>
            <a:br>
              <a:rPr sz="1800"/>
            </a:br>
            <a:br>
              <a:rPr sz="1800"/>
            </a:br>
            <a:br>
              <a:rPr sz="1800"/>
            </a:br>
            <a:br>
              <a:rPr sz="1800"/>
            </a:b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 (contd.)</a:t>
            </a:r>
            <a:endParaRPr lang="en-IN" sz="3200" b="0" strike="noStrike" spc="-1">
              <a:latin typeface="Arial"/>
            </a:endParaRPr>
          </a:p>
        </p:txBody>
      </p:sp>
      <p:pic>
        <p:nvPicPr>
          <p:cNvPr id="110" name="Picture 4"/>
          <p:cNvPicPr/>
          <p:nvPr/>
        </p:nvPicPr>
        <p:blipFill>
          <a:blip r:embed="rId2"/>
          <a:stretch/>
        </p:blipFill>
        <p:spPr>
          <a:xfrm>
            <a:off x="2703600" y="833400"/>
            <a:ext cx="5744520" cy="5205240"/>
          </a:xfrm>
          <a:prstGeom prst="rect">
            <a:avLst/>
          </a:prstGeom>
          <a:ln w="0">
            <a:noFill/>
          </a:ln>
        </p:spPr>
      </p:pic>
      <p:sp>
        <p:nvSpPr>
          <p:cNvPr id="111" name="TextBox 7"/>
          <p:cNvSpPr/>
          <p:nvPr/>
        </p:nvSpPr>
        <p:spPr>
          <a:xfrm>
            <a:off x="2703600" y="6147720"/>
            <a:ext cx="60973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80880" algn="ctr">
              <a:lnSpc>
                <a:spcPct val="100000"/>
              </a:lnSpc>
              <a:buNone/>
            </a:pPr>
            <a:r>
              <a:rPr lang="en-IN" sz="1800" b="0" u="sng" strike="noStrike" spc="-1">
                <a:solidFill>
                  <a:srgbClr val="000000"/>
                </a:solidFill>
                <a:uFillTx/>
                <a:latin typeface="Times New Roman"/>
              </a:rPr>
              <a:t>Fig.2</a:t>
            </a:r>
            <a:r>
              <a:rPr lang="en-IN" sz="1800" b="0" strike="noStrike" spc="-1">
                <a:solidFill>
                  <a:srgbClr val="000000"/>
                </a:solidFill>
                <a:latin typeface="Times New Roman"/>
              </a:rPr>
              <a:t> </a:t>
            </a:r>
            <a:r>
              <a:rPr lang="en-IN" sz="1800" b="0" u="sng" strike="noStrike" spc="-1">
                <a:solidFill>
                  <a:srgbClr val="000000"/>
                </a:solidFill>
                <a:uFillTx/>
                <a:latin typeface="Times New Roman"/>
              </a:rPr>
              <a:t>Triaging Workflow</a:t>
            </a:r>
            <a:endParaRPr lang="en-IN" sz="1800" b="0" strike="noStrike" spc="-1">
              <a:latin typeface="Arial"/>
            </a:endParaRPr>
          </a:p>
          <a:p>
            <a:pPr>
              <a:lnSpc>
                <a:spcPct val="100000"/>
              </a:lnSpc>
              <a:buNone/>
            </a:pPr>
            <a:br>
              <a:rPr sz="1800"/>
            </a:b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8. Application of the Project</a:t>
            </a:r>
            <a:endParaRPr lang="en-IN" sz="3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200" b="1" strike="noStrike" spc="-1">
                <a:solidFill>
                  <a:srgbClr val="46B0FA"/>
                </a:solidFill>
                <a:latin typeface="Arial"/>
              </a:rPr>
              <a:t>8. PERT Chart</a:t>
            </a:r>
            <a:endParaRPr lang="en-IN" sz="3200" b="0" strike="noStrike" spc="-1">
              <a:latin typeface="Arial"/>
            </a:endParaRPr>
          </a:p>
        </p:txBody>
      </p:sp>
      <p:pic>
        <p:nvPicPr>
          <p:cNvPr id="114" name="Picture 4" descr="Diagram&#10;&#10;Description automatically generated"/>
          <p:cNvPicPr/>
          <p:nvPr/>
        </p:nvPicPr>
        <p:blipFill>
          <a:blip r:embed="rId2"/>
          <a:stretch/>
        </p:blipFill>
        <p:spPr>
          <a:xfrm>
            <a:off x="1947960" y="1136520"/>
            <a:ext cx="7255080" cy="4397040"/>
          </a:xfrm>
          <a:prstGeom prst="rect">
            <a:avLst/>
          </a:prstGeom>
          <a:ln w="0">
            <a:noFill/>
          </a:ln>
        </p:spPr>
      </p:pic>
      <p:pic>
        <p:nvPicPr>
          <p:cNvPr id="115" name="Picture 6" descr="Shape&#10;&#10;Description automatically generated"/>
          <p:cNvPicPr/>
          <p:nvPr/>
        </p:nvPicPr>
        <p:blipFill>
          <a:blip r:embed="rId3"/>
          <a:stretch/>
        </p:blipFill>
        <p:spPr>
          <a:xfrm>
            <a:off x="1947960" y="1136520"/>
            <a:ext cx="195840" cy="120960"/>
          </a:xfrm>
          <a:prstGeom prst="rect">
            <a:avLst/>
          </a:prstGeom>
          <a:ln w="0">
            <a:noFill/>
          </a:ln>
        </p:spPr>
      </p:pic>
      <p:pic>
        <p:nvPicPr>
          <p:cNvPr id="116" name="Picture 7" descr="Shape&#10;&#10;Description automatically generated"/>
          <p:cNvPicPr/>
          <p:nvPr/>
        </p:nvPicPr>
        <p:blipFill>
          <a:blip r:embed="rId3"/>
          <a:stretch/>
        </p:blipFill>
        <p:spPr>
          <a:xfrm>
            <a:off x="4684680" y="1089000"/>
            <a:ext cx="195840" cy="120960"/>
          </a:xfrm>
          <a:prstGeom prst="rect">
            <a:avLst/>
          </a:prstGeom>
          <a:ln w="0">
            <a:noFill/>
          </a:ln>
        </p:spPr>
      </p:pic>
      <p:pic>
        <p:nvPicPr>
          <p:cNvPr id="117" name="Picture 8" descr="Shape&#10;&#10;Description automatically generated"/>
          <p:cNvPicPr/>
          <p:nvPr/>
        </p:nvPicPr>
        <p:blipFill>
          <a:blip r:embed="rId3"/>
          <a:stretch/>
        </p:blipFill>
        <p:spPr>
          <a:xfrm>
            <a:off x="1947960" y="2730600"/>
            <a:ext cx="195840" cy="120960"/>
          </a:xfrm>
          <a:prstGeom prst="rect">
            <a:avLst/>
          </a:prstGeom>
          <a:ln w="0">
            <a:noFill/>
          </a:ln>
        </p:spPr>
      </p:pic>
      <p:pic>
        <p:nvPicPr>
          <p:cNvPr id="118" name="Picture 9" descr="Shape&#10;&#10;Description automatically generated"/>
          <p:cNvPicPr/>
          <p:nvPr/>
        </p:nvPicPr>
        <p:blipFill>
          <a:blip r:embed="rId3"/>
          <a:stretch/>
        </p:blipFill>
        <p:spPr>
          <a:xfrm>
            <a:off x="4686480" y="2732040"/>
            <a:ext cx="195840" cy="120960"/>
          </a:xfrm>
          <a:prstGeom prst="rect">
            <a:avLst/>
          </a:prstGeom>
          <a:ln w="0">
            <a:noFill/>
          </a:ln>
        </p:spPr>
      </p:pic>
      <p:pic>
        <p:nvPicPr>
          <p:cNvPr id="119" name="Picture 10" descr="Shape&#10;&#10;Description automatically generated"/>
          <p:cNvPicPr/>
          <p:nvPr/>
        </p:nvPicPr>
        <p:blipFill>
          <a:blip r:embed="rId3"/>
          <a:stretch/>
        </p:blipFill>
        <p:spPr>
          <a:xfrm>
            <a:off x="1850040" y="4529160"/>
            <a:ext cx="195840" cy="120960"/>
          </a:xfrm>
          <a:prstGeom prst="rect">
            <a:avLst/>
          </a:prstGeom>
          <a:ln w="0">
            <a:noFill/>
          </a:ln>
        </p:spPr>
      </p:pic>
      <p:pic>
        <p:nvPicPr>
          <p:cNvPr id="120" name="Picture 11" descr="Shape&#10;&#10;Description automatically generated"/>
          <p:cNvPicPr/>
          <p:nvPr/>
        </p:nvPicPr>
        <p:blipFill>
          <a:blip r:embed="rId3"/>
          <a:stretch/>
        </p:blipFill>
        <p:spPr>
          <a:xfrm>
            <a:off x="4818240" y="4491720"/>
            <a:ext cx="195840" cy="120960"/>
          </a:xfrm>
          <a:prstGeom prst="rect">
            <a:avLst/>
          </a:prstGeom>
          <a:ln w="0">
            <a:noFill/>
          </a:ln>
        </p:spPr>
      </p:pic>
      <p:pic>
        <p:nvPicPr>
          <p:cNvPr id="121" name="Picture 12" descr="Shape&#10;&#10;Description automatically generated"/>
          <p:cNvPicPr/>
          <p:nvPr/>
        </p:nvPicPr>
        <p:blipFill>
          <a:blip r:embed="rId3"/>
          <a:stretch/>
        </p:blipFill>
        <p:spPr>
          <a:xfrm>
            <a:off x="7477560" y="4481640"/>
            <a:ext cx="195840" cy="120960"/>
          </a:xfrm>
          <a:prstGeom prst="rect">
            <a:avLst/>
          </a:prstGeom>
          <a:ln w="0">
            <a:noFill/>
          </a:ln>
        </p:spPr>
      </p:pic>
      <p:sp>
        <p:nvSpPr>
          <p:cNvPr id="122" name="TextBox 14"/>
          <p:cNvSpPr/>
          <p:nvPr/>
        </p:nvSpPr>
        <p:spPr>
          <a:xfrm>
            <a:off x="2710800" y="5891400"/>
            <a:ext cx="60973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80880" algn="ctr">
              <a:lnSpc>
                <a:spcPct val="100000"/>
              </a:lnSpc>
              <a:buNone/>
            </a:pPr>
            <a:r>
              <a:rPr lang="en-IN" sz="1800" b="0" u="sng" strike="noStrike" spc="-1">
                <a:solidFill>
                  <a:srgbClr val="000000"/>
                </a:solidFill>
                <a:uFillTx/>
                <a:latin typeface="Times New Roman"/>
              </a:rPr>
              <a:t>Fig.6</a:t>
            </a:r>
            <a:r>
              <a:rPr lang="en-IN" sz="1800" b="0" strike="noStrike" spc="-1">
                <a:solidFill>
                  <a:srgbClr val="000000"/>
                </a:solidFill>
                <a:latin typeface="Times New Roman"/>
              </a:rPr>
              <a:t> </a:t>
            </a:r>
            <a:r>
              <a:rPr lang="en-IN" sz="1800" b="0" u="sng" strike="noStrike" spc="-1">
                <a:solidFill>
                  <a:srgbClr val="000000"/>
                </a:solidFill>
                <a:uFillTx/>
                <a:latin typeface="Times New Roman"/>
              </a:rPr>
              <a:t>Program Evaluation Review Technique Chart</a:t>
            </a:r>
            <a:endParaRPr lang="en-IN" sz="1800" b="0" strike="noStrike" spc="-1">
              <a:latin typeface="Arial"/>
            </a:endParaRPr>
          </a:p>
          <a:p>
            <a:pPr>
              <a:lnSpc>
                <a:spcPct val="100000"/>
              </a:lnSpc>
              <a:buNone/>
            </a:pPr>
            <a:br>
              <a:rPr sz="1800"/>
            </a:b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200" b="1" strike="noStrike" spc="-1">
                <a:solidFill>
                  <a:srgbClr val="46B0FA"/>
                </a:solidFill>
                <a:latin typeface="Arial"/>
              </a:rPr>
              <a:t>10. References</a:t>
            </a:r>
            <a:endParaRPr lang="en-IN" sz="3200" b="0" strike="noStrike" spc="-1">
              <a:latin typeface="Arial"/>
            </a:endParaRPr>
          </a:p>
        </p:txBody>
      </p:sp>
      <p:sp>
        <p:nvSpPr>
          <p:cNvPr id="124" name="TextBox 4"/>
          <p:cNvSpPr/>
          <p:nvPr/>
        </p:nvSpPr>
        <p:spPr>
          <a:xfrm>
            <a:off x="564120" y="1173240"/>
            <a:ext cx="10020600" cy="58503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1"/>
          <p:cNvSpPr/>
          <p:nvPr/>
        </p:nvSpPr>
        <p:spPr>
          <a:xfrm>
            <a:off x="1895400" y="3601440"/>
            <a:ext cx="84009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7200" b="1" strike="noStrike" spc="-1">
                <a:solidFill>
                  <a:srgbClr val="46B0FA"/>
                </a:solidFill>
                <a:latin typeface="Arial"/>
              </a:rPr>
              <a:t>Thank You</a:t>
            </a:r>
            <a:endParaRPr lang="en-IN" sz="7200" b="0" strike="noStrike" spc="-1">
              <a:latin typeface="Arial"/>
            </a:endParaRPr>
          </a:p>
        </p:txBody>
      </p:sp>
      <p:sp>
        <p:nvSpPr>
          <p:cNvPr id="126" name="Rectangle 3"/>
          <p:cNvSpPr/>
          <p:nvPr/>
        </p:nvSpPr>
        <p:spPr>
          <a:xfrm>
            <a:off x="10667880" y="150480"/>
            <a:ext cx="1380960" cy="6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27" name="Picture 4" descr="A picture containing text, clipart&#10;&#10;Description automatically generated"/>
          <p:cNvPicPr/>
          <p:nvPr/>
        </p:nvPicPr>
        <p:blipFill>
          <a:blip r:embed="rId2"/>
          <a:stretch/>
        </p:blipFill>
        <p:spPr>
          <a:xfrm>
            <a:off x="3992760" y="1710000"/>
            <a:ext cx="4205880" cy="18064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Content</a:t>
            </a:r>
            <a:endParaRPr lang="en-IN" sz="3200" b="0" strike="noStrike" spc="-1">
              <a:latin typeface="Arial"/>
            </a:endParaRPr>
          </a:p>
        </p:txBody>
      </p:sp>
      <p:sp>
        <p:nvSpPr>
          <p:cNvPr id="91" name="TextBox 2"/>
          <p:cNvSpPr/>
          <p:nvPr/>
        </p:nvSpPr>
        <p:spPr>
          <a:xfrm>
            <a:off x="554400" y="1509120"/>
            <a:ext cx="4650120" cy="310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Calibri Light"/>
              <a:buAutoNum type="arabicPeriod"/>
            </a:pPr>
            <a:r>
              <a:rPr lang="en-US" sz="2000" b="0" strike="noStrike" spc="-1">
                <a:solidFill>
                  <a:srgbClr val="000000"/>
                </a:solidFill>
                <a:latin typeface="Arial"/>
              </a:rPr>
              <a:t>Introduction</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Problem Statement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Motivation</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Objectives</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Tech Stack</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Methodology</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Application of the Project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PERT Chart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References </a:t>
            </a:r>
            <a:endParaRPr lang="en-IN" sz="2000" b="0" strike="noStrike" spc="-1">
              <a:latin typeface="Arial"/>
            </a:endParaRPr>
          </a:p>
          <a:p>
            <a:pPr>
              <a:lnSpc>
                <a:spcPct val="100000"/>
              </a:lnSpc>
              <a:buNone/>
            </a:pP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1"/>
          <p:cNvSpPr/>
          <p:nvPr/>
        </p:nvSpPr>
        <p:spPr>
          <a:xfrm>
            <a:off x="325800" y="22248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1. Introduction</a:t>
            </a:r>
            <a:endParaRPr lang="en-IN" sz="3200" b="0" strike="noStrike" spc="-1">
              <a:latin typeface="Arial"/>
            </a:endParaRPr>
          </a:p>
        </p:txBody>
      </p:sp>
      <p:sp>
        <p:nvSpPr>
          <p:cNvPr id="93" name="TextBox 4"/>
          <p:cNvSpPr/>
          <p:nvPr/>
        </p:nvSpPr>
        <p:spPr>
          <a:xfrm>
            <a:off x="735480" y="1262160"/>
            <a:ext cx="10713960" cy="23607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215900" algn="just">
              <a:spcBef>
                <a:spcPts val="901"/>
              </a:spcBef>
              <a:buClr>
                <a:srgbClr val="000000"/>
              </a:buClr>
              <a:buFont typeface="Arial"/>
              <a:buChar char="•"/>
            </a:pPr>
            <a:r>
              <a:rPr lang="en-US" sz="2800" spc="-1">
                <a:solidFill>
                  <a:srgbClr val="000000"/>
                </a:solidFill>
                <a:latin typeface="Times New Roman"/>
              </a:rPr>
              <a:t>bidNest</a:t>
            </a:r>
            <a:r>
              <a:rPr lang="en-US" sz="2800" b="0" strike="noStrike" spc="-1">
                <a:solidFill>
                  <a:srgbClr val="000000"/>
                </a:solidFill>
                <a:latin typeface="Times New Roman"/>
              </a:rPr>
              <a:t> is </a:t>
            </a:r>
            <a:r>
              <a:rPr lang="en-US" sz="2800" spc="-1">
                <a:solidFill>
                  <a:srgbClr val="000000"/>
                </a:solidFill>
                <a:latin typeface="Times New Roman"/>
              </a:rPr>
              <a:t>an online</a:t>
            </a:r>
            <a:r>
              <a:rPr lang="en-US" sz="2800" b="0" strike="noStrike" spc="-1">
                <a:solidFill>
                  <a:srgbClr val="000000"/>
                </a:solidFill>
                <a:latin typeface="Times New Roman"/>
              </a:rPr>
              <a:t> platform that provides people to buy and sell items like in an auction like environment wherein customers compete to get the product.</a:t>
            </a:r>
            <a:endParaRPr lang="en-IN" sz="2800" b="0" strike="noStrike" spc="-1">
              <a:latin typeface="Arial"/>
            </a:endParaRPr>
          </a:p>
          <a:p>
            <a:pPr indent="-215900" algn="just">
              <a:spcBef>
                <a:spcPts val="901"/>
              </a:spcBef>
              <a:buClr>
                <a:srgbClr val="000000"/>
              </a:buClr>
              <a:buFont typeface="Arial"/>
              <a:buChar char="•"/>
            </a:pPr>
            <a:br>
              <a:rPr sz="2800" dirty="0"/>
            </a:br>
            <a:r>
              <a:rPr lang="en-US" sz="2800" b="0" strike="noStrike" spc="-1" dirty="0">
                <a:solidFill>
                  <a:srgbClr val="000000"/>
                </a:solidFill>
                <a:latin typeface="Times New Roman"/>
              </a:rPr>
              <a:t>This helps the seller get the maximum value for their products</a:t>
            </a:r>
            <a:r>
              <a:rPr lang="en-US" sz="2800" spc="-1" dirty="0">
                <a:solidFill>
                  <a:srgbClr val="000000"/>
                </a:solidFill>
                <a:latin typeface="Times New Roman"/>
              </a:rPr>
              <a:t>  </a:t>
            </a:r>
            <a:endParaRPr lang="en-IN" sz="2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
          <p:cNvSpPr/>
          <p:nvPr/>
        </p:nvSpPr>
        <p:spPr>
          <a:xfrm>
            <a:off x="23436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2. Problem Statement</a:t>
            </a:r>
            <a:endParaRPr lang="en-IN" sz="3200" b="0" strike="noStrike" spc="-1">
              <a:latin typeface="Arial"/>
            </a:endParaRPr>
          </a:p>
        </p:txBody>
      </p:sp>
      <p:sp>
        <p:nvSpPr>
          <p:cNvPr id="95" name="TextBox 4"/>
          <p:cNvSpPr/>
          <p:nvPr/>
        </p:nvSpPr>
        <p:spPr>
          <a:xfrm>
            <a:off x="550080" y="1847160"/>
            <a:ext cx="11091600" cy="283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901"/>
              </a:spcBef>
              <a:buNone/>
            </a:pPr>
            <a:r>
              <a:rPr lang="en-IN" sz="2000" b="0" strike="noStrike" spc="-1">
                <a:solidFill>
                  <a:srgbClr val="000000"/>
                </a:solidFill>
                <a:latin typeface="Times New Roman"/>
              </a:rPr>
              <a:t>When we want to sell anything online, we don’t know what is the price we should get for it and even if we set a price there might be people who would have been interested in paying more to us as that item may be worth more to them due to which the seller does the get the maximum value for their products. </a:t>
            </a:r>
            <a:br>
              <a:rPr sz="2000"/>
            </a:br>
            <a:br>
              <a:rPr sz="2000"/>
            </a:br>
            <a:r>
              <a:rPr lang="en-IN" sz="2000" b="0" strike="noStrike" spc="-1">
                <a:solidFill>
                  <a:srgbClr val="000000"/>
                </a:solidFill>
                <a:latin typeface="Times New Roman"/>
              </a:rPr>
              <a:t>The offline auctions need a lot of time to be invested for participation as people need to travel and then stay for all the items to come for the auction they are interested in and these auctions may also be geographically distant from people and even if people attend it they may not find the products they may be looking for or the sellers might find their items remained unsold.</a:t>
            </a:r>
            <a:endParaRPr lang="en-IN" sz="2000" b="0" strike="noStrike" spc="-1">
              <a:latin typeface="Arial"/>
            </a:endParaRPr>
          </a:p>
          <a:p>
            <a:pPr>
              <a:lnSpc>
                <a:spcPct val="100000"/>
              </a:lnSpc>
              <a:buNone/>
            </a:pPr>
            <a:endParaRPr lang="en-IN"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3. Motivation</a:t>
            </a:r>
            <a:endParaRPr lang="en-IN" sz="3200" b="0" strike="noStrike" spc="-1">
              <a:latin typeface="Arial"/>
            </a:endParaRPr>
          </a:p>
        </p:txBody>
      </p:sp>
      <p:sp>
        <p:nvSpPr>
          <p:cNvPr id="97" name="TextBox 2"/>
          <p:cNvSpPr/>
          <p:nvPr/>
        </p:nvSpPr>
        <p:spPr>
          <a:xfrm>
            <a:off x="693360" y="1541520"/>
            <a:ext cx="9900720" cy="54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IN" sz="2000" b="0" strike="noStrike" spc="-1">
                <a:solidFill>
                  <a:srgbClr val="000000"/>
                </a:solidFill>
                <a:latin typeface="Times New Roman"/>
              </a:rPr>
              <a:t>// kr lo</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4. Objectives</a:t>
            </a:r>
            <a:endParaRPr lang="en-IN" sz="3200" b="0" strike="noStrike" spc="-1">
              <a:latin typeface="Arial"/>
            </a:endParaRPr>
          </a:p>
        </p:txBody>
      </p:sp>
      <p:sp>
        <p:nvSpPr>
          <p:cNvPr id="99" name="TextBox 2"/>
          <p:cNvSpPr/>
          <p:nvPr/>
        </p:nvSpPr>
        <p:spPr>
          <a:xfrm>
            <a:off x="1021320" y="1591200"/>
            <a:ext cx="9900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50000"/>
              </a:lnSpc>
              <a:buClr>
                <a:srgbClr val="000000"/>
              </a:buClr>
              <a:buFont typeface="Arial"/>
              <a:buChar char="•"/>
            </a:pPr>
            <a:r>
              <a:rPr lang="en-IN" sz="2000" b="0" strike="noStrike" spc="-1">
                <a:solidFill>
                  <a:srgbClr val="000000"/>
                </a:solidFill>
                <a:latin typeface="Times New Roman"/>
              </a:rPr>
              <a:t> To create a user friendly onine platform for auction.</a:t>
            </a:r>
            <a:endParaRPr lang="en-IN" sz="2000" b="0" strike="noStrike" spc="-1">
              <a:latin typeface="Arial"/>
            </a:endParaRPr>
          </a:p>
          <a:p>
            <a:pPr marL="343080" indent="-343080">
              <a:lnSpc>
                <a:spcPct val="150000"/>
              </a:lnSpc>
              <a:buClr>
                <a:srgbClr val="000000"/>
              </a:buClr>
              <a:buFont typeface="Arial"/>
              <a:buChar char="•"/>
            </a:pPr>
            <a:r>
              <a:rPr lang="en-IN" sz="2000" b="0" strike="noStrike" spc="-1">
                <a:solidFill>
                  <a:srgbClr val="000000"/>
                </a:solidFill>
                <a:latin typeface="Times New Roman"/>
              </a:rPr>
              <a:t>To give people more value for their time.</a:t>
            </a:r>
            <a:endParaRPr lang="en-IN" sz="2000" b="0" strike="noStrike" spc="-1">
              <a:latin typeface="Arial"/>
            </a:endParaRPr>
          </a:p>
          <a:p>
            <a:pPr marL="285840" indent="-285840">
              <a:lnSpc>
                <a:spcPct val="150000"/>
              </a:lnSpc>
              <a:buClr>
                <a:srgbClr val="000000"/>
              </a:buClr>
              <a:buFont typeface="Arial"/>
              <a:buChar char="•"/>
            </a:pPr>
            <a:r>
              <a:rPr lang="en-IN" sz="2000" b="0" strike="noStrike" spc="-1">
                <a:solidFill>
                  <a:srgbClr val="000000"/>
                </a:solidFill>
                <a:latin typeface="Times New Roman"/>
              </a:rPr>
              <a:t> To develop home page, browsing catalogue and other important functionalities</a:t>
            </a:r>
            <a:endParaRPr lang="en-IN" sz="2000" b="0" strike="noStrike" spc="-1">
              <a:latin typeface="Arial"/>
            </a:endParaRPr>
          </a:p>
          <a:p>
            <a:pPr>
              <a:lnSpc>
                <a:spcPct val="150000"/>
              </a:lnSpc>
              <a:buNone/>
            </a:pPr>
            <a:endParaRPr lang="en-IN"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5. Technology Stack</a:t>
            </a:r>
            <a:endParaRPr lang="en-IN" sz="3200" b="0" strike="noStrike" spc="-1">
              <a:latin typeface="Arial"/>
            </a:endParaRPr>
          </a:p>
        </p:txBody>
      </p:sp>
      <p:sp>
        <p:nvSpPr>
          <p:cNvPr id="101" name="TextBox 4"/>
          <p:cNvSpPr/>
          <p:nvPr/>
        </p:nvSpPr>
        <p:spPr>
          <a:xfrm>
            <a:off x="663480" y="1909080"/>
            <a:ext cx="6097320" cy="330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spcBef>
                <a:spcPts val="601"/>
              </a:spcBef>
              <a:buNone/>
            </a:pPr>
            <a:r>
              <a:rPr lang="en-IN" sz="2000" b="1" u="sng" strike="noStrike" spc="-1">
                <a:solidFill>
                  <a:srgbClr val="000000"/>
                </a:solidFill>
                <a:uFillTx/>
                <a:latin typeface="Times New Roman"/>
              </a:rPr>
              <a:t>Version Control</a:t>
            </a:r>
            <a:endParaRPr lang="en-IN" sz="2000" b="0" strike="noStrike" spc="-1">
              <a:latin typeface="Arial"/>
            </a:endParaRPr>
          </a:p>
          <a:p>
            <a:pPr indent="-216000" algn="just">
              <a:lnSpc>
                <a:spcPct val="100000"/>
              </a:lnSpc>
              <a:spcBef>
                <a:spcPts val="601"/>
              </a:spcBef>
              <a:buClr>
                <a:srgbClr val="000000"/>
              </a:buClr>
              <a:buFont typeface="Arial"/>
              <a:buChar char="•"/>
            </a:pPr>
            <a:r>
              <a:rPr lang="en-IN" sz="1800" b="0" strike="noStrike" spc="-1">
                <a:solidFill>
                  <a:srgbClr val="000000"/>
                </a:solidFill>
                <a:latin typeface="Times New Roman"/>
              </a:rPr>
              <a:t>Github</a:t>
            </a:r>
            <a:endParaRPr lang="en-IN" sz="1800" b="0" strike="noStrike" spc="-1">
              <a:latin typeface="Arial"/>
            </a:endParaRPr>
          </a:p>
          <a:p>
            <a:pPr algn="just">
              <a:lnSpc>
                <a:spcPct val="100000"/>
              </a:lnSpc>
              <a:spcBef>
                <a:spcPts val="601"/>
              </a:spcBef>
              <a:buNone/>
            </a:pPr>
            <a:r>
              <a:rPr lang="en-IN" sz="2000" b="1" u="sng" strike="noStrike" spc="-1">
                <a:solidFill>
                  <a:srgbClr val="000000"/>
                </a:solidFill>
                <a:uFillTx/>
                <a:latin typeface="Times New Roman"/>
              </a:rPr>
              <a:t>Development</a:t>
            </a:r>
            <a:endParaRPr lang="en-IN" sz="2000" b="0" strike="noStrike" spc="-1">
              <a:latin typeface="Arial"/>
            </a:endParaRPr>
          </a:p>
          <a:p>
            <a:pPr indent="-216000" algn="just">
              <a:lnSpc>
                <a:spcPct val="100000"/>
              </a:lnSpc>
              <a:spcBef>
                <a:spcPts val="601"/>
              </a:spcBef>
              <a:buClr>
                <a:srgbClr val="000000"/>
              </a:buClr>
              <a:buFont typeface="Arial"/>
              <a:buChar char="•"/>
            </a:pPr>
            <a:r>
              <a:rPr lang="en-IN" sz="1800" b="1" strike="noStrike" spc="-1">
                <a:solidFill>
                  <a:srgbClr val="000000"/>
                </a:solidFill>
                <a:latin typeface="Calibri"/>
              </a:rPr>
              <a:t>Backend –</a:t>
            </a:r>
            <a:r>
              <a:rPr lang="en-IN" sz="1800" b="0" strike="noStrike" spc="-1">
                <a:solidFill>
                  <a:srgbClr val="000000"/>
                </a:solidFill>
                <a:latin typeface="Calibri"/>
              </a:rPr>
              <a:t> NodeJS</a:t>
            </a:r>
            <a:endParaRPr lang="en-IN" sz="1800" b="0" strike="noStrike" spc="-1">
              <a:latin typeface="Arial"/>
            </a:endParaRPr>
          </a:p>
          <a:p>
            <a:pPr indent="-216000" algn="just">
              <a:lnSpc>
                <a:spcPct val="100000"/>
              </a:lnSpc>
              <a:buClr>
                <a:srgbClr val="000000"/>
              </a:buClr>
              <a:buFont typeface="Arial"/>
              <a:buChar char="•"/>
            </a:pPr>
            <a:r>
              <a:rPr lang="en-IN" sz="1800" b="1" strike="noStrike" spc="-1">
                <a:solidFill>
                  <a:srgbClr val="000000"/>
                </a:solidFill>
                <a:latin typeface="Calibri"/>
              </a:rPr>
              <a:t>Frontend - </a:t>
            </a:r>
            <a:r>
              <a:rPr lang="en-IN" sz="1800" b="0" strike="noStrike" spc="-1">
                <a:solidFill>
                  <a:srgbClr val="000000"/>
                </a:solidFill>
                <a:latin typeface="Calibri"/>
              </a:rPr>
              <a:t>ReactJS , HTML, CSS</a:t>
            </a:r>
            <a:endParaRPr lang="en-IN" sz="1800" b="0" strike="noStrike" spc="-1">
              <a:latin typeface="Arial"/>
            </a:endParaRPr>
          </a:p>
          <a:p>
            <a:pPr algn="just">
              <a:lnSpc>
                <a:spcPct val="100000"/>
              </a:lnSpc>
              <a:spcBef>
                <a:spcPts val="601"/>
              </a:spcBef>
              <a:buNone/>
            </a:pPr>
            <a:r>
              <a:rPr lang="en-IN" sz="2000" b="1" u="sng" strike="noStrike" spc="-1">
                <a:solidFill>
                  <a:srgbClr val="000000"/>
                </a:solidFill>
                <a:uFillTx/>
                <a:latin typeface="Times New Roman"/>
              </a:rPr>
              <a:t>Database</a:t>
            </a:r>
            <a:endParaRPr lang="en-IN" sz="2000" b="0" strike="noStrike" spc="-1">
              <a:latin typeface="Arial"/>
            </a:endParaRPr>
          </a:p>
          <a:p>
            <a:pPr indent="-216000" algn="just">
              <a:lnSpc>
                <a:spcPct val="100000"/>
              </a:lnSpc>
              <a:spcBef>
                <a:spcPts val="601"/>
              </a:spcBef>
              <a:buClr>
                <a:srgbClr val="000000"/>
              </a:buClr>
              <a:buFont typeface="Arial"/>
              <a:buChar char="•"/>
            </a:pPr>
            <a:r>
              <a:rPr lang="en-IN" sz="1800" b="0" strike="noStrike" spc="-1">
                <a:solidFill>
                  <a:srgbClr val="000000"/>
                </a:solidFill>
                <a:latin typeface="Times New Roman"/>
              </a:rPr>
              <a:t>MongoDB</a:t>
            </a:r>
            <a:endParaRPr lang="en-IN" sz="1800" b="0" strike="noStrike" spc="-1">
              <a:latin typeface="Arial"/>
            </a:endParaRPr>
          </a:p>
          <a:p>
            <a:pPr>
              <a:lnSpc>
                <a:spcPct val="100000"/>
              </a:lnSpc>
              <a:buNone/>
            </a:pPr>
            <a:br>
              <a:rPr sz="1800"/>
            </a:br>
            <a:br>
              <a:rPr sz="1800"/>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a:t>
            </a:r>
            <a:endParaRPr lang="en-IN" sz="3200" b="0" strike="noStrike" spc="-1">
              <a:latin typeface="Arial"/>
            </a:endParaRPr>
          </a:p>
        </p:txBody>
      </p:sp>
      <p:sp>
        <p:nvSpPr>
          <p:cNvPr id="103" name="TextBox 102"/>
          <p:cNvSpPr txBox="1"/>
          <p:nvPr/>
        </p:nvSpPr>
        <p:spPr>
          <a:xfrm>
            <a:off x="863640" y="1585800"/>
            <a:ext cx="4377960" cy="1626120"/>
          </a:xfrm>
          <a:prstGeom prst="rect">
            <a:avLst/>
          </a:prstGeom>
          <a:noFill/>
          <a:ln w="0">
            <a:noFill/>
          </a:ln>
        </p:spPr>
        <p:txBody>
          <a:bodyPr lIns="90000" tIns="45000" rIns="90000" bIns="45000" anchor="t">
            <a:noAutofit/>
          </a:bodyPr>
          <a:lstStyle/>
          <a:p>
            <a:r>
              <a:rPr lang="en-IN" sz="1800" b="0" strike="noStrike" spc="-1">
                <a:latin typeface="Arial"/>
              </a:rPr>
              <a:t>Using ReactJS and NodeJS to implement</a:t>
            </a:r>
            <a:br>
              <a:rPr sz="1800"/>
            </a:br>
            <a:br>
              <a:rPr sz="1800"/>
            </a:br>
            <a:r>
              <a:rPr lang="en-IN" sz="1800" b="0" strike="noStrike" spc="-1">
                <a:latin typeface="Arial"/>
              </a:rPr>
              <a:t>// aise hi aage kr lena </a:t>
            </a:r>
          </a:p>
          <a:p>
            <a:endParaRPr lang="en-IN" sz="1800" b="0" strike="noStrike" spc="-1">
              <a:latin typeface="Arial"/>
            </a:endParaRPr>
          </a:p>
          <a:p>
            <a:endParaRPr lang="en-IN" sz="1800" b="0" strike="noStrike" spc="-1">
              <a:latin typeface="Arial"/>
            </a:endParaRPr>
          </a:p>
          <a:p>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 (contd.)</a:t>
            </a:r>
            <a:endParaRPr lang="en-IN" sz="3200" b="0" strike="noStrike" spc="-1">
              <a:latin typeface="Arial"/>
            </a:endParaRPr>
          </a:p>
        </p:txBody>
      </p:sp>
      <p:pic>
        <p:nvPicPr>
          <p:cNvPr id="105" name="Google Shape;105;p15"/>
          <p:cNvPicPr/>
          <p:nvPr/>
        </p:nvPicPr>
        <p:blipFill>
          <a:blip r:embed="rId2"/>
          <a:stretch/>
        </p:blipFill>
        <p:spPr>
          <a:xfrm>
            <a:off x="2207520" y="833400"/>
            <a:ext cx="7354440" cy="5167800"/>
          </a:xfrm>
          <a:prstGeom prst="rect">
            <a:avLst/>
          </a:prstGeom>
          <a:ln w="0">
            <a:noFill/>
          </a:ln>
        </p:spPr>
      </p:pic>
      <p:sp>
        <p:nvSpPr>
          <p:cNvPr id="106" name="TextBox 7"/>
          <p:cNvSpPr/>
          <p:nvPr/>
        </p:nvSpPr>
        <p:spPr>
          <a:xfrm>
            <a:off x="2629800" y="5948640"/>
            <a:ext cx="60973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80880" algn="ctr">
              <a:lnSpc>
                <a:spcPct val="100000"/>
              </a:lnSpc>
              <a:buNone/>
            </a:pPr>
            <a:r>
              <a:rPr lang="en-IN" sz="1800" b="0" u="sng" strike="noStrike" spc="-1">
                <a:solidFill>
                  <a:srgbClr val="000000"/>
                </a:solidFill>
                <a:uFillTx/>
                <a:latin typeface="Times New Roman"/>
              </a:rPr>
              <a:t>Fig.1</a:t>
            </a:r>
            <a:r>
              <a:rPr lang="en-IN" sz="1800" b="0" strike="noStrike" spc="-1">
                <a:solidFill>
                  <a:srgbClr val="000000"/>
                </a:solidFill>
                <a:latin typeface="Times New Roman"/>
              </a:rPr>
              <a:t> </a:t>
            </a:r>
            <a:r>
              <a:rPr lang="en-IN" sz="1800" b="0" u="sng" strike="noStrike" spc="-1">
                <a:solidFill>
                  <a:srgbClr val="000000"/>
                </a:solidFill>
                <a:uFillTx/>
                <a:latin typeface="Times New Roman"/>
              </a:rPr>
              <a:t>Methodology Chart</a:t>
            </a:r>
            <a:endParaRPr lang="en-IN" sz="1800" b="0" strike="noStrike" spc="-1">
              <a:latin typeface="Arial"/>
            </a:endParaRPr>
          </a:p>
          <a:p>
            <a:pPr>
              <a:lnSpc>
                <a:spcPct val="100000"/>
              </a:lnSpc>
              <a:buNone/>
            </a:pPr>
            <a:br>
              <a:rPr sz="1800"/>
            </a:b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Stuti Gandhi</dc:creator>
  <dc:description/>
  <cp:revision>8</cp:revision>
  <dcterms:created xsi:type="dcterms:W3CDTF">2021-05-06T09:42:21Z</dcterms:created>
  <dcterms:modified xsi:type="dcterms:W3CDTF">2023-09-09T16:58:37Z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24</vt:i4>
  </property>
</Properties>
</file>