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4" r:id="rId10"/>
    <p:sldId id="263" r:id="rId11"/>
    <p:sldId id="266" r:id="rId12"/>
    <p:sldId id="271" r:id="rId13"/>
    <p:sldId id="267" r:id="rId14"/>
    <p:sldId id="268" r:id="rId15"/>
    <p:sldId id="269" r:id="rId16"/>
    <p:sldId id="270"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B8478-BE83-47E8-B5B3-141416A54758}" v="3903" dt="2023-09-10T05:22:05.229"/>
    <p1510:client id="{36BF3762-490A-42FC-B619-78F02903B470}" v="74" dt="2023-09-10T11:50:12.229"/>
    <p1510:client id="{9968AE9B-6FD0-2F22-A498-1EAE527F96F5}" v="22" dt="2023-09-09T16:58:03.008"/>
    <p1510:client id="{D55066AE-36A0-B030-C501-C4FBCBA1F4D8}" v="6" dt="2023-09-09T16:56:55.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36AC6750-4ABF-4508-A823-682FCD41F7B8}"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3F0CADDC-FCA0-496C-BC30-BEB8C6B0297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DFA38FE-D808-424B-B3F5-53BBCED56CAF}"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309A36E4-6E2A-4A3A-95E2-5CD521AB891E}"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F32B0DF-17F2-4AE8-9987-2044973A1E6D}"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5DB6BED-60DD-4F31-B893-24C236FF920A}"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975099AA-6258-4A0F-8B3D-80385E5A416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D6DEE969-102F-43A4-8CA0-4A4E43E71E42}"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6E32381-61A2-4CE6-B27C-F4E614F91B9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C7D00E3-E591-4371-9B35-ED81FB1DB15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07DBDB7-7013-48FE-B1BA-33D1130CEC9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2A41A8A-E80B-45ED-83B3-8F15A77E0AD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p:nvPr/>
        </p:nvSpPr>
        <p:spPr>
          <a:xfrm>
            <a:off x="99000" y="86400"/>
            <a:ext cx="11998080" cy="6684480"/>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p:style>
      </p:sp>
      <p:pic>
        <p:nvPicPr>
          <p:cNvPr id="8" name="Picture 2" descr="A picture containing text, clipart&#10;&#10;Description automatically generated"/>
          <p:cNvPicPr/>
          <p:nvPr/>
        </p:nvPicPr>
        <p:blipFill>
          <a:blip r:embed="rId14"/>
          <a:srcRect t="12814" r="7456"/>
          <a:stretch/>
        </p:blipFill>
        <p:spPr>
          <a:xfrm>
            <a:off x="10717920" y="127800"/>
            <a:ext cx="1335960" cy="540360"/>
          </a:xfrm>
          <a:prstGeom prst="rect">
            <a:avLst/>
          </a:prstGeom>
          <a:ln w="0">
            <a:noFill/>
          </a:ln>
        </p:spPr>
      </p:pic>
      <p:sp>
        <p:nvSpPr>
          <p:cNvPr id="2" name="PlaceHolder 1"/>
          <p:cNvSpPr>
            <a:spLocks noGrp="1"/>
          </p:cNvSpPr>
          <p:nvPr>
            <p:ph type="dt" idx="1"/>
          </p:nvPr>
        </p:nvSpPr>
        <p:spPr>
          <a:xfrm>
            <a:off x="838080" y="6356520"/>
            <a:ext cx="2742840" cy="364680"/>
          </a:xfrm>
          <a:prstGeom prst="rect">
            <a:avLst/>
          </a:prstGeom>
          <a:noFill/>
          <a:ln w="0">
            <a:noFill/>
          </a:ln>
        </p:spPr>
        <p:txBody>
          <a:bodyPr lIns="90000" tIns="45000" rIns="90000" bIns="45000" anchor="t">
            <a:noAutofit/>
          </a:bodyPr>
          <a:lstStyle>
            <a:lvl1pPr>
              <a:lnSpc>
                <a:spcPct val="100000"/>
              </a:lnSpc>
              <a:buNone/>
              <a:defRPr lang="en-US" sz="1800" b="0" strike="noStrike" spc="-1">
                <a:solidFill>
                  <a:srgbClr val="000000"/>
                </a:solidFill>
                <a:latin typeface="Calibri"/>
              </a:defRPr>
            </a:lvl1pPr>
          </a:lstStyle>
          <a:p>
            <a:pPr>
              <a:lnSpc>
                <a:spcPct val="100000"/>
              </a:lnSpc>
              <a:buNone/>
            </a:pPr>
            <a:r>
              <a:rPr lang="en-US" sz="1800" b="0" strike="noStrike" spc="-1">
                <a:solidFill>
                  <a:srgbClr val="000000"/>
                </a:solidFill>
                <a:latin typeface="Calibri"/>
              </a:rPr>
              <a:t>&lt;date/time&gt;</a:t>
            </a:r>
            <a:endParaRPr lang="en-IN" sz="1800" b="0" strike="noStrike" spc="-1">
              <a:latin typeface="Times New Roman"/>
            </a:endParaRPr>
          </a:p>
        </p:txBody>
      </p:sp>
      <p:sp>
        <p:nvSpPr>
          <p:cNvPr id="3" name="PlaceHolder 2"/>
          <p:cNvSpPr>
            <a:spLocks noGrp="1"/>
          </p:cNvSpPr>
          <p:nvPr>
            <p:ph type="ftr" idx="2"/>
          </p:nvPr>
        </p:nvSpPr>
        <p:spPr>
          <a:xfrm>
            <a:off x="4038480" y="6356520"/>
            <a:ext cx="4114440" cy="364680"/>
          </a:xfrm>
          <a:prstGeom prst="rect">
            <a:avLst/>
          </a:prstGeom>
          <a:noFill/>
          <a:ln w="0">
            <a:noFill/>
          </a:ln>
        </p:spPr>
        <p:txBody>
          <a:bodyPr lIns="90000" tIns="45000" rIns="90000" bIns="45000" anchor="t">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 name="PlaceHolder 3"/>
          <p:cNvSpPr>
            <a:spLocks noGrp="1"/>
          </p:cNvSpPr>
          <p:nvPr>
            <p:ph type="sldNum" idx="3"/>
          </p:nvPr>
        </p:nvSpPr>
        <p:spPr>
          <a:xfrm>
            <a:off x="8610480" y="6356520"/>
            <a:ext cx="2742840" cy="364680"/>
          </a:xfrm>
          <a:prstGeom prst="rect">
            <a:avLst/>
          </a:prstGeom>
          <a:noFill/>
          <a:ln w="0">
            <a:noFill/>
          </a:ln>
        </p:spPr>
        <p:txBody>
          <a:bodyPr lIns="90000" tIns="45000" rIns="90000" bIns="45000" anchor="t">
            <a:noAutofit/>
          </a:bodyPr>
          <a:lstStyle>
            <a:lvl1pPr>
              <a:lnSpc>
                <a:spcPct val="100000"/>
              </a:lnSpc>
              <a:buNone/>
              <a:defRPr lang="en-US" sz="1800" b="0" strike="noStrike" spc="-1">
                <a:solidFill>
                  <a:srgbClr val="000000"/>
                </a:solidFill>
                <a:latin typeface="Calibri"/>
              </a:defRPr>
            </a:lvl1pPr>
          </a:lstStyle>
          <a:p>
            <a:pPr>
              <a:lnSpc>
                <a:spcPct val="100000"/>
              </a:lnSpc>
              <a:buNone/>
            </a:pPr>
            <a:fld id="{FE3BEE23-B498-4B52-9659-AF6B190EFC4B}" type="slidenum">
              <a:rPr lang="en-US" sz="1800" b="0" strike="noStrike" spc="-1">
                <a:solidFill>
                  <a:srgbClr val="000000"/>
                </a:solidFill>
                <a:latin typeface="Calibri"/>
              </a:rPr>
              <a:t>‹#›</a:t>
            </a:fld>
            <a:endParaRPr lang="en-IN" sz="1800" b="0" strike="noStrike" spc="-1">
              <a:latin typeface="Times New Roman"/>
            </a:endParaRPr>
          </a:p>
        </p:txBody>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Rectangle 13"/>
          <p:cNvSpPr/>
          <p:nvPr/>
        </p:nvSpPr>
        <p:spPr>
          <a:xfrm>
            <a:off x="99000" y="86400"/>
            <a:ext cx="11998080" cy="6684480"/>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p:style>
      </p:sp>
      <p:pic>
        <p:nvPicPr>
          <p:cNvPr id="44" name="Picture 2" descr="A picture containing text, clipart&#10;&#10;Description automatically generated"/>
          <p:cNvPicPr/>
          <p:nvPr/>
        </p:nvPicPr>
        <p:blipFill>
          <a:blip r:embed="rId14"/>
          <a:srcRect t="12814" r="7456"/>
          <a:stretch/>
        </p:blipFill>
        <p:spPr>
          <a:xfrm>
            <a:off x="10717920" y="127800"/>
            <a:ext cx="1335960" cy="540360"/>
          </a:xfrm>
          <a:prstGeom prst="rect">
            <a:avLst/>
          </a:prstGeom>
          <a:ln w="0">
            <a:noFill/>
          </a:ln>
        </p:spPr>
      </p:pic>
      <p:sp>
        <p:nvSpPr>
          <p:cNvPr id="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4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HMellor/auction-website" TargetMode="External"/><Relationship Id="rId2" Type="http://schemas.openxmlformats.org/officeDocument/2006/relationships/hyperlink" Target="https://relevant.software/blog/how-to-build-bidding-website/" TargetMode="External"/><Relationship Id="rId1" Type="http://schemas.openxmlformats.org/officeDocument/2006/relationships/slideLayout" Target="../slideLayouts/slideLayout15.xml"/><Relationship Id="rId4" Type="http://schemas.openxmlformats.org/officeDocument/2006/relationships/hyperlink" Target="https://github.com/rahul7400/OnlineAuctionApp"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2"/>
          <p:cNvSpPr/>
          <p:nvPr/>
        </p:nvSpPr>
        <p:spPr>
          <a:xfrm>
            <a:off x="10667880" y="150480"/>
            <a:ext cx="1380960" cy="682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84" name="Picture 7" descr="A picture containing text, sign, outdoor&#10;&#10;Description automatically generated"/>
          <p:cNvPicPr/>
          <p:nvPr/>
        </p:nvPicPr>
        <p:blipFill>
          <a:blip r:embed="rId2"/>
          <a:stretch/>
        </p:blipFill>
        <p:spPr>
          <a:xfrm>
            <a:off x="304920" y="126000"/>
            <a:ext cx="875880" cy="1491480"/>
          </a:xfrm>
          <a:prstGeom prst="rect">
            <a:avLst/>
          </a:prstGeom>
          <a:ln w="0">
            <a:noFill/>
          </a:ln>
        </p:spPr>
      </p:pic>
      <p:pic>
        <p:nvPicPr>
          <p:cNvPr id="85" name="Picture 4" descr="A picture containing text, clipart&#10;&#10;Description automatically generated"/>
          <p:cNvPicPr/>
          <p:nvPr/>
        </p:nvPicPr>
        <p:blipFill>
          <a:blip r:embed="rId3"/>
          <a:stretch/>
        </p:blipFill>
        <p:spPr>
          <a:xfrm>
            <a:off x="7485120" y="143640"/>
            <a:ext cx="4563720" cy="1473840"/>
          </a:xfrm>
          <a:prstGeom prst="rect">
            <a:avLst/>
          </a:prstGeom>
          <a:ln w="0">
            <a:noFill/>
          </a:ln>
        </p:spPr>
      </p:pic>
      <p:sp>
        <p:nvSpPr>
          <p:cNvPr id="86" name="TextBox 1"/>
          <p:cNvSpPr/>
          <p:nvPr/>
        </p:nvSpPr>
        <p:spPr>
          <a:xfrm>
            <a:off x="3539880" y="1575720"/>
            <a:ext cx="670104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5400" b="0" strike="noStrike" spc="-1">
                <a:solidFill>
                  <a:srgbClr val="000000"/>
                </a:solidFill>
                <a:latin typeface="Calibri"/>
              </a:rPr>
              <a:t>Minor Project</a:t>
            </a:r>
            <a:endParaRPr lang="en-IN" sz="5400" b="0" strike="noStrike" spc="-1">
              <a:latin typeface="Arial"/>
            </a:endParaRPr>
          </a:p>
        </p:txBody>
      </p:sp>
      <p:sp>
        <p:nvSpPr>
          <p:cNvPr id="87" name="TextBox 3"/>
          <p:cNvSpPr/>
          <p:nvPr/>
        </p:nvSpPr>
        <p:spPr>
          <a:xfrm>
            <a:off x="485280" y="2689200"/>
            <a:ext cx="9948240" cy="212220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IN" sz="3200" b="0" strike="noStrike" spc="-1">
                <a:solidFill>
                  <a:srgbClr val="000000"/>
                </a:solidFill>
                <a:latin typeface="Calibri"/>
              </a:rPr>
              <a:t>Title:</a:t>
            </a:r>
            <a:endParaRPr lang="en-IN" sz="3200" b="0" strike="noStrike" spc="-1">
              <a:latin typeface="Arial"/>
            </a:endParaRPr>
          </a:p>
          <a:p>
            <a:pPr algn="ctr">
              <a:lnSpc>
                <a:spcPct val="100000"/>
              </a:lnSpc>
              <a:buNone/>
            </a:pPr>
            <a:r>
              <a:rPr lang="en-IN" sz="3600" b="1" spc="-1" err="1">
                <a:solidFill>
                  <a:srgbClr val="000000"/>
                </a:solidFill>
                <a:latin typeface="Times New Roman"/>
              </a:rPr>
              <a:t>BidNest</a:t>
            </a:r>
            <a:r>
              <a:rPr lang="en-IN" sz="3600" b="1" strike="noStrike" spc="-1" err="1">
                <a:solidFill>
                  <a:srgbClr val="000000"/>
                </a:solidFill>
                <a:latin typeface="Times New Roman"/>
              </a:rPr>
              <a:t>:An</a:t>
            </a:r>
            <a:r>
              <a:rPr lang="en-IN" sz="3600" b="1" strike="noStrike" spc="-1">
                <a:solidFill>
                  <a:srgbClr val="000000"/>
                </a:solidFill>
                <a:latin typeface="Times New Roman"/>
              </a:rPr>
              <a:t> online auction system</a:t>
            </a:r>
            <a:endParaRPr lang="en-IN" sz="3600" b="0" strike="noStrike" spc="-1">
              <a:latin typeface="Arial"/>
            </a:endParaRPr>
          </a:p>
          <a:p>
            <a:pPr>
              <a:lnSpc>
                <a:spcPct val="100000"/>
              </a:lnSpc>
              <a:buNone/>
            </a:pPr>
            <a:br>
              <a:rPr sz="3200"/>
            </a:br>
            <a:endParaRPr lang="en-IN" sz="3200" b="0" strike="noStrike" spc="-1">
              <a:latin typeface="Arial"/>
            </a:endParaRPr>
          </a:p>
        </p:txBody>
      </p:sp>
      <p:sp>
        <p:nvSpPr>
          <p:cNvPr id="88" name="TextBox 9"/>
          <p:cNvSpPr/>
          <p:nvPr/>
        </p:nvSpPr>
        <p:spPr>
          <a:xfrm>
            <a:off x="260280" y="5145480"/>
            <a:ext cx="6097320" cy="1736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800" b="1" strike="noStrike" spc="-1" dirty="0">
                <a:solidFill>
                  <a:srgbClr val="000000"/>
                </a:solidFill>
                <a:latin typeface="Calibri"/>
              </a:rPr>
              <a:t>Presented by:</a:t>
            </a:r>
            <a:endParaRPr lang="en-IN" sz="1800" b="0" strike="noStrike" spc="-1" dirty="0">
              <a:latin typeface="Arial"/>
            </a:endParaRPr>
          </a:p>
          <a:p>
            <a:pPr>
              <a:lnSpc>
                <a:spcPct val="100000"/>
              </a:lnSpc>
              <a:buNone/>
            </a:pPr>
            <a:r>
              <a:rPr lang="en-IN" sz="1800" b="0" strike="noStrike" spc="-1" dirty="0">
                <a:solidFill>
                  <a:srgbClr val="000000"/>
                </a:solidFill>
                <a:latin typeface="Calibri"/>
              </a:rPr>
              <a:t>Vaibhav Rawat, R2142211074, CSE DevOps</a:t>
            </a:r>
            <a:endParaRPr lang="en-IN" sz="1800" b="0" strike="noStrike" spc="-1" dirty="0">
              <a:latin typeface="Arial"/>
            </a:endParaRPr>
          </a:p>
          <a:p>
            <a:pPr>
              <a:lnSpc>
                <a:spcPct val="100000"/>
              </a:lnSpc>
              <a:buNone/>
            </a:pPr>
            <a:r>
              <a:rPr lang="en-IN" sz="1800" b="0" strike="noStrike" spc="-1" dirty="0" err="1">
                <a:solidFill>
                  <a:srgbClr val="000000"/>
                </a:solidFill>
                <a:latin typeface="Calibri"/>
              </a:rPr>
              <a:t>Anushk</a:t>
            </a:r>
            <a:r>
              <a:rPr lang="en-IN" sz="1800" b="0" strike="noStrike" spc="-1" dirty="0">
                <a:solidFill>
                  <a:srgbClr val="000000"/>
                </a:solidFill>
                <a:latin typeface="Calibri"/>
              </a:rPr>
              <a:t> Sanghvi, </a:t>
            </a:r>
            <a:r>
              <a:rPr lang="en-IN" spc="-1" dirty="0">
                <a:solidFill>
                  <a:srgbClr val="000000"/>
                </a:solidFill>
                <a:latin typeface="Calibri"/>
              </a:rPr>
              <a:t>R2142210134</a:t>
            </a:r>
            <a:r>
              <a:rPr lang="en-IN" sz="1800" b="0" strike="noStrike" spc="-1" dirty="0">
                <a:solidFill>
                  <a:srgbClr val="000000"/>
                </a:solidFill>
                <a:latin typeface="Calibri"/>
              </a:rPr>
              <a:t> , CSE DevOps</a:t>
            </a:r>
            <a:endParaRPr lang="en-IN" sz="1800" b="0" strike="noStrike" spc="-1" dirty="0">
              <a:latin typeface="Arial"/>
            </a:endParaRPr>
          </a:p>
          <a:p>
            <a:pPr>
              <a:lnSpc>
                <a:spcPct val="100000"/>
              </a:lnSpc>
              <a:buNone/>
            </a:pPr>
            <a:r>
              <a:rPr lang="en-IN" sz="1800" b="0" strike="noStrike" spc="-1" dirty="0">
                <a:solidFill>
                  <a:srgbClr val="000000"/>
                </a:solidFill>
                <a:latin typeface="Calibri"/>
              </a:rPr>
              <a:t>Sanskar </a:t>
            </a:r>
            <a:r>
              <a:rPr lang="en-IN" spc="-1" dirty="0">
                <a:solidFill>
                  <a:srgbClr val="000000"/>
                </a:solidFill>
                <a:latin typeface="Calibri"/>
              </a:rPr>
              <a:t>Sisodia</a:t>
            </a:r>
            <a:r>
              <a:rPr lang="en-IN" sz="1800" b="0" strike="noStrike" spc="-1" dirty="0">
                <a:solidFill>
                  <a:srgbClr val="000000"/>
                </a:solidFill>
                <a:latin typeface="Calibri"/>
              </a:rPr>
              <a:t>, R2142210696 , CSE DevOps</a:t>
            </a:r>
            <a:endParaRPr lang="en-IN" sz="1800" b="0" strike="noStrike" spc="-1" dirty="0">
              <a:latin typeface="Arial"/>
            </a:endParaRPr>
          </a:p>
          <a:p>
            <a:pPr>
              <a:lnSpc>
                <a:spcPct val="100000"/>
              </a:lnSpc>
              <a:buNone/>
            </a:pPr>
            <a:r>
              <a:rPr lang="en-IN" sz="1800" b="0" strike="noStrike" spc="-1" dirty="0">
                <a:solidFill>
                  <a:srgbClr val="000000"/>
                </a:solidFill>
                <a:latin typeface="Calibri"/>
              </a:rPr>
              <a:t>Hammad Siddiqui, </a:t>
            </a:r>
            <a:r>
              <a:rPr lang="en-IN" spc="-1" dirty="0">
                <a:solidFill>
                  <a:srgbClr val="000000"/>
                </a:solidFill>
                <a:latin typeface="Calibri"/>
              </a:rPr>
              <a:t>R2142210323</a:t>
            </a:r>
            <a:r>
              <a:rPr lang="en-IN" sz="1800" b="0" strike="noStrike" spc="-1" dirty="0">
                <a:solidFill>
                  <a:srgbClr val="000000"/>
                </a:solidFill>
                <a:latin typeface="Calibri"/>
              </a:rPr>
              <a:t> , CSE DevOps</a:t>
            </a:r>
            <a:br>
              <a:rPr sz="1800" dirty="0"/>
            </a:br>
            <a:endParaRPr lang="en-IN" sz="1800" b="0" strike="noStrike" spc="-1">
              <a:latin typeface="Arial"/>
            </a:endParaRPr>
          </a:p>
        </p:txBody>
      </p:sp>
      <p:sp>
        <p:nvSpPr>
          <p:cNvPr id="89" name="TextBox 11"/>
          <p:cNvSpPr/>
          <p:nvPr/>
        </p:nvSpPr>
        <p:spPr>
          <a:xfrm>
            <a:off x="8482680" y="5220000"/>
            <a:ext cx="6097320" cy="1461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800" b="1" strike="noStrike" spc="-1">
                <a:solidFill>
                  <a:srgbClr val="000000"/>
                </a:solidFill>
                <a:latin typeface="Calibri"/>
              </a:rPr>
              <a:t>Guided by:</a:t>
            </a:r>
            <a:endParaRPr lang="en-IN" sz="1800" b="0" strike="noStrike" spc="-1">
              <a:latin typeface="Arial"/>
            </a:endParaRPr>
          </a:p>
          <a:p>
            <a:pPr>
              <a:lnSpc>
                <a:spcPct val="100000"/>
              </a:lnSpc>
              <a:buNone/>
            </a:pPr>
            <a:r>
              <a:rPr lang="en-IN" sz="1800" b="0" strike="noStrike" spc="-1">
                <a:solidFill>
                  <a:srgbClr val="000000"/>
                </a:solidFill>
                <a:latin typeface="Calibri"/>
              </a:rPr>
              <a:t>Mr. Amrendra Tripathi</a:t>
            </a:r>
            <a:endParaRPr lang="en-IN" sz="1800" b="0" strike="noStrike" spc="-1">
              <a:latin typeface="Arial"/>
            </a:endParaRPr>
          </a:p>
          <a:p>
            <a:pPr>
              <a:lnSpc>
                <a:spcPct val="100000"/>
              </a:lnSpc>
              <a:buNone/>
            </a:pPr>
            <a:r>
              <a:rPr lang="en-IN" sz="1800" b="0" strike="noStrike" spc="-1">
                <a:solidFill>
                  <a:srgbClr val="000000"/>
                </a:solidFill>
                <a:latin typeface="Calibri"/>
              </a:rPr>
              <a:t>School of Computer Science</a:t>
            </a:r>
            <a:endParaRPr lang="en-IN" sz="1800" b="0" strike="noStrike" spc="-1">
              <a:latin typeface="Arial"/>
            </a:endParaRPr>
          </a:p>
          <a:p>
            <a:pPr>
              <a:lnSpc>
                <a:spcPct val="100000"/>
              </a:lnSpc>
              <a:buNone/>
            </a:pPr>
            <a:br>
              <a:rPr sz="1800"/>
            </a:br>
            <a:endParaRPr lang="en-IN"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6. Methodology (contd.)</a:t>
            </a:r>
            <a:endParaRPr lang="en-IN" sz="3200" b="0" strike="noStrike" spc="-1">
              <a:latin typeface="Arial"/>
            </a:endParaRPr>
          </a:p>
        </p:txBody>
      </p:sp>
      <p:pic>
        <p:nvPicPr>
          <p:cNvPr id="2" name="Picture 1" descr="A diagram of a website&#10;&#10;Description automatically generated">
            <a:extLst>
              <a:ext uri="{FF2B5EF4-FFF2-40B4-BE49-F238E27FC236}">
                <a16:creationId xmlns:a16="http://schemas.microsoft.com/office/drawing/2014/main" id="{610BC8BB-7D32-3467-6EF9-94AA7789482A}"/>
              </a:ext>
            </a:extLst>
          </p:cNvPr>
          <p:cNvPicPr>
            <a:picLocks noChangeAspect="1"/>
          </p:cNvPicPr>
          <p:nvPr/>
        </p:nvPicPr>
        <p:blipFill>
          <a:blip r:embed="rId2"/>
          <a:stretch>
            <a:fillRect/>
          </a:stretch>
        </p:blipFill>
        <p:spPr>
          <a:xfrm>
            <a:off x="1618893" y="1980398"/>
            <a:ext cx="8235349" cy="43924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1BAE7-8B24-21A2-8081-807E5ADFF052}"/>
              </a:ext>
            </a:extLst>
          </p:cNvPr>
          <p:cNvSpPr>
            <a:spLocks noGrp="1"/>
          </p:cNvSpPr>
          <p:nvPr>
            <p:ph/>
          </p:nvPr>
        </p:nvSpPr>
        <p:spPr>
          <a:xfrm>
            <a:off x="778813" y="1604520"/>
            <a:ext cx="4897607" cy="3977280"/>
          </a:xfrm>
        </p:spPr>
        <p:txBody>
          <a:bodyPr/>
          <a:lstStyle/>
          <a:p>
            <a:endParaRPr lang="en-GB" sz="2800" b="1"/>
          </a:p>
          <a:p>
            <a:pPr marL="457200" indent="-457200">
              <a:buFont typeface="Arial"/>
              <a:buChar char="•"/>
            </a:pPr>
            <a:r>
              <a:rPr lang="en-GB" sz="2800" b="1" dirty="0"/>
              <a:t>Data Structures</a:t>
            </a:r>
            <a:endParaRPr lang="en-GB" dirty="0"/>
          </a:p>
          <a:p>
            <a:pPr marL="514350" indent="-514350">
              <a:buAutoNum type="arabicPeriod"/>
            </a:pPr>
            <a:r>
              <a:rPr lang="en-GB" sz="2800" dirty="0"/>
              <a:t>JavaScript Arrays and Objects</a:t>
            </a:r>
          </a:p>
          <a:p>
            <a:pPr marL="514350" indent="-514350">
              <a:buAutoNum type="arabicPeriod"/>
            </a:pPr>
            <a:r>
              <a:rPr lang="en-GB" sz="2800" dirty="0"/>
              <a:t>Data Modelling with Mongo</a:t>
            </a:r>
          </a:p>
          <a:p>
            <a:pPr marL="514350" indent="-514350">
              <a:buAutoNum type="arabicPeriod"/>
            </a:pPr>
            <a:r>
              <a:rPr lang="en-GB" sz="2800" dirty="0"/>
              <a:t>Queue for request processing</a:t>
            </a:r>
          </a:p>
          <a:p>
            <a:endParaRPr lang="en-GB" sz="2800"/>
          </a:p>
          <a:p>
            <a:pPr marL="514350" indent="-514350">
              <a:buAutoNum type="arabicPeriod"/>
            </a:pPr>
            <a:endParaRPr lang="en-GB" sz="2800"/>
          </a:p>
          <a:p>
            <a:pPr marL="514350" indent="-514350">
              <a:buAutoNum type="arabicPeriod"/>
            </a:pPr>
            <a:endParaRPr lang="en-GB" sz="2800"/>
          </a:p>
        </p:txBody>
      </p:sp>
      <p:sp>
        <p:nvSpPr>
          <p:cNvPr id="6" name="TextBox 5">
            <a:extLst>
              <a:ext uri="{FF2B5EF4-FFF2-40B4-BE49-F238E27FC236}">
                <a16:creationId xmlns:a16="http://schemas.microsoft.com/office/drawing/2014/main" id="{6A1A4C5B-2EC5-FE88-793D-FFEFF722F6EA}"/>
              </a:ext>
            </a:extLst>
          </p:cNvPr>
          <p:cNvSpPr txBox="1"/>
          <p:nvPr/>
        </p:nvSpPr>
        <p:spPr>
          <a:xfrm>
            <a:off x="607484" y="173567"/>
            <a:ext cx="61298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46B0FA"/>
                </a:solidFill>
              </a:rPr>
              <a:t>6. Methodology (contd.)</a:t>
            </a:r>
            <a:r>
              <a:rPr lang="en-IN" sz="3200">
                <a:solidFill>
                  <a:srgbClr val="46B0FA"/>
                </a:solidFill>
              </a:rPr>
              <a:t>​</a:t>
            </a:r>
          </a:p>
        </p:txBody>
      </p:sp>
      <p:sp>
        <p:nvSpPr>
          <p:cNvPr id="10" name="TextBox 9">
            <a:extLst>
              <a:ext uri="{FF2B5EF4-FFF2-40B4-BE49-F238E27FC236}">
                <a16:creationId xmlns:a16="http://schemas.microsoft.com/office/drawing/2014/main" id="{F43E7409-3139-6547-07B8-3CCFB41AE5C9}"/>
              </a:ext>
            </a:extLst>
          </p:cNvPr>
          <p:cNvSpPr txBox="1"/>
          <p:nvPr/>
        </p:nvSpPr>
        <p:spPr>
          <a:xfrm>
            <a:off x="6692900" y="1602317"/>
            <a:ext cx="417195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GB" sz="2800" b="1" dirty="0">
                <a:cs typeface="Arial"/>
              </a:rPr>
              <a:t>Algorithms</a:t>
            </a:r>
          </a:p>
          <a:p>
            <a:pPr marL="514350" indent="-514350">
              <a:buAutoNum type="arabicPeriod"/>
            </a:pPr>
            <a:r>
              <a:rPr lang="en-GB" sz="2800" dirty="0">
                <a:cs typeface="Arial"/>
              </a:rPr>
              <a:t>Sorting and filtering –quicksort</a:t>
            </a:r>
          </a:p>
          <a:p>
            <a:pPr marL="514350" indent="-514350">
              <a:buAutoNum type="arabicPeriod"/>
            </a:pPr>
            <a:r>
              <a:rPr lang="en-GB" sz="2800" dirty="0">
                <a:cs typeface="Arial"/>
              </a:rPr>
              <a:t>Search and Query – from </a:t>
            </a:r>
            <a:r>
              <a:rPr lang="en-GB" sz="2800" dirty="0" err="1">
                <a:cs typeface="Arial"/>
              </a:rPr>
              <a:t>mongodb</a:t>
            </a:r>
            <a:endParaRPr lang="en-GB" sz="2800" dirty="0">
              <a:cs typeface="Arial"/>
            </a:endParaRPr>
          </a:p>
          <a:p>
            <a:pPr marL="514350" indent="-514350">
              <a:buAutoNum type="arabicPeriod"/>
            </a:pPr>
            <a:r>
              <a:rPr lang="en-GB" sz="2800" dirty="0">
                <a:cs typeface="Arial"/>
              </a:rPr>
              <a:t>Bidding Logic</a:t>
            </a:r>
          </a:p>
          <a:p>
            <a:pPr marL="514350" indent="-514350">
              <a:buAutoNum type="arabicPeriod"/>
            </a:pPr>
            <a:endParaRPr lang="en-GB" sz="2800">
              <a:cs typeface="Arial"/>
            </a:endParaRPr>
          </a:p>
          <a:p>
            <a:pPr marL="514350" indent="-514350">
              <a:buAutoNum type="arabicPeriod"/>
            </a:pPr>
            <a:endParaRPr lang="en-GB" sz="2800">
              <a:cs typeface="Arial"/>
            </a:endParaRPr>
          </a:p>
          <a:p>
            <a:pPr marL="514350" indent="-514350">
              <a:buAutoNum type="arabicPeriod"/>
            </a:pPr>
            <a:endParaRPr lang="en-GB" sz="2800">
              <a:cs typeface="Arial"/>
            </a:endParaRPr>
          </a:p>
        </p:txBody>
      </p:sp>
    </p:spTree>
    <p:extLst>
      <p:ext uri="{BB962C8B-B14F-4D97-AF65-F5344CB8AC3E}">
        <p14:creationId xmlns:p14="http://schemas.microsoft.com/office/powerpoint/2010/main" val="3731584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8. Application of the Project</a:t>
            </a:r>
            <a:endParaRPr lang="en-IN" sz="3200" b="0" strike="noStrike" spc="-1">
              <a:latin typeface="Arial"/>
            </a:endParaRPr>
          </a:p>
        </p:txBody>
      </p:sp>
      <p:sp>
        <p:nvSpPr>
          <p:cNvPr id="5" name="Content Placeholder 4">
            <a:extLst>
              <a:ext uri="{FF2B5EF4-FFF2-40B4-BE49-F238E27FC236}">
                <a16:creationId xmlns:a16="http://schemas.microsoft.com/office/drawing/2014/main" id="{197B2451-D08E-9CE1-95F6-0FB153502FEC}"/>
              </a:ext>
            </a:extLst>
          </p:cNvPr>
          <p:cNvSpPr>
            <a:spLocks noGrp="1"/>
          </p:cNvSpPr>
          <p:nvPr>
            <p:ph/>
          </p:nvPr>
        </p:nvSpPr>
        <p:spPr>
          <a:xfrm>
            <a:off x="524814" y="2993516"/>
            <a:ext cx="10972440" cy="1144800"/>
          </a:xfrm>
        </p:spPr>
        <p:txBody>
          <a:bodyPr>
            <a:noAutofit/>
          </a:bodyPr>
          <a:lstStyle/>
          <a:p>
            <a:pPr>
              <a:lnSpc>
                <a:spcPct val="150000"/>
              </a:lnSpc>
              <a:buNone/>
            </a:pPr>
            <a:endParaRPr lang="en-GB" sz="1800">
              <a:ea typeface="+mn-lt"/>
              <a:cs typeface="+mn-lt"/>
            </a:endParaRPr>
          </a:p>
          <a:p>
            <a:pPr>
              <a:lnSpc>
                <a:spcPct val="150000"/>
              </a:lnSpc>
              <a:buNone/>
            </a:pPr>
            <a:r>
              <a:rPr lang="en-GB" sz="1800">
                <a:solidFill>
                  <a:srgbClr val="FF0000"/>
                </a:solidFill>
                <a:ea typeface="+mn-lt"/>
                <a:cs typeface="+mn-lt"/>
              </a:rPr>
              <a:t>1.</a:t>
            </a:r>
            <a:r>
              <a:rPr lang="en-GB" sz="1800">
                <a:ea typeface="+mn-lt"/>
                <a:cs typeface="+mn-lt"/>
              </a:rPr>
              <a:t> eCommerce Platform: can serve as a full-fledged eCommerce platform, allowing individuals and businesses to sell a variety of items, both new and used, through auctions.</a:t>
            </a:r>
            <a:endParaRPr lang="en-US" sz="1800"/>
          </a:p>
          <a:p>
            <a:pPr>
              <a:lnSpc>
                <a:spcPct val="150000"/>
              </a:lnSpc>
              <a:buNone/>
            </a:pPr>
            <a:r>
              <a:rPr lang="en-GB" sz="1800">
                <a:solidFill>
                  <a:srgbClr val="FF0000"/>
                </a:solidFill>
                <a:ea typeface="+mn-lt"/>
                <a:cs typeface="+mn-lt"/>
              </a:rPr>
              <a:t>2.</a:t>
            </a:r>
            <a:r>
              <a:rPr lang="en-GB" sz="1800">
                <a:ea typeface="+mn-lt"/>
                <a:cs typeface="+mn-lt"/>
              </a:rPr>
              <a:t> Collectibles and Antiques: Specialized auction sites cater to collectors and enthusiasts interested in rare collectibles, antiques, art, and memorabilia.</a:t>
            </a:r>
          </a:p>
          <a:p>
            <a:pPr>
              <a:lnSpc>
                <a:spcPct val="150000"/>
              </a:lnSpc>
              <a:buNone/>
            </a:pPr>
            <a:r>
              <a:rPr lang="en-GB" sz="1800">
                <a:solidFill>
                  <a:srgbClr val="FF0000"/>
                </a:solidFill>
                <a:ea typeface="+mn-lt"/>
                <a:cs typeface="+mn-lt"/>
              </a:rPr>
              <a:t>3.</a:t>
            </a:r>
            <a:r>
              <a:rPr lang="en-GB" sz="1800">
                <a:ea typeface="+mn-lt"/>
                <a:cs typeface="+mn-lt"/>
              </a:rPr>
              <a:t> Charity Auctions: Nonprofit organizations can use the platform to host charity auctions to raise funds for various causes.</a:t>
            </a:r>
          </a:p>
          <a:p>
            <a:pPr>
              <a:lnSpc>
                <a:spcPct val="150000"/>
              </a:lnSpc>
              <a:buNone/>
            </a:pPr>
            <a:r>
              <a:rPr lang="en-GB" sz="1800">
                <a:solidFill>
                  <a:srgbClr val="FF0000"/>
                </a:solidFill>
                <a:ea typeface="+mn-lt"/>
                <a:cs typeface="+mn-lt"/>
              </a:rPr>
              <a:t>4.</a:t>
            </a:r>
            <a:r>
              <a:rPr lang="en-GB" sz="1800">
                <a:ea typeface="+mn-lt"/>
                <a:cs typeface="+mn-lt"/>
              </a:rPr>
              <a:t> Real Estate Auctions: Real estate agencies can use the system to conduct property auctions, making it easier for buyers and sellers to transact in the real estate market.</a:t>
            </a:r>
          </a:p>
          <a:p>
            <a:pPr>
              <a:lnSpc>
                <a:spcPct val="150000"/>
              </a:lnSpc>
              <a:buNone/>
            </a:pPr>
            <a:r>
              <a:rPr lang="en-GB" sz="1800">
                <a:solidFill>
                  <a:srgbClr val="FF0000"/>
                </a:solidFill>
                <a:ea typeface="+mn-lt"/>
                <a:cs typeface="+mn-lt"/>
              </a:rPr>
              <a:t>5.</a:t>
            </a:r>
            <a:r>
              <a:rPr lang="en-GB" sz="1800">
                <a:ea typeface="+mn-lt"/>
                <a:cs typeface="+mn-lt"/>
              </a:rPr>
              <a:t> Vehicle Auctions: Your platform can be adapted for selling vehicles, including cars, motorcycles, and boats, attracting both private sellers and dealerships.</a:t>
            </a:r>
          </a:p>
          <a:p>
            <a:pPr>
              <a:lnSpc>
                <a:spcPct val="150000"/>
              </a:lnSpc>
              <a:buNone/>
            </a:pPr>
            <a:r>
              <a:rPr lang="en-GB" sz="1800">
                <a:solidFill>
                  <a:srgbClr val="FF0000"/>
                </a:solidFill>
                <a:ea typeface="+mn-lt"/>
                <a:cs typeface="+mn-lt"/>
              </a:rPr>
              <a:t>6.</a:t>
            </a:r>
            <a:r>
              <a:rPr lang="en-GB" sz="1800">
                <a:ea typeface="+mn-lt"/>
                <a:cs typeface="+mn-lt"/>
              </a:rPr>
              <a:t> Business Liquidation: Businesses looking to liquidate assets or inventory can use the platform to reach a wide audience of potential buyers.</a:t>
            </a:r>
          </a:p>
          <a:p>
            <a:pPr>
              <a:lnSpc>
                <a:spcPct val="150000"/>
              </a:lnSpc>
              <a:buNone/>
            </a:pPr>
            <a:r>
              <a:rPr lang="en-GB" sz="1800">
                <a:solidFill>
                  <a:srgbClr val="FF0000"/>
                </a:solidFill>
                <a:ea typeface="+mn-lt"/>
                <a:cs typeface="+mn-lt"/>
              </a:rPr>
              <a:t>7.</a:t>
            </a:r>
            <a:r>
              <a:rPr lang="en-GB" sz="1800">
                <a:ea typeface="+mn-lt"/>
                <a:cs typeface="+mn-lt"/>
              </a:rPr>
              <a:t> Government Surplus Auctions: Government agencies at various levels can use the system to auction off surplus equipment, vehicles, and property.</a:t>
            </a:r>
            <a:endParaRPr lang="en-GB" sz="1800">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3200" b="1" strike="noStrike" spc="-1">
                <a:solidFill>
                  <a:srgbClr val="46B0FA"/>
                </a:solidFill>
                <a:latin typeface="Arial"/>
              </a:rPr>
              <a:t>8. PERT Chart</a:t>
            </a:r>
            <a:endParaRPr lang="en-IN" sz="3200" b="0" strike="noStrike" spc="-1">
              <a:latin typeface="Arial"/>
            </a:endParaRPr>
          </a:p>
        </p:txBody>
      </p:sp>
      <p:pic>
        <p:nvPicPr>
          <p:cNvPr id="2" name="Picture 1" descr="A diagram of a project&#10;&#10;Description automatically generated">
            <a:extLst>
              <a:ext uri="{FF2B5EF4-FFF2-40B4-BE49-F238E27FC236}">
                <a16:creationId xmlns:a16="http://schemas.microsoft.com/office/drawing/2014/main" id="{240509C5-C5DA-FFCC-0BC6-4F0F09CA7BA3}"/>
              </a:ext>
            </a:extLst>
          </p:cNvPr>
          <p:cNvPicPr>
            <a:picLocks noChangeAspect="1"/>
          </p:cNvPicPr>
          <p:nvPr/>
        </p:nvPicPr>
        <p:blipFill>
          <a:blip r:embed="rId2"/>
          <a:stretch>
            <a:fillRect/>
          </a:stretch>
        </p:blipFill>
        <p:spPr>
          <a:xfrm>
            <a:off x="1937085" y="1002060"/>
            <a:ext cx="7325225" cy="52549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3200" b="1" strike="noStrike" spc="-1">
                <a:solidFill>
                  <a:srgbClr val="46B0FA"/>
                </a:solidFill>
                <a:latin typeface="Arial"/>
              </a:rPr>
              <a:t>10. References</a:t>
            </a:r>
            <a:endParaRPr lang="en-IN" sz="3200" b="0" strike="noStrike" spc="-1">
              <a:latin typeface="Arial"/>
            </a:endParaRPr>
          </a:p>
        </p:txBody>
      </p:sp>
      <p:sp>
        <p:nvSpPr>
          <p:cNvPr id="6" name="Content Placeholder 5">
            <a:extLst>
              <a:ext uri="{FF2B5EF4-FFF2-40B4-BE49-F238E27FC236}">
                <a16:creationId xmlns:a16="http://schemas.microsoft.com/office/drawing/2014/main" id="{9E61B902-8D7B-A9F3-B194-A4DC28C372B0}"/>
              </a:ext>
            </a:extLst>
          </p:cNvPr>
          <p:cNvSpPr>
            <a:spLocks noGrp="1"/>
          </p:cNvSpPr>
          <p:nvPr>
            <p:ph/>
          </p:nvPr>
        </p:nvSpPr>
        <p:spPr>
          <a:xfrm>
            <a:off x="323730" y="1204933"/>
            <a:ext cx="10972440" cy="1883353"/>
          </a:xfrm>
        </p:spPr>
        <p:txBody>
          <a:bodyPr lIns="0" tIns="0" rIns="0" bIns="0" anchor="t">
            <a:noAutofit/>
          </a:bodyPr>
          <a:lstStyle/>
          <a:p>
            <a:pPr marL="342900" indent="-342900">
              <a:buFont typeface="Arial"/>
              <a:buChar char="•"/>
            </a:pPr>
            <a:r>
              <a:rPr lang="en-GB" sz="3200">
                <a:cs typeface="Arial"/>
                <a:hlinkClick r:id="rId2"/>
              </a:rPr>
              <a:t>Building an Autcion Website</a:t>
            </a:r>
            <a:endParaRPr lang="en-GB" sz="3200">
              <a:cs typeface="Arial"/>
            </a:endParaRPr>
          </a:p>
          <a:p>
            <a:pPr marL="342900" indent="-342900">
              <a:buFont typeface="Arial"/>
              <a:buChar char="•"/>
            </a:pPr>
            <a:r>
              <a:rPr lang="en-GB" sz="3200">
                <a:cs typeface="Arial"/>
                <a:hlinkClick r:id="rId3"/>
              </a:rPr>
              <a:t>HMellor Project</a:t>
            </a:r>
            <a:endParaRPr lang="en-GB" sz="3200">
              <a:cs typeface="Arial"/>
            </a:endParaRPr>
          </a:p>
          <a:p>
            <a:pPr marL="342900" indent="-342900">
              <a:buFont typeface="Arial"/>
              <a:buChar char="•"/>
            </a:pPr>
            <a:r>
              <a:rPr lang="en-GB" sz="3200">
                <a:cs typeface="Arial"/>
                <a:hlinkClick r:id="rId4"/>
              </a:rPr>
              <a:t>Auction App</a:t>
            </a:r>
            <a:endParaRPr lang="en-GB" sz="3200">
              <a:cs typeface="Arial"/>
            </a:endParaRPr>
          </a:p>
          <a:p>
            <a:pPr marL="342900" indent="-342900">
              <a:buFont typeface="Arial"/>
              <a:buChar char="•"/>
            </a:pPr>
            <a:endParaRPr lang="en-GB" sz="3200">
              <a:cs typeface="Arial"/>
            </a:endParaRPr>
          </a:p>
          <a:p>
            <a:pPr marL="342900" indent="-342900">
              <a:buFont typeface="Arial"/>
              <a:buChar char="•"/>
            </a:pPr>
            <a:endParaRPr lang="en-GB" sz="3200">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Box 1"/>
          <p:cNvSpPr/>
          <p:nvPr/>
        </p:nvSpPr>
        <p:spPr>
          <a:xfrm>
            <a:off x="1895400" y="3601440"/>
            <a:ext cx="840096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7200" b="1" strike="noStrike" spc="-1">
                <a:solidFill>
                  <a:srgbClr val="46B0FA"/>
                </a:solidFill>
                <a:latin typeface="Arial"/>
              </a:rPr>
              <a:t>Thank You</a:t>
            </a:r>
            <a:endParaRPr lang="en-IN" sz="7200" b="0" strike="noStrike" spc="-1">
              <a:latin typeface="Arial"/>
            </a:endParaRPr>
          </a:p>
        </p:txBody>
      </p:sp>
      <p:sp>
        <p:nvSpPr>
          <p:cNvPr id="126" name="Rectangle 3"/>
          <p:cNvSpPr/>
          <p:nvPr/>
        </p:nvSpPr>
        <p:spPr>
          <a:xfrm>
            <a:off x="10667880" y="150480"/>
            <a:ext cx="1380960" cy="682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27" name="Picture 4" descr="A picture containing text, clipart&#10;&#10;Description automatically generated"/>
          <p:cNvPicPr/>
          <p:nvPr/>
        </p:nvPicPr>
        <p:blipFill>
          <a:blip r:embed="rId2"/>
          <a:stretch/>
        </p:blipFill>
        <p:spPr>
          <a:xfrm>
            <a:off x="3992760" y="1710000"/>
            <a:ext cx="4205880" cy="180648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Content</a:t>
            </a:r>
            <a:endParaRPr lang="en-IN" sz="3200" b="0" strike="noStrike" spc="-1">
              <a:latin typeface="Arial"/>
            </a:endParaRPr>
          </a:p>
        </p:txBody>
      </p:sp>
      <p:sp>
        <p:nvSpPr>
          <p:cNvPr id="91" name="TextBox 2"/>
          <p:cNvSpPr/>
          <p:nvPr/>
        </p:nvSpPr>
        <p:spPr>
          <a:xfrm>
            <a:off x="554400" y="1509120"/>
            <a:ext cx="4650120" cy="3108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buClr>
                <a:srgbClr val="000000"/>
              </a:buClr>
              <a:buFont typeface="Calibri Light"/>
              <a:buAutoNum type="arabicPeriod"/>
            </a:pPr>
            <a:r>
              <a:rPr lang="en-US" sz="2000" b="0" strike="noStrike" spc="-1">
                <a:solidFill>
                  <a:srgbClr val="000000"/>
                </a:solidFill>
                <a:latin typeface="Arial"/>
              </a:rPr>
              <a:t>Introduction</a:t>
            </a:r>
            <a:endParaRPr lang="en-IN" sz="2000" b="0" strike="noStrike" spc="-1">
              <a:latin typeface="Arial"/>
            </a:endParaRPr>
          </a:p>
          <a:p>
            <a:pPr marL="457200" indent="-457200">
              <a:lnSpc>
                <a:spcPct val="100000"/>
              </a:lnSpc>
              <a:buClr>
                <a:srgbClr val="000000"/>
              </a:buClr>
              <a:buFont typeface="Calibri Light"/>
              <a:buAutoNum type="arabicPeriod"/>
            </a:pPr>
            <a:r>
              <a:rPr lang="en-US" sz="2000" b="0" strike="noStrike" spc="-1">
                <a:solidFill>
                  <a:srgbClr val="000000"/>
                </a:solidFill>
                <a:latin typeface="Arial"/>
              </a:rPr>
              <a:t>Problem Statement</a:t>
            </a:r>
            <a:endParaRPr lang="en-IN" sz="2000" b="0" strike="noStrike" spc="-1">
              <a:latin typeface="Arial"/>
            </a:endParaRPr>
          </a:p>
          <a:p>
            <a:pPr marL="457200" indent="-457200">
              <a:lnSpc>
                <a:spcPct val="100000"/>
              </a:lnSpc>
              <a:buClr>
                <a:srgbClr val="000000"/>
              </a:buClr>
              <a:buFont typeface="Calibri Light"/>
              <a:buAutoNum type="arabicPeriod"/>
            </a:pPr>
            <a:r>
              <a:rPr lang="en-US" sz="2000" b="0" strike="noStrike" spc="-1">
                <a:solidFill>
                  <a:srgbClr val="000000"/>
                </a:solidFill>
                <a:latin typeface="Arial"/>
              </a:rPr>
              <a:t>Motivation</a:t>
            </a:r>
            <a:endParaRPr lang="en-IN" sz="2000" b="0" strike="noStrike" spc="-1">
              <a:latin typeface="Arial"/>
            </a:endParaRPr>
          </a:p>
          <a:p>
            <a:pPr marL="457200" indent="-457200">
              <a:lnSpc>
                <a:spcPct val="100000"/>
              </a:lnSpc>
              <a:buClr>
                <a:srgbClr val="000000"/>
              </a:buClr>
              <a:buFont typeface="Calibri Light"/>
              <a:buAutoNum type="arabicPeriod"/>
            </a:pPr>
            <a:r>
              <a:rPr lang="en-US" sz="2000" b="0" strike="noStrike" spc="-1">
                <a:solidFill>
                  <a:srgbClr val="000000"/>
                </a:solidFill>
                <a:latin typeface="Arial"/>
              </a:rPr>
              <a:t>Objectives</a:t>
            </a:r>
            <a:endParaRPr lang="en-IN" sz="2000" b="0" strike="noStrike" spc="-1">
              <a:latin typeface="Arial"/>
            </a:endParaRPr>
          </a:p>
          <a:p>
            <a:pPr marL="457200" indent="-457200">
              <a:lnSpc>
                <a:spcPct val="100000"/>
              </a:lnSpc>
              <a:buClr>
                <a:srgbClr val="000000"/>
              </a:buClr>
              <a:buFont typeface="Calibri Light"/>
              <a:buAutoNum type="arabicPeriod"/>
            </a:pPr>
            <a:r>
              <a:rPr lang="en-US" sz="2000" b="0" strike="noStrike" spc="-1">
                <a:solidFill>
                  <a:srgbClr val="000000"/>
                </a:solidFill>
                <a:latin typeface="Arial"/>
              </a:rPr>
              <a:t>Tech Stack</a:t>
            </a:r>
            <a:endParaRPr lang="en-IN" sz="2000" b="0" strike="noStrike" spc="-1">
              <a:latin typeface="Arial"/>
            </a:endParaRPr>
          </a:p>
          <a:p>
            <a:pPr marL="457200" indent="-457200">
              <a:lnSpc>
                <a:spcPct val="100000"/>
              </a:lnSpc>
              <a:buClr>
                <a:srgbClr val="000000"/>
              </a:buClr>
              <a:buFont typeface="Calibri Light"/>
              <a:buAutoNum type="arabicPeriod"/>
            </a:pPr>
            <a:r>
              <a:rPr lang="en-US" sz="2000" b="0" strike="noStrike" spc="-1">
                <a:solidFill>
                  <a:srgbClr val="000000"/>
                </a:solidFill>
                <a:latin typeface="Arial"/>
              </a:rPr>
              <a:t>Methodology</a:t>
            </a:r>
            <a:endParaRPr lang="en-IN" sz="2000" b="0" strike="noStrike" spc="-1">
              <a:latin typeface="Arial"/>
            </a:endParaRPr>
          </a:p>
          <a:p>
            <a:pPr marL="457200" indent="-457200">
              <a:lnSpc>
                <a:spcPct val="100000"/>
              </a:lnSpc>
              <a:buClr>
                <a:srgbClr val="000000"/>
              </a:buClr>
              <a:buFont typeface="Calibri Light"/>
              <a:buAutoNum type="arabicPeriod"/>
            </a:pPr>
            <a:r>
              <a:rPr lang="en-US" sz="2000" b="0" strike="noStrike" spc="-1">
                <a:solidFill>
                  <a:srgbClr val="000000"/>
                </a:solidFill>
                <a:latin typeface="Arial"/>
              </a:rPr>
              <a:t>Application of the Project</a:t>
            </a:r>
            <a:endParaRPr lang="en-IN" sz="2000" b="0" strike="noStrike" spc="-1">
              <a:latin typeface="Arial"/>
            </a:endParaRPr>
          </a:p>
          <a:p>
            <a:pPr marL="457200" indent="-457200">
              <a:lnSpc>
                <a:spcPct val="100000"/>
              </a:lnSpc>
              <a:buClr>
                <a:srgbClr val="000000"/>
              </a:buClr>
              <a:buFont typeface="Calibri Light"/>
              <a:buAutoNum type="arabicPeriod"/>
            </a:pPr>
            <a:r>
              <a:rPr lang="en-US" sz="2000" b="0" strike="noStrike" spc="-1">
                <a:solidFill>
                  <a:srgbClr val="000000"/>
                </a:solidFill>
                <a:latin typeface="Arial"/>
              </a:rPr>
              <a:t>PERT Chart</a:t>
            </a:r>
            <a:endParaRPr lang="en-IN" sz="2000" b="0" strike="noStrike" spc="-1">
              <a:latin typeface="Arial"/>
            </a:endParaRPr>
          </a:p>
          <a:p>
            <a:pPr marL="457200" indent="-457200">
              <a:lnSpc>
                <a:spcPct val="100000"/>
              </a:lnSpc>
              <a:buClr>
                <a:srgbClr val="000000"/>
              </a:buClr>
              <a:buFont typeface="Calibri Light"/>
              <a:buAutoNum type="arabicPeriod"/>
            </a:pPr>
            <a:r>
              <a:rPr lang="en-US" sz="2000" b="0" strike="noStrike" spc="-1">
                <a:solidFill>
                  <a:srgbClr val="000000"/>
                </a:solidFill>
                <a:latin typeface="Arial"/>
              </a:rPr>
              <a:t>References </a:t>
            </a:r>
            <a:endParaRPr lang="en-IN" sz="2000" b="0" strike="noStrike" spc="-1">
              <a:latin typeface="Arial"/>
            </a:endParaRPr>
          </a:p>
          <a:p>
            <a:pPr>
              <a:lnSpc>
                <a:spcPct val="100000"/>
              </a:lnSpc>
              <a:buNone/>
            </a:pP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1"/>
          <p:cNvSpPr/>
          <p:nvPr/>
        </p:nvSpPr>
        <p:spPr>
          <a:xfrm>
            <a:off x="325800" y="22248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1. Introduction</a:t>
            </a:r>
            <a:endParaRPr lang="en-IN" sz="3200" b="0" strike="noStrike" spc="-1">
              <a:latin typeface="Arial"/>
            </a:endParaRPr>
          </a:p>
        </p:txBody>
      </p:sp>
      <p:sp>
        <p:nvSpPr>
          <p:cNvPr id="93" name="TextBox 4"/>
          <p:cNvSpPr/>
          <p:nvPr/>
        </p:nvSpPr>
        <p:spPr>
          <a:xfrm>
            <a:off x="735480" y="1262160"/>
            <a:ext cx="10713960" cy="279161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indent="-215900" algn="just">
              <a:spcBef>
                <a:spcPts val="901"/>
              </a:spcBef>
              <a:buClr>
                <a:srgbClr val="000000"/>
              </a:buClr>
              <a:buFont typeface="Arial"/>
              <a:buChar char="•"/>
            </a:pPr>
            <a:r>
              <a:rPr lang="en-US" sz="2800" spc="-1" err="1">
                <a:solidFill>
                  <a:srgbClr val="000000"/>
                </a:solidFill>
                <a:latin typeface="Times New Roman"/>
              </a:rPr>
              <a:t>BidNest</a:t>
            </a:r>
            <a:r>
              <a:rPr lang="en-US" sz="2800" b="0" strike="noStrike" spc="-1">
                <a:solidFill>
                  <a:srgbClr val="000000"/>
                </a:solidFill>
                <a:latin typeface="Times New Roman"/>
              </a:rPr>
              <a:t> is </a:t>
            </a:r>
            <a:r>
              <a:rPr lang="en-US" sz="2800" spc="-1">
                <a:solidFill>
                  <a:srgbClr val="000000"/>
                </a:solidFill>
                <a:latin typeface="Times New Roman"/>
              </a:rPr>
              <a:t>a web-based</a:t>
            </a:r>
            <a:r>
              <a:rPr lang="en-US" sz="2800" b="0" strike="noStrike" spc="-1">
                <a:solidFill>
                  <a:srgbClr val="000000"/>
                </a:solidFill>
                <a:latin typeface="Times New Roman"/>
              </a:rPr>
              <a:t> platform that</a:t>
            </a:r>
            <a:r>
              <a:rPr lang="en-US" sz="2800" spc="-1">
                <a:solidFill>
                  <a:srgbClr val="000000"/>
                </a:solidFill>
                <a:latin typeface="Times New Roman"/>
              </a:rPr>
              <a:t> enables users</a:t>
            </a:r>
            <a:r>
              <a:rPr lang="en-US" sz="2800" b="0" strike="noStrike" spc="-1">
                <a:solidFill>
                  <a:srgbClr val="000000"/>
                </a:solidFill>
                <a:latin typeface="Times New Roman"/>
              </a:rPr>
              <a:t> to buy and sell items </a:t>
            </a:r>
            <a:r>
              <a:rPr lang="en-US" sz="2800" spc="-1">
                <a:solidFill>
                  <a:srgbClr val="000000"/>
                </a:solidFill>
                <a:latin typeface="Times New Roman"/>
              </a:rPr>
              <a:t>perceived as </a:t>
            </a:r>
            <a:r>
              <a:rPr lang="en-US" sz="2800" b="0" strike="noStrike" spc="-1">
                <a:solidFill>
                  <a:srgbClr val="000000"/>
                </a:solidFill>
                <a:latin typeface="Times New Roman"/>
              </a:rPr>
              <a:t>an auction like environment wherein</a:t>
            </a:r>
            <a:r>
              <a:rPr lang="en-US" sz="2800" spc="-1">
                <a:solidFill>
                  <a:srgbClr val="000000"/>
                </a:solidFill>
                <a:latin typeface="Times New Roman"/>
              </a:rPr>
              <a:t> they bid prices for the chosen product against other users and the one who bids highest gets the item</a:t>
            </a:r>
            <a:r>
              <a:rPr lang="en-US" sz="2800" b="0" strike="noStrike" spc="-1">
                <a:solidFill>
                  <a:srgbClr val="000000"/>
                </a:solidFill>
                <a:latin typeface="Times New Roman"/>
              </a:rPr>
              <a:t>.</a:t>
            </a:r>
            <a:endParaRPr lang="en-IN" sz="2800" b="0" strike="noStrike" spc="-1">
              <a:latin typeface="Arial"/>
            </a:endParaRPr>
          </a:p>
          <a:p>
            <a:pPr indent="-215900" algn="just">
              <a:spcBef>
                <a:spcPts val="901"/>
              </a:spcBef>
              <a:buClr>
                <a:srgbClr val="000000"/>
              </a:buClr>
              <a:buFont typeface="Arial"/>
              <a:buChar char="•"/>
            </a:pPr>
            <a:r>
              <a:rPr lang="en-US" sz="2800" spc="-1">
                <a:latin typeface="Times New Roman"/>
              </a:rPr>
              <a:t>A customer can also put up his own products for auction and enabling him to get maximum value</a:t>
            </a:r>
            <a:endParaRPr lang="en-US" sz="28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1"/>
          <p:cNvSpPr/>
          <p:nvPr/>
        </p:nvSpPr>
        <p:spPr>
          <a:xfrm>
            <a:off x="23436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2. Problem Statement</a:t>
            </a:r>
            <a:endParaRPr lang="en-IN" sz="3200" b="0" strike="noStrike" spc="-1">
              <a:latin typeface="Arial"/>
            </a:endParaRPr>
          </a:p>
        </p:txBody>
      </p:sp>
      <p:sp>
        <p:nvSpPr>
          <p:cNvPr id="95" name="TextBox 4"/>
          <p:cNvSpPr/>
          <p:nvPr/>
        </p:nvSpPr>
        <p:spPr>
          <a:xfrm>
            <a:off x="550080" y="1296827"/>
            <a:ext cx="11091600" cy="452286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spcBef>
                <a:spcPts val="901"/>
              </a:spcBef>
            </a:pPr>
            <a:r>
              <a:rPr lang="en-IN" sz="2400" b="0" strike="noStrike" spc="-1">
                <a:solidFill>
                  <a:srgbClr val="000000"/>
                </a:solidFill>
                <a:latin typeface="Times New Roman"/>
              </a:rPr>
              <a:t>When we want to sell</a:t>
            </a:r>
            <a:r>
              <a:rPr lang="en-IN" sz="2400" spc="-1">
                <a:solidFill>
                  <a:srgbClr val="000000"/>
                </a:solidFill>
                <a:latin typeface="Times New Roman"/>
              </a:rPr>
              <a:t> an item</a:t>
            </a:r>
            <a:r>
              <a:rPr lang="en-IN" sz="2400" b="0" strike="noStrike" spc="-1">
                <a:solidFill>
                  <a:srgbClr val="000000"/>
                </a:solidFill>
                <a:latin typeface="Times New Roman"/>
              </a:rPr>
              <a:t> online, we</a:t>
            </a:r>
            <a:r>
              <a:rPr lang="en-IN" sz="2400" spc="-1">
                <a:solidFill>
                  <a:srgbClr val="000000"/>
                </a:solidFill>
                <a:latin typeface="Times New Roman"/>
              </a:rPr>
              <a:t> are unsure about the price at which its most appropriate to sell it, the price might be estimated depending on its value as perceived by the seller but it might be different from the perspective of buyer who is able appraise the product's value to its actual selling value, hence the</a:t>
            </a:r>
            <a:r>
              <a:rPr lang="en-IN" sz="2400" b="0" strike="noStrike" spc="-1">
                <a:solidFill>
                  <a:srgbClr val="000000"/>
                </a:solidFill>
                <a:latin typeface="Times New Roman"/>
              </a:rPr>
              <a:t> seller </a:t>
            </a:r>
            <a:r>
              <a:rPr lang="en-IN" sz="2400" spc="-1">
                <a:solidFill>
                  <a:srgbClr val="000000"/>
                </a:solidFill>
                <a:latin typeface="Times New Roman"/>
              </a:rPr>
              <a:t>will </a:t>
            </a:r>
            <a:r>
              <a:rPr lang="en-IN" sz="2400" b="0" strike="noStrike" spc="-1">
                <a:solidFill>
                  <a:srgbClr val="000000"/>
                </a:solidFill>
                <a:latin typeface="Times New Roman"/>
              </a:rPr>
              <a:t>get the maximum value for their products</a:t>
            </a:r>
            <a:r>
              <a:rPr lang="en-IN" sz="2400" spc="-1">
                <a:solidFill>
                  <a:srgbClr val="000000"/>
                </a:solidFill>
                <a:latin typeface="Times New Roman"/>
              </a:rPr>
              <a:t> if their customers, who they want to sell it, are the one deciding the price</a:t>
            </a:r>
            <a:r>
              <a:rPr lang="en-IN" sz="2400" b="0" strike="noStrike" spc="-1">
                <a:solidFill>
                  <a:srgbClr val="000000"/>
                </a:solidFill>
                <a:latin typeface="Times New Roman"/>
              </a:rPr>
              <a:t>. </a:t>
            </a:r>
            <a:br>
              <a:rPr sz="2400"/>
            </a:br>
            <a:br>
              <a:rPr sz="2400"/>
            </a:br>
            <a:r>
              <a:rPr lang="en-IN" sz="2400" b="0" strike="noStrike" spc="-1">
                <a:solidFill>
                  <a:srgbClr val="000000"/>
                </a:solidFill>
                <a:latin typeface="Times New Roman"/>
              </a:rPr>
              <a:t>The offline auctions need a lot of time to be invested for participation</a:t>
            </a:r>
            <a:r>
              <a:rPr lang="en-IN" sz="2400" spc="-1">
                <a:solidFill>
                  <a:srgbClr val="000000"/>
                </a:solidFill>
                <a:latin typeface="Times New Roman"/>
              </a:rPr>
              <a:t>, it also results in travel and stay expenditures</a:t>
            </a:r>
            <a:r>
              <a:rPr lang="en-IN" sz="2400" b="0" strike="noStrike" spc="-1">
                <a:solidFill>
                  <a:srgbClr val="000000"/>
                </a:solidFill>
                <a:latin typeface="Times New Roman"/>
              </a:rPr>
              <a:t> </a:t>
            </a:r>
            <a:r>
              <a:rPr lang="en-IN" sz="2400" spc="-1">
                <a:solidFill>
                  <a:srgbClr val="000000"/>
                </a:solidFill>
                <a:latin typeface="Times New Roman"/>
              </a:rPr>
              <a:t>for people coming from different regions of the world, hence poses another set of restrictions and may result in a fruitless endeavour, or the sellers due to either lack of customers participating in auction or not getting maximum value for their product  </a:t>
            </a:r>
            <a:r>
              <a:rPr lang="en-IN" sz="2400" b="0" strike="noStrike" spc="-1">
                <a:solidFill>
                  <a:srgbClr val="000000"/>
                </a:solidFill>
                <a:latin typeface="Times New Roman"/>
              </a:rPr>
              <a:t>as people need to travel and then stay for all the items to come for the auction they </a:t>
            </a:r>
            <a:r>
              <a:rPr lang="en-IN" sz="2400" spc="-1">
                <a:solidFill>
                  <a:srgbClr val="000000"/>
                </a:solidFill>
                <a:latin typeface="Times New Roman"/>
              </a:rPr>
              <a:t>, may result in their item remaining unsold</a:t>
            </a:r>
            <a:endParaRPr lang="en-IN" sz="2400" b="0" strike="noStrike" spc="-1">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3. Motivation</a:t>
            </a:r>
            <a:endParaRPr lang="en-IN" sz="3200" b="0" strike="noStrike" spc="-1">
              <a:latin typeface="Arial"/>
            </a:endParaRPr>
          </a:p>
        </p:txBody>
      </p:sp>
      <p:sp>
        <p:nvSpPr>
          <p:cNvPr id="97" name="TextBox 2"/>
          <p:cNvSpPr/>
          <p:nvPr/>
        </p:nvSpPr>
        <p:spPr>
          <a:xfrm>
            <a:off x="693360" y="1382770"/>
            <a:ext cx="9900720" cy="378419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IN" sz="2400" spc="-1">
                <a:latin typeface="Times New Roman"/>
              </a:rPr>
              <a:t>The endeavour behind creating </a:t>
            </a:r>
            <a:r>
              <a:rPr lang="en-IN" sz="2400" spc="-1" err="1">
                <a:latin typeface="Times New Roman"/>
              </a:rPr>
              <a:t>BidNest</a:t>
            </a:r>
            <a:r>
              <a:rPr lang="en-IN" sz="2400" spc="-1">
                <a:latin typeface="Times New Roman"/>
              </a:rPr>
              <a:t> is </a:t>
            </a:r>
            <a:r>
              <a:rPr lang="en-IN" sz="2400" spc="-1">
                <a:latin typeface="Times New Roman"/>
                <a:ea typeface="+mn-lt"/>
                <a:cs typeface="+mn-lt"/>
              </a:rPr>
              <a:t>about crafting an ecosystem where individuals can turn their possessions into opportunities and buyers can discover treasures. It's the thrill of empowering people to bid on dreams, turning the virtual gavel into a force for empowerment. It's about fostering trust in transactions and connecting people through the shared excitement of bidding. As I embark on this journey, I'm motivated by the prospect of building a vibrant marketplace where stories unfold with every bid, where value is discovered in unexpected places, and where the possibilities are as limitless as the imagination of the users who will come together to buy and sell, turning mere items into meaningful experiences.</a:t>
            </a:r>
            <a:endParaRPr lang="en-IN" sz="2400" b="0" strike="noStrike" spc="-1">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4. Objectives</a:t>
            </a:r>
            <a:endParaRPr lang="en-IN" sz="3200" b="0" strike="noStrike" spc="-1">
              <a:latin typeface="Arial"/>
            </a:endParaRPr>
          </a:p>
        </p:txBody>
      </p:sp>
      <p:sp>
        <p:nvSpPr>
          <p:cNvPr id="99" name="TextBox 2"/>
          <p:cNvSpPr/>
          <p:nvPr/>
        </p:nvSpPr>
        <p:spPr>
          <a:xfrm>
            <a:off x="1021320" y="1591200"/>
            <a:ext cx="9900720" cy="28038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750" indent="-285750">
              <a:lnSpc>
                <a:spcPct val="150000"/>
              </a:lnSpc>
              <a:buClr>
                <a:srgbClr val="000000"/>
              </a:buClr>
              <a:buFont typeface="Arial"/>
              <a:buChar char="•"/>
            </a:pPr>
            <a:r>
              <a:rPr lang="en-IN" sz="2000" b="0" strike="noStrike" spc="-1">
                <a:solidFill>
                  <a:srgbClr val="000000"/>
                </a:solidFill>
                <a:latin typeface="Times New Roman"/>
              </a:rPr>
              <a:t>To create a user friendly</a:t>
            </a:r>
            <a:r>
              <a:rPr lang="en-IN" sz="2000" spc="-1">
                <a:solidFill>
                  <a:srgbClr val="000000"/>
                </a:solidFill>
                <a:latin typeface="Times New Roman"/>
              </a:rPr>
              <a:t> web-based</a:t>
            </a:r>
            <a:r>
              <a:rPr lang="en-IN" sz="2000" b="0" strike="noStrike" spc="-1">
                <a:solidFill>
                  <a:srgbClr val="000000"/>
                </a:solidFill>
                <a:latin typeface="Times New Roman"/>
              </a:rPr>
              <a:t> platform for </a:t>
            </a:r>
            <a:r>
              <a:rPr lang="en-IN" sz="2000" spc="-1">
                <a:solidFill>
                  <a:srgbClr val="000000"/>
                </a:solidFill>
                <a:latin typeface="Times New Roman"/>
              </a:rPr>
              <a:t>online-auction</a:t>
            </a:r>
            <a:r>
              <a:rPr lang="en-IN" sz="2000" b="0" strike="noStrike" spc="-1">
                <a:solidFill>
                  <a:srgbClr val="000000"/>
                </a:solidFill>
                <a:latin typeface="Times New Roman"/>
              </a:rPr>
              <a:t>.</a:t>
            </a:r>
            <a:endParaRPr lang="en-IN" sz="2000" spc="-1">
              <a:solidFill>
                <a:srgbClr val="000000"/>
              </a:solidFill>
              <a:latin typeface="Arial"/>
            </a:endParaRPr>
          </a:p>
          <a:p>
            <a:pPr marL="285750" indent="-285750">
              <a:lnSpc>
                <a:spcPct val="150000"/>
              </a:lnSpc>
              <a:buClr>
                <a:srgbClr val="000000"/>
              </a:buClr>
              <a:buFont typeface="Arial"/>
              <a:buChar char="•"/>
            </a:pPr>
            <a:r>
              <a:rPr lang="en-IN" sz="2000" b="0" strike="noStrike" spc="-1">
                <a:solidFill>
                  <a:srgbClr val="000000"/>
                </a:solidFill>
                <a:latin typeface="Times New Roman"/>
              </a:rPr>
              <a:t>To give people more value for their time</a:t>
            </a:r>
            <a:r>
              <a:rPr lang="en-IN" sz="2000" spc="-1">
                <a:solidFill>
                  <a:srgbClr val="000000"/>
                </a:solidFill>
                <a:latin typeface="Times New Roman"/>
              </a:rPr>
              <a:t> and products</a:t>
            </a:r>
            <a:r>
              <a:rPr lang="en-IN" sz="2000" b="0" strike="noStrike" spc="-1">
                <a:solidFill>
                  <a:srgbClr val="000000"/>
                </a:solidFill>
                <a:latin typeface="Times New Roman"/>
              </a:rPr>
              <a:t>.</a:t>
            </a:r>
            <a:endParaRPr lang="en-IN" sz="2000" b="0" strike="noStrike" spc="-1">
              <a:latin typeface="Arial"/>
            </a:endParaRPr>
          </a:p>
          <a:p>
            <a:pPr marL="285750" indent="-285750">
              <a:lnSpc>
                <a:spcPct val="150000"/>
              </a:lnSpc>
              <a:buClr>
                <a:srgbClr val="000000"/>
              </a:buClr>
              <a:buFont typeface="Arial"/>
              <a:buChar char="•"/>
            </a:pPr>
            <a:r>
              <a:rPr lang="en-IN" sz="2000" b="0" strike="noStrike" spc="-1">
                <a:solidFill>
                  <a:srgbClr val="000000"/>
                </a:solidFill>
                <a:latin typeface="Times New Roman"/>
              </a:rPr>
              <a:t>To develop home page, </a:t>
            </a:r>
            <a:r>
              <a:rPr lang="en-IN" sz="2000" spc="-1">
                <a:solidFill>
                  <a:srgbClr val="000000"/>
                </a:solidFill>
                <a:latin typeface="Times New Roman"/>
              </a:rPr>
              <a:t>product browsing</a:t>
            </a:r>
            <a:r>
              <a:rPr lang="en-IN" sz="2000" b="0" strike="noStrike" spc="-1">
                <a:solidFill>
                  <a:srgbClr val="000000"/>
                </a:solidFill>
                <a:latin typeface="Times New Roman"/>
              </a:rPr>
              <a:t> catalogue and other important functionalities</a:t>
            </a:r>
            <a:r>
              <a:rPr lang="en-IN" sz="2000" spc="-1">
                <a:solidFill>
                  <a:srgbClr val="000000"/>
                </a:solidFill>
                <a:latin typeface="Times New Roman"/>
              </a:rPr>
              <a:t>.</a:t>
            </a:r>
            <a:endParaRPr lang="en-IN" sz="2000" b="0" strike="noStrike" spc="-1">
              <a:latin typeface="Arial"/>
            </a:endParaRPr>
          </a:p>
          <a:p>
            <a:pPr marL="285750" indent="-285750">
              <a:lnSpc>
                <a:spcPct val="150000"/>
              </a:lnSpc>
              <a:buClr>
                <a:srgbClr val="000000"/>
              </a:buClr>
              <a:buFont typeface="Arial"/>
              <a:buChar char="•"/>
            </a:pPr>
            <a:r>
              <a:rPr lang="en-IN" sz="2000" spc="-1">
                <a:latin typeface="Times New Roman"/>
              </a:rPr>
              <a:t>To learn teamwork, collaboration and project management</a:t>
            </a:r>
            <a:endParaRPr lang="en-IN" sz="2000" b="0" strike="noStrike" spc="-1">
              <a:latin typeface="Times New Roman"/>
            </a:endParaRPr>
          </a:p>
          <a:p>
            <a:pPr marL="285750" indent="-285750">
              <a:lnSpc>
                <a:spcPct val="150000"/>
              </a:lnSpc>
              <a:buClr>
                <a:srgbClr val="000000"/>
              </a:buClr>
              <a:buFont typeface="Arial"/>
              <a:buChar char="•"/>
            </a:pPr>
            <a:r>
              <a:rPr lang="en-IN" sz="2000" spc="-1">
                <a:latin typeface="Times New Roman"/>
              </a:rPr>
              <a:t>To learn technical skills required for successfully creating a project</a:t>
            </a:r>
          </a:p>
          <a:p>
            <a:pPr>
              <a:lnSpc>
                <a:spcPct val="150000"/>
              </a:lnSpc>
            </a:pPr>
            <a:endParaRPr lang="en-IN" sz="2000"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5. Technology Stack</a:t>
            </a:r>
            <a:endParaRPr lang="en-IN" sz="3200" b="0" strike="noStrike" spc="-1">
              <a:latin typeface="Arial"/>
            </a:endParaRPr>
          </a:p>
        </p:txBody>
      </p:sp>
      <p:sp>
        <p:nvSpPr>
          <p:cNvPr id="101" name="TextBox 4"/>
          <p:cNvSpPr/>
          <p:nvPr/>
        </p:nvSpPr>
        <p:spPr>
          <a:xfrm>
            <a:off x="663480" y="1909080"/>
            <a:ext cx="6097320" cy="330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spcBef>
                <a:spcPts val="601"/>
              </a:spcBef>
              <a:buNone/>
            </a:pPr>
            <a:r>
              <a:rPr lang="en-IN" sz="2000" b="1" u="sng" strike="noStrike" spc="-1">
                <a:solidFill>
                  <a:srgbClr val="000000"/>
                </a:solidFill>
                <a:uFillTx/>
                <a:latin typeface="Times New Roman"/>
              </a:rPr>
              <a:t>Version Control</a:t>
            </a:r>
            <a:endParaRPr lang="en-IN" sz="2000" b="0" strike="noStrike" spc="-1">
              <a:latin typeface="Arial"/>
            </a:endParaRPr>
          </a:p>
          <a:p>
            <a:pPr indent="-215900" algn="just">
              <a:lnSpc>
                <a:spcPct val="100000"/>
              </a:lnSpc>
              <a:spcBef>
                <a:spcPts val="601"/>
              </a:spcBef>
              <a:buClr>
                <a:srgbClr val="000000"/>
              </a:buClr>
              <a:buFont typeface="Arial"/>
              <a:buChar char="•"/>
            </a:pPr>
            <a:r>
              <a:rPr lang="en-IN" spc="-1">
                <a:solidFill>
                  <a:srgbClr val="000000"/>
                </a:solidFill>
                <a:latin typeface="Times New Roman"/>
              </a:rPr>
              <a:t>GitHub</a:t>
            </a:r>
            <a:endParaRPr lang="en-IN" sz="1800" b="0" strike="noStrike" spc="-1">
              <a:latin typeface="Arial"/>
            </a:endParaRPr>
          </a:p>
          <a:p>
            <a:pPr algn="just">
              <a:lnSpc>
                <a:spcPct val="100000"/>
              </a:lnSpc>
              <a:spcBef>
                <a:spcPts val="601"/>
              </a:spcBef>
              <a:buNone/>
            </a:pPr>
            <a:r>
              <a:rPr lang="en-IN" sz="2000" b="1" u="sng" strike="noStrike" spc="-1">
                <a:solidFill>
                  <a:srgbClr val="000000"/>
                </a:solidFill>
                <a:uFillTx/>
                <a:latin typeface="Times New Roman"/>
              </a:rPr>
              <a:t>Development</a:t>
            </a:r>
            <a:endParaRPr lang="en-IN" sz="2000" b="0" strike="noStrike" spc="-1">
              <a:latin typeface="Arial"/>
            </a:endParaRPr>
          </a:p>
          <a:p>
            <a:pPr indent="-215900" algn="just">
              <a:lnSpc>
                <a:spcPct val="100000"/>
              </a:lnSpc>
              <a:spcBef>
                <a:spcPts val="601"/>
              </a:spcBef>
              <a:buClr>
                <a:srgbClr val="000000"/>
              </a:buClr>
              <a:buFont typeface="Arial"/>
              <a:buChar char="•"/>
            </a:pPr>
            <a:r>
              <a:rPr lang="en-IN" sz="1800" b="1" strike="noStrike" spc="-1">
                <a:solidFill>
                  <a:srgbClr val="000000"/>
                </a:solidFill>
                <a:latin typeface="Calibri"/>
              </a:rPr>
              <a:t>Backend –</a:t>
            </a:r>
            <a:r>
              <a:rPr lang="en-IN" sz="1800" b="0" strike="noStrike" spc="-1">
                <a:solidFill>
                  <a:srgbClr val="000000"/>
                </a:solidFill>
                <a:latin typeface="Calibri"/>
              </a:rPr>
              <a:t> NodeJS</a:t>
            </a:r>
            <a:endParaRPr lang="en-IN" sz="1800" b="0" strike="noStrike" spc="-1">
              <a:latin typeface="Arial"/>
            </a:endParaRPr>
          </a:p>
          <a:p>
            <a:pPr indent="-215900" algn="just">
              <a:lnSpc>
                <a:spcPct val="100000"/>
              </a:lnSpc>
              <a:buClr>
                <a:srgbClr val="000000"/>
              </a:buClr>
              <a:buFont typeface="Arial"/>
              <a:buChar char="•"/>
            </a:pPr>
            <a:r>
              <a:rPr lang="en-IN" sz="1800" b="1" strike="noStrike" spc="-1">
                <a:solidFill>
                  <a:srgbClr val="000000"/>
                </a:solidFill>
                <a:latin typeface="Calibri"/>
              </a:rPr>
              <a:t>Frontend - </a:t>
            </a:r>
            <a:r>
              <a:rPr lang="en-IN" sz="1800" b="0" strike="noStrike" spc="-1">
                <a:solidFill>
                  <a:srgbClr val="000000"/>
                </a:solidFill>
                <a:latin typeface="Calibri"/>
              </a:rPr>
              <a:t>ReactJS , HTML, CSS</a:t>
            </a:r>
            <a:endParaRPr lang="en-IN" sz="1800" b="0" strike="noStrike" spc="-1">
              <a:latin typeface="Arial"/>
            </a:endParaRPr>
          </a:p>
          <a:p>
            <a:pPr algn="just">
              <a:lnSpc>
                <a:spcPct val="100000"/>
              </a:lnSpc>
              <a:spcBef>
                <a:spcPts val="601"/>
              </a:spcBef>
              <a:buNone/>
            </a:pPr>
            <a:r>
              <a:rPr lang="en-IN" sz="2000" b="1" u="sng" strike="noStrike" spc="-1">
                <a:solidFill>
                  <a:srgbClr val="000000"/>
                </a:solidFill>
                <a:uFillTx/>
                <a:latin typeface="Times New Roman"/>
              </a:rPr>
              <a:t>Database</a:t>
            </a:r>
            <a:endParaRPr lang="en-IN" sz="2000" b="0" strike="noStrike" spc="-1">
              <a:latin typeface="Arial"/>
            </a:endParaRPr>
          </a:p>
          <a:p>
            <a:pPr indent="-215900" algn="just">
              <a:lnSpc>
                <a:spcPct val="100000"/>
              </a:lnSpc>
              <a:spcBef>
                <a:spcPts val="601"/>
              </a:spcBef>
              <a:buClr>
                <a:srgbClr val="000000"/>
              </a:buClr>
              <a:buFont typeface="Arial"/>
              <a:buChar char="•"/>
            </a:pPr>
            <a:r>
              <a:rPr lang="en-IN" sz="1800" b="0" strike="noStrike" spc="-1">
                <a:solidFill>
                  <a:srgbClr val="000000"/>
                </a:solidFill>
                <a:latin typeface="Times New Roman"/>
              </a:rPr>
              <a:t>MongoDB</a:t>
            </a:r>
            <a:endParaRPr lang="en-IN" sz="1800" b="0" strike="noStrike" spc="-1">
              <a:latin typeface="Arial"/>
            </a:endParaRPr>
          </a:p>
          <a:p>
            <a:pPr>
              <a:lnSpc>
                <a:spcPct val="100000"/>
              </a:lnSpc>
              <a:buNone/>
            </a:pPr>
            <a:br>
              <a:rPr sz="1800"/>
            </a:br>
            <a:br>
              <a:rPr sz="1800"/>
            </a:b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6. Methodology (contd.)</a:t>
            </a:r>
            <a:endParaRPr lang="en-IN" sz="3200" b="0" strike="noStrike" spc="-1">
              <a:latin typeface="Arial"/>
            </a:endParaRPr>
          </a:p>
        </p:txBody>
      </p:sp>
      <p:pic>
        <p:nvPicPr>
          <p:cNvPr id="2" name="Picture 1" descr="A diagram of a product&#10;&#10;Description automatically generated">
            <a:extLst>
              <a:ext uri="{FF2B5EF4-FFF2-40B4-BE49-F238E27FC236}">
                <a16:creationId xmlns:a16="http://schemas.microsoft.com/office/drawing/2014/main" id="{9BD72577-1C68-B52A-DD68-0390131E741E}"/>
              </a:ext>
            </a:extLst>
          </p:cNvPr>
          <p:cNvPicPr>
            <a:picLocks noChangeAspect="1"/>
          </p:cNvPicPr>
          <p:nvPr/>
        </p:nvPicPr>
        <p:blipFill>
          <a:blip r:embed="rId2"/>
          <a:stretch>
            <a:fillRect/>
          </a:stretch>
        </p:blipFill>
        <p:spPr>
          <a:xfrm>
            <a:off x="583532" y="888928"/>
            <a:ext cx="9250278" cy="58621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
          <p:cNvSpPr/>
          <p:nvPr/>
        </p:nvSpPr>
        <p:spPr>
          <a:xfrm>
            <a:off x="325800" y="248760"/>
            <a:ext cx="75301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46B0FA"/>
                </a:solidFill>
                <a:latin typeface="Arial"/>
              </a:rPr>
              <a:t>6. Methodology</a:t>
            </a:r>
            <a:endParaRPr lang="en-IN" sz="3200" b="0" strike="noStrike" spc="-1">
              <a:latin typeface="Arial"/>
            </a:endParaRPr>
          </a:p>
        </p:txBody>
      </p:sp>
      <p:sp>
        <p:nvSpPr>
          <p:cNvPr id="103" name="TextBox 102"/>
          <p:cNvSpPr txBox="1"/>
          <p:nvPr/>
        </p:nvSpPr>
        <p:spPr>
          <a:xfrm>
            <a:off x="355640" y="1194217"/>
            <a:ext cx="5849043" cy="4981036"/>
          </a:xfrm>
          <a:prstGeom prst="rect">
            <a:avLst/>
          </a:prstGeom>
          <a:noFill/>
          <a:ln w="0">
            <a:noFill/>
          </a:ln>
        </p:spPr>
        <p:txBody>
          <a:bodyPr lIns="90000" tIns="45000" rIns="90000" bIns="45000" anchor="t">
            <a:noAutofit/>
          </a:bodyPr>
          <a:lstStyle/>
          <a:p>
            <a:pPr marL="285750" indent="-285750">
              <a:buFont typeface="Arial"/>
              <a:buChar char="•"/>
            </a:pPr>
            <a:r>
              <a:rPr lang="en-IN" b="1" spc="-1">
                <a:ea typeface="+mn-lt"/>
                <a:cs typeface="+mn-lt"/>
              </a:rPr>
              <a:t>Front-End Development with React</a:t>
            </a:r>
            <a:endParaRPr lang="en-US"/>
          </a:p>
          <a:p>
            <a:pPr marL="342900" indent="-342900">
              <a:buAutoNum type="arabicPeriod"/>
            </a:pPr>
            <a:r>
              <a:rPr lang="en-IN" spc="-1">
                <a:ea typeface="+mn-lt"/>
                <a:cs typeface="+mn-lt"/>
              </a:rPr>
              <a:t>Start front-end development with React.</a:t>
            </a:r>
            <a:endParaRPr lang="en-IN"/>
          </a:p>
          <a:p>
            <a:pPr marL="342900" indent="-342900">
              <a:buAutoNum type="arabicPeriod"/>
            </a:pPr>
            <a:r>
              <a:rPr lang="en-IN" spc="-1">
                <a:ea typeface="+mn-lt"/>
                <a:cs typeface="+mn-lt"/>
              </a:rPr>
              <a:t>Create the homepage with featured listings and search functionality.</a:t>
            </a:r>
            <a:endParaRPr lang="en-IN"/>
          </a:p>
          <a:p>
            <a:pPr marL="342900" indent="-342900">
              <a:buAutoNum type="arabicPeriod"/>
            </a:pPr>
            <a:r>
              <a:rPr lang="en-IN" spc="-1">
                <a:ea typeface="+mn-lt"/>
                <a:cs typeface="+mn-lt"/>
              </a:rPr>
              <a:t>Implement basic navigation components (e.g., header, footer).</a:t>
            </a:r>
            <a:endParaRPr lang="en-IN"/>
          </a:p>
          <a:p>
            <a:pPr marL="342900" indent="-342900">
              <a:buAutoNum type="arabicPeriod"/>
            </a:pPr>
            <a:r>
              <a:rPr lang="en-IN" spc="-1">
                <a:ea typeface="+mn-lt"/>
                <a:cs typeface="+mn-lt"/>
              </a:rPr>
              <a:t>Develop user registration and login forms.</a:t>
            </a:r>
            <a:endParaRPr lang="en-IN"/>
          </a:p>
          <a:p>
            <a:pPr marL="342900" indent="-342900">
              <a:buFontTx/>
              <a:buAutoNum type="arabicPeriod"/>
            </a:pPr>
            <a:r>
              <a:rPr lang="en-IN" spc="-1">
                <a:ea typeface="+mn-lt"/>
                <a:cs typeface="+mn-lt"/>
              </a:rPr>
              <a:t>Create User profiles for seller/buyer.</a:t>
            </a:r>
          </a:p>
          <a:p>
            <a:endParaRPr lang="en-IN" spc="-1">
              <a:ea typeface="+mn-lt"/>
              <a:cs typeface="+mn-lt"/>
            </a:endParaRPr>
          </a:p>
          <a:p>
            <a:pPr marL="285750" indent="-285750">
              <a:buFont typeface="Arial"/>
              <a:buChar char="•"/>
            </a:pPr>
            <a:r>
              <a:rPr lang="en-IN" b="1" spc="-1">
                <a:ea typeface="+mn-lt"/>
                <a:cs typeface="+mn-lt"/>
              </a:rPr>
              <a:t>Back-End Development with Node.js</a:t>
            </a:r>
            <a:endParaRPr lang="en-IN" b="1"/>
          </a:p>
          <a:p>
            <a:pPr marL="342900" indent="-342900">
              <a:buAutoNum type="arabicPeriod"/>
            </a:pPr>
            <a:r>
              <a:rPr lang="en-IN" spc="-1">
                <a:ea typeface="+mn-lt"/>
                <a:cs typeface="+mn-lt"/>
              </a:rPr>
              <a:t>Set up the Node.js server using Express.js.</a:t>
            </a:r>
            <a:endParaRPr lang="en-IN"/>
          </a:p>
          <a:p>
            <a:pPr marL="342900" indent="-342900">
              <a:buAutoNum type="arabicPeriod"/>
            </a:pPr>
            <a:r>
              <a:rPr lang="en-IN" spc="-1">
                <a:ea typeface="+mn-lt"/>
                <a:cs typeface="+mn-lt"/>
              </a:rPr>
              <a:t>Implement user authentication and user management routes.</a:t>
            </a:r>
            <a:endParaRPr lang="en-IN"/>
          </a:p>
          <a:p>
            <a:pPr marL="342900" indent="-342900">
              <a:buAutoNum type="arabicPeriod"/>
            </a:pPr>
            <a:r>
              <a:rPr lang="en-IN" spc="-1">
                <a:ea typeface="+mn-lt"/>
                <a:cs typeface="+mn-lt"/>
              </a:rPr>
              <a:t>Create API endpoints for user registration and login.</a:t>
            </a:r>
            <a:endParaRPr lang="en-IN"/>
          </a:p>
          <a:p>
            <a:pPr marL="342900" indent="-342900">
              <a:buAutoNum type="arabicPeriod"/>
            </a:pPr>
            <a:r>
              <a:rPr lang="en-IN" spc="-1">
                <a:ea typeface="+mn-lt"/>
                <a:cs typeface="+mn-lt"/>
              </a:rPr>
              <a:t>Begin database integration with MongoDB for user data.</a:t>
            </a:r>
            <a:endParaRPr lang="en-IN"/>
          </a:p>
          <a:p>
            <a:pPr marL="342900" indent="-342900">
              <a:buAutoNum type="arabicPeriod"/>
            </a:pPr>
            <a:r>
              <a:rPr lang="en-IN" spc="-1">
                <a:latin typeface="Arial"/>
                <a:cs typeface="Arial"/>
              </a:rPr>
              <a:t>Refining front-end side-by-side</a:t>
            </a:r>
            <a:endParaRPr lang="en-IN" sz="1800" strike="noStrike" spc="-1">
              <a:latin typeface="Arial"/>
              <a:cs typeface="Arial"/>
            </a:endParaRPr>
          </a:p>
          <a:p>
            <a:endParaRPr lang="en-IN" b="1" spc="-1">
              <a:latin typeface="Arial"/>
              <a:cs typeface="Arial"/>
            </a:endParaRPr>
          </a:p>
        </p:txBody>
      </p:sp>
      <p:sp>
        <p:nvSpPr>
          <p:cNvPr id="2" name="TextBox 1">
            <a:extLst>
              <a:ext uri="{FF2B5EF4-FFF2-40B4-BE49-F238E27FC236}">
                <a16:creationId xmlns:a16="http://schemas.microsoft.com/office/drawing/2014/main" id="{3B3DCA35-51A7-9FC3-C132-C3D39D895558}"/>
              </a:ext>
            </a:extLst>
          </p:cNvPr>
          <p:cNvSpPr txBox="1"/>
          <p:nvPr/>
        </p:nvSpPr>
        <p:spPr>
          <a:xfrm>
            <a:off x="6195484" y="1041400"/>
            <a:ext cx="567478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b="1">
              <a:cs typeface="Arial"/>
            </a:endParaRPr>
          </a:p>
          <a:p>
            <a:pPr marL="285750" indent="-285750">
              <a:buFont typeface="Arial"/>
              <a:buChar char="•"/>
            </a:pPr>
            <a:r>
              <a:rPr lang="en-IN" b="1">
                <a:cs typeface="Arial"/>
              </a:rPr>
              <a:t>Item Listing and Bidding</a:t>
            </a:r>
          </a:p>
          <a:p>
            <a:pPr marL="342900" indent="-342900">
              <a:buAutoNum type="arabicPeriod"/>
            </a:pPr>
            <a:r>
              <a:rPr lang="en-IN">
                <a:cs typeface="Arial"/>
              </a:rPr>
              <a:t>Continue front-end development for item listing creation.</a:t>
            </a:r>
          </a:p>
          <a:p>
            <a:pPr marL="342900" indent="-342900">
              <a:buAutoNum type="arabicPeriod"/>
            </a:pPr>
            <a:r>
              <a:rPr lang="en-IN">
                <a:cs typeface="Arial"/>
              </a:rPr>
              <a:t>Implement the item listings page with filters and sorting options.</a:t>
            </a:r>
          </a:p>
          <a:p>
            <a:pPr marL="342900" indent="-342900">
              <a:buAutoNum type="arabicPeriod"/>
            </a:pPr>
            <a:r>
              <a:rPr lang="en-IN">
                <a:cs typeface="Arial"/>
              </a:rPr>
              <a:t>Enable users to create new listings and upload item images.</a:t>
            </a:r>
          </a:p>
          <a:p>
            <a:pPr marL="342900" indent="-342900">
              <a:buAutoNum type="arabicPeriod"/>
            </a:pPr>
            <a:r>
              <a:rPr lang="en-IN">
                <a:cs typeface="Arial"/>
              </a:rPr>
              <a:t>Begin implementing the bidding functionality.</a:t>
            </a:r>
          </a:p>
          <a:p>
            <a:endParaRPr lang="en-IN">
              <a:cs typeface="Arial"/>
            </a:endParaRPr>
          </a:p>
          <a:p>
            <a:pPr marL="285750" indent="-285750">
              <a:buFont typeface="Arial"/>
              <a:buChar char="•"/>
            </a:pPr>
            <a:r>
              <a:rPr lang="en-IN" b="1">
                <a:cs typeface="Arial"/>
              </a:rPr>
              <a:t>Auction Logic and Item Management</a:t>
            </a:r>
          </a:p>
          <a:p>
            <a:pPr marL="342900" indent="-342900">
              <a:buAutoNum type="arabicPeriod"/>
            </a:pPr>
            <a:r>
              <a:rPr lang="en-IN">
                <a:cs typeface="Arial"/>
              </a:rPr>
              <a:t>Implement the core logic for item auctions, including bidding rules and timers.</a:t>
            </a:r>
          </a:p>
          <a:p>
            <a:pPr marL="342900" indent="-342900">
              <a:buAutoNum type="arabicPeriod"/>
            </a:pPr>
            <a:r>
              <a:rPr lang="en-IN">
                <a:cs typeface="Arial"/>
              </a:rPr>
              <a:t>Develop item management features for sellers, allowing them to edit and relist items.</a:t>
            </a:r>
          </a:p>
          <a:p>
            <a:pPr marL="342900" indent="-342900">
              <a:buAutoNum type="arabicPeriod"/>
            </a:pPr>
            <a:r>
              <a:rPr lang="en-IN">
                <a:cs typeface="Arial"/>
              </a:rPr>
              <a:t>Enhance the user experience with responsive design and usability improvements.</a:t>
            </a:r>
          </a:p>
          <a:p>
            <a:pPr marL="342900" indent="-342900">
              <a:buAutoNum type="arabicPeriod"/>
            </a:pPr>
            <a:r>
              <a:rPr lang="en-IN">
                <a:cs typeface="Arial"/>
              </a:rPr>
              <a:t>Start integrating payment processing functionality.</a:t>
            </a: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Stuti Gandhi</dc:creator>
  <dc:description/>
  <cp:revision>31</cp:revision>
  <dcterms:created xsi:type="dcterms:W3CDTF">2021-05-06T09:42:21Z</dcterms:created>
  <dcterms:modified xsi:type="dcterms:W3CDTF">2023-09-10T12:04:37Z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24</vt:i4>
  </property>
</Properties>
</file>