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FE888-8E11-4BF2-B898-27BC9B5A9E4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F496A3-843D-4A31-A1F7-62A5E25D4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36815E1-DC5C-4A81-9807-32C6A0F0C546}"/>
              </a:ext>
            </a:extLst>
          </p:cNvPr>
          <p:cNvSpPr>
            <a:spLocks noGrp="1"/>
          </p:cNvSpPr>
          <p:nvPr>
            <p:ph type="dt" sz="half" idx="10"/>
          </p:nvPr>
        </p:nvSpPr>
        <p:spPr/>
        <p:txBody>
          <a:bodyPr/>
          <a:lstStyle/>
          <a:p>
            <a:fld id="{EB7F28FF-CF6A-4E9B-A7D1-B62B694754C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8300518D-AE97-4B5C-AE8E-FE48DA4B3A8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AC7214-2FC8-4944-BB9F-9E3AE029BFDE}"/>
              </a:ext>
            </a:extLst>
          </p:cNvPr>
          <p:cNvSpPr>
            <a:spLocks noGrp="1"/>
          </p:cNvSpPr>
          <p:nvPr>
            <p:ph type="sldNum" sz="quarter" idx="12"/>
          </p:nvPr>
        </p:nvSpPr>
        <p:spPr/>
        <p:txBody>
          <a:bodyPr/>
          <a:lstStyle/>
          <a:p>
            <a:fld id="{7FF2DC67-F39F-4A22-B5B6-1BD71EE9413A}" type="slidenum">
              <a:rPr lang="fr-FR" smtClean="0"/>
              <a:t>‹N°›</a:t>
            </a:fld>
            <a:endParaRPr lang="fr-FR"/>
          </a:p>
        </p:txBody>
      </p:sp>
    </p:spTree>
    <p:extLst>
      <p:ext uri="{BB962C8B-B14F-4D97-AF65-F5344CB8AC3E}">
        <p14:creationId xmlns:p14="http://schemas.microsoft.com/office/powerpoint/2010/main" val="19603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A0F92F-3BC5-4859-94EE-F91360A1535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6B57944-CB50-4C7D-83B8-FB811BEB7D2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740CF98-13EC-4243-A26E-E404E46B954E}"/>
              </a:ext>
            </a:extLst>
          </p:cNvPr>
          <p:cNvSpPr>
            <a:spLocks noGrp="1"/>
          </p:cNvSpPr>
          <p:nvPr>
            <p:ph type="dt" sz="half" idx="10"/>
          </p:nvPr>
        </p:nvSpPr>
        <p:spPr/>
        <p:txBody>
          <a:bodyPr/>
          <a:lstStyle/>
          <a:p>
            <a:fld id="{EB7F28FF-CF6A-4E9B-A7D1-B62B694754C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1BFA256F-BF40-4D90-8F2D-B523CFF8FA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42B9AD-0414-4B7F-B0BC-C82C0F20560A}"/>
              </a:ext>
            </a:extLst>
          </p:cNvPr>
          <p:cNvSpPr>
            <a:spLocks noGrp="1"/>
          </p:cNvSpPr>
          <p:nvPr>
            <p:ph type="sldNum" sz="quarter" idx="12"/>
          </p:nvPr>
        </p:nvSpPr>
        <p:spPr/>
        <p:txBody>
          <a:bodyPr/>
          <a:lstStyle/>
          <a:p>
            <a:fld id="{7FF2DC67-F39F-4A22-B5B6-1BD71EE9413A}" type="slidenum">
              <a:rPr lang="fr-FR" smtClean="0"/>
              <a:t>‹N°›</a:t>
            </a:fld>
            <a:endParaRPr lang="fr-FR"/>
          </a:p>
        </p:txBody>
      </p:sp>
    </p:spTree>
    <p:extLst>
      <p:ext uri="{BB962C8B-B14F-4D97-AF65-F5344CB8AC3E}">
        <p14:creationId xmlns:p14="http://schemas.microsoft.com/office/powerpoint/2010/main" val="98989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924E903-7DD6-40F2-BB1F-7C1384C2098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7810702-0218-4762-8A0D-7EB2E2C115C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4DF2B6-61FE-4B8F-9321-E4B418692B26}"/>
              </a:ext>
            </a:extLst>
          </p:cNvPr>
          <p:cNvSpPr>
            <a:spLocks noGrp="1"/>
          </p:cNvSpPr>
          <p:nvPr>
            <p:ph type="dt" sz="half" idx="10"/>
          </p:nvPr>
        </p:nvSpPr>
        <p:spPr/>
        <p:txBody>
          <a:bodyPr/>
          <a:lstStyle/>
          <a:p>
            <a:fld id="{EB7F28FF-CF6A-4E9B-A7D1-B62B694754C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D11609A1-83F3-483B-8EC7-6E81B86786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249ECD-B3D0-4A1F-8F2C-F0E0232F6B44}"/>
              </a:ext>
            </a:extLst>
          </p:cNvPr>
          <p:cNvSpPr>
            <a:spLocks noGrp="1"/>
          </p:cNvSpPr>
          <p:nvPr>
            <p:ph type="sldNum" sz="quarter" idx="12"/>
          </p:nvPr>
        </p:nvSpPr>
        <p:spPr/>
        <p:txBody>
          <a:bodyPr/>
          <a:lstStyle/>
          <a:p>
            <a:fld id="{7FF2DC67-F39F-4A22-B5B6-1BD71EE9413A}" type="slidenum">
              <a:rPr lang="fr-FR" smtClean="0"/>
              <a:t>‹N°›</a:t>
            </a:fld>
            <a:endParaRPr lang="fr-FR"/>
          </a:p>
        </p:txBody>
      </p:sp>
    </p:spTree>
    <p:extLst>
      <p:ext uri="{BB962C8B-B14F-4D97-AF65-F5344CB8AC3E}">
        <p14:creationId xmlns:p14="http://schemas.microsoft.com/office/powerpoint/2010/main" val="429231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8AA5A0-DE11-41CB-A71B-047C67360C4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57E5DB2-9936-41D2-A440-90809A566CF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E41569-949A-4F31-8CBF-32542086223D}"/>
              </a:ext>
            </a:extLst>
          </p:cNvPr>
          <p:cNvSpPr>
            <a:spLocks noGrp="1"/>
          </p:cNvSpPr>
          <p:nvPr>
            <p:ph type="dt" sz="half" idx="10"/>
          </p:nvPr>
        </p:nvSpPr>
        <p:spPr/>
        <p:txBody>
          <a:bodyPr/>
          <a:lstStyle/>
          <a:p>
            <a:fld id="{EB7F28FF-CF6A-4E9B-A7D1-B62B694754C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A445757A-95C4-4F5F-AC31-0D6B28BFE9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17D66AD-0B68-4671-86E2-20477A85599D}"/>
              </a:ext>
            </a:extLst>
          </p:cNvPr>
          <p:cNvSpPr>
            <a:spLocks noGrp="1"/>
          </p:cNvSpPr>
          <p:nvPr>
            <p:ph type="sldNum" sz="quarter" idx="12"/>
          </p:nvPr>
        </p:nvSpPr>
        <p:spPr/>
        <p:txBody>
          <a:bodyPr/>
          <a:lstStyle/>
          <a:p>
            <a:fld id="{7FF2DC67-F39F-4A22-B5B6-1BD71EE9413A}" type="slidenum">
              <a:rPr lang="fr-FR" smtClean="0"/>
              <a:t>‹N°›</a:t>
            </a:fld>
            <a:endParaRPr lang="fr-FR"/>
          </a:p>
        </p:txBody>
      </p:sp>
    </p:spTree>
    <p:extLst>
      <p:ext uri="{BB962C8B-B14F-4D97-AF65-F5344CB8AC3E}">
        <p14:creationId xmlns:p14="http://schemas.microsoft.com/office/powerpoint/2010/main" val="364716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BB5F15-B929-4413-A2C3-930C9089256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8229E7A-2E64-4A11-8368-671F0118D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B81B66D-4211-4A3F-A89F-A92CCA6FA3E4}"/>
              </a:ext>
            </a:extLst>
          </p:cNvPr>
          <p:cNvSpPr>
            <a:spLocks noGrp="1"/>
          </p:cNvSpPr>
          <p:nvPr>
            <p:ph type="dt" sz="half" idx="10"/>
          </p:nvPr>
        </p:nvSpPr>
        <p:spPr/>
        <p:txBody>
          <a:bodyPr/>
          <a:lstStyle/>
          <a:p>
            <a:fld id="{EB7F28FF-CF6A-4E9B-A7D1-B62B694754C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BE44AF0C-7B61-46F1-BC47-B0880AE4C2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07F762-58CE-4E8A-A27A-6E4778AF75AC}"/>
              </a:ext>
            </a:extLst>
          </p:cNvPr>
          <p:cNvSpPr>
            <a:spLocks noGrp="1"/>
          </p:cNvSpPr>
          <p:nvPr>
            <p:ph type="sldNum" sz="quarter" idx="12"/>
          </p:nvPr>
        </p:nvSpPr>
        <p:spPr/>
        <p:txBody>
          <a:bodyPr/>
          <a:lstStyle/>
          <a:p>
            <a:fld id="{7FF2DC67-F39F-4A22-B5B6-1BD71EE9413A}" type="slidenum">
              <a:rPr lang="fr-FR" smtClean="0"/>
              <a:t>‹N°›</a:t>
            </a:fld>
            <a:endParaRPr lang="fr-FR"/>
          </a:p>
        </p:txBody>
      </p:sp>
    </p:spTree>
    <p:extLst>
      <p:ext uri="{BB962C8B-B14F-4D97-AF65-F5344CB8AC3E}">
        <p14:creationId xmlns:p14="http://schemas.microsoft.com/office/powerpoint/2010/main" val="410236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A9123A-197D-45DE-B397-98D4EFC704B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9D440FC-84A7-4F31-9F8E-A9B220D172F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7DF62A1-8F93-42F3-9204-63B5B343531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385F176-55BA-4466-B4DB-A4805FBC2548}"/>
              </a:ext>
            </a:extLst>
          </p:cNvPr>
          <p:cNvSpPr>
            <a:spLocks noGrp="1"/>
          </p:cNvSpPr>
          <p:nvPr>
            <p:ph type="dt" sz="half" idx="10"/>
          </p:nvPr>
        </p:nvSpPr>
        <p:spPr/>
        <p:txBody>
          <a:bodyPr/>
          <a:lstStyle/>
          <a:p>
            <a:fld id="{EB7F28FF-CF6A-4E9B-A7D1-B62B694754C2}" type="datetimeFigureOut">
              <a:rPr lang="fr-FR" smtClean="0"/>
              <a:t>29/01/2024</a:t>
            </a:fld>
            <a:endParaRPr lang="fr-FR"/>
          </a:p>
        </p:txBody>
      </p:sp>
      <p:sp>
        <p:nvSpPr>
          <p:cNvPr id="6" name="Espace réservé du pied de page 5">
            <a:extLst>
              <a:ext uri="{FF2B5EF4-FFF2-40B4-BE49-F238E27FC236}">
                <a16:creationId xmlns:a16="http://schemas.microsoft.com/office/drawing/2014/main" id="{F6D0BB84-294E-4A19-A86C-05753CECB08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664F072-D05C-4980-B0C4-E57A3F9DF3F0}"/>
              </a:ext>
            </a:extLst>
          </p:cNvPr>
          <p:cNvSpPr>
            <a:spLocks noGrp="1"/>
          </p:cNvSpPr>
          <p:nvPr>
            <p:ph type="sldNum" sz="quarter" idx="12"/>
          </p:nvPr>
        </p:nvSpPr>
        <p:spPr/>
        <p:txBody>
          <a:bodyPr/>
          <a:lstStyle/>
          <a:p>
            <a:fld id="{7FF2DC67-F39F-4A22-B5B6-1BD71EE9413A}" type="slidenum">
              <a:rPr lang="fr-FR" smtClean="0"/>
              <a:t>‹N°›</a:t>
            </a:fld>
            <a:endParaRPr lang="fr-FR"/>
          </a:p>
        </p:txBody>
      </p:sp>
    </p:spTree>
    <p:extLst>
      <p:ext uri="{BB962C8B-B14F-4D97-AF65-F5344CB8AC3E}">
        <p14:creationId xmlns:p14="http://schemas.microsoft.com/office/powerpoint/2010/main" val="224696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6831FD-5B24-43BC-8601-7214BD250E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2525F3D-6F79-4557-86EF-9204C29AC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6BA3968-C403-4728-9DFA-C2949B38404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F3BEE67-0876-42DD-937B-E33E03C46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2D2288F-F258-4D05-99D1-E43DB1E5B7A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D2F962C-4111-459C-A25F-18A653E184E8}"/>
              </a:ext>
            </a:extLst>
          </p:cNvPr>
          <p:cNvSpPr>
            <a:spLocks noGrp="1"/>
          </p:cNvSpPr>
          <p:nvPr>
            <p:ph type="dt" sz="half" idx="10"/>
          </p:nvPr>
        </p:nvSpPr>
        <p:spPr/>
        <p:txBody>
          <a:bodyPr/>
          <a:lstStyle/>
          <a:p>
            <a:fld id="{EB7F28FF-CF6A-4E9B-A7D1-B62B694754C2}" type="datetimeFigureOut">
              <a:rPr lang="fr-FR" smtClean="0"/>
              <a:t>29/01/2024</a:t>
            </a:fld>
            <a:endParaRPr lang="fr-FR"/>
          </a:p>
        </p:txBody>
      </p:sp>
      <p:sp>
        <p:nvSpPr>
          <p:cNvPr id="8" name="Espace réservé du pied de page 7">
            <a:extLst>
              <a:ext uri="{FF2B5EF4-FFF2-40B4-BE49-F238E27FC236}">
                <a16:creationId xmlns:a16="http://schemas.microsoft.com/office/drawing/2014/main" id="{4A84B88E-E479-46E6-B57A-CDA1FA9A5FA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F96C898-310E-47D1-AF20-9F08DBA1AC05}"/>
              </a:ext>
            </a:extLst>
          </p:cNvPr>
          <p:cNvSpPr>
            <a:spLocks noGrp="1"/>
          </p:cNvSpPr>
          <p:nvPr>
            <p:ph type="sldNum" sz="quarter" idx="12"/>
          </p:nvPr>
        </p:nvSpPr>
        <p:spPr/>
        <p:txBody>
          <a:bodyPr/>
          <a:lstStyle/>
          <a:p>
            <a:fld id="{7FF2DC67-F39F-4A22-B5B6-1BD71EE9413A}" type="slidenum">
              <a:rPr lang="fr-FR" smtClean="0"/>
              <a:t>‹N°›</a:t>
            </a:fld>
            <a:endParaRPr lang="fr-FR"/>
          </a:p>
        </p:txBody>
      </p:sp>
    </p:spTree>
    <p:extLst>
      <p:ext uri="{BB962C8B-B14F-4D97-AF65-F5344CB8AC3E}">
        <p14:creationId xmlns:p14="http://schemas.microsoft.com/office/powerpoint/2010/main" val="330525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2B5E2C-F6F4-49C8-99FE-C6BA4C015D9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40C7F46-A9E5-456E-9E5C-50DC42D9397D}"/>
              </a:ext>
            </a:extLst>
          </p:cNvPr>
          <p:cNvSpPr>
            <a:spLocks noGrp="1"/>
          </p:cNvSpPr>
          <p:nvPr>
            <p:ph type="dt" sz="half" idx="10"/>
          </p:nvPr>
        </p:nvSpPr>
        <p:spPr/>
        <p:txBody>
          <a:bodyPr/>
          <a:lstStyle/>
          <a:p>
            <a:fld id="{EB7F28FF-CF6A-4E9B-A7D1-B62B694754C2}" type="datetimeFigureOut">
              <a:rPr lang="fr-FR" smtClean="0"/>
              <a:t>29/01/2024</a:t>
            </a:fld>
            <a:endParaRPr lang="fr-FR"/>
          </a:p>
        </p:txBody>
      </p:sp>
      <p:sp>
        <p:nvSpPr>
          <p:cNvPr id="4" name="Espace réservé du pied de page 3">
            <a:extLst>
              <a:ext uri="{FF2B5EF4-FFF2-40B4-BE49-F238E27FC236}">
                <a16:creationId xmlns:a16="http://schemas.microsoft.com/office/drawing/2014/main" id="{D0F0A0E3-3A33-406E-85FC-B9803CC284A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A7A7CA9-F36D-4BB7-BE96-36647D36519A}"/>
              </a:ext>
            </a:extLst>
          </p:cNvPr>
          <p:cNvSpPr>
            <a:spLocks noGrp="1"/>
          </p:cNvSpPr>
          <p:nvPr>
            <p:ph type="sldNum" sz="quarter" idx="12"/>
          </p:nvPr>
        </p:nvSpPr>
        <p:spPr/>
        <p:txBody>
          <a:bodyPr/>
          <a:lstStyle/>
          <a:p>
            <a:fld id="{7FF2DC67-F39F-4A22-B5B6-1BD71EE9413A}" type="slidenum">
              <a:rPr lang="fr-FR" smtClean="0"/>
              <a:t>‹N°›</a:t>
            </a:fld>
            <a:endParaRPr lang="fr-FR"/>
          </a:p>
        </p:txBody>
      </p:sp>
    </p:spTree>
    <p:extLst>
      <p:ext uri="{BB962C8B-B14F-4D97-AF65-F5344CB8AC3E}">
        <p14:creationId xmlns:p14="http://schemas.microsoft.com/office/powerpoint/2010/main" val="216514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DAFF560-CBC2-4D5F-A6CE-2D7A449CD2D6}"/>
              </a:ext>
            </a:extLst>
          </p:cNvPr>
          <p:cNvSpPr>
            <a:spLocks noGrp="1"/>
          </p:cNvSpPr>
          <p:nvPr>
            <p:ph type="dt" sz="half" idx="10"/>
          </p:nvPr>
        </p:nvSpPr>
        <p:spPr/>
        <p:txBody>
          <a:bodyPr/>
          <a:lstStyle/>
          <a:p>
            <a:fld id="{EB7F28FF-CF6A-4E9B-A7D1-B62B694754C2}" type="datetimeFigureOut">
              <a:rPr lang="fr-FR" smtClean="0"/>
              <a:t>29/01/2024</a:t>
            </a:fld>
            <a:endParaRPr lang="fr-FR"/>
          </a:p>
        </p:txBody>
      </p:sp>
      <p:sp>
        <p:nvSpPr>
          <p:cNvPr id="3" name="Espace réservé du pied de page 2">
            <a:extLst>
              <a:ext uri="{FF2B5EF4-FFF2-40B4-BE49-F238E27FC236}">
                <a16:creationId xmlns:a16="http://schemas.microsoft.com/office/drawing/2014/main" id="{6D538692-1703-4BC2-8118-B0502379EF5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E08C8AA-4556-46F5-993E-E673EDD9EB0D}"/>
              </a:ext>
            </a:extLst>
          </p:cNvPr>
          <p:cNvSpPr>
            <a:spLocks noGrp="1"/>
          </p:cNvSpPr>
          <p:nvPr>
            <p:ph type="sldNum" sz="quarter" idx="12"/>
          </p:nvPr>
        </p:nvSpPr>
        <p:spPr/>
        <p:txBody>
          <a:bodyPr/>
          <a:lstStyle/>
          <a:p>
            <a:fld id="{7FF2DC67-F39F-4A22-B5B6-1BD71EE9413A}" type="slidenum">
              <a:rPr lang="fr-FR" smtClean="0"/>
              <a:t>‹N°›</a:t>
            </a:fld>
            <a:endParaRPr lang="fr-FR"/>
          </a:p>
        </p:txBody>
      </p:sp>
    </p:spTree>
    <p:extLst>
      <p:ext uri="{BB962C8B-B14F-4D97-AF65-F5344CB8AC3E}">
        <p14:creationId xmlns:p14="http://schemas.microsoft.com/office/powerpoint/2010/main" val="232834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3D8FD-9C97-49E2-806D-FC07FEA9B6F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783D779-63F4-46C6-9704-C4CCFA659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1F8E67E-BC62-4FAE-8D1B-776613135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51A0973-DA3D-4399-9414-705322A28ED9}"/>
              </a:ext>
            </a:extLst>
          </p:cNvPr>
          <p:cNvSpPr>
            <a:spLocks noGrp="1"/>
          </p:cNvSpPr>
          <p:nvPr>
            <p:ph type="dt" sz="half" idx="10"/>
          </p:nvPr>
        </p:nvSpPr>
        <p:spPr/>
        <p:txBody>
          <a:bodyPr/>
          <a:lstStyle/>
          <a:p>
            <a:fld id="{EB7F28FF-CF6A-4E9B-A7D1-B62B694754C2}" type="datetimeFigureOut">
              <a:rPr lang="fr-FR" smtClean="0"/>
              <a:t>29/01/2024</a:t>
            </a:fld>
            <a:endParaRPr lang="fr-FR"/>
          </a:p>
        </p:txBody>
      </p:sp>
      <p:sp>
        <p:nvSpPr>
          <p:cNvPr id="6" name="Espace réservé du pied de page 5">
            <a:extLst>
              <a:ext uri="{FF2B5EF4-FFF2-40B4-BE49-F238E27FC236}">
                <a16:creationId xmlns:a16="http://schemas.microsoft.com/office/drawing/2014/main" id="{BCF7A99D-DF4D-4DF0-9B4D-814C4E07B8C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C754A73-2F3C-415E-8D24-A89A59C11EE6}"/>
              </a:ext>
            </a:extLst>
          </p:cNvPr>
          <p:cNvSpPr>
            <a:spLocks noGrp="1"/>
          </p:cNvSpPr>
          <p:nvPr>
            <p:ph type="sldNum" sz="quarter" idx="12"/>
          </p:nvPr>
        </p:nvSpPr>
        <p:spPr/>
        <p:txBody>
          <a:bodyPr/>
          <a:lstStyle/>
          <a:p>
            <a:fld id="{7FF2DC67-F39F-4A22-B5B6-1BD71EE9413A}" type="slidenum">
              <a:rPr lang="fr-FR" smtClean="0"/>
              <a:t>‹N°›</a:t>
            </a:fld>
            <a:endParaRPr lang="fr-FR"/>
          </a:p>
        </p:txBody>
      </p:sp>
    </p:spTree>
    <p:extLst>
      <p:ext uri="{BB962C8B-B14F-4D97-AF65-F5344CB8AC3E}">
        <p14:creationId xmlns:p14="http://schemas.microsoft.com/office/powerpoint/2010/main" val="36183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139465-4BEE-46E8-ADFC-5DEA1617347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391E12-B3DB-41E0-A807-44BAA65EB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F754C24-D8E2-4CFB-AAE6-E6EBB3251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6194C77-6483-4B77-ABE2-F7E56F74AE27}"/>
              </a:ext>
            </a:extLst>
          </p:cNvPr>
          <p:cNvSpPr>
            <a:spLocks noGrp="1"/>
          </p:cNvSpPr>
          <p:nvPr>
            <p:ph type="dt" sz="half" idx="10"/>
          </p:nvPr>
        </p:nvSpPr>
        <p:spPr/>
        <p:txBody>
          <a:bodyPr/>
          <a:lstStyle/>
          <a:p>
            <a:fld id="{EB7F28FF-CF6A-4E9B-A7D1-B62B694754C2}" type="datetimeFigureOut">
              <a:rPr lang="fr-FR" smtClean="0"/>
              <a:t>29/01/2024</a:t>
            </a:fld>
            <a:endParaRPr lang="fr-FR"/>
          </a:p>
        </p:txBody>
      </p:sp>
      <p:sp>
        <p:nvSpPr>
          <p:cNvPr id="6" name="Espace réservé du pied de page 5">
            <a:extLst>
              <a:ext uri="{FF2B5EF4-FFF2-40B4-BE49-F238E27FC236}">
                <a16:creationId xmlns:a16="http://schemas.microsoft.com/office/drawing/2014/main" id="{19EF470A-E148-4147-A6DB-FB1A08C9584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B01E028-BBF9-408F-A788-8DAA30399DB6}"/>
              </a:ext>
            </a:extLst>
          </p:cNvPr>
          <p:cNvSpPr>
            <a:spLocks noGrp="1"/>
          </p:cNvSpPr>
          <p:nvPr>
            <p:ph type="sldNum" sz="quarter" idx="12"/>
          </p:nvPr>
        </p:nvSpPr>
        <p:spPr/>
        <p:txBody>
          <a:bodyPr/>
          <a:lstStyle/>
          <a:p>
            <a:fld id="{7FF2DC67-F39F-4A22-B5B6-1BD71EE9413A}" type="slidenum">
              <a:rPr lang="fr-FR" smtClean="0"/>
              <a:t>‹N°›</a:t>
            </a:fld>
            <a:endParaRPr lang="fr-FR"/>
          </a:p>
        </p:txBody>
      </p:sp>
    </p:spTree>
    <p:extLst>
      <p:ext uri="{BB962C8B-B14F-4D97-AF65-F5344CB8AC3E}">
        <p14:creationId xmlns:p14="http://schemas.microsoft.com/office/powerpoint/2010/main" val="325141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50B0353-A446-47DC-A32A-4F31B7FD1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B98152F-9859-410D-8F2B-748533E84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4D7347-E78B-4990-895E-976ADC5B30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F28FF-CF6A-4E9B-A7D1-B62B694754C2}" type="datetimeFigureOut">
              <a:rPr lang="fr-FR" smtClean="0"/>
              <a:t>29/01/2024</a:t>
            </a:fld>
            <a:endParaRPr lang="fr-FR"/>
          </a:p>
        </p:txBody>
      </p:sp>
      <p:sp>
        <p:nvSpPr>
          <p:cNvPr id="5" name="Espace réservé du pied de page 4">
            <a:extLst>
              <a:ext uri="{FF2B5EF4-FFF2-40B4-BE49-F238E27FC236}">
                <a16:creationId xmlns:a16="http://schemas.microsoft.com/office/drawing/2014/main" id="{A6F45F56-FAE1-454A-BFB3-0A10EB7FF2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D6F7FC6-B01C-4C37-BA56-1671234506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2DC67-F39F-4A22-B5B6-1BD71EE9413A}" type="slidenum">
              <a:rPr lang="fr-FR" smtClean="0"/>
              <a:t>‹N°›</a:t>
            </a:fld>
            <a:endParaRPr lang="fr-FR"/>
          </a:p>
        </p:txBody>
      </p:sp>
    </p:spTree>
    <p:extLst>
      <p:ext uri="{BB962C8B-B14F-4D97-AF65-F5344CB8AC3E}">
        <p14:creationId xmlns:p14="http://schemas.microsoft.com/office/powerpoint/2010/main" val="6716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41284B3-848B-4EF5-AE89-7C75B43A38E2}"/>
              </a:ext>
            </a:extLst>
          </p:cNvPr>
          <p:cNvSpPr txBox="1"/>
          <p:nvPr/>
        </p:nvSpPr>
        <p:spPr>
          <a:xfrm>
            <a:off x="2582333" y="389467"/>
            <a:ext cx="6270178" cy="2862322"/>
          </a:xfrm>
          <a:prstGeom prst="rect">
            <a:avLst/>
          </a:prstGeom>
          <a:noFill/>
        </p:spPr>
        <p:txBody>
          <a:bodyPr wrap="none" rtlCol="0">
            <a:spAutoFit/>
          </a:bodyPr>
          <a:lstStyle/>
          <a:p>
            <a:r>
              <a:rPr lang="fr-FR" dirty="0"/>
              <a:t>Base de données relationnelle</a:t>
            </a:r>
          </a:p>
          <a:p>
            <a:endParaRPr lang="fr-FR" dirty="0"/>
          </a:p>
          <a:p>
            <a:r>
              <a:rPr lang="fr-FR" dirty="0"/>
              <a:t>SGBD - Système de Gestion de Base de Données</a:t>
            </a:r>
          </a:p>
          <a:p>
            <a:r>
              <a:rPr lang="fr-FR" dirty="0"/>
              <a:t>SGBDR - Système de Gestion de Bases de Données Relationnelles</a:t>
            </a:r>
          </a:p>
          <a:p>
            <a:r>
              <a:rPr lang="fr-FR" dirty="0"/>
              <a:t>	MySQL (gratuit)</a:t>
            </a:r>
          </a:p>
          <a:p>
            <a:r>
              <a:rPr lang="fr-FR" dirty="0"/>
              <a:t>	PostgreSQL (gratuit)</a:t>
            </a:r>
          </a:p>
          <a:p>
            <a:r>
              <a:rPr lang="fr-FR" dirty="0"/>
              <a:t>	Oracle </a:t>
            </a:r>
            <a:r>
              <a:rPr lang="fr-FR" dirty="0" err="1"/>
              <a:t>Database</a:t>
            </a:r>
            <a:r>
              <a:rPr lang="fr-FR" dirty="0"/>
              <a:t> (payant)</a:t>
            </a:r>
          </a:p>
          <a:p>
            <a:r>
              <a:rPr lang="fr-FR" dirty="0"/>
              <a:t>	SQL Server (gratuit/payant) - Microsoft</a:t>
            </a:r>
          </a:p>
          <a:p>
            <a:r>
              <a:rPr lang="fr-FR" dirty="0"/>
              <a:t>	SQLite (gratuit)</a:t>
            </a:r>
          </a:p>
          <a:p>
            <a:r>
              <a:rPr lang="fr-FR" dirty="0"/>
              <a:t>	</a:t>
            </a:r>
            <a:r>
              <a:rPr lang="fr-FR" dirty="0" err="1"/>
              <a:t>MariaDB</a:t>
            </a:r>
            <a:r>
              <a:rPr lang="fr-FR" dirty="0"/>
              <a:t> (gratuit)</a:t>
            </a:r>
          </a:p>
        </p:txBody>
      </p:sp>
    </p:spTree>
    <p:extLst>
      <p:ext uri="{BB962C8B-B14F-4D97-AF65-F5344CB8AC3E}">
        <p14:creationId xmlns:p14="http://schemas.microsoft.com/office/powerpoint/2010/main" val="3611080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ECA9851-AE89-4A0D-B486-05420D2E2CE1}"/>
              </a:ext>
            </a:extLst>
          </p:cNvPr>
          <p:cNvSpPr txBox="1"/>
          <p:nvPr/>
        </p:nvSpPr>
        <p:spPr>
          <a:xfrm>
            <a:off x="270933" y="338667"/>
            <a:ext cx="11794067" cy="2031325"/>
          </a:xfrm>
          <a:prstGeom prst="rect">
            <a:avLst/>
          </a:prstGeom>
          <a:noFill/>
        </p:spPr>
        <p:txBody>
          <a:bodyPr wrap="square" rtlCol="0">
            <a:spAutoFit/>
          </a:bodyPr>
          <a:lstStyle/>
          <a:p>
            <a:r>
              <a:rPr lang="fr-FR" sz="900" dirty="0"/>
              <a:t>Enoncé :</a:t>
            </a:r>
          </a:p>
          <a:p>
            <a:r>
              <a:rPr lang="fr-FR" sz="900" dirty="0"/>
              <a:t>Un département informatique nous demande de mettre en place une base de données qui permettrait de stocker les demandes d'assistance technique qui sont effectuées par les utilisateurs. Ils souhaitent également savoir quel technicien a travaillé sur une demande.</a:t>
            </a:r>
          </a:p>
          <a:p>
            <a:r>
              <a:rPr lang="fr-FR" sz="900" dirty="0"/>
              <a:t>Voici quelques précisions :</a:t>
            </a:r>
          </a:p>
          <a:p>
            <a:pPr marL="285750" indent="-285750">
              <a:buFontTx/>
              <a:buChar char="-"/>
            </a:pPr>
            <a:r>
              <a:rPr lang="fr-FR" sz="900" dirty="0"/>
              <a:t>Un utilisateur : nom, prénom</a:t>
            </a:r>
          </a:p>
          <a:p>
            <a:pPr marL="285750" indent="-285750">
              <a:buFontTx/>
              <a:buChar char="-"/>
            </a:pPr>
            <a:r>
              <a:rPr lang="fr-FR" sz="900" dirty="0"/>
              <a:t>Un technicien : matricule, nom, prénom</a:t>
            </a:r>
          </a:p>
          <a:p>
            <a:r>
              <a:rPr lang="fr-FR" sz="900" dirty="0"/>
              <a:t>Dans une demande, on devrait retrouver :</a:t>
            </a:r>
          </a:p>
          <a:p>
            <a:pPr marL="285750" indent="-285750">
              <a:buFontTx/>
              <a:buChar char="-"/>
            </a:pPr>
            <a:r>
              <a:rPr lang="fr-FR" sz="900" dirty="0"/>
              <a:t>La date et l'heure de la demande</a:t>
            </a:r>
          </a:p>
          <a:p>
            <a:pPr marL="285750" indent="-285750">
              <a:buFontTx/>
              <a:buChar char="-"/>
            </a:pPr>
            <a:r>
              <a:rPr lang="fr-FR" sz="900" dirty="0"/>
              <a:t>Le titre de la demande</a:t>
            </a:r>
          </a:p>
          <a:p>
            <a:pPr marL="285750" indent="-285750">
              <a:buFontTx/>
              <a:buChar char="-"/>
            </a:pPr>
            <a:r>
              <a:rPr lang="fr-FR" sz="900" dirty="0"/>
              <a:t>Le texte de la demande</a:t>
            </a:r>
          </a:p>
          <a:p>
            <a:r>
              <a:rPr lang="fr-FR" sz="900" dirty="0"/>
              <a:t>Une demande est aussi caractérisée par des catégories (matériel, logiciel, réseau, autre). On souhaite à l'avenir ajouter d'autres catégories. Ainsi, une demande peut être associée à plusieurs catégories.</a:t>
            </a:r>
          </a:p>
          <a:p>
            <a:r>
              <a:rPr lang="fr-FR" sz="900" dirty="0"/>
              <a:t>Lorsqu'un technicien a terminé de traiter une demande, il indiquera qu'elle est terminée et il mentionnera aussi le temps qu'il a passé sur cette demande.</a:t>
            </a:r>
          </a:p>
          <a:p>
            <a:endParaRPr lang="fr-FR" sz="900" dirty="0"/>
          </a:p>
          <a:p>
            <a:r>
              <a:rPr lang="fr-FR" sz="900" dirty="0"/>
              <a:t>Faire le MCD et le dictionnaire de données.</a:t>
            </a:r>
          </a:p>
        </p:txBody>
      </p:sp>
      <p:sp>
        <p:nvSpPr>
          <p:cNvPr id="5" name="Rectangle 4">
            <a:extLst>
              <a:ext uri="{FF2B5EF4-FFF2-40B4-BE49-F238E27FC236}">
                <a16:creationId xmlns:a16="http://schemas.microsoft.com/office/drawing/2014/main" id="{06A7C409-EC92-436C-BDF0-5CB5CC5B7823}"/>
              </a:ext>
            </a:extLst>
          </p:cNvPr>
          <p:cNvSpPr/>
          <p:nvPr/>
        </p:nvSpPr>
        <p:spPr>
          <a:xfrm>
            <a:off x="4903078" y="2691682"/>
            <a:ext cx="1906437" cy="1748829"/>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err="1"/>
              <a:t>numero</a:t>
            </a:r>
            <a:endParaRPr lang="fr-FR" u="sng" dirty="0"/>
          </a:p>
          <a:p>
            <a:r>
              <a:rPr lang="fr-FR" dirty="0" err="1"/>
              <a:t>date_heure</a:t>
            </a:r>
            <a:endParaRPr lang="fr-FR" dirty="0"/>
          </a:p>
          <a:p>
            <a:r>
              <a:rPr lang="fr-FR" dirty="0"/>
              <a:t>titre</a:t>
            </a:r>
          </a:p>
          <a:p>
            <a:r>
              <a:rPr lang="fr-FR" dirty="0"/>
              <a:t>texte</a:t>
            </a:r>
          </a:p>
          <a:p>
            <a:r>
              <a:rPr lang="fr-FR" dirty="0"/>
              <a:t>statut</a:t>
            </a:r>
          </a:p>
          <a:p>
            <a:r>
              <a:rPr lang="fr-FR" dirty="0" err="1"/>
              <a:t>duree_resolution</a:t>
            </a:r>
            <a:endParaRPr lang="fr-FR" dirty="0"/>
          </a:p>
        </p:txBody>
      </p:sp>
      <p:sp>
        <p:nvSpPr>
          <p:cNvPr id="6" name="Rectangle 5">
            <a:extLst>
              <a:ext uri="{FF2B5EF4-FFF2-40B4-BE49-F238E27FC236}">
                <a16:creationId xmlns:a16="http://schemas.microsoft.com/office/drawing/2014/main" id="{6B459A96-CA2D-4768-A58A-82DABB546574}"/>
              </a:ext>
            </a:extLst>
          </p:cNvPr>
          <p:cNvSpPr/>
          <p:nvPr/>
        </p:nvSpPr>
        <p:spPr>
          <a:xfrm>
            <a:off x="4900797" y="2237431"/>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Demande</a:t>
            </a:r>
          </a:p>
        </p:txBody>
      </p:sp>
      <p:sp>
        <p:nvSpPr>
          <p:cNvPr id="7" name="Rectangle 6">
            <a:extLst>
              <a:ext uri="{FF2B5EF4-FFF2-40B4-BE49-F238E27FC236}">
                <a16:creationId xmlns:a16="http://schemas.microsoft.com/office/drawing/2014/main" id="{992C6339-6CED-4FE8-800B-117B5B896F1B}"/>
              </a:ext>
            </a:extLst>
          </p:cNvPr>
          <p:cNvSpPr/>
          <p:nvPr/>
        </p:nvSpPr>
        <p:spPr>
          <a:xfrm>
            <a:off x="392741" y="3070301"/>
            <a:ext cx="1904156" cy="97676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nom</a:t>
            </a:r>
          </a:p>
          <a:p>
            <a:r>
              <a:rPr lang="fr-FR" dirty="0" err="1"/>
              <a:t>prenom</a:t>
            </a:r>
            <a:endParaRPr lang="fr-FR" dirty="0"/>
          </a:p>
        </p:txBody>
      </p:sp>
      <p:sp>
        <p:nvSpPr>
          <p:cNvPr id="8" name="Rectangle 7">
            <a:extLst>
              <a:ext uri="{FF2B5EF4-FFF2-40B4-BE49-F238E27FC236}">
                <a16:creationId xmlns:a16="http://schemas.microsoft.com/office/drawing/2014/main" id="{C971D680-B359-4B44-89D8-28A2A2C00C5D}"/>
              </a:ext>
            </a:extLst>
          </p:cNvPr>
          <p:cNvSpPr/>
          <p:nvPr/>
        </p:nvSpPr>
        <p:spPr>
          <a:xfrm>
            <a:off x="390459" y="2616049"/>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Utilisateur</a:t>
            </a:r>
          </a:p>
        </p:txBody>
      </p:sp>
      <p:sp>
        <p:nvSpPr>
          <p:cNvPr id="9" name="Rectangle 8">
            <a:extLst>
              <a:ext uri="{FF2B5EF4-FFF2-40B4-BE49-F238E27FC236}">
                <a16:creationId xmlns:a16="http://schemas.microsoft.com/office/drawing/2014/main" id="{7542D6CE-533A-47EF-B855-EAC11D75F431}"/>
              </a:ext>
            </a:extLst>
          </p:cNvPr>
          <p:cNvSpPr/>
          <p:nvPr/>
        </p:nvSpPr>
        <p:spPr>
          <a:xfrm>
            <a:off x="9452075" y="3111582"/>
            <a:ext cx="1904156" cy="97676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matricule</a:t>
            </a:r>
          </a:p>
          <a:p>
            <a:r>
              <a:rPr lang="fr-FR" dirty="0"/>
              <a:t>nom</a:t>
            </a:r>
          </a:p>
          <a:p>
            <a:r>
              <a:rPr lang="fr-FR" dirty="0" err="1"/>
              <a:t>prenom</a:t>
            </a:r>
            <a:endParaRPr lang="fr-FR" dirty="0"/>
          </a:p>
        </p:txBody>
      </p:sp>
      <p:sp>
        <p:nvSpPr>
          <p:cNvPr id="10" name="Rectangle 9">
            <a:extLst>
              <a:ext uri="{FF2B5EF4-FFF2-40B4-BE49-F238E27FC236}">
                <a16:creationId xmlns:a16="http://schemas.microsoft.com/office/drawing/2014/main" id="{3CE21641-A709-4F89-93BD-05E45AFF5817}"/>
              </a:ext>
            </a:extLst>
          </p:cNvPr>
          <p:cNvSpPr/>
          <p:nvPr/>
        </p:nvSpPr>
        <p:spPr>
          <a:xfrm>
            <a:off x="9449793" y="2657330"/>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Technicien</a:t>
            </a:r>
          </a:p>
        </p:txBody>
      </p:sp>
      <p:sp>
        <p:nvSpPr>
          <p:cNvPr id="11" name="Rectangle 10">
            <a:extLst>
              <a:ext uri="{FF2B5EF4-FFF2-40B4-BE49-F238E27FC236}">
                <a16:creationId xmlns:a16="http://schemas.microsoft.com/office/drawing/2014/main" id="{7E8DADAD-CE8D-43CF-BF5A-25B467050428}"/>
              </a:ext>
            </a:extLst>
          </p:cNvPr>
          <p:cNvSpPr/>
          <p:nvPr/>
        </p:nvSpPr>
        <p:spPr>
          <a:xfrm>
            <a:off x="4953681" y="6042456"/>
            <a:ext cx="1904156" cy="710889"/>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libelle</a:t>
            </a:r>
          </a:p>
        </p:txBody>
      </p:sp>
      <p:sp>
        <p:nvSpPr>
          <p:cNvPr id="12" name="Rectangle 11">
            <a:extLst>
              <a:ext uri="{FF2B5EF4-FFF2-40B4-BE49-F238E27FC236}">
                <a16:creationId xmlns:a16="http://schemas.microsoft.com/office/drawing/2014/main" id="{5D1F37E6-59AC-4386-87E9-12A630BBF7EB}"/>
              </a:ext>
            </a:extLst>
          </p:cNvPr>
          <p:cNvSpPr/>
          <p:nvPr/>
        </p:nvSpPr>
        <p:spPr>
          <a:xfrm>
            <a:off x="4951399" y="5588204"/>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Categorie</a:t>
            </a:r>
            <a:endParaRPr lang="fr-FR" dirty="0"/>
          </a:p>
        </p:txBody>
      </p:sp>
      <p:sp>
        <p:nvSpPr>
          <p:cNvPr id="13" name="Rectangle : coins arrondis 12">
            <a:extLst>
              <a:ext uri="{FF2B5EF4-FFF2-40B4-BE49-F238E27FC236}">
                <a16:creationId xmlns:a16="http://schemas.microsoft.com/office/drawing/2014/main" id="{575BED0B-4611-4AB9-AFC9-333602113E86}"/>
              </a:ext>
            </a:extLst>
          </p:cNvPr>
          <p:cNvSpPr/>
          <p:nvPr/>
        </p:nvSpPr>
        <p:spPr>
          <a:xfrm>
            <a:off x="2960820" y="3215784"/>
            <a:ext cx="133024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Soumettre</a:t>
            </a:r>
          </a:p>
        </p:txBody>
      </p:sp>
      <p:cxnSp>
        <p:nvCxnSpPr>
          <p:cNvPr id="14" name="Connecteur droit 13">
            <a:extLst>
              <a:ext uri="{FF2B5EF4-FFF2-40B4-BE49-F238E27FC236}">
                <a16:creationId xmlns:a16="http://schemas.microsoft.com/office/drawing/2014/main" id="{6EFFA3D7-4508-4F2C-A7A4-EEDE489B6416}"/>
              </a:ext>
            </a:extLst>
          </p:cNvPr>
          <p:cNvCxnSpPr>
            <a:cxnSpLocks/>
            <a:stCxn id="7" idx="3"/>
            <a:endCxn id="5" idx="1"/>
          </p:cNvCxnSpPr>
          <p:nvPr/>
        </p:nvCxnSpPr>
        <p:spPr>
          <a:xfrm>
            <a:off x="2296897" y="3558684"/>
            <a:ext cx="2606181" cy="7413"/>
          </a:xfrm>
          <a:prstGeom prst="line">
            <a:avLst/>
          </a:prstGeom>
        </p:spPr>
        <p:style>
          <a:lnRef idx="2">
            <a:schemeClr val="dk1"/>
          </a:lnRef>
          <a:fillRef idx="0">
            <a:schemeClr val="dk1"/>
          </a:fillRef>
          <a:effectRef idx="1">
            <a:schemeClr val="dk1"/>
          </a:effectRef>
          <a:fontRef idx="minor">
            <a:schemeClr val="tx1"/>
          </a:fontRef>
        </p:style>
      </p:cxnSp>
      <p:sp>
        <p:nvSpPr>
          <p:cNvPr id="15" name="ZoneTexte 14">
            <a:extLst>
              <a:ext uri="{FF2B5EF4-FFF2-40B4-BE49-F238E27FC236}">
                <a16:creationId xmlns:a16="http://schemas.microsoft.com/office/drawing/2014/main" id="{193C2D88-ED99-4336-9881-B5682835C8BE}"/>
              </a:ext>
            </a:extLst>
          </p:cNvPr>
          <p:cNvSpPr txBox="1"/>
          <p:nvPr/>
        </p:nvSpPr>
        <p:spPr>
          <a:xfrm>
            <a:off x="2236599" y="3196765"/>
            <a:ext cx="481222" cy="369332"/>
          </a:xfrm>
          <a:prstGeom prst="rect">
            <a:avLst/>
          </a:prstGeom>
          <a:noFill/>
        </p:spPr>
        <p:txBody>
          <a:bodyPr wrap="square" rtlCol="0">
            <a:spAutoFit/>
          </a:bodyPr>
          <a:lstStyle/>
          <a:p>
            <a:r>
              <a:rPr lang="fr-FR" dirty="0"/>
              <a:t>0,n</a:t>
            </a:r>
          </a:p>
        </p:txBody>
      </p:sp>
      <p:sp>
        <p:nvSpPr>
          <p:cNvPr id="16" name="ZoneTexte 15">
            <a:extLst>
              <a:ext uri="{FF2B5EF4-FFF2-40B4-BE49-F238E27FC236}">
                <a16:creationId xmlns:a16="http://schemas.microsoft.com/office/drawing/2014/main" id="{D502725D-4435-4B41-9730-80A4FC826952}"/>
              </a:ext>
            </a:extLst>
          </p:cNvPr>
          <p:cNvSpPr txBox="1"/>
          <p:nvPr/>
        </p:nvSpPr>
        <p:spPr>
          <a:xfrm>
            <a:off x="4463045" y="3230033"/>
            <a:ext cx="476412" cy="369332"/>
          </a:xfrm>
          <a:prstGeom prst="rect">
            <a:avLst/>
          </a:prstGeom>
          <a:noFill/>
        </p:spPr>
        <p:txBody>
          <a:bodyPr wrap="none" rtlCol="0">
            <a:spAutoFit/>
          </a:bodyPr>
          <a:lstStyle/>
          <a:p>
            <a:r>
              <a:rPr lang="fr-FR" dirty="0"/>
              <a:t>1,1</a:t>
            </a:r>
          </a:p>
        </p:txBody>
      </p:sp>
      <p:sp>
        <p:nvSpPr>
          <p:cNvPr id="22" name="Rectangle : coins arrondis 21">
            <a:extLst>
              <a:ext uri="{FF2B5EF4-FFF2-40B4-BE49-F238E27FC236}">
                <a16:creationId xmlns:a16="http://schemas.microsoft.com/office/drawing/2014/main" id="{1E52C384-1277-49FF-9DD0-FEE8C996015D}"/>
              </a:ext>
            </a:extLst>
          </p:cNvPr>
          <p:cNvSpPr/>
          <p:nvPr/>
        </p:nvSpPr>
        <p:spPr>
          <a:xfrm>
            <a:off x="7460923" y="3174785"/>
            <a:ext cx="133024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Traiter</a:t>
            </a:r>
          </a:p>
        </p:txBody>
      </p:sp>
      <p:cxnSp>
        <p:nvCxnSpPr>
          <p:cNvPr id="23" name="Connecteur droit 22">
            <a:extLst>
              <a:ext uri="{FF2B5EF4-FFF2-40B4-BE49-F238E27FC236}">
                <a16:creationId xmlns:a16="http://schemas.microsoft.com/office/drawing/2014/main" id="{5F2ED731-32D2-477B-8489-D626841F3B92}"/>
              </a:ext>
            </a:extLst>
          </p:cNvPr>
          <p:cNvCxnSpPr>
            <a:cxnSpLocks/>
          </p:cNvCxnSpPr>
          <p:nvPr/>
        </p:nvCxnSpPr>
        <p:spPr>
          <a:xfrm>
            <a:off x="6797000" y="3517685"/>
            <a:ext cx="2606181" cy="7413"/>
          </a:xfrm>
          <a:prstGeom prst="line">
            <a:avLst/>
          </a:prstGeom>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FF61ECFF-256D-49C9-9698-B919DADE4CEE}"/>
              </a:ext>
            </a:extLst>
          </p:cNvPr>
          <p:cNvSpPr txBox="1"/>
          <p:nvPr/>
        </p:nvSpPr>
        <p:spPr>
          <a:xfrm>
            <a:off x="8969712" y="3196764"/>
            <a:ext cx="481222" cy="369332"/>
          </a:xfrm>
          <a:prstGeom prst="rect">
            <a:avLst/>
          </a:prstGeom>
          <a:noFill/>
        </p:spPr>
        <p:txBody>
          <a:bodyPr wrap="square" rtlCol="0">
            <a:spAutoFit/>
          </a:bodyPr>
          <a:lstStyle/>
          <a:p>
            <a:r>
              <a:rPr lang="fr-FR" dirty="0"/>
              <a:t>0,n</a:t>
            </a:r>
          </a:p>
        </p:txBody>
      </p:sp>
      <p:sp>
        <p:nvSpPr>
          <p:cNvPr id="25" name="ZoneTexte 24">
            <a:extLst>
              <a:ext uri="{FF2B5EF4-FFF2-40B4-BE49-F238E27FC236}">
                <a16:creationId xmlns:a16="http://schemas.microsoft.com/office/drawing/2014/main" id="{D9F3F997-938C-4A02-A7C9-34393AFBA18B}"/>
              </a:ext>
            </a:extLst>
          </p:cNvPr>
          <p:cNvSpPr txBox="1"/>
          <p:nvPr/>
        </p:nvSpPr>
        <p:spPr>
          <a:xfrm>
            <a:off x="6773136" y="3196764"/>
            <a:ext cx="476412" cy="369332"/>
          </a:xfrm>
          <a:prstGeom prst="rect">
            <a:avLst/>
          </a:prstGeom>
          <a:noFill/>
        </p:spPr>
        <p:txBody>
          <a:bodyPr wrap="none" rtlCol="0">
            <a:spAutoFit/>
          </a:bodyPr>
          <a:lstStyle/>
          <a:p>
            <a:r>
              <a:rPr lang="fr-FR" dirty="0"/>
              <a:t>1,1</a:t>
            </a:r>
          </a:p>
        </p:txBody>
      </p:sp>
      <p:sp>
        <p:nvSpPr>
          <p:cNvPr id="26" name="Rectangle : coins arrondis 25">
            <a:extLst>
              <a:ext uri="{FF2B5EF4-FFF2-40B4-BE49-F238E27FC236}">
                <a16:creationId xmlns:a16="http://schemas.microsoft.com/office/drawing/2014/main" id="{20C7FF98-2F14-4D91-A9A5-EA571C96718D}"/>
              </a:ext>
            </a:extLst>
          </p:cNvPr>
          <p:cNvSpPr/>
          <p:nvPr/>
        </p:nvSpPr>
        <p:spPr>
          <a:xfrm>
            <a:off x="5268218" y="4708287"/>
            <a:ext cx="133024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Affecter</a:t>
            </a:r>
          </a:p>
        </p:txBody>
      </p:sp>
      <p:cxnSp>
        <p:nvCxnSpPr>
          <p:cNvPr id="27" name="Connecteur droit 26">
            <a:extLst>
              <a:ext uri="{FF2B5EF4-FFF2-40B4-BE49-F238E27FC236}">
                <a16:creationId xmlns:a16="http://schemas.microsoft.com/office/drawing/2014/main" id="{EBB34816-20DD-4462-8CBA-7E92C8AF3050}"/>
              </a:ext>
            </a:extLst>
          </p:cNvPr>
          <p:cNvCxnSpPr>
            <a:cxnSpLocks/>
            <a:stCxn id="26" idx="1"/>
            <a:endCxn id="26" idx="3"/>
          </p:cNvCxnSpPr>
          <p:nvPr/>
        </p:nvCxnSpPr>
        <p:spPr>
          <a:xfrm>
            <a:off x="5268218" y="5051187"/>
            <a:ext cx="1330244" cy="0"/>
          </a:xfrm>
          <a:prstGeom prst="line">
            <a:avLst/>
          </a:prstGeom>
        </p:spPr>
        <p:style>
          <a:lnRef idx="2">
            <a:schemeClr val="dk1"/>
          </a:lnRef>
          <a:fillRef idx="0">
            <a:schemeClr val="dk1"/>
          </a:fillRef>
          <a:effectRef idx="1">
            <a:schemeClr val="dk1"/>
          </a:effectRef>
          <a:fontRef idx="minor">
            <a:schemeClr val="tx1"/>
          </a:fontRef>
        </p:style>
      </p:cxnSp>
      <p:sp>
        <p:nvSpPr>
          <p:cNvPr id="28" name="ZoneTexte 27">
            <a:extLst>
              <a:ext uri="{FF2B5EF4-FFF2-40B4-BE49-F238E27FC236}">
                <a16:creationId xmlns:a16="http://schemas.microsoft.com/office/drawing/2014/main" id="{2A0D3D99-F2C2-4756-B225-7F6225C0B018}"/>
              </a:ext>
            </a:extLst>
          </p:cNvPr>
          <p:cNvSpPr txBox="1"/>
          <p:nvPr/>
        </p:nvSpPr>
        <p:spPr>
          <a:xfrm>
            <a:off x="5854015" y="5296641"/>
            <a:ext cx="481222" cy="369332"/>
          </a:xfrm>
          <a:prstGeom prst="rect">
            <a:avLst/>
          </a:prstGeom>
          <a:noFill/>
        </p:spPr>
        <p:txBody>
          <a:bodyPr wrap="square" rtlCol="0">
            <a:spAutoFit/>
          </a:bodyPr>
          <a:lstStyle/>
          <a:p>
            <a:r>
              <a:rPr lang="fr-FR" dirty="0"/>
              <a:t>0,n</a:t>
            </a:r>
          </a:p>
        </p:txBody>
      </p:sp>
      <p:sp>
        <p:nvSpPr>
          <p:cNvPr id="29" name="ZoneTexte 28">
            <a:extLst>
              <a:ext uri="{FF2B5EF4-FFF2-40B4-BE49-F238E27FC236}">
                <a16:creationId xmlns:a16="http://schemas.microsoft.com/office/drawing/2014/main" id="{A7D41C54-8410-44BB-B706-FCEBF867B4A5}"/>
              </a:ext>
            </a:extLst>
          </p:cNvPr>
          <p:cNvSpPr txBox="1"/>
          <p:nvPr/>
        </p:nvSpPr>
        <p:spPr>
          <a:xfrm>
            <a:off x="5852356" y="4382802"/>
            <a:ext cx="481222" cy="369332"/>
          </a:xfrm>
          <a:prstGeom prst="rect">
            <a:avLst/>
          </a:prstGeom>
          <a:noFill/>
        </p:spPr>
        <p:txBody>
          <a:bodyPr wrap="none" rtlCol="0">
            <a:spAutoFit/>
          </a:bodyPr>
          <a:lstStyle/>
          <a:p>
            <a:r>
              <a:rPr lang="fr-FR" dirty="0"/>
              <a:t>1,n</a:t>
            </a:r>
          </a:p>
        </p:txBody>
      </p:sp>
      <p:cxnSp>
        <p:nvCxnSpPr>
          <p:cNvPr id="32" name="Connecteur droit 31">
            <a:extLst>
              <a:ext uri="{FF2B5EF4-FFF2-40B4-BE49-F238E27FC236}">
                <a16:creationId xmlns:a16="http://schemas.microsoft.com/office/drawing/2014/main" id="{7A00A659-6266-44EB-9471-D101FED963FE}"/>
              </a:ext>
            </a:extLst>
          </p:cNvPr>
          <p:cNvCxnSpPr>
            <a:cxnSpLocks/>
            <a:stCxn id="5" idx="2"/>
            <a:endCxn id="12" idx="0"/>
          </p:cNvCxnSpPr>
          <p:nvPr/>
        </p:nvCxnSpPr>
        <p:spPr>
          <a:xfrm>
            <a:off x="5856297" y="4440511"/>
            <a:ext cx="48321" cy="1147693"/>
          </a:xfrm>
          <a:prstGeom prst="line">
            <a:avLst/>
          </a:prstGeom>
        </p:spPr>
        <p:style>
          <a:lnRef idx="2">
            <a:schemeClr val="dk1"/>
          </a:lnRef>
          <a:fillRef idx="0">
            <a:schemeClr val="dk1"/>
          </a:fillRef>
          <a:effectRef idx="1">
            <a:schemeClr val="dk1"/>
          </a:effectRef>
          <a:fontRef idx="minor">
            <a:schemeClr val="tx1"/>
          </a:fontRef>
        </p:style>
      </p:cxnSp>
      <p:graphicFrame>
        <p:nvGraphicFramePr>
          <p:cNvPr id="36" name="Tableau 8">
            <a:extLst>
              <a:ext uri="{FF2B5EF4-FFF2-40B4-BE49-F238E27FC236}">
                <a16:creationId xmlns:a16="http://schemas.microsoft.com/office/drawing/2014/main" id="{1576D46D-8C33-466D-8DC6-34C874F83406}"/>
              </a:ext>
            </a:extLst>
          </p:cNvPr>
          <p:cNvGraphicFramePr>
            <a:graphicFrameLocks noGrp="1"/>
          </p:cNvGraphicFramePr>
          <p:nvPr>
            <p:extLst>
              <p:ext uri="{D42A27DB-BD31-4B8C-83A1-F6EECF244321}">
                <p14:modId xmlns:p14="http://schemas.microsoft.com/office/powerpoint/2010/main" val="2106583900"/>
              </p:ext>
            </p:extLst>
          </p:nvPr>
        </p:nvGraphicFramePr>
        <p:xfrm>
          <a:off x="46562" y="4225170"/>
          <a:ext cx="4719451" cy="1483360"/>
        </p:xfrm>
        <a:graphic>
          <a:graphicData uri="http://schemas.openxmlformats.org/drawingml/2006/table">
            <a:tbl>
              <a:tblPr firstRow="1" bandRow="1">
                <a:tableStyleId>{5C22544A-7EE6-4342-B048-85BDC9FD1C3A}</a:tableStyleId>
              </a:tblPr>
              <a:tblGrid>
                <a:gridCol w="690176">
                  <a:extLst>
                    <a:ext uri="{9D8B030D-6E8A-4147-A177-3AD203B41FA5}">
                      <a16:colId xmlns:a16="http://schemas.microsoft.com/office/drawing/2014/main" val="2054891019"/>
                    </a:ext>
                  </a:extLst>
                </a:gridCol>
                <a:gridCol w="725841">
                  <a:extLst>
                    <a:ext uri="{9D8B030D-6E8A-4147-A177-3AD203B41FA5}">
                      <a16:colId xmlns:a16="http://schemas.microsoft.com/office/drawing/2014/main" val="1157968673"/>
                    </a:ext>
                  </a:extLst>
                </a:gridCol>
                <a:gridCol w="504486">
                  <a:extLst>
                    <a:ext uri="{9D8B030D-6E8A-4147-A177-3AD203B41FA5}">
                      <a16:colId xmlns:a16="http://schemas.microsoft.com/office/drawing/2014/main" val="1262231668"/>
                    </a:ext>
                  </a:extLst>
                </a:gridCol>
                <a:gridCol w="863372">
                  <a:extLst>
                    <a:ext uri="{9D8B030D-6E8A-4147-A177-3AD203B41FA5}">
                      <a16:colId xmlns:a16="http://schemas.microsoft.com/office/drawing/2014/main" val="4213280260"/>
                    </a:ext>
                  </a:extLst>
                </a:gridCol>
                <a:gridCol w="859684">
                  <a:extLst>
                    <a:ext uri="{9D8B030D-6E8A-4147-A177-3AD203B41FA5}">
                      <a16:colId xmlns:a16="http://schemas.microsoft.com/office/drawing/2014/main" val="849672508"/>
                    </a:ext>
                  </a:extLst>
                </a:gridCol>
                <a:gridCol w="1075892">
                  <a:extLst>
                    <a:ext uri="{9D8B030D-6E8A-4147-A177-3AD203B41FA5}">
                      <a16:colId xmlns:a16="http://schemas.microsoft.com/office/drawing/2014/main" val="3116054692"/>
                    </a:ext>
                  </a:extLst>
                </a:gridCol>
              </a:tblGrid>
              <a:tr h="370840">
                <a:tc>
                  <a:txBody>
                    <a:bodyPr/>
                    <a:lstStyle/>
                    <a:p>
                      <a:r>
                        <a:rPr lang="fr-FR" sz="900" dirty="0"/>
                        <a:t>Nom</a:t>
                      </a:r>
                    </a:p>
                  </a:txBody>
                  <a:tcPr/>
                </a:tc>
                <a:tc>
                  <a:txBody>
                    <a:bodyPr/>
                    <a:lstStyle/>
                    <a:p>
                      <a:r>
                        <a:rPr lang="fr-FR" sz="900" dirty="0"/>
                        <a:t>Format</a:t>
                      </a:r>
                    </a:p>
                  </a:txBody>
                  <a:tcPr/>
                </a:tc>
                <a:tc>
                  <a:txBody>
                    <a:bodyPr/>
                    <a:lstStyle/>
                    <a:p>
                      <a:r>
                        <a:rPr lang="fr-FR" sz="900" dirty="0"/>
                        <a:t>Longueur</a:t>
                      </a:r>
                    </a:p>
                  </a:txBody>
                  <a:tcPr/>
                </a:tc>
                <a:tc>
                  <a:txBody>
                    <a:bodyPr/>
                    <a:lstStyle/>
                    <a:p>
                      <a:r>
                        <a:rPr lang="fr-FR" sz="900" dirty="0"/>
                        <a:t>Elémentaire ou calculé</a:t>
                      </a:r>
                    </a:p>
                  </a:txBody>
                  <a:tcPr/>
                </a:tc>
                <a:tc>
                  <a:txBody>
                    <a:bodyPr/>
                    <a:lstStyle/>
                    <a:p>
                      <a:r>
                        <a:rPr lang="fr-FR" sz="900" dirty="0"/>
                        <a:t>Règle de calcul</a:t>
                      </a:r>
                    </a:p>
                  </a:txBody>
                  <a:tcPr/>
                </a:tc>
                <a:tc>
                  <a:txBody>
                    <a:bodyPr/>
                    <a:lstStyle/>
                    <a:p>
                      <a:r>
                        <a:rPr lang="fr-FR" sz="900" dirty="0"/>
                        <a:t>Règle de gestion</a:t>
                      </a:r>
                    </a:p>
                  </a:txBody>
                  <a:tcPr/>
                </a:tc>
                <a:extLst>
                  <a:ext uri="{0D108BD9-81ED-4DB2-BD59-A6C34878D82A}">
                    <a16:rowId xmlns:a16="http://schemas.microsoft.com/office/drawing/2014/main" val="3186097024"/>
                  </a:ext>
                </a:extLst>
              </a:tr>
              <a:tr h="370840">
                <a:tc>
                  <a:txBody>
                    <a:bodyPr/>
                    <a:lstStyle/>
                    <a:p>
                      <a:r>
                        <a:rPr lang="fr-FR" sz="900" dirty="0"/>
                        <a:t>Identifiant</a:t>
                      </a:r>
                    </a:p>
                  </a:txBody>
                  <a:tcPr/>
                </a:tc>
                <a:tc>
                  <a:txBody>
                    <a:bodyPr/>
                    <a:lstStyle/>
                    <a:p>
                      <a:r>
                        <a:rPr lang="fr-FR" sz="900" dirty="0"/>
                        <a:t>Numérique</a:t>
                      </a:r>
                    </a:p>
                  </a:txBody>
                  <a:tcPr/>
                </a:tc>
                <a:tc>
                  <a:txBody>
                    <a:bodyPr/>
                    <a:lstStyle/>
                    <a:p>
                      <a:endParaRPr lang="fr-FR" sz="900" dirty="0"/>
                    </a:p>
                  </a:txBody>
                  <a:tcPr/>
                </a:tc>
                <a:tc>
                  <a:txBody>
                    <a:bodyPr/>
                    <a:lstStyle/>
                    <a:p>
                      <a:r>
                        <a:rPr lang="fr-FR" sz="900" dirty="0"/>
                        <a:t>Elémentaire</a:t>
                      </a:r>
                    </a:p>
                  </a:txBody>
                  <a:tcPr/>
                </a:tc>
                <a:tc>
                  <a:txBody>
                    <a:bodyPr/>
                    <a:lstStyle/>
                    <a:p>
                      <a:endParaRPr lang="fr-FR" sz="900" dirty="0"/>
                    </a:p>
                  </a:txBody>
                  <a:tcPr/>
                </a:tc>
                <a:tc>
                  <a:txBody>
                    <a:bodyPr/>
                    <a:lstStyle/>
                    <a:p>
                      <a:r>
                        <a:rPr lang="fr-FR" sz="900" dirty="0"/>
                        <a:t>Non vide</a:t>
                      </a:r>
                    </a:p>
                  </a:txBody>
                  <a:tcPr/>
                </a:tc>
                <a:extLst>
                  <a:ext uri="{0D108BD9-81ED-4DB2-BD59-A6C34878D82A}">
                    <a16:rowId xmlns:a16="http://schemas.microsoft.com/office/drawing/2014/main" val="876976000"/>
                  </a:ext>
                </a:extLst>
              </a:tr>
              <a:tr h="370840">
                <a:tc>
                  <a:txBody>
                    <a:bodyPr/>
                    <a:lstStyle/>
                    <a:p>
                      <a:r>
                        <a:rPr lang="fr-FR" sz="900" dirty="0"/>
                        <a:t>Nom</a:t>
                      </a:r>
                    </a:p>
                  </a:txBody>
                  <a:tcPr/>
                </a:tc>
                <a:tc>
                  <a:txBody>
                    <a:bodyPr/>
                    <a:lstStyle/>
                    <a:p>
                      <a:r>
                        <a:rPr lang="fr-FR" sz="900" dirty="0"/>
                        <a:t>Alphabétique</a:t>
                      </a:r>
                    </a:p>
                  </a:txBody>
                  <a:tcPr/>
                </a:tc>
                <a:tc>
                  <a:txBody>
                    <a:bodyPr/>
                    <a:lstStyle/>
                    <a:p>
                      <a:r>
                        <a:rPr lang="fr-FR" sz="900" dirty="0"/>
                        <a:t>50</a:t>
                      </a:r>
                    </a:p>
                  </a:txBody>
                  <a:tcPr/>
                </a:tc>
                <a:tc>
                  <a:txBody>
                    <a:bodyPr/>
                    <a:lstStyle/>
                    <a:p>
                      <a:r>
                        <a:rPr kumimoji="0" lang="fr-FR" sz="900" b="0" i="0" u="none" strike="noStrike" kern="1200" cap="none" spc="0" normalizeH="0" baseline="0" noProof="0">
                          <a:ln>
                            <a:noFill/>
                          </a:ln>
                          <a:solidFill>
                            <a:prstClr val="black"/>
                          </a:solidFill>
                          <a:effectLst/>
                          <a:uLnTx/>
                          <a:uFillTx/>
                          <a:latin typeface="Calibri" panose="020F0502020204030204"/>
                          <a:ea typeface="+mn-ea"/>
                          <a:cs typeface="+mn-cs"/>
                        </a:rPr>
                        <a:t>Elémentaire</a:t>
                      </a:r>
                      <a:endParaRPr lang="fr-FR" sz="900" dirty="0"/>
                    </a:p>
                  </a:txBody>
                  <a:tcPr/>
                </a:tc>
                <a:tc>
                  <a:txBody>
                    <a:bodyPr/>
                    <a:lstStyle/>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Non vide</a:t>
                      </a:r>
                    </a:p>
                    <a:p>
                      <a:endParaRPr lang="fr-FR" sz="900" dirty="0"/>
                    </a:p>
                  </a:txBody>
                  <a:tcPr/>
                </a:tc>
                <a:extLst>
                  <a:ext uri="{0D108BD9-81ED-4DB2-BD59-A6C34878D82A}">
                    <a16:rowId xmlns:a16="http://schemas.microsoft.com/office/drawing/2014/main" val="1851921571"/>
                  </a:ext>
                </a:extLst>
              </a:tr>
              <a:tr h="370840">
                <a:tc>
                  <a:txBody>
                    <a:bodyPr/>
                    <a:lstStyle/>
                    <a:p>
                      <a:r>
                        <a:rPr lang="fr-FR" sz="900" dirty="0"/>
                        <a:t>Prénom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Alphabétique</a:t>
                      </a:r>
                    </a:p>
                  </a:txBody>
                  <a:tcPr/>
                </a:tc>
                <a:tc>
                  <a:txBody>
                    <a:bodyPr/>
                    <a:lstStyle/>
                    <a:p>
                      <a:r>
                        <a:rPr lang="fr-FR" sz="900" dirty="0"/>
                        <a:t>50</a:t>
                      </a:r>
                    </a:p>
                  </a:txBody>
                  <a:tcPr/>
                </a:tc>
                <a:tc>
                  <a:txBody>
                    <a:bodyPr/>
                    <a:lstStyle/>
                    <a:p>
                      <a:r>
                        <a:rPr kumimoji="0" lang="fr-FR" sz="900" b="0" i="0" u="none" strike="noStrike" kern="1200" cap="none" spc="0" normalizeH="0" baseline="0" noProof="0" dirty="0">
                          <a:ln>
                            <a:noFill/>
                          </a:ln>
                          <a:solidFill>
                            <a:prstClr val="black"/>
                          </a:solidFill>
                          <a:effectLst/>
                          <a:uLnTx/>
                          <a:uFillTx/>
                          <a:latin typeface="Calibri" panose="020F0502020204030204"/>
                          <a:ea typeface="+mn-ea"/>
                          <a:cs typeface="+mn-cs"/>
                        </a:rPr>
                        <a:t>Elémentaire</a:t>
                      </a:r>
                      <a:endParaRPr lang="fr-FR" sz="900" dirty="0"/>
                    </a:p>
                  </a:txBody>
                  <a:tcPr/>
                </a:tc>
                <a:tc>
                  <a:txBody>
                    <a:bodyPr/>
                    <a:lstStyle/>
                    <a:p>
                      <a:endParaRPr lang="fr-FR" sz="900" dirty="0"/>
                    </a:p>
                  </a:txBody>
                  <a:tcPr/>
                </a:tc>
                <a:tc>
                  <a:txBody>
                    <a:bodyPr/>
                    <a:lstStyle/>
                    <a:p>
                      <a:endParaRPr lang="fr-FR" sz="900" dirty="0"/>
                    </a:p>
                  </a:txBody>
                  <a:tcPr/>
                </a:tc>
                <a:extLst>
                  <a:ext uri="{0D108BD9-81ED-4DB2-BD59-A6C34878D82A}">
                    <a16:rowId xmlns:a16="http://schemas.microsoft.com/office/drawing/2014/main" val="28616293"/>
                  </a:ext>
                </a:extLst>
              </a:tr>
            </a:tbl>
          </a:graphicData>
        </a:graphic>
      </p:graphicFrame>
      <p:graphicFrame>
        <p:nvGraphicFramePr>
          <p:cNvPr id="37" name="Tableau 8">
            <a:extLst>
              <a:ext uri="{FF2B5EF4-FFF2-40B4-BE49-F238E27FC236}">
                <a16:creationId xmlns:a16="http://schemas.microsoft.com/office/drawing/2014/main" id="{173B97E6-A5D4-4CCA-9D2D-7ED1DA4C237B}"/>
              </a:ext>
            </a:extLst>
          </p:cNvPr>
          <p:cNvGraphicFramePr>
            <a:graphicFrameLocks noGrp="1"/>
          </p:cNvGraphicFramePr>
          <p:nvPr>
            <p:extLst>
              <p:ext uri="{D42A27DB-BD31-4B8C-83A1-F6EECF244321}">
                <p14:modId xmlns:p14="http://schemas.microsoft.com/office/powerpoint/2010/main" val="2077022919"/>
              </p:ext>
            </p:extLst>
          </p:nvPr>
        </p:nvGraphicFramePr>
        <p:xfrm>
          <a:off x="117484" y="5778075"/>
          <a:ext cx="4719451" cy="1112520"/>
        </p:xfrm>
        <a:graphic>
          <a:graphicData uri="http://schemas.openxmlformats.org/drawingml/2006/table">
            <a:tbl>
              <a:tblPr firstRow="1" bandRow="1">
                <a:tableStyleId>{5C22544A-7EE6-4342-B048-85BDC9FD1C3A}</a:tableStyleId>
              </a:tblPr>
              <a:tblGrid>
                <a:gridCol w="690176">
                  <a:extLst>
                    <a:ext uri="{9D8B030D-6E8A-4147-A177-3AD203B41FA5}">
                      <a16:colId xmlns:a16="http://schemas.microsoft.com/office/drawing/2014/main" val="2054891019"/>
                    </a:ext>
                  </a:extLst>
                </a:gridCol>
                <a:gridCol w="725841">
                  <a:extLst>
                    <a:ext uri="{9D8B030D-6E8A-4147-A177-3AD203B41FA5}">
                      <a16:colId xmlns:a16="http://schemas.microsoft.com/office/drawing/2014/main" val="1157968673"/>
                    </a:ext>
                  </a:extLst>
                </a:gridCol>
                <a:gridCol w="504486">
                  <a:extLst>
                    <a:ext uri="{9D8B030D-6E8A-4147-A177-3AD203B41FA5}">
                      <a16:colId xmlns:a16="http://schemas.microsoft.com/office/drawing/2014/main" val="1262231668"/>
                    </a:ext>
                  </a:extLst>
                </a:gridCol>
                <a:gridCol w="863372">
                  <a:extLst>
                    <a:ext uri="{9D8B030D-6E8A-4147-A177-3AD203B41FA5}">
                      <a16:colId xmlns:a16="http://schemas.microsoft.com/office/drawing/2014/main" val="4213280260"/>
                    </a:ext>
                  </a:extLst>
                </a:gridCol>
                <a:gridCol w="859684">
                  <a:extLst>
                    <a:ext uri="{9D8B030D-6E8A-4147-A177-3AD203B41FA5}">
                      <a16:colId xmlns:a16="http://schemas.microsoft.com/office/drawing/2014/main" val="849672508"/>
                    </a:ext>
                  </a:extLst>
                </a:gridCol>
                <a:gridCol w="1075892">
                  <a:extLst>
                    <a:ext uri="{9D8B030D-6E8A-4147-A177-3AD203B41FA5}">
                      <a16:colId xmlns:a16="http://schemas.microsoft.com/office/drawing/2014/main" val="3116054692"/>
                    </a:ext>
                  </a:extLst>
                </a:gridCol>
              </a:tblGrid>
              <a:tr h="370840">
                <a:tc>
                  <a:txBody>
                    <a:bodyPr/>
                    <a:lstStyle/>
                    <a:p>
                      <a:r>
                        <a:rPr lang="fr-FR" sz="900" dirty="0"/>
                        <a:t>Nom</a:t>
                      </a:r>
                    </a:p>
                  </a:txBody>
                  <a:tcPr/>
                </a:tc>
                <a:tc>
                  <a:txBody>
                    <a:bodyPr/>
                    <a:lstStyle/>
                    <a:p>
                      <a:r>
                        <a:rPr lang="fr-FR" sz="900" dirty="0"/>
                        <a:t>Format</a:t>
                      </a:r>
                    </a:p>
                  </a:txBody>
                  <a:tcPr/>
                </a:tc>
                <a:tc>
                  <a:txBody>
                    <a:bodyPr/>
                    <a:lstStyle/>
                    <a:p>
                      <a:r>
                        <a:rPr lang="fr-FR" sz="900" dirty="0"/>
                        <a:t>Longueur</a:t>
                      </a:r>
                    </a:p>
                  </a:txBody>
                  <a:tcPr/>
                </a:tc>
                <a:tc>
                  <a:txBody>
                    <a:bodyPr/>
                    <a:lstStyle/>
                    <a:p>
                      <a:r>
                        <a:rPr lang="fr-FR" sz="900" dirty="0"/>
                        <a:t>Elémentaire ou calculé</a:t>
                      </a:r>
                    </a:p>
                  </a:txBody>
                  <a:tcPr/>
                </a:tc>
                <a:tc>
                  <a:txBody>
                    <a:bodyPr/>
                    <a:lstStyle/>
                    <a:p>
                      <a:r>
                        <a:rPr lang="fr-FR" sz="900" dirty="0"/>
                        <a:t>Règle de calcul</a:t>
                      </a:r>
                    </a:p>
                  </a:txBody>
                  <a:tcPr/>
                </a:tc>
                <a:tc>
                  <a:txBody>
                    <a:bodyPr/>
                    <a:lstStyle/>
                    <a:p>
                      <a:r>
                        <a:rPr lang="fr-FR" sz="900" dirty="0"/>
                        <a:t>Règle de gestion</a:t>
                      </a:r>
                    </a:p>
                  </a:txBody>
                  <a:tcPr/>
                </a:tc>
                <a:extLst>
                  <a:ext uri="{0D108BD9-81ED-4DB2-BD59-A6C34878D82A}">
                    <a16:rowId xmlns:a16="http://schemas.microsoft.com/office/drawing/2014/main" val="3186097024"/>
                  </a:ext>
                </a:extLst>
              </a:tr>
              <a:tr h="370840">
                <a:tc>
                  <a:txBody>
                    <a:bodyPr/>
                    <a:lstStyle/>
                    <a:p>
                      <a:r>
                        <a:rPr lang="fr-FR" sz="900" dirty="0"/>
                        <a:t>Identifiant</a:t>
                      </a:r>
                    </a:p>
                  </a:txBody>
                  <a:tcPr/>
                </a:tc>
                <a:tc>
                  <a:txBody>
                    <a:bodyPr/>
                    <a:lstStyle/>
                    <a:p>
                      <a:r>
                        <a:rPr lang="fr-FR" sz="900" dirty="0"/>
                        <a:t>Numérique</a:t>
                      </a:r>
                    </a:p>
                  </a:txBody>
                  <a:tcPr/>
                </a:tc>
                <a:tc>
                  <a:txBody>
                    <a:bodyPr/>
                    <a:lstStyle/>
                    <a:p>
                      <a:endParaRPr lang="fr-FR" sz="900" dirty="0"/>
                    </a:p>
                  </a:txBody>
                  <a:tcPr/>
                </a:tc>
                <a:tc>
                  <a:txBody>
                    <a:bodyPr/>
                    <a:lstStyle/>
                    <a:p>
                      <a:r>
                        <a:rPr lang="fr-FR" sz="900" dirty="0"/>
                        <a:t>Elémentaire</a:t>
                      </a:r>
                    </a:p>
                  </a:txBody>
                  <a:tcPr/>
                </a:tc>
                <a:tc>
                  <a:txBody>
                    <a:bodyPr/>
                    <a:lstStyle/>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Non vide</a:t>
                      </a:r>
                    </a:p>
                    <a:p>
                      <a:endParaRPr lang="fr-FR" sz="900" dirty="0"/>
                    </a:p>
                  </a:txBody>
                  <a:tcPr/>
                </a:tc>
                <a:extLst>
                  <a:ext uri="{0D108BD9-81ED-4DB2-BD59-A6C34878D82A}">
                    <a16:rowId xmlns:a16="http://schemas.microsoft.com/office/drawing/2014/main" val="876976000"/>
                  </a:ext>
                </a:extLst>
              </a:tr>
              <a:tr h="370840">
                <a:tc>
                  <a:txBody>
                    <a:bodyPr/>
                    <a:lstStyle/>
                    <a:p>
                      <a:r>
                        <a:rPr lang="fr-FR" sz="900" dirty="0"/>
                        <a:t>Libellé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Alphabétique</a:t>
                      </a:r>
                    </a:p>
                  </a:txBody>
                  <a:tcPr/>
                </a:tc>
                <a:tc>
                  <a:txBody>
                    <a:bodyPr/>
                    <a:lstStyle/>
                    <a:p>
                      <a:r>
                        <a:rPr lang="fr-FR" sz="900" dirty="0"/>
                        <a:t>50</a:t>
                      </a:r>
                    </a:p>
                  </a:txBody>
                  <a:tcPr/>
                </a:tc>
                <a:tc>
                  <a:txBody>
                    <a:bodyPr/>
                    <a:lstStyle/>
                    <a:p>
                      <a:r>
                        <a:rPr lang="fr-FR" sz="900" dirty="0"/>
                        <a:t>Elémentaire</a:t>
                      </a:r>
                    </a:p>
                  </a:txBody>
                  <a:tcPr/>
                </a:tc>
                <a:tc>
                  <a:txBody>
                    <a:bodyPr/>
                    <a:lstStyle/>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Non vide</a:t>
                      </a:r>
                    </a:p>
                    <a:p>
                      <a:endParaRPr lang="fr-FR" sz="900" dirty="0"/>
                    </a:p>
                  </a:txBody>
                  <a:tcPr/>
                </a:tc>
                <a:extLst>
                  <a:ext uri="{0D108BD9-81ED-4DB2-BD59-A6C34878D82A}">
                    <a16:rowId xmlns:a16="http://schemas.microsoft.com/office/drawing/2014/main" val="28616293"/>
                  </a:ext>
                </a:extLst>
              </a:tr>
            </a:tbl>
          </a:graphicData>
        </a:graphic>
      </p:graphicFrame>
      <p:graphicFrame>
        <p:nvGraphicFramePr>
          <p:cNvPr id="38" name="Tableau 8">
            <a:extLst>
              <a:ext uri="{FF2B5EF4-FFF2-40B4-BE49-F238E27FC236}">
                <a16:creationId xmlns:a16="http://schemas.microsoft.com/office/drawing/2014/main" id="{745B195E-D643-499F-B9E7-24880194F687}"/>
              </a:ext>
            </a:extLst>
          </p:cNvPr>
          <p:cNvGraphicFramePr>
            <a:graphicFrameLocks noGrp="1"/>
          </p:cNvGraphicFramePr>
          <p:nvPr>
            <p:extLst>
              <p:ext uri="{D42A27DB-BD31-4B8C-83A1-F6EECF244321}">
                <p14:modId xmlns:p14="http://schemas.microsoft.com/office/powerpoint/2010/main" val="262712902"/>
              </p:ext>
            </p:extLst>
          </p:nvPr>
        </p:nvGraphicFramePr>
        <p:xfrm>
          <a:off x="7090067" y="800274"/>
          <a:ext cx="4719451" cy="1483360"/>
        </p:xfrm>
        <a:graphic>
          <a:graphicData uri="http://schemas.openxmlformats.org/drawingml/2006/table">
            <a:tbl>
              <a:tblPr firstRow="1" bandRow="1">
                <a:tableStyleId>{5C22544A-7EE6-4342-B048-85BDC9FD1C3A}</a:tableStyleId>
              </a:tblPr>
              <a:tblGrid>
                <a:gridCol w="690176">
                  <a:extLst>
                    <a:ext uri="{9D8B030D-6E8A-4147-A177-3AD203B41FA5}">
                      <a16:colId xmlns:a16="http://schemas.microsoft.com/office/drawing/2014/main" val="2054891019"/>
                    </a:ext>
                  </a:extLst>
                </a:gridCol>
                <a:gridCol w="725841">
                  <a:extLst>
                    <a:ext uri="{9D8B030D-6E8A-4147-A177-3AD203B41FA5}">
                      <a16:colId xmlns:a16="http://schemas.microsoft.com/office/drawing/2014/main" val="1157968673"/>
                    </a:ext>
                  </a:extLst>
                </a:gridCol>
                <a:gridCol w="504486">
                  <a:extLst>
                    <a:ext uri="{9D8B030D-6E8A-4147-A177-3AD203B41FA5}">
                      <a16:colId xmlns:a16="http://schemas.microsoft.com/office/drawing/2014/main" val="1262231668"/>
                    </a:ext>
                  </a:extLst>
                </a:gridCol>
                <a:gridCol w="863372">
                  <a:extLst>
                    <a:ext uri="{9D8B030D-6E8A-4147-A177-3AD203B41FA5}">
                      <a16:colId xmlns:a16="http://schemas.microsoft.com/office/drawing/2014/main" val="4213280260"/>
                    </a:ext>
                  </a:extLst>
                </a:gridCol>
                <a:gridCol w="859684">
                  <a:extLst>
                    <a:ext uri="{9D8B030D-6E8A-4147-A177-3AD203B41FA5}">
                      <a16:colId xmlns:a16="http://schemas.microsoft.com/office/drawing/2014/main" val="849672508"/>
                    </a:ext>
                  </a:extLst>
                </a:gridCol>
                <a:gridCol w="1075892">
                  <a:extLst>
                    <a:ext uri="{9D8B030D-6E8A-4147-A177-3AD203B41FA5}">
                      <a16:colId xmlns:a16="http://schemas.microsoft.com/office/drawing/2014/main" val="3116054692"/>
                    </a:ext>
                  </a:extLst>
                </a:gridCol>
              </a:tblGrid>
              <a:tr h="370840">
                <a:tc>
                  <a:txBody>
                    <a:bodyPr/>
                    <a:lstStyle/>
                    <a:p>
                      <a:r>
                        <a:rPr lang="fr-FR" sz="900" dirty="0"/>
                        <a:t>Nom</a:t>
                      </a:r>
                    </a:p>
                  </a:txBody>
                  <a:tcPr/>
                </a:tc>
                <a:tc>
                  <a:txBody>
                    <a:bodyPr/>
                    <a:lstStyle/>
                    <a:p>
                      <a:r>
                        <a:rPr lang="fr-FR" sz="900" dirty="0"/>
                        <a:t>Format</a:t>
                      </a:r>
                    </a:p>
                  </a:txBody>
                  <a:tcPr/>
                </a:tc>
                <a:tc>
                  <a:txBody>
                    <a:bodyPr/>
                    <a:lstStyle/>
                    <a:p>
                      <a:r>
                        <a:rPr lang="fr-FR" sz="900" dirty="0"/>
                        <a:t>Longueur</a:t>
                      </a:r>
                    </a:p>
                  </a:txBody>
                  <a:tcPr/>
                </a:tc>
                <a:tc>
                  <a:txBody>
                    <a:bodyPr/>
                    <a:lstStyle/>
                    <a:p>
                      <a:r>
                        <a:rPr lang="fr-FR" sz="900" dirty="0"/>
                        <a:t>Elémentaire ou calculé</a:t>
                      </a:r>
                    </a:p>
                  </a:txBody>
                  <a:tcPr/>
                </a:tc>
                <a:tc>
                  <a:txBody>
                    <a:bodyPr/>
                    <a:lstStyle/>
                    <a:p>
                      <a:r>
                        <a:rPr lang="fr-FR" sz="900" dirty="0"/>
                        <a:t>Règle de calcul</a:t>
                      </a:r>
                    </a:p>
                  </a:txBody>
                  <a:tcPr/>
                </a:tc>
                <a:tc>
                  <a:txBody>
                    <a:bodyPr/>
                    <a:lstStyle/>
                    <a:p>
                      <a:r>
                        <a:rPr lang="fr-FR" sz="900" dirty="0"/>
                        <a:t>Règle de gestion</a:t>
                      </a:r>
                    </a:p>
                  </a:txBody>
                  <a:tcPr/>
                </a:tc>
                <a:extLst>
                  <a:ext uri="{0D108BD9-81ED-4DB2-BD59-A6C34878D82A}">
                    <a16:rowId xmlns:a16="http://schemas.microsoft.com/office/drawing/2014/main" val="3186097024"/>
                  </a:ext>
                </a:extLst>
              </a:tr>
              <a:tr h="370840">
                <a:tc>
                  <a:txBody>
                    <a:bodyPr/>
                    <a:lstStyle/>
                    <a:p>
                      <a:r>
                        <a:rPr lang="fr-FR" sz="900" dirty="0"/>
                        <a:t>Matricule</a:t>
                      </a:r>
                    </a:p>
                  </a:txBody>
                  <a:tcPr/>
                </a:tc>
                <a:tc>
                  <a:txBody>
                    <a:bodyPr/>
                    <a:lstStyle/>
                    <a:p>
                      <a:r>
                        <a:rPr lang="fr-FR" sz="900" dirty="0"/>
                        <a:t>Numérique</a:t>
                      </a:r>
                    </a:p>
                  </a:txBody>
                  <a:tcPr/>
                </a:tc>
                <a:tc>
                  <a:txBody>
                    <a:bodyPr/>
                    <a:lstStyle/>
                    <a:p>
                      <a:endParaRPr lang="fr-FR" sz="900" dirty="0"/>
                    </a:p>
                  </a:txBody>
                  <a:tcPr/>
                </a:tc>
                <a:tc>
                  <a:txBody>
                    <a:bodyPr/>
                    <a:lstStyle/>
                    <a:p>
                      <a:r>
                        <a:rPr lang="fr-FR" sz="900" dirty="0"/>
                        <a:t>Elémentaire</a:t>
                      </a:r>
                    </a:p>
                  </a:txBody>
                  <a:tcPr/>
                </a:tc>
                <a:tc>
                  <a:txBody>
                    <a:bodyPr/>
                    <a:lstStyle/>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Non vide</a:t>
                      </a:r>
                    </a:p>
                    <a:p>
                      <a:endParaRPr lang="fr-FR" sz="900" dirty="0"/>
                    </a:p>
                  </a:txBody>
                  <a:tcPr/>
                </a:tc>
                <a:extLst>
                  <a:ext uri="{0D108BD9-81ED-4DB2-BD59-A6C34878D82A}">
                    <a16:rowId xmlns:a16="http://schemas.microsoft.com/office/drawing/2014/main" val="876976000"/>
                  </a:ext>
                </a:extLst>
              </a:tr>
              <a:tr h="370840">
                <a:tc>
                  <a:txBody>
                    <a:bodyPr/>
                    <a:lstStyle/>
                    <a:p>
                      <a:r>
                        <a:rPr lang="fr-FR" sz="900" dirty="0"/>
                        <a:t>Nom</a:t>
                      </a:r>
                    </a:p>
                  </a:txBody>
                  <a:tcPr/>
                </a:tc>
                <a:tc>
                  <a:txBody>
                    <a:bodyPr/>
                    <a:lstStyle/>
                    <a:p>
                      <a:r>
                        <a:rPr lang="fr-FR" sz="900" dirty="0"/>
                        <a:t>Alphabétique</a:t>
                      </a:r>
                    </a:p>
                  </a:txBody>
                  <a:tcPr/>
                </a:tc>
                <a:tc>
                  <a:txBody>
                    <a:bodyPr/>
                    <a:lstStyle/>
                    <a:p>
                      <a:r>
                        <a:rPr lang="fr-FR" sz="900" dirty="0"/>
                        <a:t>50</a:t>
                      </a:r>
                    </a:p>
                  </a:txBody>
                  <a:tcPr/>
                </a:tc>
                <a:tc>
                  <a:txBody>
                    <a:bodyPr/>
                    <a:lstStyle/>
                    <a:p>
                      <a:r>
                        <a:rPr kumimoji="0" lang="fr-FR" sz="900" b="0" i="0" u="none" strike="noStrike" kern="1200" cap="none" spc="0" normalizeH="0" baseline="0" noProof="0">
                          <a:ln>
                            <a:noFill/>
                          </a:ln>
                          <a:solidFill>
                            <a:prstClr val="black"/>
                          </a:solidFill>
                          <a:effectLst/>
                          <a:uLnTx/>
                          <a:uFillTx/>
                          <a:latin typeface="Calibri" panose="020F0502020204030204"/>
                          <a:ea typeface="+mn-ea"/>
                          <a:cs typeface="+mn-cs"/>
                        </a:rPr>
                        <a:t>Elémentaire</a:t>
                      </a:r>
                      <a:endParaRPr lang="fr-FR" sz="900" dirty="0"/>
                    </a:p>
                  </a:txBody>
                  <a:tcPr/>
                </a:tc>
                <a:tc>
                  <a:txBody>
                    <a:bodyPr/>
                    <a:lstStyle/>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Non vide</a:t>
                      </a:r>
                    </a:p>
                    <a:p>
                      <a:endParaRPr lang="fr-FR" sz="900" dirty="0"/>
                    </a:p>
                  </a:txBody>
                  <a:tcPr/>
                </a:tc>
                <a:extLst>
                  <a:ext uri="{0D108BD9-81ED-4DB2-BD59-A6C34878D82A}">
                    <a16:rowId xmlns:a16="http://schemas.microsoft.com/office/drawing/2014/main" val="1851921571"/>
                  </a:ext>
                </a:extLst>
              </a:tr>
              <a:tr h="370840">
                <a:tc>
                  <a:txBody>
                    <a:bodyPr/>
                    <a:lstStyle/>
                    <a:p>
                      <a:r>
                        <a:rPr lang="fr-FR" sz="900" dirty="0"/>
                        <a:t>Prénom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Alphabétique</a:t>
                      </a:r>
                    </a:p>
                  </a:txBody>
                  <a:tcPr/>
                </a:tc>
                <a:tc>
                  <a:txBody>
                    <a:bodyPr/>
                    <a:lstStyle/>
                    <a:p>
                      <a:r>
                        <a:rPr lang="fr-FR" sz="900" dirty="0"/>
                        <a:t>50</a:t>
                      </a:r>
                    </a:p>
                  </a:txBody>
                  <a:tcPr/>
                </a:tc>
                <a:tc>
                  <a:txBody>
                    <a:bodyPr/>
                    <a:lstStyle/>
                    <a:p>
                      <a:r>
                        <a:rPr kumimoji="0" lang="fr-FR" sz="900" b="0" i="0" u="none" strike="noStrike" kern="1200" cap="none" spc="0" normalizeH="0" baseline="0" noProof="0" dirty="0">
                          <a:ln>
                            <a:noFill/>
                          </a:ln>
                          <a:solidFill>
                            <a:prstClr val="black"/>
                          </a:solidFill>
                          <a:effectLst/>
                          <a:uLnTx/>
                          <a:uFillTx/>
                          <a:latin typeface="Calibri" panose="020F0502020204030204"/>
                          <a:ea typeface="+mn-ea"/>
                          <a:cs typeface="+mn-cs"/>
                        </a:rPr>
                        <a:t>Elémentaire</a:t>
                      </a:r>
                      <a:endParaRPr lang="fr-FR" sz="900" dirty="0"/>
                    </a:p>
                  </a:txBody>
                  <a:tcPr/>
                </a:tc>
                <a:tc>
                  <a:txBody>
                    <a:bodyPr/>
                    <a:lstStyle/>
                    <a:p>
                      <a:endParaRPr lang="fr-FR" sz="900" dirty="0"/>
                    </a:p>
                  </a:txBody>
                  <a:tcPr/>
                </a:tc>
                <a:tc>
                  <a:txBody>
                    <a:bodyPr/>
                    <a:lstStyle/>
                    <a:p>
                      <a:endParaRPr lang="fr-FR" sz="900" dirty="0"/>
                    </a:p>
                  </a:txBody>
                  <a:tcPr/>
                </a:tc>
                <a:extLst>
                  <a:ext uri="{0D108BD9-81ED-4DB2-BD59-A6C34878D82A}">
                    <a16:rowId xmlns:a16="http://schemas.microsoft.com/office/drawing/2014/main" val="28616293"/>
                  </a:ext>
                </a:extLst>
              </a:tr>
            </a:tbl>
          </a:graphicData>
        </a:graphic>
      </p:graphicFrame>
      <p:graphicFrame>
        <p:nvGraphicFramePr>
          <p:cNvPr id="39" name="Tableau 8">
            <a:extLst>
              <a:ext uri="{FF2B5EF4-FFF2-40B4-BE49-F238E27FC236}">
                <a16:creationId xmlns:a16="http://schemas.microsoft.com/office/drawing/2014/main" id="{110FA341-39DD-42E2-A304-65B0BD25B5A5}"/>
              </a:ext>
            </a:extLst>
          </p:cNvPr>
          <p:cNvGraphicFramePr>
            <a:graphicFrameLocks noGrp="1"/>
          </p:cNvGraphicFramePr>
          <p:nvPr>
            <p:extLst>
              <p:ext uri="{D42A27DB-BD31-4B8C-83A1-F6EECF244321}">
                <p14:modId xmlns:p14="http://schemas.microsoft.com/office/powerpoint/2010/main" val="2851749948"/>
              </p:ext>
            </p:extLst>
          </p:nvPr>
        </p:nvGraphicFramePr>
        <p:xfrm>
          <a:off x="7100667" y="4309507"/>
          <a:ext cx="4719451" cy="2595880"/>
        </p:xfrm>
        <a:graphic>
          <a:graphicData uri="http://schemas.openxmlformats.org/drawingml/2006/table">
            <a:tbl>
              <a:tblPr firstRow="1" bandRow="1">
                <a:tableStyleId>{5C22544A-7EE6-4342-B048-85BDC9FD1C3A}</a:tableStyleId>
              </a:tblPr>
              <a:tblGrid>
                <a:gridCol w="773333">
                  <a:extLst>
                    <a:ext uri="{9D8B030D-6E8A-4147-A177-3AD203B41FA5}">
                      <a16:colId xmlns:a16="http://schemas.microsoft.com/office/drawing/2014/main" val="2054891019"/>
                    </a:ext>
                  </a:extLst>
                </a:gridCol>
                <a:gridCol w="642684">
                  <a:extLst>
                    <a:ext uri="{9D8B030D-6E8A-4147-A177-3AD203B41FA5}">
                      <a16:colId xmlns:a16="http://schemas.microsoft.com/office/drawing/2014/main" val="1157968673"/>
                    </a:ext>
                  </a:extLst>
                </a:gridCol>
                <a:gridCol w="504486">
                  <a:extLst>
                    <a:ext uri="{9D8B030D-6E8A-4147-A177-3AD203B41FA5}">
                      <a16:colId xmlns:a16="http://schemas.microsoft.com/office/drawing/2014/main" val="1262231668"/>
                    </a:ext>
                  </a:extLst>
                </a:gridCol>
                <a:gridCol w="863372">
                  <a:extLst>
                    <a:ext uri="{9D8B030D-6E8A-4147-A177-3AD203B41FA5}">
                      <a16:colId xmlns:a16="http://schemas.microsoft.com/office/drawing/2014/main" val="4213280260"/>
                    </a:ext>
                  </a:extLst>
                </a:gridCol>
                <a:gridCol w="859684">
                  <a:extLst>
                    <a:ext uri="{9D8B030D-6E8A-4147-A177-3AD203B41FA5}">
                      <a16:colId xmlns:a16="http://schemas.microsoft.com/office/drawing/2014/main" val="849672508"/>
                    </a:ext>
                  </a:extLst>
                </a:gridCol>
                <a:gridCol w="1075892">
                  <a:extLst>
                    <a:ext uri="{9D8B030D-6E8A-4147-A177-3AD203B41FA5}">
                      <a16:colId xmlns:a16="http://schemas.microsoft.com/office/drawing/2014/main" val="3116054692"/>
                    </a:ext>
                  </a:extLst>
                </a:gridCol>
              </a:tblGrid>
              <a:tr h="370840">
                <a:tc>
                  <a:txBody>
                    <a:bodyPr/>
                    <a:lstStyle/>
                    <a:p>
                      <a:r>
                        <a:rPr lang="fr-FR" sz="900" dirty="0"/>
                        <a:t>Nom</a:t>
                      </a:r>
                    </a:p>
                  </a:txBody>
                  <a:tcPr/>
                </a:tc>
                <a:tc>
                  <a:txBody>
                    <a:bodyPr/>
                    <a:lstStyle/>
                    <a:p>
                      <a:r>
                        <a:rPr lang="fr-FR" sz="900" dirty="0"/>
                        <a:t>Format</a:t>
                      </a:r>
                    </a:p>
                  </a:txBody>
                  <a:tcPr/>
                </a:tc>
                <a:tc>
                  <a:txBody>
                    <a:bodyPr/>
                    <a:lstStyle/>
                    <a:p>
                      <a:r>
                        <a:rPr lang="fr-FR" sz="900" dirty="0"/>
                        <a:t>Longueur</a:t>
                      </a:r>
                    </a:p>
                  </a:txBody>
                  <a:tcPr/>
                </a:tc>
                <a:tc>
                  <a:txBody>
                    <a:bodyPr/>
                    <a:lstStyle/>
                    <a:p>
                      <a:r>
                        <a:rPr lang="fr-FR" sz="900" dirty="0"/>
                        <a:t>Elémentaire ou calculé</a:t>
                      </a:r>
                    </a:p>
                  </a:txBody>
                  <a:tcPr/>
                </a:tc>
                <a:tc>
                  <a:txBody>
                    <a:bodyPr/>
                    <a:lstStyle/>
                    <a:p>
                      <a:r>
                        <a:rPr lang="fr-FR" sz="900" dirty="0"/>
                        <a:t>Règle de calcul</a:t>
                      </a:r>
                    </a:p>
                  </a:txBody>
                  <a:tcPr/>
                </a:tc>
                <a:tc>
                  <a:txBody>
                    <a:bodyPr/>
                    <a:lstStyle/>
                    <a:p>
                      <a:r>
                        <a:rPr lang="fr-FR" sz="900" dirty="0"/>
                        <a:t>Règle de gestion</a:t>
                      </a:r>
                    </a:p>
                  </a:txBody>
                  <a:tcPr/>
                </a:tc>
                <a:extLst>
                  <a:ext uri="{0D108BD9-81ED-4DB2-BD59-A6C34878D82A}">
                    <a16:rowId xmlns:a16="http://schemas.microsoft.com/office/drawing/2014/main" val="3186097024"/>
                  </a:ext>
                </a:extLst>
              </a:tr>
              <a:tr h="370840">
                <a:tc>
                  <a:txBody>
                    <a:bodyPr/>
                    <a:lstStyle/>
                    <a:p>
                      <a:r>
                        <a:rPr lang="fr-FR" sz="900" dirty="0" err="1"/>
                        <a:t>numero</a:t>
                      </a:r>
                      <a:endParaRPr lang="fr-FR" sz="900" dirty="0"/>
                    </a:p>
                  </a:txBody>
                  <a:tcPr/>
                </a:tc>
                <a:tc>
                  <a:txBody>
                    <a:bodyPr/>
                    <a:lstStyle/>
                    <a:p>
                      <a:r>
                        <a:rPr lang="fr-FR" sz="900" dirty="0"/>
                        <a:t>Numérique</a:t>
                      </a:r>
                    </a:p>
                  </a:txBody>
                  <a:tcPr/>
                </a:tc>
                <a:tc>
                  <a:txBody>
                    <a:bodyPr/>
                    <a:lstStyle/>
                    <a:p>
                      <a:endParaRPr lang="fr-FR" sz="900" dirty="0"/>
                    </a:p>
                  </a:txBody>
                  <a:tcPr/>
                </a:tc>
                <a:tc>
                  <a:txBody>
                    <a:bodyPr/>
                    <a:lstStyle/>
                    <a:p>
                      <a:r>
                        <a:rPr lang="fr-FR" sz="900" dirty="0"/>
                        <a:t>Elémentaire</a:t>
                      </a:r>
                    </a:p>
                  </a:txBody>
                  <a:tcPr/>
                </a:tc>
                <a:tc>
                  <a:txBody>
                    <a:bodyPr/>
                    <a:lstStyle/>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Non vide</a:t>
                      </a:r>
                    </a:p>
                    <a:p>
                      <a:endParaRPr lang="fr-FR" sz="900" dirty="0"/>
                    </a:p>
                  </a:txBody>
                  <a:tcPr/>
                </a:tc>
                <a:extLst>
                  <a:ext uri="{0D108BD9-81ED-4DB2-BD59-A6C34878D82A}">
                    <a16:rowId xmlns:a16="http://schemas.microsoft.com/office/drawing/2014/main" val="876976000"/>
                  </a:ext>
                </a:extLst>
              </a:tr>
              <a:tr h="370840">
                <a:tc>
                  <a:txBody>
                    <a:bodyPr/>
                    <a:lstStyle/>
                    <a:p>
                      <a:r>
                        <a:rPr lang="fr-FR" sz="900" dirty="0" err="1"/>
                        <a:t>Date_heure</a:t>
                      </a:r>
                      <a:endParaRPr lang="fr-FR" sz="900" dirty="0"/>
                    </a:p>
                  </a:txBody>
                  <a:tcPr/>
                </a:tc>
                <a:tc>
                  <a:txBody>
                    <a:bodyPr/>
                    <a:lstStyle/>
                    <a:p>
                      <a:r>
                        <a:rPr lang="fr-FR" sz="900" dirty="0"/>
                        <a:t>Date et heure</a:t>
                      </a:r>
                    </a:p>
                  </a:txBody>
                  <a:tcPr/>
                </a:tc>
                <a:tc>
                  <a:txBody>
                    <a:bodyPr/>
                    <a:lstStyle/>
                    <a:p>
                      <a:endParaRPr lang="fr-FR" sz="900" dirty="0"/>
                    </a:p>
                  </a:txBody>
                  <a:tcPr/>
                </a:tc>
                <a:tc>
                  <a:txBody>
                    <a:bodyPr/>
                    <a:lstStyle/>
                    <a:p>
                      <a:r>
                        <a:rPr kumimoji="0" lang="fr-FR" sz="900" b="0" i="0" u="none" strike="noStrike" kern="1200" cap="none" spc="0" normalizeH="0" baseline="0" noProof="0">
                          <a:ln>
                            <a:noFill/>
                          </a:ln>
                          <a:solidFill>
                            <a:prstClr val="black"/>
                          </a:solidFill>
                          <a:effectLst/>
                          <a:uLnTx/>
                          <a:uFillTx/>
                          <a:latin typeface="Calibri" panose="020F0502020204030204"/>
                          <a:ea typeface="+mn-ea"/>
                          <a:cs typeface="+mn-cs"/>
                        </a:rPr>
                        <a:t>Elémentaire</a:t>
                      </a:r>
                      <a:endParaRPr lang="fr-FR" sz="900" dirty="0"/>
                    </a:p>
                  </a:txBody>
                  <a:tcPr/>
                </a:tc>
                <a:tc>
                  <a:txBody>
                    <a:bodyPr/>
                    <a:lstStyle/>
                    <a:p>
                      <a:endParaRPr lang="fr-FR" sz="900" dirty="0"/>
                    </a:p>
                  </a:txBody>
                  <a:tcPr/>
                </a:tc>
                <a:tc>
                  <a:txBody>
                    <a:bodyPr/>
                    <a:lstStyle/>
                    <a:p>
                      <a:endParaRPr lang="fr-FR" sz="900" dirty="0"/>
                    </a:p>
                  </a:txBody>
                  <a:tcPr/>
                </a:tc>
                <a:extLst>
                  <a:ext uri="{0D108BD9-81ED-4DB2-BD59-A6C34878D82A}">
                    <a16:rowId xmlns:a16="http://schemas.microsoft.com/office/drawing/2014/main" val="1851921571"/>
                  </a:ext>
                </a:extLst>
              </a:tr>
              <a:tr h="370840">
                <a:tc>
                  <a:txBody>
                    <a:bodyPr/>
                    <a:lstStyle/>
                    <a:p>
                      <a:r>
                        <a:rPr lang="fr-FR" sz="900" dirty="0"/>
                        <a:t>titre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Alphanumérique</a:t>
                      </a:r>
                    </a:p>
                  </a:txBody>
                  <a:tcPr/>
                </a:tc>
                <a:tc>
                  <a:txBody>
                    <a:bodyPr/>
                    <a:lstStyle/>
                    <a:p>
                      <a:r>
                        <a:rPr lang="fr-FR" sz="900" dirty="0"/>
                        <a:t>200</a:t>
                      </a:r>
                    </a:p>
                  </a:txBody>
                  <a:tcPr/>
                </a:tc>
                <a:tc>
                  <a:txBody>
                    <a:bodyPr/>
                    <a:lstStyle/>
                    <a:p>
                      <a:r>
                        <a:rPr kumimoji="0" lang="fr-FR" sz="900" b="0" i="0" u="none" strike="noStrike" kern="1200" cap="none" spc="0" normalizeH="0" baseline="0" noProof="0">
                          <a:ln>
                            <a:noFill/>
                          </a:ln>
                          <a:solidFill>
                            <a:prstClr val="black"/>
                          </a:solidFill>
                          <a:effectLst/>
                          <a:uLnTx/>
                          <a:uFillTx/>
                          <a:latin typeface="Calibri" panose="020F0502020204030204"/>
                          <a:ea typeface="+mn-ea"/>
                          <a:cs typeface="+mn-cs"/>
                        </a:rPr>
                        <a:t>Elémentaire</a:t>
                      </a:r>
                      <a:endParaRPr lang="fr-FR" sz="900" dirty="0"/>
                    </a:p>
                  </a:txBody>
                  <a:tcPr/>
                </a:tc>
                <a:tc>
                  <a:txBody>
                    <a:bodyPr/>
                    <a:lstStyle/>
                    <a:p>
                      <a:endParaRPr lang="fr-FR" sz="900" dirty="0"/>
                    </a:p>
                  </a:txBody>
                  <a:tcPr/>
                </a:tc>
                <a:tc>
                  <a:txBody>
                    <a:bodyPr/>
                    <a:lstStyle/>
                    <a:p>
                      <a:endParaRPr lang="fr-FR" sz="900" dirty="0"/>
                    </a:p>
                  </a:txBody>
                  <a:tcPr/>
                </a:tc>
                <a:extLst>
                  <a:ext uri="{0D108BD9-81ED-4DB2-BD59-A6C34878D82A}">
                    <a16:rowId xmlns:a16="http://schemas.microsoft.com/office/drawing/2014/main" val="28616293"/>
                  </a:ext>
                </a:extLst>
              </a:tr>
              <a:tr h="370840">
                <a:tc>
                  <a:txBody>
                    <a:bodyPr/>
                    <a:lstStyle/>
                    <a:p>
                      <a:r>
                        <a:rPr lang="fr-FR" sz="900" dirty="0"/>
                        <a:t>texte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Alphanumérique</a:t>
                      </a:r>
                    </a:p>
                  </a:txBody>
                  <a:tcPr/>
                </a:tc>
                <a:tc>
                  <a:txBody>
                    <a:bodyPr/>
                    <a:lstStyle/>
                    <a:p>
                      <a:r>
                        <a:rPr lang="fr-FR" sz="900" dirty="0"/>
                        <a:t>99999</a:t>
                      </a:r>
                    </a:p>
                  </a:txBody>
                  <a:tcPr/>
                </a:tc>
                <a:tc>
                  <a:txBody>
                    <a:bodyPr/>
                    <a:lstStyle/>
                    <a:p>
                      <a:r>
                        <a:rPr kumimoji="0" lang="fr-FR" sz="900" b="0" i="0" u="none" strike="noStrike" kern="1200" cap="none" spc="0" normalizeH="0" baseline="0" noProof="0">
                          <a:ln>
                            <a:noFill/>
                          </a:ln>
                          <a:solidFill>
                            <a:prstClr val="black"/>
                          </a:solidFill>
                          <a:effectLst/>
                          <a:uLnTx/>
                          <a:uFillTx/>
                          <a:latin typeface="Calibri" panose="020F0502020204030204"/>
                          <a:ea typeface="+mn-ea"/>
                          <a:cs typeface="+mn-cs"/>
                        </a:rPr>
                        <a:t>Elémentaire</a:t>
                      </a:r>
                      <a:endParaRPr lang="fr-FR" sz="900" dirty="0"/>
                    </a:p>
                  </a:txBody>
                  <a:tcPr/>
                </a:tc>
                <a:tc>
                  <a:txBody>
                    <a:bodyPr/>
                    <a:lstStyle/>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Non vide</a:t>
                      </a:r>
                    </a:p>
                    <a:p>
                      <a:endParaRPr lang="fr-FR" sz="900" dirty="0"/>
                    </a:p>
                  </a:txBody>
                  <a:tcPr/>
                </a:tc>
                <a:extLst>
                  <a:ext uri="{0D108BD9-81ED-4DB2-BD59-A6C34878D82A}">
                    <a16:rowId xmlns:a16="http://schemas.microsoft.com/office/drawing/2014/main" val="2251588025"/>
                  </a:ext>
                </a:extLst>
              </a:tr>
              <a:tr h="370840">
                <a:tc>
                  <a:txBody>
                    <a:bodyPr/>
                    <a:lstStyle/>
                    <a:p>
                      <a:r>
                        <a:rPr lang="fr-FR" sz="900" dirty="0"/>
                        <a:t>statut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Booléen</a:t>
                      </a:r>
                    </a:p>
                  </a:txBody>
                  <a:tcPr/>
                </a:tc>
                <a:tc>
                  <a:txBody>
                    <a:bodyPr/>
                    <a:lstStyle/>
                    <a:p>
                      <a:endParaRPr lang="fr-FR" sz="900" dirty="0"/>
                    </a:p>
                  </a:txBody>
                  <a:tcPr/>
                </a:tc>
                <a:tc>
                  <a:txBody>
                    <a:bodyPr/>
                    <a:lstStyle/>
                    <a:p>
                      <a:r>
                        <a:rPr kumimoji="0" lang="fr-FR" sz="900" b="0" i="0" u="none" strike="noStrike" kern="1200" cap="none" spc="0" normalizeH="0" baseline="0" noProof="0">
                          <a:ln>
                            <a:noFill/>
                          </a:ln>
                          <a:solidFill>
                            <a:prstClr val="black"/>
                          </a:solidFill>
                          <a:effectLst/>
                          <a:uLnTx/>
                          <a:uFillTx/>
                          <a:latin typeface="Calibri" panose="020F0502020204030204"/>
                          <a:ea typeface="+mn-ea"/>
                          <a:cs typeface="+mn-cs"/>
                        </a:rPr>
                        <a:t>Elémentaire</a:t>
                      </a:r>
                      <a:endParaRPr lang="fr-FR" sz="900" dirty="0"/>
                    </a:p>
                  </a:txBody>
                  <a:tcPr/>
                </a:tc>
                <a:tc>
                  <a:txBody>
                    <a:bodyPr/>
                    <a:lstStyle/>
                    <a:p>
                      <a:endParaRPr lang="fr-FR" sz="900" dirty="0"/>
                    </a:p>
                  </a:txBody>
                  <a:tcPr/>
                </a:tc>
                <a:tc>
                  <a:txBody>
                    <a:bodyPr/>
                    <a:lstStyle/>
                    <a:p>
                      <a:endParaRPr lang="fr-FR" sz="900" dirty="0"/>
                    </a:p>
                  </a:txBody>
                  <a:tcPr/>
                </a:tc>
                <a:extLst>
                  <a:ext uri="{0D108BD9-81ED-4DB2-BD59-A6C34878D82A}">
                    <a16:rowId xmlns:a16="http://schemas.microsoft.com/office/drawing/2014/main" val="2627410926"/>
                  </a:ext>
                </a:extLst>
              </a:tr>
              <a:tr h="370840">
                <a:tc>
                  <a:txBody>
                    <a:bodyPr/>
                    <a:lstStyle/>
                    <a:p>
                      <a:r>
                        <a:rPr lang="fr-FR" sz="900" dirty="0" err="1"/>
                        <a:t>Duree_resolution</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a:t>Temps</a:t>
                      </a:r>
                    </a:p>
                  </a:txBody>
                  <a:tcPr/>
                </a:tc>
                <a:tc>
                  <a:txBody>
                    <a:bodyPr/>
                    <a:lstStyle/>
                    <a:p>
                      <a:endParaRPr lang="fr-FR" sz="900" dirty="0"/>
                    </a:p>
                  </a:txBody>
                  <a:tcPr/>
                </a:tc>
                <a:tc>
                  <a:txBody>
                    <a:bodyPr/>
                    <a:lstStyle/>
                    <a:p>
                      <a:r>
                        <a:rPr kumimoji="0" lang="fr-FR" sz="900" b="0" i="0" u="none" strike="noStrike" kern="1200" cap="none" spc="0" normalizeH="0" baseline="0" noProof="0" dirty="0">
                          <a:ln>
                            <a:noFill/>
                          </a:ln>
                          <a:solidFill>
                            <a:prstClr val="black"/>
                          </a:solidFill>
                          <a:effectLst/>
                          <a:uLnTx/>
                          <a:uFillTx/>
                          <a:latin typeface="Calibri" panose="020F0502020204030204"/>
                          <a:ea typeface="+mn-ea"/>
                          <a:cs typeface="+mn-cs"/>
                        </a:rPr>
                        <a:t>Elémentaire</a:t>
                      </a:r>
                      <a:endParaRPr lang="fr-FR" sz="900" dirty="0"/>
                    </a:p>
                  </a:txBody>
                  <a:tcPr/>
                </a:tc>
                <a:tc>
                  <a:txBody>
                    <a:bodyPr/>
                    <a:lstStyle/>
                    <a:p>
                      <a:endParaRPr lang="fr-FR" sz="900" dirty="0"/>
                    </a:p>
                  </a:txBody>
                  <a:tcPr/>
                </a:tc>
                <a:tc>
                  <a:txBody>
                    <a:bodyPr/>
                    <a:lstStyle/>
                    <a:p>
                      <a:endParaRPr lang="fr-FR" sz="900" dirty="0"/>
                    </a:p>
                  </a:txBody>
                  <a:tcPr/>
                </a:tc>
                <a:extLst>
                  <a:ext uri="{0D108BD9-81ED-4DB2-BD59-A6C34878D82A}">
                    <a16:rowId xmlns:a16="http://schemas.microsoft.com/office/drawing/2014/main" val="1828272363"/>
                  </a:ext>
                </a:extLst>
              </a:tr>
            </a:tbl>
          </a:graphicData>
        </a:graphic>
      </p:graphicFrame>
    </p:spTree>
    <p:extLst>
      <p:ext uri="{BB962C8B-B14F-4D97-AF65-F5344CB8AC3E}">
        <p14:creationId xmlns:p14="http://schemas.microsoft.com/office/powerpoint/2010/main" val="176604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6D7179A-55BD-4985-BB05-7EC53284980C}"/>
              </a:ext>
            </a:extLst>
          </p:cNvPr>
          <p:cNvSpPr txBox="1"/>
          <p:nvPr/>
        </p:nvSpPr>
        <p:spPr>
          <a:xfrm>
            <a:off x="5411637" y="66756"/>
            <a:ext cx="6780363" cy="923330"/>
          </a:xfrm>
          <a:prstGeom prst="rect">
            <a:avLst/>
          </a:prstGeom>
          <a:noFill/>
        </p:spPr>
        <p:txBody>
          <a:bodyPr wrap="square" rtlCol="0">
            <a:spAutoFit/>
          </a:bodyPr>
          <a:lstStyle/>
          <a:p>
            <a:r>
              <a:rPr lang="fr-FR" dirty="0"/>
              <a:t>Problématique : On nous demande de développer une base de données qui permet de stocker les vols effectués par les avions de la flotte</a:t>
            </a:r>
          </a:p>
        </p:txBody>
      </p:sp>
      <p:sp>
        <p:nvSpPr>
          <p:cNvPr id="3" name="ZoneTexte 2">
            <a:extLst>
              <a:ext uri="{FF2B5EF4-FFF2-40B4-BE49-F238E27FC236}">
                <a16:creationId xmlns:a16="http://schemas.microsoft.com/office/drawing/2014/main" id="{15050676-371B-4CA0-97E2-EAB0D399B1FB}"/>
              </a:ext>
            </a:extLst>
          </p:cNvPr>
          <p:cNvSpPr txBox="1"/>
          <p:nvPr/>
        </p:nvSpPr>
        <p:spPr>
          <a:xfrm>
            <a:off x="530186" y="159089"/>
            <a:ext cx="3833678" cy="369332"/>
          </a:xfrm>
          <a:prstGeom prst="rect">
            <a:avLst/>
          </a:prstGeom>
          <a:noFill/>
        </p:spPr>
        <p:txBody>
          <a:bodyPr wrap="none" rtlCol="0">
            <a:spAutoFit/>
          </a:bodyPr>
          <a:lstStyle/>
          <a:p>
            <a:r>
              <a:rPr lang="fr-FR" dirty="0"/>
              <a:t>MCD : Modèle Conceptuel de Données</a:t>
            </a:r>
          </a:p>
        </p:txBody>
      </p:sp>
      <p:sp>
        <p:nvSpPr>
          <p:cNvPr id="4" name="Rectangle 3">
            <a:extLst>
              <a:ext uri="{FF2B5EF4-FFF2-40B4-BE49-F238E27FC236}">
                <a16:creationId xmlns:a16="http://schemas.microsoft.com/office/drawing/2014/main" id="{89B9AB4C-C7E5-4414-AE00-4FF5BAA0251D}"/>
              </a:ext>
            </a:extLst>
          </p:cNvPr>
          <p:cNvSpPr/>
          <p:nvPr/>
        </p:nvSpPr>
        <p:spPr>
          <a:xfrm>
            <a:off x="6136420" y="1733796"/>
            <a:ext cx="1906437" cy="457387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Date</a:t>
            </a:r>
          </a:p>
          <a:p>
            <a:r>
              <a:rPr lang="fr-FR" dirty="0"/>
              <a:t>Heure Départ</a:t>
            </a:r>
          </a:p>
          <a:p>
            <a:r>
              <a:rPr lang="fr-FR" dirty="0"/>
              <a:t>Heure Arrivée</a:t>
            </a:r>
          </a:p>
          <a:p>
            <a:r>
              <a:rPr lang="fr-FR" dirty="0"/>
              <a:t>Numéro de vol</a:t>
            </a:r>
          </a:p>
        </p:txBody>
      </p:sp>
      <p:sp>
        <p:nvSpPr>
          <p:cNvPr id="5" name="Rectangle 4">
            <a:extLst>
              <a:ext uri="{FF2B5EF4-FFF2-40B4-BE49-F238E27FC236}">
                <a16:creationId xmlns:a16="http://schemas.microsoft.com/office/drawing/2014/main" id="{7D7F95D9-541C-48DA-8E15-77CEED153642}"/>
              </a:ext>
            </a:extLst>
          </p:cNvPr>
          <p:cNvSpPr/>
          <p:nvPr/>
        </p:nvSpPr>
        <p:spPr>
          <a:xfrm>
            <a:off x="6136419" y="1272131"/>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Vol</a:t>
            </a:r>
          </a:p>
        </p:txBody>
      </p:sp>
      <p:sp>
        <p:nvSpPr>
          <p:cNvPr id="6" name="Rectangle 5">
            <a:extLst>
              <a:ext uri="{FF2B5EF4-FFF2-40B4-BE49-F238E27FC236}">
                <a16:creationId xmlns:a16="http://schemas.microsoft.com/office/drawing/2014/main" id="{03CBE471-F830-4B29-A129-27350C174188}"/>
              </a:ext>
            </a:extLst>
          </p:cNvPr>
          <p:cNvSpPr/>
          <p:nvPr/>
        </p:nvSpPr>
        <p:spPr>
          <a:xfrm>
            <a:off x="2983540" y="2290313"/>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Immatriculation</a:t>
            </a:r>
          </a:p>
          <a:p>
            <a:r>
              <a:rPr lang="fr-FR" dirty="0"/>
              <a:t>Année fabrication</a:t>
            </a:r>
          </a:p>
          <a:p>
            <a:r>
              <a:rPr lang="fr-FR" dirty="0"/>
              <a:t>Nom</a:t>
            </a:r>
          </a:p>
          <a:p>
            <a:endParaRPr lang="fr-FR" dirty="0"/>
          </a:p>
        </p:txBody>
      </p:sp>
      <p:sp>
        <p:nvSpPr>
          <p:cNvPr id="7" name="Rectangle 6">
            <a:extLst>
              <a:ext uri="{FF2B5EF4-FFF2-40B4-BE49-F238E27FC236}">
                <a16:creationId xmlns:a16="http://schemas.microsoft.com/office/drawing/2014/main" id="{3AFFD6D3-AA46-42B0-80B3-F354E7C1C31E}"/>
              </a:ext>
            </a:extLst>
          </p:cNvPr>
          <p:cNvSpPr/>
          <p:nvPr/>
        </p:nvSpPr>
        <p:spPr>
          <a:xfrm>
            <a:off x="2981259" y="1836062"/>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Avion</a:t>
            </a:r>
          </a:p>
        </p:txBody>
      </p:sp>
      <p:sp>
        <p:nvSpPr>
          <p:cNvPr id="10" name="Rectangle 9">
            <a:extLst>
              <a:ext uri="{FF2B5EF4-FFF2-40B4-BE49-F238E27FC236}">
                <a16:creationId xmlns:a16="http://schemas.microsoft.com/office/drawing/2014/main" id="{36D76D6A-9C7C-423A-9C4B-B4012D5CA722}"/>
              </a:ext>
            </a:extLst>
          </p:cNvPr>
          <p:cNvSpPr/>
          <p:nvPr/>
        </p:nvSpPr>
        <p:spPr>
          <a:xfrm>
            <a:off x="10110159" y="4151972"/>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dirty="0"/>
              <a:t>Ville</a:t>
            </a:r>
          </a:p>
          <a:p>
            <a:r>
              <a:rPr lang="fr-FR" dirty="0"/>
              <a:t>Capacité</a:t>
            </a:r>
          </a:p>
          <a:p>
            <a:r>
              <a:rPr lang="fr-FR" dirty="0"/>
              <a:t>Pays</a:t>
            </a:r>
          </a:p>
          <a:p>
            <a:r>
              <a:rPr lang="fr-FR" dirty="0"/>
              <a:t>Nom</a:t>
            </a:r>
          </a:p>
          <a:p>
            <a:r>
              <a:rPr lang="fr-FR" u="sng" dirty="0"/>
              <a:t>Code</a:t>
            </a:r>
          </a:p>
        </p:txBody>
      </p:sp>
      <p:sp>
        <p:nvSpPr>
          <p:cNvPr id="11" name="Rectangle 10">
            <a:extLst>
              <a:ext uri="{FF2B5EF4-FFF2-40B4-BE49-F238E27FC236}">
                <a16:creationId xmlns:a16="http://schemas.microsoft.com/office/drawing/2014/main" id="{BD2C1099-1F76-4F69-B3D3-37AB4B760DA8}"/>
              </a:ext>
            </a:extLst>
          </p:cNvPr>
          <p:cNvSpPr/>
          <p:nvPr/>
        </p:nvSpPr>
        <p:spPr>
          <a:xfrm>
            <a:off x="10110159" y="3716656"/>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Aéroport</a:t>
            </a:r>
          </a:p>
        </p:txBody>
      </p:sp>
      <p:sp>
        <p:nvSpPr>
          <p:cNvPr id="12" name="Rectangle 11">
            <a:extLst>
              <a:ext uri="{FF2B5EF4-FFF2-40B4-BE49-F238E27FC236}">
                <a16:creationId xmlns:a16="http://schemas.microsoft.com/office/drawing/2014/main" id="{3BE95947-6136-436D-AE78-744CFCB94973}"/>
              </a:ext>
            </a:extLst>
          </p:cNvPr>
          <p:cNvSpPr/>
          <p:nvPr/>
        </p:nvSpPr>
        <p:spPr>
          <a:xfrm>
            <a:off x="10097498" y="1465632"/>
            <a:ext cx="1906437" cy="181570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Matricule</a:t>
            </a:r>
          </a:p>
          <a:p>
            <a:r>
              <a:rPr lang="fr-FR" dirty="0"/>
              <a:t>Nom</a:t>
            </a:r>
          </a:p>
          <a:p>
            <a:r>
              <a:rPr lang="fr-FR" dirty="0"/>
              <a:t>Prénom</a:t>
            </a:r>
          </a:p>
          <a:p>
            <a:r>
              <a:rPr lang="fr-FR" dirty="0"/>
              <a:t>Fonction</a:t>
            </a:r>
          </a:p>
        </p:txBody>
      </p:sp>
      <p:sp>
        <p:nvSpPr>
          <p:cNvPr id="13" name="Rectangle 12">
            <a:extLst>
              <a:ext uri="{FF2B5EF4-FFF2-40B4-BE49-F238E27FC236}">
                <a16:creationId xmlns:a16="http://schemas.microsoft.com/office/drawing/2014/main" id="{785FC7F7-6430-415D-A01B-A199EF429528}"/>
              </a:ext>
            </a:extLst>
          </p:cNvPr>
          <p:cNvSpPr/>
          <p:nvPr/>
        </p:nvSpPr>
        <p:spPr>
          <a:xfrm>
            <a:off x="10097498" y="1003967"/>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MembreEquipage</a:t>
            </a:r>
            <a:endParaRPr lang="fr-FR" dirty="0"/>
          </a:p>
        </p:txBody>
      </p:sp>
      <p:sp>
        <p:nvSpPr>
          <p:cNvPr id="14" name="Rectangle 13">
            <a:extLst>
              <a:ext uri="{FF2B5EF4-FFF2-40B4-BE49-F238E27FC236}">
                <a16:creationId xmlns:a16="http://schemas.microsoft.com/office/drawing/2014/main" id="{E462617F-1FC1-4E10-9461-F2C1068E94E9}"/>
              </a:ext>
            </a:extLst>
          </p:cNvPr>
          <p:cNvSpPr/>
          <p:nvPr/>
        </p:nvSpPr>
        <p:spPr>
          <a:xfrm>
            <a:off x="175404" y="2379979"/>
            <a:ext cx="1414424" cy="227247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Modèle</a:t>
            </a:r>
          </a:p>
          <a:p>
            <a:r>
              <a:rPr lang="fr-FR" dirty="0"/>
              <a:t>Nombre pax</a:t>
            </a:r>
          </a:p>
          <a:p>
            <a:r>
              <a:rPr lang="fr-FR" dirty="0"/>
              <a:t>Constructeur</a:t>
            </a:r>
          </a:p>
        </p:txBody>
      </p:sp>
      <p:sp>
        <p:nvSpPr>
          <p:cNvPr id="15" name="Rectangle 14">
            <a:extLst>
              <a:ext uri="{FF2B5EF4-FFF2-40B4-BE49-F238E27FC236}">
                <a16:creationId xmlns:a16="http://schemas.microsoft.com/office/drawing/2014/main" id="{AECE5842-D50A-4A55-8486-461DD5EF43C5}"/>
              </a:ext>
            </a:extLst>
          </p:cNvPr>
          <p:cNvSpPr/>
          <p:nvPr/>
        </p:nvSpPr>
        <p:spPr>
          <a:xfrm>
            <a:off x="175403" y="1913416"/>
            <a:ext cx="1414425"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TypeAvion</a:t>
            </a:r>
            <a:endParaRPr lang="fr-FR" dirty="0"/>
          </a:p>
        </p:txBody>
      </p:sp>
      <p:sp>
        <p:nvSpPr>
          <p:cNvPr id="16" name="Rectangle : coins arrondis 15">
            <a:extLst>
              <a:ext uri="{FF2B5EF4-FFF2-40B4-BE49-F238E27FC236}">
                <a16:creationId xmlns:a16="http://schemas.microsoft.com/office/drawing/2014/main" id="{4BA564EF-B33F-40DF-9BE6-6DBAB7027D67}"/>
              </a:ext>
            </a:extLst>
          </p:cNvPr>
          <p:cNvSpPr/>
          <p:nvPr/>
        </p:nvSpPr>
        <p:spPr>
          <a:xfrm>
            <a:off x="8562235" y="4309554"/>
            <a:ext cx="115993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Partir</a:t>
            </a:r>
          </a:p>
        </p:txBody>
      </p:sp>
      <p:cxnSp>
        <p:nvCxnSpPr>
          <p:cNvPr id="18" name="Connecteur droit 17">
            <a:extLst>
              <a:ext uri="{FF2B5EF4-FFF2-40B4-BE49-F238E27FC236}">
                <a16:creationId xmlns:a16="http://schemas.microsoft.com/office/drawing/2014/main" id="{73983DBD-123C-478C-B1D0-45C67FF20B13}"/>
              </a:ext>
            </a:extLst>
          </p:cNvPr>
          <p:cNvCxnSpPr/>
          <p:nvPr/>
        </p:nvCxnSpPr>
        <p:spPr>
          <a:xfrm>
            <a:off x="8042856" y="4647557"/>
            <a:ext cx="2067303" cy="0"/>
          </a:xfrm>
          <a:prstGeom prst="line">
            <a:avLst/>
          </a:prstGeom>
        </p:spPr>
        <p:style>
          <a:lnRef idx="2">
            <a:schemeClr val="dk1"/>
          </a:lnRef>
          <a:fillRef idx="0">
            <a:schemeClr val="dk1"/>
          </a:fillRef>
          <a:effectRef idx="1">
            <a:schemeClr val="dk1"/>
          </a:effectRef>
          <a:fontRef idx="minor">
            <a:schemeClr val="tx1"/>
          </a:fontRef>
        </p:style>
      </p:cxnSp>
      <p:sp>
        <p:nvSpPr>
          <p:cNvPr id="19" name="Rectangle : coins arrondis 18">
            <a:extLst>
              <a:ext uri="{FF2B5EF4-FFF2-40B4-BE49-F238E27FC236}">
                <a16:creationId xmlns:a16="http://schemas.microsoft.com/office/drawing/2014/main" id="{DACA3DCA-280D-4687-BDE9-8777C0C6AD85}"/>
              </a:ext>
            </a:extLst>
          </p:cNvPr>
          <p:cNvSpPr/>
          <p:nvPr/>
        </p:nvSpPr>
        <p:spPr>
          <a:xfrm>
            <a:off x="8562235" y="5240456"/>
            <a:ext cx="115993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Arriver</a:t>
            </a:r>
          </a:p>
        </p:txBody>
      </p:sp>
      <p:cxnSp>
        <p:nvCxnSpPr>
          <p:cNvPr id="20" name="Connecteur droit 19">
            <a:extLst>
              <a:ext uri="{FF2B5EF4-FFF2-40B4-BE49-F238E27FC236}">
                <a16:creationId xmlns:a16="http://schemas.microsoft.com/office/drawing/2014/main" id="{019CD780-24F3-42F5-B09A-51AEA8870406}"/>
              </a:ext>
            </a:extLst>
          </p:cNvPr>
          <p:cNvCxnSpPr/>
          <p:nvPr/>
        </p:nvCxnSpPr>
        <p:spPr>
          <a:xfrm>
            <a:off x="8042856" y="5578459"/>
            <a:ext cx="2067303" cy="0"/>
          </a:xfrm>
          <a:prstGeom prst="line">
            <a:avLst/>
          </a:prstGeom>
        </p:spPr>
        <p:style>
          <a:lnRef idx="2">
            <a:schemeClr val="dk1"/>
          </a:lnRef>
          <a:fillRef idx="0">
            <a:schemeClr val="dk1"/>
          </a:fillRef>
          <a:effectRef idx="1">
            <a:schemeClr val="dk1"/>
          </a:effectRef>
          <a:fontRef idx="minor">
            <a:schemeClr val="tx1"/>
          </a:fontRef>
        </p:style>
      </p:cxnSp>
      <p:sp>
        <p:nvSpPr>
          <p:cNvPr id="21" name="ZoneTexte 20">
            <a:extLst>
              <a:ext uri="{FF2B5EF4-FFF2-40B4-BE49-F238E27FC236}">
                <a16:creationId xmlns:a16="http://schemas.microsoft.com/office/drawing/2014/main" id="{CDB15B63-3D61-4DA8-A8D9-183FFF621524}"/>
              </a:ext>
            </a:extLst>
          </p:cNvPr>
          <p:cNvSpPr txBox="1"/>
          <p:nvPr/>
        </p:nvSpPr>
        <p:spPr>
          <a:xfrm>
            <a:off x="7998646" y="4309554"/>
            <a:ext cx="476412" cy="369332"/>
          </a:xfrm>
          <a:prstGeom prst="rect">
            <a:avLst/>
          </a:prstGeom>
          <a:noFill/>
        </p:spPr>
        <p:txBody>
          <a:bodyPr wrap="none" rtlCol="0">
            <a:spAutoFit/>
          </a:bodyPr>
          <a:lstStyle/>
          <a:p>
            <a:r>
              <a:rPr lang="fr-FR" dirty="0"/>
              <a:t>1,1</a:t>
            </a:r>
          </a:p>
        </p:txBody>
      </p:sp>
      <p:sp>
        <p:nvSpPr>
          <p:cNvPr id="22" name="ZoneTexte 21">
            <a:extLst>
              <a:ext uri="{FF2B5EF4-FFF2-40B4-BE49-F238E27FC236}">
                <a16:creationId xmlns:a16="http://schemas.microsoft.com/office/drawing/2014/main" id="{A9F13F15-E0EC-4B7A-AF77-6444C023946C}"/>
              </a:ext>
            </a:extLst>
          </p:cNvPr>
          <p:cNvSpPr txBox="1"/>
          <p:nvPr/>
        </p:nvSpPr>
        <p:spPr>
          <a:xfrm>
            <a:off x="9675553" y="4309554"/>
            <a:ext cx="481222" cy="369332"/>
          </a:xfrm>
          <a:prstGeom prst="rect">
            <a:avLst/>
          </a:prstGeom>
          <a:noFill/>
        </p:spPr>
        <p:txBody>
          <a:bodyPr wrap="none" rtlCol="0">
            <a:spAutoFit/>
          </a:bodyPr>
          <a:lstStyle/>
          <a:p>
            <a:r>
              <a:rPr lang="fr-FR" dirty="0"/>
              <a:t>0,n</a:t>
            </a:r>
          </a:p>
        </p:txBody>
      </p:sp>
      <p:sp>
        <p:nvSpPr>
          <p:cNvPr id="23" name="ZoneTexte 22">
            <a:extLst>
              <a:ext uri="{FF2B5EF4-FFF2-40B4-BE49-F238E27FC236}">
                <a16:creationId xmlns:a16="http://schemas.microsoft.com/office/drawing/2014/main" id="{F57FF7C9-8699-4E7A-904E-EC27E32A052A}"/>
              </a:ext>
            </a:extLst>
          </p:cNvPr>
          <p:cNvSpPr txBox="1"/>
          <p:nvPr/>
        </p:nvSpPr>
        <p:spPr>
          <a:xfrm>
            <a:off x="7990104" y="5238308"/>
            <a:ext cx="476412" cy="369332"/>
          </a:xfrm>
          <a:prstGeom prst="rect">
            <a:avLst/>
          </a:prstGeom>
          <a:noFill/>
        </p:spPr>
        <p:txBody>
          <a:bodyPr wrap="none" rtlCol="0">
            <a:spAutoFit/>
          </a:bodyPr>
          <a:lstStyle/>
          <a:p>
            <a:r>
              <a:rPr lang="fr-FR" dirty="0"/>
              <a:t>1,1</a:t>
            </a:r>
          </a:p>
        </p:txBody>
      </p:sp>
      <p:sp>
        <p:nvSpPr>
          <p:cNvPr id="24" name="ZoneTexte 23">
            <a:extLst>
              <a:ext uri="{FF2B5EF4-FFF2-40B4-BE49-F238E27FC236}">
                <a16:creationId xmlns:a16="http://schemas.microsoft.com/office/drawing/2014/main" id="{40534412-73FE-4A36-BEDD-427603221F1D}"/>
              </a:ext>
            </a:extLst>
          </p:cNvPr>
          <p:cNvSpPr txBox="1"/>
          <p:nvPr/>
        </p:nvSpPr>
        <p:spPr>
          <a:xfrm>
            <a:off x="9675553" y="5271784"/>
            <a:ext cx="481222" cy="369332"/>
          </a:xfrm>
          <a:prstGeom prst="rect">
            <a:avLst/>
          </a:prstGeom>
          <a:noFill/>
        </p:spPr>
        <p:txBody>
          <a:bodyPr wrap="none" rtlCol="0">
            <a:spAutoFit/>
          </a:bodyPr>
          <a:lstStyle/>
          <a:p>
            <a:r>
              <a:rPr lang="fr-FR" dirty="0"/>
              <a:t>0,n</a:t>
            </a:r>
          </a:p>
        </p:txBody>
      </p:sp>
      <p:sp>
        <p:nvSpPr>
          <p:cNvPr id="29" name="Rectangle : coins arrondis 28">
            <a:extLst>
              <a:ext uri="{FF2B5EF4-FFF2-40B4-BE49-F238E27FC236}">
                <a16:creationId xmlns:a16="http://schemas.microsoft.com/office/drawing/2014/main" id="{928BBE9F-762D-406B-96B7-D02A15568EAC}"/>
              </a:ext>
            </a:extLst>
          </p:cNvPr>
          <p:cNvSpPr/>
          <p:nvPr/>
        </p:nvSpPr>
        <p:spPr>
          <a:xfrm>
            <a:off x="5178105" y="3208746"/>
            <a:ext cx="764320"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Faire</a:t>
            </a:r>
          </a:p>
        </p:txBody>
      </p:sp>
      <p:cxnSp>
        <p:nvCxnSpPr>
          <p:cNvPr id="30" name="Connecteur droit 29">
            <a:extLst>
              <a:ext uri="{FF2B5EF4-FFF2-40B4-BE49-F238E27FC236}">
                <a16:creationId xmlns:a16="http://schemas.microsoft.com/office/drawing/2014/main" id="{38727A65-7F74-4988-8E6F-6435D90592DA}"/>
              </a:ext>
            </a:extLst>
          </p:cNvPr>
          <p:cNvCxnSpPr>
            <a:cxnSpLocks/>
          </p:cNvCxnSpPr>
          <p:nvPr/>
        </p:nvCxnSpPr>
        <p:spPr>
          <a:xfrm>
            <a:off x="4892258" y="3551646"/>
            <a:ext cx="1244161" cy="0"/>
          </a:xfrm>
          <a:prstGeom prst="line">
            <a:avLst/>
          </a:prstGeom>
        </p:spPr>
        <p:style>
          <a:lnRef idx="2">
            <a:schemeClr val="dk1"/>
          </a:lnRef>
          <a:fillRef idx="0">
            <a:schemeClr val="dk1"/>
          </a:fillRef>
          <a:effectRef idx="1">
            <a:schemeClr val="dk1"/>
          </a:effectRef>
          <a:fontRef idx="minor">
            <a:schemeClr val="tx1"/>
          </a:fontRef>
        </p:style>
      </p:cxnSp>
      <p:sp>
        <p:nvSpPr>
          <p:cNvPr id="31" name="ZoneTexte 30">
            <a:extLst>
              <a:ext uri="{FF2B5EF4-FFF2-40B4-BE49-F238E27FC236}">
                <a16:creationId xmlns:a16="http://schemas.microsoft.com/office/drawing/2014/main" id="{A26DFC72-0447-4D60-9F02-CD379750C843}"/>
              </a:ext>
            </a:extLst>
          </p:cNvPr>
          <p:cNvSpPr txBox="1"/>
          <p:nvPr/>
        </p:nvSpPr>
        <p:spPr>
          <a:xfrm>
            <a:off x="4836389" y="2875711"/>
            <a:ext cx="481222" cy="369332"/>
          </a:xfrm>
          <a:prstGeom prst="rect">
            <a:avLst/>
          </a:prstGeom>
          <a:noFill/>
        </p:spPr>
        <p:txBody>
          <a:bodyPr wrap="none" rtlCol="0">
            <a:spAutoFit/>
          </a:bodyPr>
          <a:lstStyle/>
          <a:p>
            <a:r>
              <a:rPr lang="fr-FR" dirty="0"/>
              <a:t>0,n</a:t>
            </a:r>
          </a:p>
        </p:txBody>
      </p:sp>
      <p:sp>
        <p:nvSpPr>
          <p:cNvPr id="32" name="ZoneTexte 31">
            <a:extLst>
              <a:ext uri="{FF2B5EF4-FFF2-40B4-BE49-F238E27FC236}">
                <a16:creationId xmlns:a16="http://schemas.microsoft.com/office/drawing/2014/main" id="{1F3FEEE0-E13B-469F-830C-BC5125804A21}"/>
              </a:ext>
            </a:extLst>
          </p:cNvPr>
          <p:cNvSpPr txBox="1"/>
          <p:nvPr/>
        </p:nvSpPr>
        <p:spPr>
          <a:xfrm>
            <a:off x="5751860" y="2912008"/>
            <a:ext cx="476412" cy="369332"/>
          </a:xfrm>
          <a:prstGeom prst="rect">
            <a:avLst/>
          </a:prstGeom>
          <a:noFill/>
        </p:spPr>
        <p:txBody>
          <a:bodyPr wrap="none" rtlCol="0">
            <a:spAutoFit/>
          </a:bodyPr>
          <a:lstStyle/>
          <a:p>
            <a:r>
              <a:rPr lang="fr-FR" dirty="0"/>
              <a:t>1,1</a:t>
            </a:r>
          </a:p>
        </p:txBody>
      </p:sp>
      <p:sp>
        <p:nvSpPr>
          <p:cNvPr id="34" name="Rectangle : coins arrondis 33">
            <a:extLst>
              <a:ext uri="{FF2B5EF4-FFF2-40B4-BE49-F238E27FC236}">
                <a16:creationId xmlns:a16="http://schemas.microsoft.com/office/drawing/2014/main" id="{2C8D1371-7A17-48B1-B6E9-662ABF107A89}"/>
              </a:ext>
            </a:extLst>
          </p:cNvPr>
          <p:cNvSpPr/>
          <p:nvPr/>
        </p:nvSpPr>
        <p:spPr>
          <a:xfrm>
            <a:off x="1894548" y="3086100"/>
            <a:ext cx="764320"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Avoir</a:t>
            </a:r>
          </a:p>
        </p:txBody>
      </p:sp>
      <p:cxnSp>
        <p:nvCxnSpPr>
          <p:cNvPr id="35" name="Connecteur droit 34">
            <a:extLst>
              <a:ext uri="{FF2B5EF4-FFF2-40B4-BE49-F238E27FC236}">
                <a16:creationId xmlns:a16="http://schemas.microsoft.com/office/drawing/2014/main" id="{B46BF824-BEEA-4F00-BC12-2D249F4E16B3}"/>
              </a:ext>
            </a:extLst>
          </p:cNvPr>
          <p:cNvCxnSpPr>
            <a:cxnSpLocks/>
            <a:endCxn id="6" idx="1"/>
          </p:cNvCxnSpPr>
          <p:nvPr/>
        </p:nvCxnSpPr>
        <p:spPr>
          <a:xfrm>
            <a:off x="1608701" y="3429000"/>
            <a:ext cx="1374839" cy="0"/>
          </a:xfrm>
          <a:prstGeom prst="line">
            <a:avLst/>
          </a:prstGeom>
        </p:spPr>
        <p:style>
          <a:lnRef idx="2">
            <a:schemeClr val="dk1"/>
          </a:lnRef>
          <a:fillRef idx="0">
            <a:schemeClr val="dk1"/>
          </a:fillRef>
          <a:effectRef idx="1">
            <a:schemeClr val="dk1"/>
          </a:effectRef>
          <a:fontRef idx="minor">
            <a:schemeClr val="tx1"/>
          </a:fontRef>
        </p:style>
      </p:cxnSp>
      <p:sp>
        <p:nvSpPr>
          <p:cNvPr id="36" name="ZoneTexte 35">
            <a:extLst>
              <a:ext uri="{FF2B5EF4-FFF2-40B4-BE49-F238E27FC236}">
                <a16:creationId xmlns:a16="http://schemas.microsoft.com/office/drawing/2014/main" id="{51DE6DE4-A7C7-444E-B3D5-185A3086DC0E}"/>
              </a:ext>
            </a:extLst>
          </p:cNvPr>
          <p:cNvSpPr txBox="1"/>
          <p:nvPr/>
        </p:nvSpPr>
        <p:spPr>
          <a:xfrm>
            <a:off x="1552832" y="2753065"/>
            <a:ext cx="481222" cy="369332"/>
          </a:xfrm>
          <a:prstGeom prst="rect">
            <a:avLst/>
          </a:prstGeom>
          <a:noFill/>
        </p:spPr>
        <p:txBody>
          <a:bodyPr wrap="square" rtlCol="0">
            <a:spAutoFit/>
          </a:bodyPr>
          <a:lstStyle/>
          <a:p>
            <a:r>
              <a:rPr lang="fr-FR" dirty="0"/>
              <a:t>0,n</a:t>
            </a:r>
          </a:p>
        </p:txBody>
      </p:sp>
      <p:sp>
        <p:nvSpPr>
          <p:cNvPr id="37" name="ZoneTexte 36">
            <a:extLst>
              <a:ext uri="{FF2B5EF4-FFF2-40B4-BE49-F238E27FC236}">
                <a16:creationId xmlns:a16="http://schemas.microsoft.com/office/drawing/2014/main" id="{A241E91E-B23C-42E6-A9EF-622067B4A9FA}"/>
              </a:ext>
            </a:extLst>
          </p:cNvPr>
          <p:cNvSpPr txBox="1"/>
          <p:nvPr/>
        </p:nvSpPr>
        <p:spPr>
          <a:xfrm>
            <a:off x="2582005" y="2766806"/>
            <a:ext cx="476412" cy="369332"/>
          </a:xfrm>
          <a:prstGeom prst="rect">
            <a:avLst/>
          </a:prstGeom>
          <a:noFill/>
        </p:spPr>
        <p:txBody>
          <a:bodyPr wrap="none" rtlCol="0">
            <a:spAutoFit/>
          </a:bodyPr>
          <a:lstStyle/>
          <a:p>
            <a:r>
              <a:rPr lang="fr-FR" dirty="0"/>
              <a:t>1,1</a:t>
            </a:r>
          </a:p>
        </p:txBody>
      </p:sp>
      <p:sp>
        <p:nvSpPr>
          <p:cNvPr id="40" name="Rectangle : coins arrondis 39">
            <a:extLst>
              <a:ext uri="{FF2B5EF4-FFF2-40B4-BE49-F238E27FC236}">
                <a16:creationId xmlns:a16="http://schemas.microsoft.com/office/drawing/2014/main" id="{4602C8B7-5CA8-4A38-B8C2-095F5F2067BE}"/>
              </a:ext>
            </a:extLst>
          </p:cNvPr>
          <p:cNvSpPr/>
          <p:nvPr/>
        </p:nvSpPr>
        <p:spPr>
          <a:xfrm>
            <a:off x="8562235" y="1889659"/>
            <a:ext cx="115993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Assigner</a:t>
            </a:r>
          </a:p>
        </p:txBody>
      </p:sp>
      <p:sp>
        <p:nvSpPr>
          <p:cNvPr id="41" name="ZoneTexte 40">
            <a:extLst>
              <a:ext uri="{FF2B5EF4-FFF2-40B4-BE49-F238E27FC236}">
                <a16:creationId xmlns:a16="http://schemas.microsoft.com/office/drawing/2014/main" id="{675D894F-29CA-4BA4-A329-A6B99BF8A5AA}"/>
              </a:ext>
            </a:extLst>
          </p:cNvPr>
          <p:cNvSpPr txBox="1"/>
          <p:nvPr/>
        </p:nvSpPr>
        <p:spPr>
          <a:xfrm>
            <a:off x="7998646" y="1889659"/>
            <a:ext cx="481222" cy="369332"/>
          </a:xfrm>
          <a:prstGeom prst="rect">
            <a:avLst/>
          </a:prstGeom>
          <a:noFill/>
        </p:spPr>
        <p:txBody>
          <a:bodyPr wrap="none" rtlCol="0">
            <a:spAutoFit/>
          </a:bodyPr>
          <a:lstStyle/>
          <a:p>
            <a:r>
              <a:rPr lang="fr-FR" dirty="0"/>
              <a:t>0,n</a:t>
            </a:r>
          </a:p>
        </p:txBody>
      </p:sp>
      <p:sp>
        <p:nvSpPr>
          <p:cNvPr id="42" name="ZoneTexte 41">
            <a:extLst>
              <a:ext uri="{FF2B5EF4-FFF2-40B4-BE49-F238E27FC236}">
                <a16:creationId xmlns:a16="http://schemas.microsoft.com/office/drawing/2014/main" id="{5BE19BF9-DC27-4345-BB44-7B376832E76B}"/>
              </a:ext>
            </a:extLst>
          </p:cNvPr>
          <p:cNvSpPr txBox="1"/>
          <p:nvPr/>
        </p:nvSpPr>
        <p:spPr>
          <a:xfrm>
            <a:off x="9675553" y="1889659"/>
            <a:ext cx="481222" cy="369332"/>
          </a:xfrm>
          <a:prstGeom prst="rect">
            <a:avLst/>
          </a:prstGeom>
          <a:noFill/>
        </p:spPr>
        <p:txBody>
          <a:bodyPr wrap="none" rtlCol="0">
            <a:spAutoFit/>
          </a:bodyPr>
          <a:lstStyle/>
          <a:p>
            <a:r>
              <a:rPr lang="fr-FR" dirty="0"/>
              <a:t>1,n</a:t>
            </a:r>
          </a:p>
        </p:txBody>
      </p:sp>
      <p:cxnSp>
        <p:nvCxnSpPr>
          <p:cNvPr id="43" name="Connecteur droit 42">
            <a:extLst>
              <a:ext uri="{FF2B5EF4-FFF2-40B4-BE49-F238E27FC236}">
                <a16:creationId xmlns:a16="http://schemas.microsoft.com/office/drawing/2014/main" id="{DB7246A7-585E-45FF-B544-CBF2236EA731}"/>
              </a:ext>
            </a:extLst>
          </p:cNvPr>
          <p:cNvCxnSpPr/>
          <p:nvPr/>
        </p:nvCxnSpPr>
        <p:spPr>
          <a:xfrm>
            <a:off x="8030195" y="2279719"/>
            <a:ext cx="206730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8698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4935127-16CB-4CB0-82BC-CD3349F1B142}"/>
              </a:ext>
            </a:extLst>
          </p:cNvPr>
          <p:cNvSpPr txBox="1"/>
          <p:nvPr/>
        </p:nvSpPr>
        <p:spPr>
          <a:xfrm>
            <a:off x="99843" y="129236"/>
            <a:ext cx="3480440" cy="369332"/>
          </a:xfrm>
          <a:prstGeom prst="rect">
            <a:avLst/>
          </a:prstGeom>
          <a:noFill/>
        </p:spPr>
        <p:txBody>
          <a:bodyPr wrap="none" rtlCol="0">
            <a:spAutoFit/>
          </a:bodyPr>
          <a:lstStyle/>
          <a:p>
            <a:r>
              <a:rPr lang="fr-FR" dirty="0"/>
              <a:t>MLD : Modèle Logique de Données</a:t>
            </a:r>
          </a:p>
        </p:txBody>
      </p:sp>
      <p:sp>
        <p:nvSpPr>
          <p:cNvPr id="3" name="ZoneTexte 2">
            <a:extLst>
              <a:ext uri="{FF2B5EF4-FFF2-40B4-BE49-F238E27FC236}">
                <a16:creationId xmlns:a16="http://schemas.microsoft.com/office/drawing/2014/main" id="{079C0CFA-E50B-48D9-B2B8-32F1574C0AF5}"/>
              </a:ext>
            </a:extLst>
          </p:cNvPr>
          <p:cNvSpPr txBox="1"/>
          <p:nvPr/>
        </p:nvSpPr>
        <p:spPr>
          <a:xfrm>
            <a:off x="99843" y="645703"/>
            <a:ext cx="11990557" cy="646331"/>
          </a:xfrm>
          <a:prstGeom prst="rect">
            <a:avLst/>
          </a:prstGeom>
          <a:noFill/>
        </p:spPr>
        <p:txBody>
          <a:bodyPr wrap="square" rtlCol="0">
            <a:spAutoFit/>
          </a:bodyPr>
          <a:lstStyle/>
          <a:p>
            <a:r>
              <a:rPr lang="fr-FR" dirty="0"/>
              <a:t>Règle 1 : Une entité devient une table. Les attributs deviennent des colonnes. L'identifiant de l'entité devient la clé primaire de la table</a:t>
            </a:r>
          </a:p>
        </p:txBody>
      </p:sp>
      <p:sp>
        <p:nvSpPr>
          <p:cNvPr id="4" name="Rectangle 3">
            <a:extLst>
              <a:ext uri="{FF2B5EF4-FFF2-40B4-BE49-F238E27FC236}">
                <a16:creationId xmlns:a16="http://schemas.microsoft.com/office/drawing/2014/main" id="{71F990B2-FD4C-4FA0-8BBC-35EBC028D88F}"/>
              </a:ext>
            </a:extLst>
          </p:cNvPr>
          <p:cNvSpPr/>
          <p:nvPr/>
        </p:nvSpPr>
        <p:spPr>
          <a:xfrm>
            <a:off x="5950152" y="4484253"/>
            <a:ext cx="1906437" cy="228908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Date</a:t>
            </a:r>
          </a:p>
          <a:p>
            <a:r>
              <a:rPr lang="fr-FR" dirty="0"/>
              <a:t>Heure Départ</a:t>
            </a:r>
          </a:p>
          <a:p>
            <a:r>
              <a:rPr lang="fr-FR" dirty="0"/>
              <a:t>Heure Arrivée</a:t>
            </a:r>
          </a:p>
          <a:p>
            <a:r>
              <a:rPr lang="fr-FR" dirty="0"/>
              <a:t>Numéro de vol</a:t>
            </a:r>
          </a:p>
          <a:p>
            <a:r>
              <a:rPr lang="fr-FR" dirty="0"/>
              <a:t>#Immatriculation</a:t>
            </a:r>
          </a:p>
          <a:p>
            <a:r>
              <a:rPr lang="fr-FR" dirty="0"/>
              <a:t>#Aeroport_depart</a:t>
            </a:r>
          </a:p>
          <a:p>
            <a:r>
              <a:rPr lang="fr-FR" dirty="0"/>
              <a:t>#Aeroport_arrivee</a:t>
            </a:r>
          </a:p>
        </p:txBody>
      </p:sp>
      <p:sp>
        <p:nvSpPr>
          <p:cNvPr id="5" name="Rectangle 4">
            <a:extLst>
              <a:ext uri="{FF2B5EF4-FFF2-40B4-BE49-F238E27FC236}">
                <a16:creationId xmlns:a16="http://schemas.microsoft.com/office/drawing/2014/main" id="{6494293D-F394-4BD3-9DA0-F96A84720FCF}"/>
              </a:ext>
            </a:extLst>
          </p:cNvPr>
          <p:cNvSpPr/>
          <p:nvPr/>
        </p:nvSpPr>
        <p:spPr>
          <a:xfrm>
            <a:off x="5950152" y="4022589"/>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Vol</a:t>
            </a:r>
          </a:p>
        </p:txBody>
      </p:sp>
      <p:sp>
        <p:nvSpPr>
          <p:cNvPr id="6" name="ZoneTexte 5">
            <a:extLst>
              <a:ext uri="{FF2B5EF4-FFF2-40B4-BE49-F238E27FC236}">
                <a16:creationId xmlns:a16="http://schemas.microsoft.com/office/drawing/2014/main" id="{04E87AF0-8254-4ED8-B36B-F62ACD695DD8}"/>
              </a:ext>
            </a:extLst>
          </p:cNvPr>
          <p:cNvSpPr txBox="1"/>
          <p:nvPr/>
        </p:nvSpPr>
        <p:spPr>
          <a:xfrm>
            <a:off x="99843" y="1256855"/>
            <a:ext cx="11990557" cy="369332"/>
          </a:xfrm>
          <a:prstGeom prst="rect">
            <a:avLst/>
          </a:prstGeom>
          <a:noFill/>
        </p:spPr>
        <p:txBody>
          <a:bodyPr wrap="square" rtlCol="0">
            <a:spAutoFit/>
          </a:bodyPr>
          <a:lstStyle/>
          <a:p>
            <a:r>
              <a:rPr lang="fr-FR" dirty="0"/>
              <a:t>Règle 2 : Une association de type 1:n disparait, au profit d'une clé étrangère dans la table d'à côté (1,1)</a:t>
            </a:r>
          </a:p>
        </p:txBody>
      </p:sp>
      <p:sp>
        <p:nvSpPr>
          <p:cNvPr id="7" name="Rectangle 6">
            <a:extLst>
              <a:ext uri="{FF2B5EF4-FFF2-40B4-BE49-F238E27FC236}">
                <a16:creationId xmlns:a16="http://schemas.microsoft.com/office/drawing/2014/main" id="{95F68997-E2AF-4B83-96A5-FF08F9707B12}"/>
              </a:ext>
            </a:extLst>
          </p:cNvPr>
          <p:cNvSpPr/>
          <p:nvPr/>
        </p:nvSpPr>
        <p:spPr>
          <a:xfrm>
            <a:off x="2627940" y="4476840"/>
            <a:ext cx="1906437" cy="115354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Immatriculation</a:t>
            </a:r>
          </a:p>
          <a:p>
            <a:r>
              <a:rPr lang="fr-FR" dirty="0"/>
              <a:t>Année fabrication</a:t>
            </a:r>
          </a:p>
          <a:p>
            <a:r>
              <a:rPr lang="fr-FR" dirty="0"/>
              <a:t>Nom</a:t>
            </a:r>
          </a:p>
          <a:p>
            <a:r>
              <a:rPr lang="fr-FR" dirty="0"/>
              <a:t>#TypeAvion</a:t>
            </a:r>
          </a:p>
          <a:p>
            <a:endParaRPr lang="fr-FR" dirty="0"/>
          </a:p>
        </p:txBody>
      </p:sp>
      <p:sp>
        <p:nvSpPr>
          <p:cNvPr id="8" name="Rectangle 7">
            <a:extLst>
              <a:ext uri="{FF2B5EF4-FFF2-40B4-BE49-F238E27FC236}">
                <a16:creationId xmlns:a16="http://schemas.microsoft.com/office/drawing/2014/main" id="{5815F169-80CB-468D-A25D-83E84268CFB4}"/>
              </a:ext>
            </a:extLst>
          </p:cNvPr>
          <p:cNvSpPr/>
          <p:nvPr/>
        </p:nvSpPr>
        <p:spPr>
          <a:xfrm>
            <a:off x="2625659" y="4022589"/>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Avion</a:t>
            </a:r>
          </a:p>
        </p:txBody>
      </p:sp>
      <p:cxnSp>
        <p:nvCxnSpPr>
          <p:cNvPr id="10" name="Connecteur droit 9">
            <a:extLst>
              <a:ext uri="{FF2B5EF4-FFF2-40B4-BE49-F238E27FC236}">
                <a16:creationId xmlns:a16="http://schemas.microsoft.com/office/drawing/2014/main" id="{6A12BE88-CD90-42C5-8990-A77247783A0E}"/>
              </a:ext>
            </a:extLst>
          </p:cNvPr>
          <p:cNvCxnSpPr>
            <a:cxnSpLocks/>
          </p:cNvCxnSpPr>
          <p:nvPr/>
        </p:nvCxnSpPr>
        <p:spPr>
          <a:xfrm>
            <a:off x="4532096" y="4674278"/>
            <a:ext cx="1415775" cy="1335069"/>
          </a:xfrm>
          <a:prstGeom prst="line">
            <a:avLst/>
          </a:prstGeom>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EA9E03F4-9FE5-4B52-9CC7-E759C8364E0C}"/>
              </a:ext>
            </a:extLst>
          </p:cNvPr>
          <p:cNvSpPr/>
          <p:nvPr/>
        </p:nvSpPr>
        <p:spPr>
          <a:xfrm>
            <a:off x="404004" y="3895563"/>
            <a:ext cx="1414424" cy="117602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Modèle</a:t>
            </a:r>
          </a:p>
          <a:p>
            <a:r>
              <a:rPr lang="fr-FR" dirty="0"/>
              <a:t>Nombre pax</a:t>
            </a:r>
          </a:p>
          <a:p>
            <a:r>
              <a:rPr lang="fr-FR" dirty="0"/>
              <a:t>Constructeur</a:t>
            </a:r>
          </a:p>
        </p:txBody>
      </p:sp>
      <p:sp>
        <p:nvSpPr>
          <p:cNvPr id="16" name="Rectangle 15">
            <a:extLst>
              <a:ext uri="{FF2B5EF4-FFF2-40B4-BE49-F238E27FC236}">
                <a16:creationId xmlns:a16="http://schemas.microsoft.com/office/drawing/2014/main" id="{6351A664-51C3-4F20-81A7-6C3F423717FC}"/>
              </a:ext>
            </a:extLst>
          </p:cNvPr>
          <p:cNvSpPr/>
          <p:nvPr/>
        </p:nvSpPr>
        <p:spPr>
          <a:xfrm>
            <a:off x="404003" y="3429000"/>
            <a:ext cx="1414425"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TypeAvion</a:t>
            </a:r>
            <a:endParaRPr lang="fr-FR" dirty="0"/>
          </a:p>
        </p:txBody>
      </p:sp>
      <p:cxnSp>
        <p:nvCxnSpPr>
          <p:cNvPr id="18" name="Connecteur droit 17">
            <a:extLst>
              <a:ext uri="{FF2B5EF4-FFF2-40B4-BE49-F238E27FC236}">
                <a16:creationId xmlns:a16="http://schemas.microsoft.com/office/drawing/2014/main" id="{6B692F8D-00E3-4199-99C0-81D87EF16ECB}"/>
              </a:ext>
            </a:extLst>
          </p:cNvPr>
          <p:cNvCxnSpPr>
            <a:cxnSpLocks/>
          </p:cNvCxnSpPr>
          <p:nvPr/>
        </p:nvCxnSpPr>
        <p:spPr>
          <a:xfrm>
            <a:off x="1818428" y="4106384"/>
            <a:ext cx="807231" cy="1419451"/>
          </a:xfrm>
          <a:prstGeom prst="line">
            <a:avLst/>
          </a:prstGeom>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47AA78CB-A697-4EC2-A154-0D783A2B9238}"/>
              </a:ext>
            </a:extLst>
          </p:cNvPr>
          <p:cNvSpPr/>
          <p:nvPr/>
        </p:nvSpPr>
        <p:spPr>
          <a:xfrm>
            <a:off x="10169435" y="5071584"/>
            <a:ext cx="1906437" cy="148914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dirty="0"/>
              <a:t>Ville</a:t>
            </a:r>
          </a:p>
          <a:p>
            <a:r>
              <a:rPr lang="fr-FR" dirty="0"/>
              <a:t>Capacité</a:t>
            </a:r>
          </a:p>
          <a:p>
            <a:r>
              <a:rPr lang="fr-FR" dirty="0"/>
              <a:t>Pays</a:t>
            </a:r>
          </a:p>
          <a:p>
            <a:r>
              <a:rPr lang="fr-FR" dirty="0"/>
              <a:t>Nom</a:t>
            </a:r>
          </a:p>
          <a:p>
            <a:r>
              <a:rPr lang="fr-FR" u="sng" dirty="0"/>
              <a:t>Code</a:t>
            </a:r>
          </a:p>
        </p:txBody>
      </p:sp>
      <p:sp>
        <p:nvSpPr>
          <p:cNvPr id="24" name="Rectangle 23">
            <a:extLst>
              <a:ext uri="{FF2B5EF4-FFF2-40B4-BE49-F238E27FC236}">
                <a16:creationId xmlns:a16="http://schemas.microsoft.com/office/drawing/2014/main" id="{8615658C-9EA8-4992-AEFE-926BEFB26D26}"/>
              </a:ext>
            </a:extLst>
          </p:cNvPr>
          <p:cNvSpPr/>
          <p:nvPr/>
        </p:nvSpPr>
        <p:spPr>
          <a:xfrm>
            <a:off x="10169434" y="4610341"/>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Aéroport</a:t>
            </a:r>
          </a:p>
        </p:txBody>
      </p:sp>
      <p:cxnSp>
        <p:nvCxnSpPr>
          <p:cNvPr id="26" name="Connecteur droit 25">
            <a:extLst>
              <a:ext uri="{FF2B5EF4-FFF2-40B4-BE49-F238E27FC236}">
                <a16:creationId xmlns:a16="http://schemas.microsoft.com/office/drawing/2014/main" id="{415062F9-08AF-443D-9051-BBA9BCEACDE7}"/>
              </a:ext>
            </a:extLst>
          </p:cNvPr>
          <p:cNvCxnSpPr>
            <a:cxnSpLocks/>
          </p:cNvCxnSpPr>
          <p:nvPr/>
        </p:nvCxnSpPr>
        <p:spPr>
          <a:xfrm>
            <a:off x="7856589" y="6333067"/>
            <a:ext cx="2312845" cy="59569"/>
          </a:xfrm>
          <a:prstGeom prst="line">
            <a:avLst/>
          </a:prstGeom>
        </p:spPr>
        <p:style>
          <a:lnRef idx="2">
            <a:schemeClr val="dk1"/>
          </a:lnRef>
          <a:fillRef idx="0">
            <a:schemeClr val="dk1"/>
          </a:fillRef>
          <a:effectRef idx="1">
            <a:schemeClr val="dk1"/>
          </a:effectRef>
          <a:fontRef idx="minor">
            <a:schemeClr val="tx1"/>
          </a:fontRef>
        </p:style>
      </p:cxnSp>
      <p:cxnSp>
        <p:nvCxnSpPr>
          <p:cNvPr id="35" name="Connecteur droit 34">
            <a:extLst>
              <a:ext uri="{FF2B5EF4-FFF2-40B4-BE49-F238E27FC236}">
                <a16:creationId xmlns:a16="http://schemas.microsoft.com/office/drawing/2014/main" id="{7D29A84D-7D46-48DB-8DA6-01BD07087717}"/>
              </a:ext>
            </a:extLst>
          </p:cNvPr>
          <p:cNvCxnSpPr>
            <a:cxnSpLocks/>
          </p:cNvCxnSpPr>
          <p:nvPr/>
        </p:nvCxnSpPr>
        <p:spPr>
          <a:xfrm flipV="1">
            <a:off x="7856589" y="6371907"/>
            <a:ext cx="2312845" cy="257495"/>
          </a:xfrm>
          <a:prstGeom prst="line">
            <a:avLst/>
          </a:prstGeom>
        </p:spPr>
        <p:style>
          <a:lnRef idx="2">
            <a:schemeClr val="dk1"/>
          </a:lnRef>
          <a:fillRef idx="0">
            <a:schemeClr val="dk1"/>
          </a:fillRef>
          <a:effectRef idx="1">
            <a:schemeClr val="dk1"/>
          </a:effectRef>
          <a:fontRef idx="minor">
            <a:schemeClr val="tx1"/>
          </a:fontRef>
        </p:style>
      </p:cxnSp>
      <p:sp>
        <p:nvSpPr>
          <p:cNvPr id="38" name="ZoneTexte 37">
            <a:extLst>
              <a:ext uri="{FF2B5EF4-FFF2-40B4-BE49-F238E27FC236}">
                <a16:creationId xmlns:a16="http://schemas.microsoft.com/office/drawing/2014/main" id="{69B7C1E4-4142-465B-BB72-92AD2DD174C5}"/>
              </a:ext>
            </a:extLst>
          </p:cNvPr>
          <p:cNvSpPr txBox="1"/>
          <p:nvPr/>
        </p:nvSpPr>
        <p:spPr>
          <a:xfrm>
            <a:off x="99843" y="1554000"/>
            <a:ext cx="11990557" cy="369332"/>
          </a:xfrm>
          <a:prstGeom prst="rect">
            <a:avLst/>
          </a:prstGeom>
          <a:noFill/>
        </p:spPr>
        <p:txBody>
          <a:bodyPr wrap="square" rtlCol="0">
            <a:spAutoFit/>
          </a:bodyPr>
          <a:lstStyle/>
          <a:p>
            <a:r>
              <a:rPr lang="fr-FR" dirty="0"/>
              <a:t>Règle 3 : Une association de type n:m devient une table supplémentaire</a:t>
            </a:r>
          </a:p>
        </p:txBody>
      </p:sp>
      <p:sp>
        <p:nvSpPr>
          <p:cNvPr id="39" name="Rectangle 38">
            <a:extLst>
              <a:ext uri="{FF2B5EF4-FFF2-40B4-BE49-F238E27FC236}">
                <a16:creationId xmlns:a16="http://schemas.microsoft.com/office/drawing/2014/main" id="{95971A62-E947-405C-83EF-E6B9277DB441}"/>
              </a:ext>
            </a:extLst>
          </p:cNvPr>
          <p:cNvSpPr/>
          <p:nvPr/>
        </p:nvSpPr>
        <p:spPr>
          <a:xfrm>
            <a:off x="10169434" y="2277505"/>
            <a:ext cx="1906437" cy="126106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Matricule</a:t>
            </a:r>
          </a:p>
          <a:p>
            <a:r>
              <a:rPr lang="fr-FR" dirty="0"/>
              <a:t>Nom</a:t>
            </a:r>
          </a:p>
          <a:p>
            <a:r>
              <a:rPr lang="fr-FR" dirty="0"/>
              <a:t>Prénom</a:t>
            </a:r>
          </a:p>
          <a:p>
            <a:r>
              <a:rPr lang="fr-FR" dirty="0"/>
              <a:t>Fonction</a:t>
            </a:r>
          </a:p>
        </p:txBody>
      </p:sp>
      <p:sp>
        <p:nvSpPr>
          <p:cNvPr id="40" name="Rectangle 39">
            <a:extLst>
              <a:ext uri="{FF2B5EF4-FFF2-40B4-BE49-F238E27FC236}">
                <a16:creationId xmlns:a16="http://schemas.microsoft.com/office/drawing/2014/main" id="{540B108D-ACC9-4772-8127-FB2A939B30B9}"/>
              </a:ext>
            </a:extLst>
          </p:cNvPr>
          <p:cNvSpPr/>
          <p:nvPr/>
        </p:nvSpPr>
        <p:spPr>
          <a:xfrm>
            <a:off x="10169434" y="1815840"/>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MembreEquipage</a:t>
            </a:r>
            <a:endParaRPr lang="fr-FR" dirty="0"/>
          </a:p>
        </p:txBody>
      </p:sp>
      <p:sp>
        <p:nvSpPr>
          <p:cNvPr id="47" name="Rectangle 46">
            <a:extLst>
              <a:ext uri="{FF2B5EF4-FFF2-40B4-BE49-F238E27FC236}">
                <a16:creationId xmlns:a16="http://schemas.microsoft.com/office/drawing/2014/main" id="{FDDDE07B-F2AC-48B4-8FDA-2F01D8A01945}"/>
              </a:ext>
            </a:extLst>
          </p:cNvPr>
          <p:cNvSpPr/>
          <p:nvPr/>
        </p:nvSpPr>
        <p:spPr>
          <a:xfrm>
            <a:off x="7087693" y="2326225"/>
            <a:ext cx="2209388" cy="6621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#Matricule</a:t>
            </a:r>
          </a:p>
          <a:p>
            <a:r>
              <a:rPr lang="fr-FR" u="sng" dirty="0"/>
              <a:t>#Vol</a:t>
            </a:r>
          </a:p>
        </p:txBody>
      </p:sp>
      <p:sp>
        <p:nvSpPr>
          <p:cNvPr id="48" name="Rectangle 47">
            <a:extLst>
              <a:ext uri="{FF2B5EF4-FFF2-40B4-BE49-F238E27FC236}">
                <a16:creationId xmlns:a16="http://schemas.microsoft.com/office/drawing/2014/main" id="{C2ECDD54-5346-4DF1-B93E-8EACA891C048}"/>
              </a:ext>
            </a:extLst>
          </p:cNvPr>
          <p:cNvSpPr/>
          <p:nvPr/>
        </p:nvSpPr>
        <p:spPr>
          <a:xfrm>
            <a:off x="7087692" y="1864560"/>
            <a:ext cx="2219023"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VolMembreEquipage</a:t>
            </a:r>
            <a:endParaRPr lang="fr-FR" dirty="0"/>
          </a:p>
        </p:txBody>
      </p:sp>
      <p:cxnSp>
        <p:nvCxnSpPr>
          <p:cNvPr id="49" name="Connecteur droit 48">
            <a:extLst>
              <a:ext uri="{FF2B5EF4-FFF2-40B4-BE49-F238E27FC236}">
                <a16:creationId xmlns:a16="http://schemas.microsoft.com/office/drawing/2014/main" id="{51CE0ACC-2D93-4CA0-9625-266D7017B696}"/>
              </a:ext>
            </a:extLst>
          </p:cNvPr>
          <p:cNvCxnSpPr>
            <a:cxnSpLocks/>
          </p:cNvCxnSpPr>
          <p:nvPr/>
        </p:nvCxnSpPr>
        <p:spPr>
          <a:xfrm>
            <a:off x="9297081" y="2441246"/>
            <a:ext cx="872352" cy="28149"/>
          </a:xfrm>
          <a:prstGeom prst="line">
            <a:avLst/>
          </a:prstGeom>
        </p:spPr>
        <p:style>
          <a:lnRef idx="2">
            <a:schemeClr val="dk1"/>
          </a:lnRef>
          <a:fillRef idx="0">
            <a:schemeClr val="dk1"/>
          </a:fillRef>
          <a:effectRef idx="1">
            <a:schemeClr val="dk1"/>
          </a:effectRef>
          <a:fontRef idx="minor">
            <a:schemeClr val="tx1"/>
          </a:fontRef>
        </p:style>
      </p:cxnSp>
      <p:cxnSp>
        <p:nvCxnSpPr>
          <p:cNvPr id="52" name="Connecteur droit 51">
            <a:extLst>
              <a:ext uri="{FF2B5EF4-FFF2-40B4-BE49-F238E27FC236}">
                <a16:creationId xmlns:a16="http://schemas.microsoft.com/office/drawing/2014/main" id="{5DAD4103-7C51-4C99-B146-90A7C151DCAC}"/>
              </a:ext>
            </a:extLst>
          </p:cNvPr>
          <p:cNvCxnSpPr>
            <a:cxnSpLocks/>
          </p:cNvCxnSpPr>
          <p:nvPr/>
        </p:nvCxnSpPr>
        <p:spPr>
          <a:xfrm flipH="1">
            <a:off x="5947871" y="2778531"/>
            <a:ext cx="1130188" cy="192276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25574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067CECC-5B50-4298-86E2-D58C241A27E1}"/>
              </a:ext>
            </a:extLst>
          </p:cNvPr>
          <p:cNvSpPr txBox="1"/>
          <p:nvPr/>
        </p:nvSpPr>
        <p:spPr>
          <a:xfrm>
            <a:off x="94570" y="92156"/>
            <a:ext cx="11733363" cy="646331"/>
          </a:xfrm>
          <a:prstGeom prst="rect">
            <a:avLst/>
          </a:prstGeom>
          <a:noFill/>
        </p:spPr>
        <p:txBody>
          <a:bodyPr wrap="square" rtlCol="0">
            <a:spAutoFit/>
          </a:bodyPr>
          <a:lstStyle/>
          <a:p>
            <a:r>
              <a:rPr lang="fr-FR" dirty="0"/>
              <a:t>Problématique : Modéliser le MCD qui représente un ensemble de commandes. Une commande étant constituée d'articles avec une </a:t>
            </a:r>
            <a:r>
              <a:rPr lang="fr-FR" dirty="0">
                <a:highlight>
                  <a:srgbClr val="FFFF00"/>
                </a:highlight>
              </a:rPr>
              <a:t>quantité</a:t>
            </a:r>
            <a:r>
              <a:rPr lang="fr-FR" dirty="0"/>
              <a:t>.</a:t>
            </a:r>
          </a:p>
        </p:txBody>
      </p:sp>
      <p:sp>
        <p:nvSpPr>
          <p:cNvPr id="3" name="Rectangle 2">
            <a:extLst>
              <a:ext uri="{FF2B5EF4-FFF2-40B4-BE49-F238E27FC236}">
                <a16:creationId xmlns:a16="http://schemas.microsoft.com/office/drawing/2014/main" id="{6446578E-1135-4258-BBBE-BF49AC8FA429}"/>
              </a:ext>
            </a:extLst>
          </p:cNvPr>
          <p:cNvSpPr/>
          <p:nvPr/>
        </p:nvSpPr>
        <p:spPr>
          <a:xfrm>
            <a:off x="8444540" y="1037247"/>
            <a:ext cx="1906437" cy="109212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référence</a:t>
            </a:r>
          </a:p>
          <a:p>
            <a:r>
              <a:rPr lang="fr-FR" dirty="0"/>
              <a:t>libellé</a:t>
            </a:r>
          </a:p>
          <a:p>
            <a:r>
              <a:rPr lang="fr-FR" dirty="0"/>
              <a:t>prix</a:t>
            </a:r>
          </a:p>
          <a:p>
            <a:endParaRPr lang="fr-FR" dirty="0"/>
          </a:p>
        </p:txBody>
      </p:sp>
      <p:sp>
        <p:nvSpPr>
          <p:cNvPr id="4" name="Rectangle 3">
            <a:extLst>
              <a:ext uri="{FF2B5EF4-FFF2-40B4-BE49-F238E27FC236}">
                <a16:creationId xmlns:a16="http://schemas.microsoft.com/office/drawing/2014/main" id="{BCE95D43-957D-481E-9D1F-8091A31CB70B}"/>
              </a:ext>
            </a:extLst>
          </p:cNvPr>
          <p:cNvSpPr/>
          <p:nvPr/>
        </p:nvSpPr>
        <p:spPr>
          <a:xfrm>
            <a:off x="8442259" y="582995"/>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Article</a:t>
            </a:r>
          </a:p>
        </p:txBody>
      </p:sp>
      <p:sp>
        <p:nvSpPr>
          <p:cNvPr id="5" name="Rectangle 4">
            <a:extLst>
              <a:ext uri="{FF2B5EF4-FFF2-40B4-BE49-F238E27FC236}">
                <a16:creationId xmlns:a16="http://schemas.microsoft.com/office/drawing/2014/main" id="{37723A68-3FE7-4341-9B9C-BB4444DD21F2}"/>
              </a:ext>
            </a:extLst>
          </p:cNvPr>
          <p:cNvSpPr/>
          <p:nvPr/>
        </p:nvSpPr>
        <p:spPr>
          <a:xfrm>
            <a:off x="2438642" y="1037246"/>
            <a:ext cx="1906437" cy="102862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err="1"/>
              <a:t>numero</a:t>
            </a:r>
            <a:endParaRPr lang="fr-FR" u="sng" dirty="0"/>
          </a:p>
          <a:p>
            <a:r>
              <a:rPr lang="fr-FR" dirty="0" err="1"/>
              <a:t>date_livraison</a:t>
            </a:r>
            <a:endParaRPr lang="fr-FR" dirty="0"/>
          </a:p>
          <a:p>
            <a:endParaRPr lang="fr-FR" dirty="0"/>
          </a:p>
          <a:p>
            <a:endParaRPr lang="fr-FR" dirty="0"/>
          </a:p>
          <a:p>
            <a:endParaRPr lang="fr-FR" dirty="0"/>
          </a:p>
          <a:p>
            <a:endParaRPr lang="fr-FR" dirty="0"/>
          </a:p>
          <a:p>
            <a:endParaRPr lang="fr-FR" dirty="0"/>
          </a:p>
          <a:p>
            <a:endParaRPr lang="fr-FR" dirty="0"/>
          </a:p>
        </p:txBody>
      </p:sp>
      <p:sp>
        <p:nvSpPr>
          <p:cNvPr id="6" name="Rectangle 5">
            <a:extLst>
              <a:ext uri="{FF2B5EF4-FFF2-40B4-BE49-F238E27FC236}">
                <a16:creationId xmlns:a16="http://schemas.microsoft.com/office/drawing/2014/main" id="{4C5CFF7D-0A3F-4BAC-80F7-4435ADF3C948}"/>
              </a:ext>
            </a:extLst>
          </p:cNvPr>
          <p:cNvSpPr/>
          <p:nvPr/>
        </p:nvSpPr>
        <p:spPr>
          <a:xfrm>
            <a:off x="2436361" y="582995"/>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Commande</a:t>
            </a:r>
          </a:p>
        </p:txBody>
      </p:sp>
      <p:sp>
        <p:nvSpPr>
          <p:cNvPr id="7" name="Rectangle : coins arrondis 6">
            <a:extLst>
              <a:ext uri="{FF2B5EF4-FFF2-40B4-BE49-F238E27FC236}">
                <a16:creationId xmlns:a16="http://schemas.microsoft.com/office/drawing/2014/main" id="{B0BC5B50-EC70-4EF1-B7C4-68563F3D1E98}"/>
              </a:ext>
            </a:extLst>
          </p:cNvPr>
          <p:cNvSpPr/>
          <p:nvPr/>
        </p:nvSpPr>
        <p:spPr>
          <a:xfrm>
            <a:off x="5647267" y="1443567"/>
            <a:ext cx="1617133"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Contenir</a:t>
            </a:r>
          </a:p>
          <a:p>
            <a:pPr algn="ctr"/>
            <a:r>
              <a:rPr lang="fr-FR" dirty="0" err="1"/>
              <a:t>quantite</a:t>
            </a:r>
            <a:endParaRPr lang="fr-FR" dirty="0"/>
          </a:p>
        </p:txBody>
      </p:sp>
      <p:cxnSp>
        <p:nvCxnSpPr>
          <p:cNvPr id="8" name="Connecteur droit 7">
            <a:extLst>
              <a:ext uri="{FF2B5EF4-FFF2-40B4-BE49-F238E27FC236}">
                <a16:creationId xmlns:a16="http://schemas.microsoft.com/office/drawing/2014/main" id="{E6E425F4-C848-45E0-8A41-E35BF01318F5}"/>
              </a:ext>
            </a:extLst>
          </p:cNvPr>
          <p:cNvCxnSpPr>
            <a:cxnSpLocks/>
          </p:cNvCxnSpPr>
          <p:nvPr/>
        </p:nvCxnSpPr>
        <p:spPr>
          <a:xfrm>
            <a:off x="4342798" y="1786467"/>
            <a:ext cx="4099461" cy="0"/>
          </a:xfrm>
          <a:prstGeom prst="line">
            <a:avLst/>
          </a:prstGeom>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12680870-8B97-4760-BE51-A06A20A0851F}"/>
              </a:ext>
            </a:extLst>
          </p:cNvPr>
          <p:cNvSpPr txBox="1"/>
          <p:nvPr/>
        </p:nvSpPr>
        <p:spPr>
          <a:xfrm>
            <a:off x="4319913" y="1443567"/>
            <a:ext cx="481222" cy="369332"/>
          </a:xfrm>
          <a:prstGeom prst="rect">
            <a:avLst/>
          </a:prstGeom>
          <a:noFill/>
        </p:spPr>
        <p:txBody>
          <a:bodyPr wrap="square" rtlCol="0">
            <a:spAutoFit/>
          </a:bodyPr>
          <a:lstStyle/>
          <a:p>
            <a:r>
              <a:rPr lang="fr-FR" dirty="0"/>
              <a:t>1,n</a:t>
            </a:r>
          </a:p>
        </p:txBody>
      </p:sp>
      <p:sp>
        <p:nvSpPr>
          <p:cNvPr id="10" name="ZoneTexte 9">
            <a:extLst>
              <a:ext uri="{FF2B5EF4-FFF2-40B4-BE49-F238E27FC236}">
                <a16:creationId xmlns:a16="http://schemas.microsoft.com/office/drawing/2014/main" id="{A7AFC6D2-7E7B-44DA-B52A-438BA0C08798}"/>
              </a:ext>
            </a:extLst>
          </p:cNvPr>
          <p:cNvSpPr txBox="1"/>
          <p:nvPr/>
        </p:nvSpPr>
        <p:spPr>
          <a:xfrm>
            <a:off x="7890933" y="1443567"/>
            <a:ext cx="573963" cy="369332"/>
          </a:xfrm>
          <a:prstGeom prst="rect">
            <a:avLst/>
          </a:prstGeom>
          <a:noFill/>
        </p:spPr>
        <p:txBody>
          <a:bodyPr wrap="square" rtlCol="0">
            <a:spAutoFit/>
          </a:bodyPr>
          <a:lstStyle/>
          <a:p>
            <a:r>
              <a:rPr lang="fr-FR" dirty="0"/>
              <a:t>1,n</a:t>
            </a:r>
          </a:p>
        </p:txBody>
      </p:sp>
      <p:sp>
        <p:nvSpPr>
          <p:cNvPr id="11" name="Rectangle 10">
            <a:extLst>
              <a:ext uri="{FF2B5EF4-FFF2-40B4-BE49-F238E27FC236}">
                <a16:creationId xmlns:a16="http://schemas.microsoft.com/office/drawing/2014/main" id="{B1DE51B9-05F8-4F91-9135-13B1DE1D536D}"/>
              </a:ext>
            </a:extLst>
          </p:cNvPr>
          <p:cNvSpPr/>
          <p:nvPr/>
        </p:nvSpPr>
        <p:spPr>
          <a:xfrm>
            <a:off x="5521360" y="3890665"/>
            <a:ext cx="2209388" cy="102862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#ReferenceArticle</a:t>
            </a:r>
          </a:p>
          <a:p>
            <a:r>
              <a:rPr lang="fr-FR" u="sng" dirty="0"/>
              <a:t>#NumeroCommande</a:t>
            </a:r>
          </a:p>
          <a:p>
            <a:r>
              <a:rPr lang="fr-FR" dirty="0" err="1"/>
              <a:t>quantite</a:t>
            </a:r>
            <a:endParaRPr lang="fr-FR" dirty="0"/>
          </a:p>
        </p:txBody>
      </p:sp>
      <p:sp>
        <p:nvSpPr>
          <p:cNvPr id="12" name="Rectangle 11">
            <a:extLst>
              <a:ext uri="{FF2B5EF4-FFF2-40B4-BE49-F238E27FC236}">
                <a16:creationId xmlns:a16="http://schemas.microsoft.com/office/drawing/2014/main" id="{37621EFD-7DCA-4821-B236-594FB017BBBC}"/>
              </a:ext>
            </a:extLst>
          </p:cNvPr>
          <p:cNvSpPr/>
          <p:nvPr/>
        </p:nvSpPr>
        <p:spPr>
          <a:xfrm>
            <a:off x="5521359" y="3429000"/>
            <a:ext cx="2219023"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LigneCommande</a:t>
            </a:r>
            <a:endParaRPr lang="fr-FR" dirty="0"/>
          </a:p>
        </p:txBody>
      </p:sp>
      <p:sp>
        <p:nvSpPr>
          <p:cNvPr id="13" name="Rectangle 12">
            <a:extLst>
              <a:ext uri="{FF2B5EF4-FFF2-40B4-BE49-F238E27FC236}">
                <a16:creationId xmlns:a16="http://schemas.microsoft.com/office/drawing/2014/main" id="{4DB810A8-27E0-41FD-8517-EE4897A0F3C7}"/>
              </a:ext>
            </a:extLst>
          </p:cNvPr>
          <p:cNvSpPr/>
          <p:nvPr/>
        </p:nvSpPr>
        <p:spPr>
          <a:xfrm>
            <a:off x="1483142" y="3763513"/>
            <a:ext cx="1906437" cy="102862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err="1"/>
              <a:t>numero</a:t>
            </a:r>
            <a:endParaRPr lang="fr-FR" u="sng" dirty="0"/>
          </a:p>
          <a:p>
            <a:r>
              <a:rPr lang="fr-FR" dirty="0" err="1"/>
              <a:t>date_livraison</a:t>
            </a:r>
            <a:endParaRPr lang="fr-FR" dirty="0"/>
          </a:p>
          <a:p>
            <a:endParaRPr lang="fr-FR" dirty="0"/>
          </a:p>
          <a:p>
            <a:endParaRPr lang="fr-FR" dirty="0"/>
          </a:p>
          <a:p>
            <a:endParaRPr lang="fr-FR" dirty="0"/>
          </a:p>
          <a:p>
            <a:endParaRPr lang="fr-FR" dirty="0"/>
          </a:p>
          <a:p>
            <a:endParaRPr lang="fr-FR" dirty="0"/>
          </a:p>
          <a:p>
            <a:endParaRPr lang="fr-FR" dirty="0"/>
          </a:p>
        </p:txBody>
      </p:sp>
      <p:sp>
        <p:nvSpPr>
          <p:cNvPr id="14" name="Rectangle 13">
            <a:extLst>
              <a:ext uri="{FF2B5EF4-FFF2-40B4-BE49-F238E27FC236}">
                <a16:creationId xmlns:a16="http://schemas.microsoft.com/office/drawing/2014/main" id="{F0433B86-3242-4295-A868-8A72F27D64E8}"/>
              </a:ext>
            </a:extLst>
          </p:cNvPr>
          <p:cNvSpPr/>
          <p:nvPr/>
        </p:nvSpPr>
        <p:spPr>
          <a:xfrm>
            <a:off x="1480861" y="3309262"/>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Commande</a:t>
            </a:r>
          </a:p>
        </p:txBody>
      </p:sp>
      <p:sp>
        <p:nvSpPr>
          <p:cNvPr id="15" name="Rectangle 14">
            <a:extLst>
              <a:ext uri="{FF2B5EF4-FFF2-40B4-BE49-F238E27FC236}">
                <a16:creationId xmlns:a16="http://schemas.microsoft.com/office/drawing/2014/main" id="{850A054C-8D72-453D-868C-DDA2FB153A27}"/>
              </a:ext>
            </a:extLst>
          </p:cNvPr>
          <p:cNvSpPr/>
          <p:nvPr/>
        </p:nvSpPr>
        <p:spPr>
          <a:xfrm>
            <a:off x="9587540" y="3636514"/>
            <a:ext cx="1906437" cy="109212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référence</a:t>
            </a:r>
          </a:p>
          <a:p>
            <a:r>
              <a:rPr lang="fr-FR" dirty="0"/>
              <a:t>libellé</a:t>
            </a:r>
          </a:p>
          <a:p>
            <a:r>
              <a:rPr lang="fr-FR" dirty="0"/>
              <a:t>prix</a:t>
            </a:r>
          </a:p>
          <a:p>
            <a:endParaRPr lang="fr-FR" dirty="0"/>
          </a:p>
        </p:txBody>
      </p:sp>
      <p:sp>
        <p:nvSpPr>
          <p:cNvPr id="16" name="Rectangle 15">
            <a:extLst>
              <a:ext uri="{FF2B5EF4-FFF2-40B4-BE49-F238E27FC236}">
                <a16:creationId xmlns:a16="http://schemas.microsoft.com/office/drawing/2014/main" id="{813FA4EC-580E-4AB2-9C39-E71413BF66A5}"/>
              </a:ext>
            </a:extLst>
          </p:cNvPr>
          <p:cNvSpPr/>
          <p:nvPr/>
        </p:nvSpPr>
        <p:spPr>
          <a:xfrm>
            <a:off x="9585259" y="3182262"/>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Article</a:t>
            </a:r>
          </a:p>
        </p:txBody>
      </p:sp>
      <p:cxnSp>
        <p:nvCxnSpPr>
          <p:cNvPr id="17" name="Connecteur droit 16">
            <a:extLst>
              <a:ext uri="{FF2B5EF4-FFF2-40B4-BE49-F238E27FC236}">
                <a16:creationId xmlns:a16="http://schemas.microsoft.com/office/drawing/2014/main" id="{ABEF86CF-A3C0-4470-B4C6-53E82180F4E9}"/>
              </a:ext>
            </a:extLst>
          </p:cNvPr>
          <p:cNvCxnSpPr>
            <a:cxnSpLocks/>
          </p:cNvCxnSpPr>
          <p:nvPr/>
        </p:nvCxnSpPr>
        <p:spPr>
          <a:xfrm>
            <a:off x="3387298" y="3953933"/>
            <a:ext cx="2134061" cy="423334"/>
          </a:xfrm>
          <a:prstGeom prst="line">
            <a:avLst/>
          </a:prstGeom>
        </p:spPr>
        <p:style>
          <a:lnRef idx="2">
            <a:schemeClr val="dk1"/>
          </a:lnRef>
          <a:fillRef idx="0">
            <a:schemeClr val="dk1"/>
          </a:fillRef>
          <a:effectRef idx="1">
            <a:schemeClr val="dk1"/>
          </a:effectRef>
          <a:fontRef idx="minor">
            <a:schemeClr val="tx1"/>
          </a:fontRef>
        </p:style>
      </p:cxnSp>
      <p:cxnSp>
        <p:nvCxnSpPr>
          <p:cNvPr id="20" name="Connecteur droit 19">
            <a:extLst>
              <a:ext uri="{FF2B5EF4-FFF2-40B4-BE49-F238E27FC236}">
                <a16:creationId xmlns:a16="http://schemas.microsoft.com/office/drawing/2014/main" id="{FCDA423F-7242-4A53-820A-8991FFA63B55}"/>
              </a:ext>
            </a:extLst>
          </p:cNvPr>
          <p:cNvCxnSpPr>
            <a:cxnSpLocks/>
          </p:cNvCxnSpPr>
          <p:nvPr/>
        </p:nvCxnSpPr>
        <p:spPr>
          <a:xfrm flipV="1">
            <a:off x="7730748" y="3890665"/>
            <a:ext cx="1844877" cy="17333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6806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E660A-B464-44C5-9497-E50664316A3B}"/>
              </a:ext>
            </a:extLst>
          </p:cNvPr>
          <p:cNvSpPr/>
          <p:nvPr/>
        </p:nvSpPr>
        <p:spPr>
          <a:xfrm>
            <a:off x="550575" y="723980"/>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matricule</a:t>
            </a:r>
          </a:p>
          <a:p>
            <a:r>
              <a:rPr lang="fr-FR" dirty="0"/>
              <a:t>nom</a:t>
            </a:r>
          </a:p>
          <a:p>
            <a:r>
              <a:rPr lang="fr-FR" dirty="0" err="1"/>
              <a:t>prenom</a:t>
            </a:r>
            <a:endParaRPr lang="fr-FR" dirty="0"/>
          </a:p>
          <a:p>
            <a:endParaRPr lang="fr-FR" dirty="0"/>
          </a:p>
          <a:p>
            <a:endParaRPr lang="fr-FR" dirty="0"/>
          </a:p>
          <a:p>
            <a:endParaRPr lang="fr-FR" dirty="0"/>
          </a:p>
          <a:p>
            <a:endParaRPr lang="fr-FR" dirty="0"/>
          </a:p>
          <a:p>
            <a:endParaRPr lang="fr-FR" dirty="0"/>
          </a:p>
          <a:p>
            <a:endParaRPr lang="fr-FR" dirty="0"/>
          </a:p>
        </p:txBody>
      </p:sp>
      <p:sp>
        <p:nvSpPr>
          <p:cNvPr id="3" name="Rectangle 2">
            <a:extLst>
              <a:ext uri="{FF2B5EF4-FFF2-40B4-BE49-F238E27FC236}">
                <a16:creationId xmlns:a16="http://schemas.microsoft.com/office/drawing/2014/main" id="{83B9EEAD-E00A-4B62-B7D2-D343492A9AF8}"/>
              </a:ext>
            </a:extLst>
          </p:cNvPr>
          <p:cNvSpPr/>
          <p:nvPr/>
        </p:nvSpPr>
        <p:spPr>
          <a:xfrm>
            <a:off x="548294" y="269729"/>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Employé</a:t>
            </a:r>
          </a:p>
        </p:txBody>
      </p:sp>
      <p:sp>
        <p:nvSpPr>
          <p:cNvPr id="4" name="Rectangle : coins arrondis 3">
            <a:extLst>
              <a:ext uri="{FF2B5EF4-FFF2-40B4-BE49-F238E27FC236}">
                <a16:creationId xmlns:a16="http://schemas.microsoft.com/office/drawing/2014/main" id="{8B9A6411-201E-4BE3-B614-907C20DF64FF}"/>
              </a:ext>
            </a:extLst>
          </p:cNvPr>
          <p:cNvSpPr/>
          <p:nvPr/>
        </p:nvSpPr>
        <p:spPr>
          <a:xfrm>
            <a:off x="4394200" y="723980"/>
            <a:ext cx="1617133"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Diriger</a:t>
            </a:r>
          </a:p>
          <a:p>
            <a:pPr algn="ctr"/>
            <a:endParaRPr lang="fr-FR" dirty="0"/>
          </a:p>
        </p:txBody>
      </p:sp>
      <p:cxnSp>
        <p:nvCxnSpPr>
          <p:cNvPr id="5" name="Connecteur droit 4">
            <a:extLst>
              <a:ext uri="{FF2B5EF4-FFF2-40B4-BE49-F238E27FC236}">
                <a16:creationId xmlns:a16="http://schemas.microsoft.com/office/drawing/2014/main" id="{CC2B80BC-0C1B-4232-A407-0533249A1C7B}"/>
              </a:ext>
            </a:extLst>
          </p:cNvPr>
          <p:cNvCxnSpPr>
            <a:cxnSpLocks/>
            <a:stCxn id="4" idx="1"/>
            <a:endCxn id="4" idx="3"/>
          </p:cNvCxnSpPr>
          <p:nvPr/>
        </p:nvCxnSpPr>
        <p:spPr>
          <a:xfrm>
            <a:off x="4394200" y="1066880"/>
            <a:ext cx="1617133" cy="0"/>
          </a:xfrm>
          <a:prstGeom prst="line">
            <a:avLst/>
          </a:prstGeom>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644D5EC3-9016-4941-B277-7EA4E58EFAFC}"/>
              </a:ext>
            </a:extLst>
          </p:cNvPr>
          <p:cNvCxnSpPr>
            <a:cxnSpLocks/>
          </p:cNvCxnSpPr>
          <p:nvPr/>
        </p:nvCxnSpPr>
        <p:spPr>
          <a:xfrm>
            <a:off x="2454731" y="931414"/>
            <a:ext cx="1939469" cy="0"/>
          </a:xfrm>
          <a:prstGeom prst="line">
            <a:avLst/>
          </a:prstGeom>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0108739D-7B48-400F-885B-16AB81E4F4A8}"/>
              </a:ext>
            </a:extLst>
          </p:cNvPr>
          <p:cNvCxnSpPr>
            <a:cxnSpLocks/>
          </p:cNvCxnSpPr>
          <p:nvPr/>
        </p:nvCxnSpPr>
        <p:spPr>
          <a:xfrm>
            <a:off x="2454731" y="1287014"/>
            <a:ext cx="1939469" cy="0"/>
          </a:xfrm>
          <a:prstGeom prst="line">
            <a:avLst/>
          </a:prstGeom>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3F0BE1FB-DAE1-4248-8413-D92F29205AE4}"/>
              </a:ext>
            </a:extLst>
          </p:cNvPr>
          <p:cNvSpPr txBox="1"/>
          <p:nvPr/>
        </p:nvSpPr>
        <p:spPr>
          <a:xfrm>
            <a:off x="2454731" y="608111"/>
            <a:ext cx="573963" cy="369332"/>
          </a:xfrm>
          <a:prstGeom prst="rect">
            <a:avLst/>
          </a:prstGeom>
          <a:noFill/>
        </p:spPr>
        <p:txBody>
          <a:bodyPr wrap="square" rtlCol="0">
            <a:spAutoFit/>
          </a:bodyPr>
          <a:lstStyle/>
          <a:p>
            <a:r>
              <a:rPr lang="fr-FR" dirty="0"/>
              <a:t>0,n</a:t>
            </a:r>
          </a:p>
        </p:txBody>
      </p:sp>
      <p:sp>
        <p:nvSpPr>
          <p:cNvPr id="13" name="ZoneTexte 12">
            <a:extLst>
              <a:ext uri="{FF2B5EF4-FFF2-40B4-BE49-F238E27FC236}">
                <a16:creationId xmlns:a16="http://schemas.microsoft.com/office/drawing/2014/main" id="{56977C71-3F89-472E-80A0-918BA7C12307}"/>
              </a:ext>
            </a:extLst>
          </p:cNvPr>
          <p:cNvSpPr txBox="1"/>
          <p:nvPr/>
        </p:nvSpPr>
        <p:spPr>
          <a:xfrm>
            <a:off x="2454730" y="1225114"/>
            <a:ext cx="573963" cy="369332"/>
          </a:xfrm>
          <a:prstGeom prst="rect">
            <a:avLst/>
          </a:prstGeom>
          <a:noFill/>
        </p:spPr>
        <p:txBody>
          <a:bodyPr wrap="square" rtlCol="0">
            <a:spAutoFit/>
          </a:bodyPr>
          <a:lstStyle/>
          <a:p>
            <a:r>
              <a:rPr lang="fr-FR" dirty="0"/>
              <a:t>0,1</a:t>
            </a:r>
          </a:p>
        </p:txBody>
      </p:sp>
      <p:sp>
        <p:nvSpPr>
          <p:cNvPr id="14" name="Rectangle 13">
            <a:extLst>
              <a:ext uri="{FF2B5EF4-FFF2-40B4-BE49-F238E27FC236}">
                <a16:creationId xmlns:a16="http://schemas.microsoft.com/office/drawing/2014/main" id="{E23C2FDE-6FB1-4A51-9C1F-8E07B191F23B}"/>
              </a:ext>
            </a:extLst>
          </p:cNvPr>
          <p:cNvSpPr/>
          <p:nvPr/>
        </p:nvSpPr>
        <p:spPr>
          <a:xfrm>
            <a:off x="8578535" y="4487821"/>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nom</a:t>
            </a:r>
          </a:p>
          <a:p>
            <a:r>
              <a:rPr lang="fr-FR" dirty="0" err="1"/>
              <a:t>prenom</a:t>
            </a:r>
            <a:endParaRPr lang="fr-FR" dirty="0"/>
          </a:p>
        </p:txBody>
      </p:sp>
      <p:sp>
        <p:nvSpPr>
          <p:cNvPr id="15" name="Rectangle 14">
            <a:extLst>
              <a:ext uri="{FF2B5EF4-FFF2-40B4-BE49-F238E27FC236}">
                <a16:creationId xmlns:a16="http://schemas.microsoft.com/office/drawing/2014/main" id="{426C5475-DCB0-4E93-A531-EFECB6CD13F8}"/>
              </a:ext>
            </a:extLst>
          </p:cNvPr>
          <p:cNvSpPr/>
          <p:nvPr/>
        </p:nvSpPr>
        <p:spPr>
          <a:xfrm>
            <a:off x="8576254" y="4033570"/>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Ministre</a:t>
            </a:r>
          </a:p>
        </p:txBody>
      </p:sp>
      <p:sp>
        <p:nvSpPr>
          <p:cNvPr id="16" name="Rectangle 15">
            <a:extLst>
              <a:ext uri="{FF2B5EF4-FFF2-40B4-BE49-F238E27FC236}">
                <a16:creationId xmlns:a16="http://schemas.microsoft.com/office/drawing/2014/main" id="{2D63169E-B430-4F5F-839A-1F18DB6D3F0B}"/>
              </a:ext>
            </a:extLst>
          </p:cNvPr>
          <p:cNvSpPr/>
          <p:nvPr/>
        </p:nvSpPr>
        <p:spPr>
          <a:xfrm>
            <a:off x="2570356" y="4487821"/>
            <a:ext cx="2230244"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nom</a:t>
            </a:r>
          </a:p>
          <a:p>
            <a:r>
              <a:rPr lang="fr-FR" dirty="0"/>
              <a:t>#identifiant_ministre</a:t>
            </a:r>
          </a:p>
          <a:p>
            <a:endParaRPr lang="fr-FR" dirty="0"/>
          </a:p>
          <a:p>
            <a:endParaRPr lang="fr-FR" dirty="0"/>
          </a:p>
          <a:p>
            <a:endParaRPr lang="fr-FR" dirty="0"/>
          </a:p>
        </p:txBody>
      </p:sp>
      <p:sp>
        <p:nvSpPr>
          <p:cNvPr id="17" name="Rectangle 16">
            <a:extLst>
              <a:ext uri="{FF2B5EF4-FFF2-40B4-BE49-F238E27FC236}">
                <a16:creationId xmlns:a16="http://schemas.microsoft.com/office/drawing/2014/main" id="{3C7A2A98-76FE-4639-8401-A00EE11F4349}"/>
              </a:ext>
            </a:extLst>
          </p:cNvPr>
          <p:cNvSpPr/>
          <p:nvPr/>
        </p:nvSpPr>
        <p:spPr>
          <a:xfrm>
            <a:off x="2570356" y="4033570"/>
            <a:ext cx="2230244"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Ministère</a:t>
            </a:r>
          </a:p>
        </p:txBody>
      </p:sp>
      <p:cxnSp>
        <p:nvCxnSpPr>
          <p:cNvPr id="19" name="Connecteur droit 18">
            <a:extLst>
              <a:ext uri="{FF2B5EF4-FFF2-40B4-BE49-F238E27FC236}">
                <a16:creationId xmlns:a16="http://schemas.microsoft.com/office/drawing/2014/main" id="{65B0EFE7-CE43-4EC0-A1D0-7452C74E4A87}"/>
              </a:ext>
            </a:extLst>
          </p:cNvPr>
          <p:cNvCxnSpPr>
            <a:cxnSpLocks/>
          </p:cNvCxnSpPr>
          <p:nvPr/>
        </p:nvCxnSpPr>
        <p:spPr>
          <a:xfrm flipV="1">
            <a:off x="4800600" y="4690535"/>
            <a:ext cx="3775654" cy="558798"/>
          </a:xfrm>
          <a:prstGeom prst="line">
            <a:avLst/>
          </a:prstGeom>
        </p:spPr>
        <p:style>
          <a:lnRef idx="2">
            <a:schemeClr val="dk1"/>
          </a:lnRef>
          <a:fillRef idx="0">
            <a:schemeClr val="dk1"/>
          </a:fillRef>
          <a:effectRef idx="1">
            <a:schemeClr val="dk1"/>
          </a:effectRef>
          <a:fontRef idx="minor">
            <a:schemeClr val="tx1"/>
          </a:fontRef>
        </p:style>
      </p:cxnSp>
      <p:sp>
        <p:nvSpPr>
          <p:cNvPr id="22" name="Rectangle 21">
            <a:extLst>
              <a:ext uri="{FF2B5EF4-FFF2-40B4-BE49-F238E27FC236}">
                <a16:creationId xmlns:a16="http://schemas.microsoft.com/office/drawing/2014/main" id="{165D45D0-8439-42C2-856C-9CAE4A173B65}"/>
              </a:ext>
            </a:extLst>
          </p:cNvPr>
          <p:cNvSpPr/>
          <p:nvPr/>
        </p:nvSpPr>
        <p:spPr>
          <a:xfrm>
            <a:off x="6995302" y="731395"/>
            <a:ext cx="2555098" cy="128367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matricule</a:t>
            </a:r>
          </a:p>
          <a:p>
            <a:r>
              <a:rPr lang="fr-FR" dirty="0"/>
              <a:t>nom</a:t>
            </a:r>
          </a:p>
          <a:p>
            <a:r>
              <a:rPr lang="fr-FR" dirty="0" err="1"/>
              <a:t>prenom</a:t>
            </a:r>
            <a:endParaRPr lang="fr-FR" dirty="0"/>
          </a:p>
          <a:p>
            <a:r>
              <a:rPr lang="fr-FR" dirty="0"/>
              <a:t>#matricule_superieur</a:t>
            </a:r>
          </a:p>
          <a:p>
            <a:endParaRPr lang="fr-FR" dirty="0"/>
          </a:p>
          <a:p>
            <a:endParaRPr lang="fr-FR" dirty="0"/>
          </a:p>
        </p:txBody>
      </p:sp>
      <p:sp>
        <p:nvSpPr>
          <p:cNvPr id="23" name="Rectangle 22">
            <a:extLst>
              <a:ext uri="{FF2B5EF4-FFF2-40B4-BE49-F238E27FC236}">
                <a16:creationId xmlns:a16="http://schemas.microsoft.com/office/drawing/2014/main" id="{CF7B6DD2-0593-4C6A-8782-9458BEB82E48}"/>
              </a:ext>
            </a:extLst>
          </p:cNvPr>
          <p:cNvSpPr/>
          <p:nvPr/>
        </p:nvSpPr>
        <p:spPr>
          <a:xfrm>
            <a:off x="6993021" y="277143"/>
            <a:ext cx="2555098"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Employé</a:t>
            </a:r>
          </a:p>
        </p:txBody>
      </p:sp>
      <p:sp>
        <p:nvSpPr>
          <p:cNvPr id="10" name="Rectangle 9">
            <a:extLst>
              <a:ext uri="{FF2B5EF4-FFF2-40B4-BE49-F238E27FC236}">
                <a16:creationId xmlns:a16="http://schemas.microsoft.com/office/drawing/2014/main" id="{98AC1682-B40F-4A31-92B1-DA905F7D2289}"/>
              </a:ext>
            </a:extLst>
          </p:cNvPr>
          <p:cNvSpPr/>
          <p:nvPr/>
        </p:nvSpPr>
        <p:spPr>
          <a:xfrm>
            <a:off x="9548119" y="872067"/>
            <a:ext cx="730414" cy="922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4" name="ZoneTexte 23">
            <a:extLst>
              <a:ext uri="{FF2B5EF4-FFF2-40B4-BE49-F238E27FC236}">
                <a16:creationId xmlns:a16="http://schemas.microsoft.com/office/drawing/2014/main" id="{1929CD24-F74D-47C2-B4EE-AAC685C35CFF}"/>
              </a:ext>
            </a:extLst>
          </p:cNvPr>
          <p:cNvSpPr txBox="1"/>
          <p:nvPr/>
        </p:nvSpPr>
        <p:spPr>
          <a:xfrm>
            <a:off x="354721" y="3208787"/>
            <a:ext cx="11313224" cy="646331"/>
          </a:xfrm>
          <a:prstGeom prst="rect">
            <a:avLst/>
          </a:prstGeom>
          <a:noFill/>
        </p:spPr>
        <p:txBody>
          <a:bodyPr wrap="square" rtlCol="0">
            <a:spAutoFit/>
          </a:bodyPr>
          <a:lstStyle/>
          <a:p>
            <a:r>
              <a:rPr lang="fr-FR" dirty="0"/>
              <a:t>Règle 4 : Une association de type 1:1 est traduite comme une association 1:n sauf que la clé étrangère se voit imposer une contrainte UNIQUE </a:t>
            </a:r>
          </a:p>
        </p:txBody>
      </p:sp>
    </p:spTree>
    <p:extLst>
      <p:ext uri="{BB962C8B-B14F-4D97-AF65-F5344CB8AC3E}">
        <p14:creationId xmlns:p14="http://schemas.microsoft.com/office/powerpoint/2010/main" val="313749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A7C409-EC92-436C-BDF0-5CB5CC5B7823}"/>
              </a:ext>
            </a:extLst>
          </p:cNvPr>
          <p:cNvSpPr/>
          <p:nvPr/>
        </p:nvSpPr>
        <p:spPr>
          <a:xfrm>
            <a:off x="4903078" y="2342508"/>
            <a:ext cx="2166897" cy="229722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err="1"/>
              <a:t>numero</a:t>
            </a:r>
            <a:endParaRPr lang="fr-FR" u="sng" dirty="0"/>
          </a:p>
          <a:p>
            <a:r>
              <a:rPr lang="fr-FR" dirty="0" err="1"/>
              <a:t>date_heure</a:t>
            </a:r>
            <a:endParaRPr lang="fr-FR" dirty="0"/>
          </a:p>
          <a:p>
            <a:r>
              <a:rPr lang="fr-FR" dirty="0"/>
              <a:t>titre</a:t>
            </a:r>
          </a:p>
          <a:p>
            <a:r>
              <a:rPr lang="fr-FR" dirty="0"/>
              <a:t>texte</a:t>
            </a:r>
          </a:p>
          <a:p>
            <a:r>
              <a:rPr lang="fr-FR" dirty="0"/>
              <a:t>statut</a:t>
            </a:r>
          </a:p>
          <a:p>
            <a:r>
              <a:rPr lang="fr-FR" dirty="0" err="1"/>
              <a:t>duree_resolution</a:t>
            </a:r>
            <a:endParaRPr lang="fr-FR" dirty="0"/>
          </a:p>
          <a:p>
            <a:r>
              <a:rPr lang="fr-FR" dirty="0"/>
              <a:t>#idUtilisateur</a:t>
            </a:r>
          </a:p>
          <a:p>
            <a:r>
              <a:rPr lang="fr-FR" dirty="0"/>
              <a:t>#matriculeTechnicien</a:t>
            </a:r>
          </a:p>
          <a:p>
            <a:endParaRPr lang="fr-FR" dirty="0"/>
          </a:p>
        </p:txBody>
      </p:sp>
      <p:sp>
        <p:nvSpPr>
          <p:cNvPr id="6" name="Rectangle 5">
            <a:extLst>
              <a:ext uri="{FF2B5EF4-FFF2-40B4-BE49-F238E27FC236}">
                <a16:creationId xmlns:a16="http://schemas.microsoft.com/office/drawing/2014/main" id="{6B459A96-CA2D-4768-A58A-82DABB546574}"/>
              </a:ext>
            </a:extLst>
          </p:cNvPr>
          <p:cNvSpPr/>
          <p:nvPr/>
        </p:nvSpPr>
        <p:spPr>
          <a:xfrm>
            <a:off x="4890563" y="1880843"/>
            <a:ext cx="216689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Demande</a:t>
            </a:r>
          </a:p>
        </p:txBody>
      </p:sp>
      <p:sp>
        <p:nvSpPr>
          <p:cNvPr id="7" name="Rectangle 6">
            <a:extLst>
              <a:ext uri="{FF2B5EF4-FFF2-40B4-BE49-F238E27FC236}">
                <a16:creationId xmlns:a16="http://schemas.microsoft.com/office/drawing/2014/main" id="{992C6339-6CED-4FE8-800B-117B5B896F1B}"/>
              </a:ext>
            </a:extLst>
          </p:cNvPr>
          <p:cNvSpPr/>
          <p:nvPr/>
        </p:nvSpPr>
        <p:spPr>
          <a:xfrm>
            <a:off x="392741" y="3070301"/>
            <a:ext cx="1904156" cy="97676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nom</a:t>
            </a:r>
          </a:p>
          <a:p>
            <a:r>
              <a:rPr lang="fr-FR" dirty="0" err="1"/>
              <a:t>prenom</a:t>
            </a:r>
            <a:endParaRPr lang="fr-FR" dirty="0"/>
          </a:p>
        </p:txBody>
      </p:sp>
      <p:sp>
        <p:nvSpPr>
          <p:cNvPr id="8" name="Rectangle 7">
            <a:extLst>
              <a:ext uri="{FF2B5EF4-FFF2-40B4-BE49-F238E27FC236}">
                <a16:creationId xmlns:a16="http://schemas.microsoft.com/office/drawing/2014/main" id="{C971D680-B359-4B44-89D8-28A2A2C00C5D}"/>
              </a:ext>
            </a:extLst>
          </p:cNvPr>
          <p:cNvSpPr/>
          <p:nvPr/>
        </p:nvSpPr>
        <p:spPr>
          <a:xfrm>
            <a:off x="390459" y="2616049"/>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Utilisateur</a:t>
            </a:r>
          </a:p>
        </p:txBody>
      </p:sp>
      <p:sp>
        <p:nvSpPr>
          <p:cNvPr id="9" name="Rectangle 8">
            <a:extLst>
              <a:ext uri="{FF2B5EF4-FFF2-40B4-BE49-F238E27FC236}">
                <a16:creationId xmlns:a16="http://schemas.microsoft.com/office/drawing/2014/main" id="{7542D6CE-533A-47EF-B855-EAC11D75F431}"/>
              </a:ext>
            </a:extLst>
          </p:cNvPr>
          <p:cNvSpPr/>
          <p:nvPr/>
        </p:nvSpPr>
        <p:spPr>
          <a:xfrm>
            <a:off x="9452075" y="3111582"/>
            <a:ext cx="1904156" cy="97676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matricule</a:t>
            </a:r>
          </a:p>
          <a:p>
            <a:r>
              <a:rPr lang="fr-FR" dirty="0"/>
              <a:t>nom</a:t>
            </a:r>
          </a:p>
          <a:p>
            <a:r>
              <a:rPr lang="fr-FR" dirty="0" err="1"/>
              <a:t>prenom</a:t>
            </a:r>
            <a:endParaRPr lang="fr-FR" dirty="0"/>
          </a:p>
        </p:txBody>
      </p:sp>
      <p:sp>
        <p:nvSpPr>
          <p:cNvPr id="10" name="Rectangle 9">
            <a:extLst>
              <a:ext uri="{FF2B5EF4-FFF2-40B4-BE49-F238E27FC236}">
                <a16:creationId xmlns:a16="http://schemas.microsoft.com/office/drawing/2014/main" id="{3CE21641-A709-4F89-93BD-05E45AFF5817}"/>
              </a:ext>
            </a:extLst>
          </p:cNvPr>
          <p:cNvSpPr/>
          <p:nvPr/>
        </p:nvSpPr>
        <p:spPr>
          <a:xfrm>
            <a:off x="9449793" y="2657330"/>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Technicien</a:t>
            </a:r>
          </a:p>
        </p:txBody>
      </p:sp>
      <p:sp>
        <p:nvSpPr>
          <p:cNvPr id="11" name="Rectangle 10">
            <a:extLst>
              <a:ext uri="{FF2B5EF4-FFF2-40B4-BE49-F238E27FC236}">
                <a16:creationId xmlns:a16="http://schemas.microsoft.com/office/drawing/2014/main" id="{7E8DADAD-CE8D-43CF-BF5A-25B467050428}"/>
              </a:ext>
            </a:extLst>
          </p:cNvPr>
          <p:cNvSpPr/>
          <p:nvPr/>
        </p:nvSpPr>
        <p:spPr>
          <a:xfrm>
            <a:off x="8497715" y="5932275"/>
            <a:ext cx="1904156" cy="710889"/>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libelle</a:t>
            </a:r>
          </a:p>
        </p:txBody>
      </p:sp>
      <p:sp>
        <p:nvSpPr>
          <p:cNvPr id="12" name="Rectangle 11">
            <a:extLst>
              <a:ext uri="{FF2B5EF4-FFF2-40B4-BE49-F238E27FC236}">
                <a16:creationId xmlns:a16="http://schemas.microsoft.com/office/drawing/2014/main" id="{5D1F37E6-59AC-4386-87E9-12A630BBF7EB}"/>
              </a:ext>
            </a:extLst>
          </p:cNvPr>
          <p:cNvSpPr/>
          <p:nvPr/>
        </p:nvSpPr>
        <p:spPr>
          <a:xfrm>
            <a:off x="8495433" y="5478023"/>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Categorie</a:t>
            </a:r>
            <a:endParaRPr lang="fr-FR" dirty="0"/>
          </a:p>
        </p:txBody>
      </p:sp>
      <p:sp>
        <p:nvSpPr>
          <p:cNvPr id="30" name="ZoneTexte 29">
            <a:extLst>
              <a:ext uri="{FF2B5EF4-FFF2-40B4-BE49-F238E27FC236}">
                <a16:creationId xmlns:a16="http://schemas.microsoft.com/office/drawing/2014/main" id="{983FF89E-D152-4813-9857-14765104EF79}"/>
              </a:ext>
            </a:extLst>
          </p:cNvPr>
          <p:cNvSpPr txBox="1"/>
          <p:nvPr/>
        </p:nvSpPr>
        <p:spPr>
          <a:xfrm>
            <a:off x="117484" y="-40872"/>
            <a:ext cx="11990557" cy="646331"/>
          </a:xfrm>
          <a:prstGeom prst="rect">
            <a:avLst/>
          </a:prstGeom>
          <a:noFill/>
        </p:spPr>
        <p:txBody>
          <a:bodyPr wrap="square" rtlCol="0">
            <a:spAutoFit/>
          </a:bodyPr>
          <a:lstStyle/>
          <a:p>
            <a:r>
              <a:rPr lang="fr-FR" dirty="0"/>
              <a:t>Règle 1 : Une entité devient une table. Les attributs deviennent des colonnes. L'identifiant de l'entité devient la clé primaire de la table</a:t>
            </a:r>
          </a:p>
        </p:txBody>
      </p:sp>
      <p:sp>
        <p:nvSpPr>
          <p:cNvPr id="31" name="ZoneTexte 30">
            <a:extLst>
              <a:ext uri="{FF2B5EF4-FFF2-40B4-BE49-F238E27FC236}">
                <a16:creationId xmlns:a16="http://schemas.microsoft.com/office/drawing/2014/main" id="{F822DFDC-4B14-49C5-BFB2-E8E8FBB271DC}"/>
              </a:ext>
            </a:extLst>
          </p:cNvPr>
          <p:cNvSpPr txBox="1"/>
          <p:nvPr/>
        </p:nvSpPr>
        <p:spPr>
          <a:xfrm>
            <a:off x="117484" y="570280"/>
            <a:ext cx="11990557" cy="369332"/>
          </a:xfrm>
          <a:prstGeom prst="rect">
            <a:avLst/>
          </a:prstGeom>
          <a:noFill/>
        </p:spPr>
        <p:txBody>
          <a:bodyPr wrap="square" rtlCol="0">
            <a:spAutoFit/>
          </a:bodyPr>
          <a:lstStyle/>
          <a:p>
            <a:r>
              <a:rPr lang="fr-FR" dirty="0"/>
              <a:t>Règle 2 : Une association de type 1:n disparait, au profit d'une clé étrangère dans la table d'à côté (1,1)</a:t>
            </a:r>
          </a:p>
        </p:txBody>
      </p:sp>
      <p:sp>
        <p:nvSpPr>
          <p:cNvPr id="33" name="ZoneTexte 32">
            <a:extLst>
              <a:ext uri="{FF2B5EF4-FFF2-40B4-BE49-F238E27FC236}">
                <a16:creationId xmlns:a16="http://schemas.microsoft.com/office/drawing/2014/main" id="{2BD27149-9DA3-4256-8D7E-7053577D12A4}"/>
              </a:ext>
            </a:extLst>
          </p:cNvPr>
          <p:cNvSpPr txBox="1"/>
          <p:nvPr/>
        </p:nvSpPr>
        <p:spPr>
          <a:xfrm>
            <a:off x="117484" y="867425"/>
            <a:ext cx="11990557" cy="369332"/>
          </a:xfrm>
          <a:prstGeom prst="rect">
            <a:avLst/>
          </a:prstGeom>
          <a:noFill/>
        </p:spPr>
        <p:txBody>
          <a:bodyPr wrap="square" rtlCol="0">
            <a:spAutoFit/>
          </a:bodyPr>
          <a:lstStyle/>
          <a:p>
            <a:r>
              <a:rPr lang="fr-FR" dirty="0"/>
              <a:t>Règle 3 : Une association de type n:m devient une table supplémentaire</a:t>
            </a:r>
          </a:p>
        </p:txBody>
      </p:sp>
      <p:sp>
        <p:nvSpPr>
          <p:cNvPr id="34" name="ZoneTexte 33">
            <a:extLst>
              <a:ext uri="{FF2B5EF4-FFF2-40B4-BE49-F238E27FC236}">
                <a16:creationId xmlns:a16="http://schemas.microsoft.com/office/drawing/2014/main" id="{9AA92C15-B7E2-476B-B5E4-699197C3410A}"/>
              </a:ext>
            </a:extLst>
          </p:cNvPr>
          <p:cNvSpPr txBox="1"/>
          <p:nvPr/>
        </p:nvSpPr>
        <p:spPr>
          <a:xfrm>
            <a:off x="117484" y="1234512"/>
            <a:ext cx="7053783" cy="646331"/>
          </a:xfrm>
          <a:prstGeom prst="rect">
            <a:avLst/>
          </a:prstGeom>
          <a:noFill/>
        </p:spPr>
        <p:txBody>
          <a:bodyPr wrap="square" rtlCol="0">
            <a:spAutoFit/>
          </a:bodyPr>
          <a:lstStyle/>
          <a:p>
            <a:r>
              <a:rPr lang="fr-FR" dirty="0"/>
              <a:t>Règle 4 : Une association de type 1:1 est traduite comme une association 1:n sauf que la clé étrangère se voit imposer une contrainte UNIQUE </a:t>
            </a:r>
          </a:p>
        </p:txBody>
      </p:sp>
      <p:sp>
        <p:nvSpPr>
          <p:cNvPr id="35" name="Rectangle 34">
            <a:extLst>
              <a:ext uri="{FF2B5EF4-FFF2-40B4-BE49-F238E27FC236}">
                <a16:creationId xmlns:a16="http://schemas.microsoft.com/office/drawing/2014/main" id="{AD87870F-5B02-43DC-AD34-359549993D49}"/>
              </a:ext>
            </a:extLst>
          </p:cNvPr>
          <p:cNvSpPr/>
          <p:nvPr/>
        </p:nvSpPr>
        <p:spPr>
          <a:xfrm>
            <a:off x="4903078" y="5926386"/>
            <a:ext cx="2409611" cy="710889"/>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#identifiantCategorie</a:t>
            </a:r>
          </a:p>
          <a:p>
            <a:r>
              <a:rPr lang="fr-FR" u="sng" dirty="0"/>
              <a:t>#identifiantDemande</a:t>
            </a:r>
            <a:endParaRPr lang="fr-FR" dirty="0"/>
          </a:p>
        </p:txBody>
      </p:sp>
      <p:sp>
        <p:nvSpPr>
          <p:cNvPr id="40" name="Rectangle 39">
            <a:extLst>
              <a:ext uri="{FF2B5EF4-FFF2-40B4-BE49-F238E27FC236}">
                <a16:creationId xmlns:a16="http://schemas.microsoft.com/office/drawing/2014/main" id="{7D088B73-3F1F-497A-BB7A-C639D9CA309D}"/>
              </a:ext>
            </a:extLst>
          </p:cNvPr>
          <p:cNvSpPr/>
          <p:nvPr/>
        </p:nvSpPr>
        <p:spPr>
          <a:xfrm>
            <a:off x="4900797" y="5472134"/>
            <a:ext cx="2409611"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CategorieDemande</a:t>
            </a:r>
            <a:endParaRPr lang="fr-FR" dirty="0"/>
          </a:p>
        </p:txBody>
      </p:sp>
      <p:cxnSp>
        <p:nvCxnSpPr>
          <p:cNvPr id="17" name="Connecteur droit 16">
            <a:extLst>
              <a:ext uri="{FF2B5EF4-FFF2-40B4-BE49-F238E27FC236}">
                <a16:creationId xmlns:a16="http://schemas.microsoft.com/office/drawing/2014/main" id="{92FF79BC-CE46-45CC-BA79-9FD544ABB9B4}"/>
              </a:ext>
            </a:extLst>
          </p:cNvPr>
          <p:cNvCxnSpPr/>
          <p:nvPr/>
        </p:nvCxnSpPr>
        <p:spPr>
          <a:xfrm>
            <a:off x="7288346" y="6118352"/>
            <a:ext cx="1207086" cy="0"/>
          </a:xfrm>
          <a:prstGeom prst="line">
            <a:avLst/>
          </a:prstGeom>
        </p:spPr>
        <p:style>
          <a:lnRef idx="3">
            <a:schemeClr val="dk1"/>
          </a:lnRef>
          <a:fillRef idx="0">
            <a:schemeClr val="dk1"/>
          </a:fillRef>
          <a:effectRef idx="2">
            <a:schemeClr val="dk1"/>
          </a:effectRef>
          <a:fontRef idx="minor">
            <a:schemeClr val="tx1"/>
          </a:fontRef>
        </p:style>
      </p:cxnSp>
      <p:cxnSp>
        <p:nvCxnSpPr>
          <p:cNvPr id="41" name="Connecteur droit 40">
            <a:extLst>
              <a:ext uri="{FF2B5EF4-FFF2-40B4-BE49-F238E27FC236}">
                <a16:creationId xmlns:a16="http://schemas.microsoft.com/office/drawing/2014/main" id="{28293BF9-F390-4D39-A6A3-A1308436A674}"/>
              </a:ext>
            </a:extLst>
          </p:cNvPr>
          <p:cNvCxnSpPr>
            <a:cxnSpLocks/>
            <a:stCxn id="40" idx="0"/>
            <a:endCxn id="5" idx="2"/>
          </p:cNvCxnSpPr>
          <p:nvPr/>
        </p:nvCxnSpPr>
        <p:spPr>
          <a:xfrm flipH="1" flipV="1">
            <a:off x="5986527" y="4639733"/>
            <a:ext cx="119076" cy="832401"/>
          </a:xfrm>
          <a:prstGeom prst="line">
            <a:avLst/>
          </a:prstGeom>
        </p:spPr>
        <p:style>
          <a:lnRef idx="3">
            <a:schemeClr val="dk1"/>
          </a:lnRef>
          <a:fillRef idx="0">
            <a:schemeClr val="dk1"/>
          </a:fillRef>
          <a:effectRef idx="2">
            <a:schemeClr val="dk1"/>
          </a:effectRef>
          <a:fontRef idx="minor">
            <a:schemeClr val="tx1"/>
          </a:fontRef>
        </p:style>
      </p:cxnSp>
      <p:cxnSp>
        <p:nvCxnSpPr>
          <p:cNvPr id="46" name="Connecteur droit 45">
            <a:extLst>
              <a:ext uri="{FF2B5EF4-FFF2-40B4-BE49-F238E27FC236}">
                <a16:creationId xmlns:a16="http://schemas.microsoft.com/office/drawing/2014/main" id="{170ACDB1-707E-44F0-936F-7D81E97DE161}"/>
              </a:ext>
            </a:extLst>
          </p:cNvPr>
          <p:cNvCxnSpPr>
            <a:cxnSpLocks/>
          </p:cNvCxnSpPr>
          <p:nvPr/>
        </p:nvCxnSpPr>
        <p:spPr>
          <a:xfrm>
            <a:off x="2296896" y="3196764"/>
            <a:ext cx="2603901" cy="976766"/>
          </a:xfrm>
          <a:prstGeom prst="line">
            <a:avLst/>
          </a:prstGeom>
        </p:spPr>
        <p:style>
          <a:lnRef idx="3">
            <a:schemeClr val="dk1"/>
          </a:lnRef>
          <a:fillRef idx="0">
            <a:schemeClr val="dk1"/>
          </a:fillRef>
          <a:effectRef idx="2">
            <a:schemeClr val="dk1"/>
          </a:effectRef>
          <a:fontRef idx="minor">
            <a:schemeClr val="tx1"/>
          </a:fontRef>
        </p:style>
      </p:cxnSp>
      <p:cxnSp>
        <p:nvCxnSpPr>
          <p:cNvPr id="49" name="Connecteur droit 48">
            <a:extLst>
              <a:ext uri="{FF2B5EF4-FFF2-40B4-BE49-F238E27FC236}">
                <a16:creationId xmlns:a16="http://schemas.microsoft.com/office/drawing/2014/main" id="{3E8AB35E-9EBF-4B39-8BFF-2EDB87124213}"/>
              </a:ext>
            </a:extLst>
          </p:cNvPr>
          <p:cNvCxnSpPr>
            <a:cxnSpLocks/>
          </p:cNvCxnSpPr>
          <p:nvPr/>
        </p:nvCxnSpPr>
        <p:spPr>
          <a:xfrm flipV="1">
            <a:off x="7069975" y="3335867"/>
            <a:ext cx="2379818" cy="111455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2113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41284B3-848B-4EF5-AE89-7C75B43A38E2}"/>
              </a:ext>
            </a:extLst>
          </p:cNvPr>
          <p:cNvSpPr txBox="1"/>
          <p:nvPr/>
        </p:nvSpPr>
        <p:spPr>
          <a:xfrm>
            <a:off x="4588375" y="76200"/>
            <a:ext cx="3015249" cy="369332"/>
          </a:xfrm>
          <a:prstGeom prst="rect">
            <a:avLst/>
          </a:prstGeom>
          <a:noFill/>
        </p:spPr>
        <p:txBody>
          <a:bodyPr wrap="none" rtlCol="0">
            <a:spAutoFit/>
          </a:bodyPr>
          <a:lstStyle/>
          <a:p>
            <a:r>
              <a:rPr lang="fr-FR" dirty="0"/>
              <a:t>Base de données relationnelle</a:t>
            </a:r>
          </a:p>
        </p:txBody>
      </p:sp>
      <p:sp>
        <p:nvSpPr>
          <p:cNvPr id="2" name="ZoneTexte 1">
            <a:extLst>
              <a:ext uri="{FF2B5EF4-FFF2-40B4-BE49-F238E27FC236}">
                <a16:creationId xmlns:a16="http://schemas.microsoft.com/office/drawing/2014/main" id="{16CEB30D-03F1-4F4E-9F34-87F8020FA85E}"/>
              </a:ext>
            </a:extLst>
          </p:cNvPr>
          <p:cNvSpPr txBox="1"/>
          <p:nvPr/>
        </p:nvSpPr>
        <p:spPr>
          <a:xfrm>
            <a:off x="1515533" y="194734"/>
            <a:ext cx="679610" cy="369332"/>
          </a:xfrm>
          <a:prstGeom prst="rect">
            <a:avLst/>
          </a:prstGeom>
          <a:noFill/>
        </p:spPr>
        <p:txBody>
          <a:bodyPr wrap="none" rtlCol="0">
            <a:spAutoFit/>
          </a:bodyPr>
          <a:lstStyle/>
          <a:p>
            <a:r>
              <a:rPr lang="fr-FR" dirty="0"/>
              <a:t>Table</a:t>
            </a:r>
          </a:p>
        </p:txBody>
      </p:sp>
      <p:graphicFrame>
        <p:nvGraphicFramePr>
          <p:cNvPr id="3" name="Tableau 4">
            <a:extLst>
              <a:ext uri="{FF2B5EF4-FFF2-40B4-BE49-F238E27FC236}">
                <a16:creationId xmlns:a16="http://schemas.microsoft.com/office/drawing/2014/main" id="{76938517-BC3F-45D3-A083-1DC8C04B54C6}"/>
              </a:ext>
            </a:extLst>
          </p:cNvPr>
          <p:cNvGraphicFramePr>
            <a:graphicFrameLocks noGrp="1"/>
          </p:cNvGraphicFramePr>
          <p:nvPr>
            <p:extLst>
              <p:ext uri="{D42A27DB-BD31-4B8C-83A1-F6EECF244321}">
                <p14:modId xmlns:p14="http://schemas.microsoft.com/office/powerpoint/2010/main" val="1134587948"/>
              </p:ext>
            </p:extLst>
          </p:nvPr>
        </p:nvGraphicFramePr>
        <p:xfrm>
          <a:off x="330197" y="933398"/>
          <a:ext cx="5511803" cy="2763520"/>
        </p:xfrm>
        <a:graphic>
          <a:graphicData uri="http://schemas.openxmlformats.org/drawingml/2006/table">
            <a:tbl>
              <a:tblPr firstRow="1" bandRow="1">
                <a:tableStyleId>{5C22544A-7EE6-4342-B048-85BDC9FD1C3A}</a:tableStyleId>
              </a:tblPr>
              <a:tblGrid>
                <a:gridCol w="1123756">
                  <a:extLst>
                    <a:ext uri="{9D8B030D-6E8A-4147-A177-3AD203B41FA5}">
                      <a16:colId xmlns:a16="http://schemas.microsoft.com/office/drawing/2014/main" val="1609113846"/>
                    </a:ext>
                  </a:extLst>
                </a:gridCol>
                <a:gridCol w="2311520">
                  <a:extLst>
                    <a:ext uri="{9D8B030D-6E8A-4147-A177-3AD203B41FA5}">
                      <a16:colId xmlns:a16="http://schemas.microsoft.com/office/drawing/2014/main" val="2500724869"/>
                    </a:ext>
                  </a:extLst>
                </a:gridCol>
                <a:gridCol w="590326">
                  <a:extLst>
                    <a:ext uri="{9D8B030D-6E8A-4147-A177-3AD203B41FA5}">
                      <a16:colId xmlns:a16="http://schemas.microsoft.com/office/drawing/2014/main" val="775219443"/>
                    </a:ext>
                  </a:extLst>
                </a:gridCol>
                <a:gridCol w="1486201">
                  <a:extLst>
                    <a:ext uri="{9D8B030D-6E8A-4147-A177-3AD203B41FA5}">
                      <a16:colId xmlns:a16="http://schemas.microsoft.com/office/drawing/2014/main" val="2124616655"/>
                    </a:ext>
                  </a:extLst>
                </a:gridCol>
              </a:tblGrid>
              <a:tr h="370840">
                <a:tc>
                  <a:txBody>
                    <a:bodyPr/>
                    <a:lstStyle/>
                    <a:p>
                      <a:r>
                        <a:rPr lang="fr-FR" dirty="0" err="1"/>
                        <a:t>code_barre</a:t>
                      </a:r>
                      <a:endParaRPr lang="fr-FR" dirty="0"/>
                    </a:p>
                  </a:txBody>
                  <a:tcPr/>
                </a:tc>
                <a:tc>
                  <a:txBody>
                    <a:bodyPr/>
                    <a:lstStyle/>
                    <a:p>
                      <a:r>
                        <a:rPr lang="fr-FR" dirty="0"/>
                        <a:t>libellé</a:t>
                      </a:r>
                    </a:p>
                  </a:txBody>
                  <a:tcPr/>
                </a:tc>
                <a:tc>
                  <a:txBody>
                    <a:bodyPr/>
                    <a:lstStyle/>
                    <a:p>
                      <a:r>
                        <a:rPr lang="fr-FR" dirty="0"/>
                        <a:t>prix</a:t>
                      </a:r>
                    </a:p>
                  </a:txBody>
                  <a:tcPr/>
                </a:tc>
                <a:tc>
                  <a:txBody>
                    <a:bodyPr/>
                    <a:lstStyle/>
                    <a:p>
                      <a:r>
                        <a:rPr lang="fr-FR" dirty="0" err="1"/>
                        <a:t>categorie_id</a:t>
                      </a:r>
                      <a:endParaRPr lang="fr-FR" dirty="0"/>
                    </a:p>
                  </a:txBody>
                  <a:tcPr/>
                </a:tc>
                <a:extLst>
                  <a:ext uri="{0D108BD9-81ED-4DB2-BD59-A6C34878D82A}">
                    <a16:rowId xmlns:a16="http://schemas.microsoft.com/office/drawing/2014/main" val="2369931075"/>
                  </a:ext>
                </a:extLst>
              </a:tr>
              <a:tr h="370840">
                <a:tc>
                  <a:txBody>
                    <a:bodyPr/>
                    <a:lstStyle/>
                    <a:p>
                      <a:r>
                        <a:rPr lang="fr-FR" dirty="0"/>
                        <a:t>16516512</a:t>
                      </a:r>
                    </a:p>
                  </a:txBody>
                  <a:tcPr/>
                </a:tc>
                <a:tc>
                  <a:txBody>
                    <a:bodyPr/>
                    <a:lstStyle/>
                    <a:p>
                      <a:r>
                        <a:rPr lang="fr-FR" dirty="0"/>
                        <a:t>Bouteille Coca 1,5l</a:t>
                      </a:r>
                    </a:p>
                  </a:txBody>
                  <a:tcPr/>
                </a:tc>
                <a:tc>
                  <a:txBody>
                    <a:bodyPr/>
                    <a:lstStyle/>
                    <a:p>
                      <a:r>
                        <a:rPr lang="fr-FR" dirty="0"/>
                        <a:t>1,80</a:t>
                      </a:r>
                    </a:p>
                  </a:txBody>
                  <a:tcPr/>
                </a:tc>
                <a:tc>
                  <a:txBody>
                    <a:bodyPr/>
                    <a:lstStyle/>
                    <a:p>
                      <a:r>
                        <a:rPr lang="fr-FR" dirty="0"/>
                        <a:t>1</a:t>
                      </a:r>
                    </a:p>
                  </a:txBody>
                  <a:tcPr/>
                </a:tc>
                <a:extLst>
                  <a:ext uri="{0D108BD9-81ED-4DB2-BD59-A6C34878D82A}">
                    <a16:rowId xmlns:a16="http://schemas.microsoft.com/office/drawing/2014/main" val="3815087361"/>
                  </a:ext>
                </a:extLst>
              </a:tr>
              <a:tr h="370840">
                <a:tc>
                  <a:txBody>
                    <a:bodyPr/>
                    <a:lstStyle/>
                    <a:p>
                      <a:r>
                        <a:rPr lang="fr-FR" dirty="0"/>
                        <a:t>54165165</a:t>
                      </a:r>
                    </a:p>
                  </a:txBody>
                  <a:tcPr/>
                </a:tc>
                <a:tc>
                  <a:txBody>
                    <a:bodyPr/>
                    <a:lstStyle/>
                    <a:p>
                      <a:r>
                        <a:rPr lang="fr-FR" dirty="0"/>
                        <a:t>Chips Natures</a:t>
                      </a:r>
                    </a:p>
                  </a:txBody>
                  <a:tcPr/>
                </a:tc>
                <a:tc>
                  <a:txBody>
                    <a:bodyPr/>
                    <a:lstStyle/>
                    <a:p>
                      <a:r>
                        <a:rPr lang="fr-FR" dirty="0"/>
                        <a:t>1,25</a:t>
                      </a:r>
                    </a:p>
                  </a:txBody>
                  <a:tcPr/>
                </a:tc>
                <a:tc>
                  <a:txBody>
                    <a:bodyPr/>
                    <a:lstStyle/>
                    <a:p>
                      <a:r>
                        <a:rPr lang="fr-FR" dirty="0"/>
                        <a:t>2</a:t>
                      </a:r>
                    </a:p>
                  </a:txBody>
                  <a:tcPr/>
                </a:tc>
                <a:extLst>
                  <a:ext uri="{0D108BD9-81ED-4DB2-BD59-A6C34878D82A}">
                    <a16:rowId xmlns:a16="http://schemas.microsoft.com/office/drawing/2014/main" val="3116002482"/>
                  </a:ext>
                </a:extLst>
              </a:tr>
              <a:tr h="370840">
                <a:tc>
                  <a:txBody>
                    <a:bodyPr/>
                    <a:lstStyle/>
                    <a:p>
                      <a:r>
                        <a:rPr lang="fr-FR" dirty="0"/>
                        <a:t>41561651</a:t>
                      </a:r>
                    </a:p>
                  </a:txBody>
                  <a:tcPr/>
                </a:tc>
                <a:tc>
                  <a:txBody>
                    <a:bodyPr/>
                    <a:lstStyle/>
                    <a:p>
                      <a:r>
                        <a:rPr lang="fr-FR" dirty="0"/>
                        <a:t>Tomates en sachet 1kg</a:t>
                      </a:r>
                    </a:p>
                  </a:txBody>
                  <a:tcPr/>
                </a:tc>
                <a:tc>
                  <a:txBody>
                    <a:bodyPr/>
                    <a:lstStyle/>
                    <a:p>
                      <a:r>
                        <a:rPr lang="fr-FR" dirty="0"/>
                        <a:t>2,30</a:t>
                      </a:r>
                    </a:p>
                  </a:txBody>
                  <a:tcPr/>
                </a:tc>
                <a:tc>
                  <a:txBody>
                    <a:bodyPr/>
                    <a:lstStyle/>
                    <a:p>
                      <a:r>
                        <a:rPr lang="fr-FR" dirty="0"/>
                        <a:t>2</a:t>
                      </a:r>
                    </a:p>
                  </a:txBody>
                  <a:tcPr/>
                </a:tc>
                <a:extLst>
                  <a:ext uri="{0D108BD9-81ED-4DB2-BD59-A6C34878D82A}">
                    <a16:rowId xmlns:a16="http://schemas.microsoft.com/office/drawing/2014/main" val="1621726837"/>
                  </a:ext>
                </a:extLst>
              </a:tr>
              <a:tr h="370840">
                <a:tc>
                  <a:txBody>
                    <a:bodyPr/>
                    <a:lstStyle/>
                    <a:p>
                      <a:r>
                        <a:rPr lang="fr-FR" dirty="0"/>
                        <a:t>31152886</a:t>
                      </a:r>
                    </a:p>
                  </a:txBody>
                  <a:tcPr/>
                </a:tc>
                <a:tc>
                  <a:txBody>
                    <a:bodyPr/>
                    <a:lstStyle/>
                    <a:p>
                      <a:r>
                        <a:rPr lang="fr-FR" dirty="0"/>
                        <a:t>Bouteille 1,5l Fanta Orange</a:t>
                      </a:r>
                    </a:p>
                  </a:txBody>
                  <a:tcPr/>
                </a:tc>
                <a:tc>
                  <a:txBody>
                    <a:bodyPr/>
                    <a:lstStyle/>
                    <a:p>
                      <a:r>
                        <a:rPr lang="fr-FR" dirty="0"/>
                        <a:t>1,37</a:t>
                      </a:r>
                    </a:p>
                  </a:txBody>
                  <a:tcPr/>
                </a:tc>
                <a:tc>
                  <a:txBody>
                    <a:bodyPr/>
                    <a:lstStyle/>
                    <a:p>
                      <a:r>
                        <a:rPr lang="fr-FR" dirty="0"/>
                        <a:t>1</a:t>
                      </a:r>
                    </a:p>
                  </a:txBody>
                  <a:tcPr/>
                </a:tc>
                <a:extLst>
                  <a:ext uri="{0D108BD9-81ED-4DB2-BD59-A6C34878D82A}">
                    <a16:rowId xmlns:a16="http://schemas.microsoft.com/office/drawing/2014/main" val="1237638865"/>
                  </a:ext>
                </a:extLst>
              </a:tr>
              <a:tr h="370840">
                <a:tc>
                  <a:txBody>
                    <a:bodyPr/>
                    <a:lstStyle/>
                    <a:p>
                      <a:r>
                        <a:rPr lang="fr-FR" dirty="0"/>
                        <a:t>41155666</a:t>
                      </a:r>
                    </a:p>
                  </a:txBody>
                  <a:tcPr/>
                </a:tc>
                <a:tc>
                  <a:txBody>
                    <a:bodyPr/>
                    <a:lstStyle/>
                    <a:p>
                      <a:r>
                        <a:rPr lang="fr-FR" dirty="0"/>
                        <a:t>Gel Douche Homme</a:t>
                      </a:r>
                    </a:p>
                  </a:txBody>
                  <a:tcPr/>
                </a:tc>
                <a:tc>
                  <a:txBody>
                    <a:bodyPr/>
                    <a:lstStyle/>
                    <a:p>
                      <a:r>
                        <a:rPr lang="fr-FR" dirty="0"/>
                        <a:t>2,80</a:t>
                      </a:r>
                    </a:p>
                  </a:txBody>
                  <a:tcPr/>
                </a:tc>
                <a:tc>
                  <a:txBody>
                    <a:bodyPr/>
                    <a:lstStyle/>
                    <a:p>
                      <a:r>
                        <a:rPr lang="fr-FR" dirty="0"/>
                        <a:t>3</a:t>
                      </a:r>
                    </a:p>
                  </a:txBody>
                  <a:tcPr/>
                </a:tc>
                <a:extLst>
                  <a:ext uri="{0D108BD9-81ED-4DB2-BD59-A6C34878D82A}">
                    <a16:rowId xmlns:a16="http://schemas.microsoft.com/office/drawing/2014/main" val="1257173156"/>
                  </a:ext>
                </a:extLst>
              </a:tr>
            </a:tbl>
          </a:graphicData>
        </a:graphic>
      </p:graphicFrame>
      <p:sp>
        <p:nvSpPr>
          <p:cNvPr id="5" name="ZoneTexte 4">
            <a:extLst>
              <a:ext uri="{FF2B5EF4-FFF2-40B4-BE49-F238E27FC236}">
                <a16:creationId xmlns:a16="http://schemas.microsoft.com/office/drawing/2014/main" id="{6305F40B-7349-4EF6-BDDE-65672B0FBD08}"/>
              </a:ext>
            </a:extLst>
          </p:cNvPr>
          <p:cNvSpPr txBox="1"/>
          <p:nvPr/>
        </p:nvSpPr>
        <p:spPr>
          <a:xfrm>
            <a:off x="3790065" y="564066"/>
            <a:ext cx="2561279" cy="369332"/>
          </a:xfrm>
          <a:prstGeom prst="rect">
            <a:avLst/>
          </a:prstGeom>
          <a:noFill/>
        </p:spPr>
        <p:txBody>
          <a:bodyPr wrap="none" rtlCol="0">
            <a:spAutoFit/>
          </a:bodyPr>
          <a:lstStyle/>
          <a:p>
            <a:r>
              <a:rPr lang="fr-FR" b="1" dirty="0"/>
              <a:t>articles</a:t>
            </a:r>
            <a:r>
              <a:rPr lang="fr-FR" i="1" dirty="0"/>
              <a:t> (nom de la table)</a:t>
            </a:r>
          </a:p>
        </p:txBody>
      </p:sp>
      <p:sp>
        <p:nvSpPr>
          <p:cNvPr id="6" name="ZoneTexte 5">
            <a:extLst>
              <a:ext uri="{FF2B5EF4-FFF2-40B4-BE49-F238E27FC236}">
                <a16:creationId xmlns:a16="http://schemas.microsoft.com/office/drawing/2014/main" id="{72E9F3EE-55FA-492F-829B-3B071B6EB9A6}"/>
              </a:ext>
            </a:extLst>
          </p:cNvPr>
          <p:cNvSpPr txBox="1"/>
          <p:nvPr/>
        </p:nvSpPr>
        <p:spPr>
          <a:xfrm>
            <a:off x="-262466" y="1543000"/>
            <a:ext cx="673582" cy="369332"/>
          </a:xfrm>
          <a:prstGeom prst="rect">
            <a:avLst/>
          </a:prstGeom>
          <a:noFill/>
        </p:spPr>
        <p:txBody>
          <a:bodyPr wrap="none" rtlCol="0">
            <a:spAutoFit/>
          </a:bodyPr>
          <a:lstStyle/>
          <a:p>
            <a:r>
              <a:rPr lang="fr-FR" dirty="0"/>
              <a:t>tuple</a:t>
            </a:r>
          </a:p>
        </p:txBody>
      </p:sp>
      <p:graphicFrame>
        <p:nvGraphicFramePr>
          <p:cNvPr id="7" name="Tableau 7">
            <a:extLst>
              <a:ext uri="{FF2B5EF4-FFF2-40B4-BE49-F238E27FC236}">
                <a16:creationId xmlns:a16="http://schemas.microsoft.com/office/drawing/2014/main" id="{521E80B9-9065-4D68-91DE-45593E7B4F9A}"/>
              </a:ext>
            </a:extLst>
          </p:cNvPr>
          <p:cNvGraphicFramePr>
            <a:graphicFrameLocks noGrp="1"/>
          </p:cNvGraphicFramePr>
          <p:nvPr>
            <p:extLst>
              <p:ext uri="{D42A27DB-BD31-4B8C-83A1-F6EECF244321}">
                <p14:modId xmlns:p14="http://schemas.microsoft.com/office/powerpoint/2010/main" val="441879743"/>
              </p:ext>
            </p:extLst>
          </p:nvPr>
        </p:nvGraphicFramePr>
        <p:xfrm>
          <a:off x="8483600" y="1109133"/>
          <a:ext cx="2353733" cy="14833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530162733"/>
                    </a:ext>
                  </a:extLst>
                </a:gridCol>
                <a:gridCol w="1591733">
                  <a:extLst>
                    <a:ext uri="{9D8B030D-6E8A-4147-A177-3AD203B41FA5}">
                      <a16:colId xmlns:a16="http://schemas.microsoft.com/office/drawing/2014/main" val="2278643291"/>
                    </a:ext>
                  </a:extLst>
                </a:gridCol>
              </a:tblGrid>
              <a:tr h="370840">
                <a:tc>
                  <a:txBody>
                    <a:bodyPr/>
                    <a:lstStyle/>
                    <a:p>
                      <a:r>
                        <a:rPr lang="fr-FR"/>
                        <a:t>id</a:t>
                      </a:r>
                      <a:endParaRPr lang="fr-FR" dirty="0"/>
                    </a:p>
                  </a:txBody>
                  <a:tcPr/>
                </a:tc>
                <a:tc>
                  <a:txBody>
                    <a:bodyPr/>
                    <a:lstStyle/>
                    <a:p>
                      <a:r>
                        <a:rPr lang="fr-FR" dirty="0"/>
                        <a:t>libellé</a:t>
                      </a:r>
                    </a:p>
                  </a:txBody>
                  <a:tcPr/>
                </a:tc>
                <a:extLst>
                  <a:ext uri="{0D108BD9-81ED-4DB2-BD59-A6C34878D82A}">
                    <a16:rowId xmlns:a16="http://schemas.microsoft.com/office/drawing/2014/main" val="980229595"/>
                  </a:ext>
                </a:extLst>
              </a:tr>
              <a:tr h="370840">
                <a:tc>
                  <a:txBody>
                    <a:bodyPr/>
                    <a:lstStyle/>
                    <a:p>
                      <a:r>
                        <a:rPr lang="fr-FR" dirty="0"/>
                        <a:t>1</a:t>
                      </a:r>
                    </a:p>
                  </a:txBody>
                  <a:tcPr/>
                </a:tc>
                <a:tc>
                  <a:txBody>
                    <a:bodyPr/>
                    <a:lstStyle/>
                    <a:p>
                      <a:r>
                        <a:rPr lang="fr-FR" dirty="0"/>
                        <a:t>Boisson</a:t>
                      </a:r>
                    </a:p>
                  </a:txBody>
                  <a:tcPr/>
                </a:tc>
                <a:extLst>
                  <a:ext uri="{0D108BD9-81ED-4DB2-BD59-A6C34878D82A}">
                    <a16:rowId xmlns:a16="http://schemas.microsoft.com/office/drawing/2014/main" val="1546661270"/>
                  </a:ext>
                </a:extLst>
              </a:tr>
              <a:tr h="370840">
                <a:tc>
                  <a:txBody>
                    <a:bodyPr/>
                    <a:lstStyle/>
                    <a:p>
                      <a:r>
                        <a:rPr lang="fr-FR" dirty="0"/>
                        <a:t>2</a:t>
                      </a:r>
                    </a:p>
                  </a:txBody>
                  <a:tcPr/>
                </a:tc>
                <a:tc>
                  <a:txBody>
                    <a:bodyPr/>
                    <a:lstStyle/>
                    <a:p>
                      <a:r>
                        <a:rPr lang="fr-FR" dirty="0"/>
                        <a:t>Alimentation</a:t>
                      </a:r>
                    </a:p>
                  </a:txBody>
                  <a:tcPr/>
                </a:tc>
                <a:extLst>
                  <a:ext uri="{0D108BD9-81ED-4DB2-BD59-A6C34878D82A}">
                    <a16:rowId xmlns:a16="http://schemas.microsoft.com/office/drawing/2014/main" val="2184969505"/>
                  </a:ext>
                </a:extLst>
              </a:tr>
              <a:tr h="370840">
                <a:tc>
                  <a:txBody>
                    <a:bodyPr/>
                    <a:lstStyle/>
                    <a:p>
                      <a:r>
                        <a:rPr lang="fr-FR" dirty="0"/>
                        <a:t>3</a:t>
                      </a:r>
                    </a:p>
                  </a:txBody>
                  <a:tcPr/>
                </a:tc>
                <a:tc>
                  <a:txBody>
                    <a:bodyPr/>
                    <a:lstStyle/>
                    <a:p>
                      <a:r>
                        <a:rPr lang="fr-FR" dirty="0"/>
                        <a:t>Beauté</a:t>
                      </a:r>
                    </a:p>
                  </a:txBody>
                  <a:tcPr/>
                </a:tc>
                <a:extLst>
                  <a:ext uri="{0D108BD9-81ED-4DB2-BD59-A6C34878D82A}">
                    <a16:rowId xmlns:a16="http://schemas.microsoft.com/office/drawing/2014/main" val="1058286146"/>
                  </a:ext>
                </a:extLst>
              </a:tr>
            </a:tbl>
          </a:graphicData>
        </a:graphic>
      </p:graphicFrame>
      <p:sp>
        <p:nvSpPr>
          <p:cNvPr id="8" name="ZoneTexte 7">
            <a:extLst>
              <a:ext uri="{FF2B5EF4-FFF2-40B4-BE49-F238E27FC236}">
                <a16:creationId xmlns:a16="http://schemas.microsoft.com/office/drawing/2014/main" id="{592774FD-AEDF-44C1-BB6A-B00482B24346}"/>
              </a:ext>
            </a:extLst>
          </p:cNvPr>
          <p:cNvSpPr txBox="1"/>
          <p:nvPr/>
        </p:nvSpPr>
        <p:spPr>
          <a:xfrm>
            <a:off x="8903932" y="739801"/>
            <a:ext cx="1158779" cy="369332"/>
          </a:xfrm>
          <a:prstGeom prst="rect">
            <a:avLst/>
          </a:prstGeom>
          <a:noFill/>
        </p:spPr>
        <p:txBody>
          <a:bodyPr wrap="none" rtlCol="0">
            <a:spAutoFit/>
          </a:bodyPr>
          <a:lstStyle/>
          <a:p>
            <a:r>
              <a:rPr lang="fr-FR" b="1" dirty="0" err="1"/>
              <a:t>categories</a:t>
            </a:r>
            <a:endParaRPr lang="fr-FR" i="1" dirty="0"/>
          </a:p>
        </p:txBody>
      </p:sp>
      <p:cxnSp>
        <p:nvCxnSpPr>
          <p:cNvPr id="10" name="Connecteur droit 9">
            <a:extLst>
              <a:ext uri="{FF2B5EF4-FFF2-40B4-BE49-F238E27FC236}">
                <a16:creationId xmlns:a16="http://schemas.microsoft.com/office/drawing/2014/main" id="{05963677-8B5B-4A62-99A7-7CDCC5D87CC1}"/>
              </a:ext>
            </a:extLst>
          </p:cNvPr>
          <p:cNvCxnSpPr/>
          <p:nvPr/>
        </p:nvCxnSpPr>
        <p:spPr>
          <a:xfrm flipH="1">
            <a:off x="5842000" y="1642533"/>
            <a:ext cx="2641600" cy="85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3061281E-ED36-454F-87EE-A24695B3A41B}"/>
              </a:ext>
            </a:extLst>
          </p:cNvPr>
          <p:cNvCxnSpPr>
            <a:cxnSpLocks/>
          </p:cNvCxnSpPr>
          <p:nvPr/>
        </p:nvCxnSpPr>
        <p:spPr>
          <a:xfrm flipH="1">
            <a:off x="5918200" y="1642533"/>
            <a:ext cx="2565400" cy="1319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532B89F1-5829-4269-8B73-D670249E4282}"/>
              </a:ext>
            </a:extLst>
          </p:cNvPr>
          <p:cNvCxnSpPr>
            <a:cxnSpLocks/>
          </p:cNvCxnSpPr>
          <p:nvPr/>
        </p:nvCxnSpPr>
        <p:spPr>
          <a:xfrm flipH="1">
            <a:off x="5880100" y="2096998"/>
            <a:ext cx="2603500" cy="33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6809773D-FC31-481C-858E-17B9313D7CCC}"/>
              </a:ext>
            </a:extLst>
          </p:cNvPr>
          <p:cNvCxnSpPr>
            <a:cxnSpLocks/>
          </p:cNvCxnSpPr>
          <p:nvPr/>
        </p:nvCxnSpPr>
        <p:spPr>
          <a:xfrm flipH="1">
            <a:off x="5880100" y="2096998"/>
            <a:ext cx="2603500" cy="402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DB069305-3C22-43CA-AB42-D05DF0AA7972}"/>
              </a:ext>
            </a:extLst>
          </p:cNvPr>
          <p:cNvCxnSpPr>
            <a:cxnSpLocks/>
          </p:cNvCxnSpPr>
          <p:nvPr/>
        </p:nvCxnSpPr>
        <p:spPr>
          <a:xfrm flipH="1">
            <a:off x="5842000" y="2436802"/>
            <a:ext cx="2641600" cy="1058423"/>
          </a:xfrm>
          <a:prstGeom prst="line">
            <a:avLst/>
          </a:prstGeom>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58BFFF88-1710-492C-843A-DFFCC84F195B}"/>
              </a:ext>
            </a:extLst>
          </p:cNvPr>
          <p:cNvSpPr txBox="1"/>
          <p:nvPr/>
        </p:nvSpPr>
        <p:spPr>
          <a:xfrm>
            <a:off x="8427544" y="2597281"/>
            <a:ext cx="1298945" cy="923330"/>
          </a:xfrm>
          <a:prstGeom prst="rect">
            <a:avLst/>
          </a:prstGeom>
          <a:noFill/>
        </p:spPr>
        <p:txBody>
          <a:bodyPr wrap="none" rtlCol="0">
            <a:spAutoFit/>
          </a:bodyPr>
          <a:lstStyle/>
          <a:p>
            <a:r>
              <a:rPr lang="fr-FR" dirty="0"/>
              <a:t>clé primaire</a:t>
            </a:r>
          </a:p>
          <a:p>
            <a:r>
              <a:rPr lang="fr-FR" i="1" dirty="0" err="1"/>
              <a:t>primary</a:t>
            </a:r>
            <a:r>
              <a:rPr lang="fr-FR" i="1" dirty="0"/>
              <a:t> key</a:t>
            </a:r>
          </a:p>
          <a:p>
            <a:r>
              <a:rPr lang="fr-FR" i="1" dirty="0"/>
              <a:t>PK</a:t>
            </a:r>
          </a:p>
        </p:txBody>
      </p:sp>
    </p:spTree>
    <p:extLst>
      <p:ext uri="{BB962C8B-B14F-4D97-AF65-F5344CB8AC3E}">
        <p14:creationId xmlns:p14="http://schemas.microsoft.com/office/powerpoint/2010/main" val="361075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2">
            <a:extLst>
              <a:ext uri="{FF2B5EF4-FFF2-40B4-BE49-F238E27FC236}">
                <a16:creationId xmlns:a16="http://schemas.microsoft.com/office/drawing/2014/main" id="{B8737059-0133-44DF-9254-30AB7F958082}"/>
              </a:ext>
            </a:extLst>
          </p:cNvPr>
          <p:cNvGraphicFramePr>
            <a:graphicFrameLocks noGrp="1"/>
          </p:cNvGraphicFramePr>
          <p:nvPr>
            <p:extLst>
              <p:ext uri="{D42A27DB-BD31-4B8C-83A1-F6EECF244321}">
                <p14:modId xmlns:p14="http://schemas.microsoft.com/office/powerpoint/2010/main" val="3272022469"/>
              </p:ext>
            </p:extLst>
          </p:nvPr>
        </p:nvGraphicFramePr>
        <p:xfrm>
          <a:off x="413428" y="1574959"/>
          <a:ext cx="5452534" cy="2225040"/>
        </p:xfrm>
        <a:graphic>
          <a:graphicData uri="http://schemas.openxmlformats.org/drawingml/2006/table">
            <a:tbl>
              <a:tblPr firstRow="1" bandRow="1">
                <a:tableStyleId>{5C22544A-7EE6-4342-B048-85BDC9FD1C3A}</a:tableStyleId>
              </a:tblPr>
              <a:tblGrid>
                <a:gridCol w="1294602">
                  <a:extLst>
                    <a:ext uri="{9D8B030D-6E8A-4147-A177-3AD203B41FA5}">
                      <a16:colId xmlns:a16="http://schemas.microsoft.com/office/drawing/2014/main" val="1468643584"/>
                    </a:ext>
                  </a:extLst>
                </a:gridCol>
                <a:gridCol w="1604513">
                  <a:extLst>
                    <a:ext uri="{9D8B030D-6E8A-4147-A177-3AD203B41FA5}">
                      <a16:colId xmlns:a16="http://schemas.microsoft.com/office/drawing/2014/main" val="2118850848"/>
                    </a:ext>
                  </a:extLst>
                </a:gridCol>
                <a:gridCol w="1173193">
                  <a:extLst>
                    <a:ext uri="{9D8B030D-6E8A-4147-A177-3AD203B41FA5}">
                      <a16:colId xmlns:a16="http://schemas.microsoft.com/office/drawing/2014/main" val="1930163311"/>
                    </a:ext>
                  </a:extLst>
                </a:gridCol>
                <a:gridCol w="1380226">
                  <a:extLst>
                    <a:ext uri="{9D8B030D-6E8A-4147-A177-3AD203B41FA5}">
                      <a16:colId xmlns:a16="http://schemas.microsoft.com/office/drawing/2014/main" val="2035666666"/>
                    </a:ext>
                  </a:extLst>
                </a:gridCol>
              </a:tblGrid>
              <a:tr h="370840">
                <a:tc>
                  <a:txBody>
                    <a:bodyPr/>
                    <a:lstStyle/>
                    <a:p>
                      <a:r>
                        <a:rPr lang="fr-FR" dirty="0"/>
                        <a:t>id</a:t>
                      </a:r>
                    </a:p>
                  </a:txBody>
                  <a:tcPr/>
                </a:tc>
                <a:tc>
                  <a:txBody>
                    <a:bodyPr/>
                    <a:lstStyle/>
                    <a:p>
                      <a:r>
                        <a:rPr lang="fr-FR" dirty="0"/>
                        <a:t>Pays</a:t>
                      </a:r>
                    </a:p>
                  </a:txBody>
                  <a:tcPr/>
                </a:tc>
                <a:tc>
                  <a:txBody>
                    <a:bodyPr/>
                    <a:lstStyle/>
                    <a:p>
                      <a:r>
                        <a:rPr lang="fr-FR" dirty="0"/>
                        <a:t>Code</a:t>
                      </a:r>
                    </a:p>
                  </a:txBody>
                  <a:tcPr/>
                </a:tc>
                <a:tc>
                  <a:txBody>
                    <a:bodyPr/>
                    <a:lstStyle/>
                    <a:p>
                      <a:r>
                        <a:rPr lang="fr-FR" dirty="0"/>
                        <a:t>Ville</a:t>
                      </a:r>
                    </a:p>
                  </a:txBody>
                  <a:tcPr/>
                </a:tc>
                <a:extLst>
                  <a:ext uri="{0D108BD9-81ED-4DB2-BD59-A6C34878D82A}">
                    <a16:rowId xmlns:a16="http://schemas.microsoft.com/office/drawing/2014/main" val="3404488673"/>
                  </a:ext>
                </a:extLst>
              </a:tr>
              <a:tr h="370840">
                <a:tc>
                  <a:txBody>
                    <a:bodyPr/>
                    <a:lstStyle/>
                    <a:p>
                      <a:r>
                        <a:rPr lang="fr-FR" dirty="0"/>
                        <a:t>1</a:t>
                      </a:r>
                    </a:p>
                  </a:txBody>
                  <a:tcPr/>
                </a:tc>
                <a:tc>
                  <a:txBody>
                    <a:bodyPr/>
                    <a:lstStyle/>
                    <a:p>
                      <a:r>
                        <a:rPr lang="fr-FR" dirty="0"/>
                        <a:t>France</a:t>
                      </a:r>
                    </a:p>
                  </a:txBody>
                  <a:tcPr/>
                </a:tc>
                <a:tc>
                  <a:txBody>
                    <a:bodyPr/>
                    <a:lstStyle/>
                    <a:p>
                      <a:r>
                        <a:rPr lang="fr-FR" dirty="0"/>
                        <a:t>CDG</a:t>
                      </a:r>
                    </a:p>
                  </a:txBody>
                  <a:tcPr/>
                </a:tc>
                <a:tc>
                  <a:txBody>
                    <a:bodyPr/>
                    <a:lstStyle/>
                    <a:p>
                      <a:r>
                        <a:rPr lang="fr-FR" dirty="0"/>
                        <a:t>Paris</a:t>
                      </a:r>
                    </a:p>
                  </a:txBody>
                  <a:tcPr/>
                </a:tc>
                <a:extLst>
                  <a:ext uri="{0D108BD9-81ED-4DB2-BD59-A6C34878D82A}">
                    <a16:rowId xmlns:a16="http://schemas.microsoft.com/office/drawing/2014/main" val="2757336453"/>
                  </a:ext>
                </a:extLst>
              </a:tr>
              <a:tr h="370840">
                <a:tc>
                  <a:txBody>
                    <a:bodyPr/>
                    <a:lstStyle/>
                    <a:p>
                      <a:r>
                        <a:rPr lang="fr-FR" dirty="0"/>
                        <a:t>2</a:t>
                      </a:r>
                    </a:p>
                  </a:txBody>
                  <a:tcPr/>
                </a:tc>
                <a:tc>
                  <a:txBody>
                    <a:bodyPr/>
                    <a:lstStyle/>
                    <a:p>
                      <a:r>
                        <a:rPr lang="fr-FR" dirty="0"/>
                        <a:t>Singapour</a:t>
                      </a:r>
                    </a:p>
                  </a:txBody>
                  <a:tcPr/>
                </a:tc>
                <a:tc>
                  <a:txBody>
                    <a:bodyPr/>
                    <a:lstStyle/>
                    <a:p>
                      <a:r>
                        <a:rPr lang="fr-FR" dirty="0"/>
                        <a:t>SIN</a:t>
                      </a:r>
                    </a:p>
                  </a:txBody>
                  <a:tcPr/>
                </a:tc>
                <a:tc>
                  <a:txBody>
                    <a:bodyPr/>
                    <a:lstStyle/>
                    <a:p>
                      <a:r>
                        <a:rPr lang="fr-FR" dirty="0"/>
                        <a:t>Singapour</a:t>
                      </a:r>
                    </a:p>
                  </a:txBody>
                  <a:tcPr/>
                </a:tc>
                <a:extLst>
                  <a:ext uri="{0D108BD9-81ED-4DB2-BD59-A6C34878D82A}">
                    <a16:rowId xmlns:a16="http://schemas.microsoft.com/office/drawing/2014/main" val="3471108233"/>
                  </a:ext>
                </a:extLst>
              </a:tr>
              <a:tr h="370840">
                <a:tc>
                  <a:txBody>
                    <a:bodyPr/>
                    <a:lstStyle/>
                    <a:p>
                      <a:r>
                        <a:rPr lang="fr-FR" dirty="0"/>
                        <a:t>3</a:t>
                      </a:r>
                    </a:p>
                  </a:txBody>
                  <a:tcPr/>
                </a:tc>
                <a:tc>
                  <a:txBody>
                    <a:bodyPr/>
                    <a:lstStyle/>
                    <a:p>
                      <a:r>
                        <a:rPr lang="fr-FR" dirty="0"/>
                        <a:t>Espagne</a:t>
                      </a:r>
                    </a:p>
                  </a:txBody>
                  <a:tcPr/>
                </a:tc>
                <a:tc>
                  <a:txBody>
                    <a:bodyPr/>
                    <a:lstStyle/>
                    <a:p>
                      <a:r>
                        <a:rPr lang="fr-FR" dirty="0"/>
                        <a:t>TFS</a:t>
                      </a:r>
                    </a:p>
                  </a:txBody>
                  <a:tcPr/>
                </a:tc>
                <a:tc>
                  <a:txBody>
                    <a:bodyPr/>
                    <a:lstStyle/>
                    <a:p>
                      <a:r>
                        <a:rPr lang="fr-FR" dirty="0"/>
                        <a:t>Tenerife</a:t>
                      </a:r>
                    </a:p>
                  </a:txBody>
                  <a:tcPr/>
                </a:tc>
                <a:extLst>
                  <a:ext uri="{0D108BD9-81ED-4DB2-BD59-A6C34878D82A}">
                    <a16:rowId xmlns:a16="http://schemas.microsoft.com/office/drawing/2014/main" val="644805580"/>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119937591"/>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6275218"/>
                  </a:ext>
                </a:extLst>
              </a:tr>
            </a:tbl>
          </a:graphicData>
        </a:graphic>
      </p:graphicFrame>
      <p:sp>
        <p:nvSpPr>
          <p:cNvPr id="3" name="ZoneTexte 2">
            <a:extLst>
              <a:ext uri="{FF2B5EF4-FFF2-40B4-BE49-F238E27FC236}">
                <a16:creationId xmlns:a16="http://schemas.microsoft.com/office/drawing/2014/main" id="{1994A4C5-B58F-4491-9181-F2E71502230C}"/>
              </a:ext>
            </a:extLst>
          </p:cNvPr>
          <p:cNvSpPr txBox="1"/>
          <p:nvPr/>
        </p:nvSpPr>
        <p:spPr>
          <a:xfrm>
            <a:off x="558802" y="262467"/>
            <a:ext cx="11397410" cy="646331"/>
          </a:xfrm>
          <a:prstGeom prst="rect">
            <a:avLst/>
          </a:prstGeom>
          <a:noFill/>
        </p:spPr>
        <p:txBody>
          <a:bodyPr wrap="square" rtlCol="0">
            <a:spAutoFit/>
          </a:bodyPr>
          <a:lstStyle/>
          <a:p>
            <a:r>
              <a:rPr lang="fr-FR" dirty="0"/>
              <a:t>Compagnie aérienne : on nous demande de développer une base de données qui permet de stocker les vols effectués par les avions de la flotte</a:t>
            </a:r>
          </a:p>
        </p:txBody>
      </p:sp>
      <p:sp>
        <p:nvSpPr>
          <p:cNvPr id="4" name="ZoneTexte 3">
            <a:extLst>
              <a:ext uri="{FF2B5EF4-FFF2-40B4-BE49-F238E27FC236}">
                <a16:creationId xmlns:a16="http://schemas.microsoft.com/office/drawing/2014/main" id="{ADDCEDD6-FCB8-49F4-8C28-2805A3542CDB}"/>
              </a:ext>
            </a:extLst>
          </p:cNvPr>
          <p:cNvSpPr txBox="1"/>
          <p:nvPr/>
        </p:nvSpPr>
        <p:spPr>
          <a:xfrm>
            <a:off x="2767656" y="1205627"/>
            <a:ext cx="1099468" cy="369332"/>
          </a:xfrm>
          <a:prstGeom prst="rect">
            <a:avLst/>
          </a:prstGeom>
          <a:noFill/>
        </p:spPr>
        <p:txBody>
          <a:bodyPr wrap="none" rtlCol="0">
            <a:spAutoFit/>
          </a:bodyPr>
          <a:lstStyle/>
          <a:p>
            <a:r>
              <a:rPr lang="fr-FR" dirty="0"/>
              <a:t>aéroports</a:t>
            </a:r>
          </a:p>
        </p:txBody>
      </p:sp>
      <p:sp>
        <p:nvSpPr>
          <p:cNvPr id="5" name="ZoneTexte 4">
            <a:extLst>
              <a:ext uri="{FF2B5EF4-FFF2-40B4-BE49-F238E27FC236}">
                <a16:creationId xmlns:a16="http://schemas.microsoft.com/office/drawing/2014/main" id="{97131302-0A7F-4017-8B58-8E27A493C651}"/>
              </a:ext>
            </a:extLst>
          </p:cNvPr>
          <p:cNvSpPr txBox="1"/>
          <p:nvPr/>
        </p:nvSpPr>
        <p:spPr>
          <a:xfrm>
            <a:off x="569343" y="3799999"/>
            <a:ext cx="1298945" cy="923330"/>
          </a:xfrm>
          <a:prstGeom prst="rect">
            <a:avLst/>
          </a:prstGeom>
          <a:noFill/>
        </p:spPr>
        <p:txBody>
          <a:bodyPr wrap="none" rtlCol="0">
            <a:spAutoFit/>
          </a:bodyPr>
          <a:lstStyle/>
          <a:p>
            <a:r>
              <a:rPr lang="fr-FR" dirty="0"/>
              <a:t>clé primaire</a:t>
            </a:r>
          </a:p>
          <a:p>
            <a:r>
              <a:rPr lang="fr-FR" i="1" dirty="0" err="1"/>
              <a:t>primary</a:t>
            </a:r>
            <a:r>
              <a:rPr lang="fr-FR" i="1" dirty="0"/>
              <a:t> key</a:t>
            </a:r>
          </a:p>
          <a:p>
            <a:r>
              <a:rPr lang="fr-FR" i="1" dirty="0"/>
              <a:t>PK</a:t>
            </a:r>
          </a:p>
        </p:txBody>
      </p:sp>
      <p:sp>
        <p:nvSpPr>
          <p:cNvPr id="6" name="ZoneTexte 5">
            <a:extLst>
              <a:ext uri="{FF2B5EF4-FFF2-40B4-BE49-F238E27FC236}">
                <a16:creationId xmlns:a16="http://schemas.microsoft.com/office/drawing/2014/main" id="{C88E2EA5-3CF7-4A64-9AAC-9ADB18D0C7D8}"/>
              </a:ext>
            </a:extLst>
          </p:cNvPr>
          <p:cNvSpPr txBox="1"/>
          <p:nvPr/>
        </p:nvSpPr>
        <p:spPr>
          <a:xfrm>
            <a:off x="3446977" y="3799999"/>
            <a:ext cx="840295" cy="923330"/>
          </a:xfrm>
          <a:prstGeom prst="rect">
            <a:avLst/>
          </a:prstGeom>
          <a:noFill/>
        </p:spPr>
        <p:txBody>
          <a:bodyPr wrap="none" rtlCol="0">
            <a:spAutoFit/>
          </a:bodyPr>
          <a:lstStyle/>
          <a:p>
            <a:r>
              <a:rPr lang="fr-FR" dirty="0"/>
              <a:t>unique</a:t>
            </a:r>
          </a:p>
          <a:p>
            <a:r>
              <a:rPr lang="fr-FR" i="1" dirty="0"/>
              <a:t>unique</a:t>
            </a:r>
          </a:p>
          <a:p>
            <a:r>
              <a:rPr lang="fr-FR" dirty="0"/>
              <a:t>UQ</a:t>
            </a:r>
          </a:p>
        </p:txBody>
      </p:sp>
      <p:graphicFrame>
        <p:nvGraphicFramePr>
          <p:cNvPr id="7" name="Tableau 7">
            <a:extLst>
              <a:ext uri="{FF2B5EF4-FFF2-40B4-BE49-F238E27FC236}">
                <a16:creationId xmlns:a16="http://schemas.microsoft.com/office/drawing/2014/main" id="{2F4849CA-2902-4CB8-B2F8-C03EBD930782}"/>
              </a:ext>
            </a:extLst>
          </p:cNvPr>
          <p:cNvGraphicFramePr>
            <a:graphicFrameLocks noGrp="1"/>
          </p:cNvGraphicFramePr>
          <p:nvPr>
            <p:extLst>
              <p:ext uri="{D42A27DB-BD31-4B8C-83A1-F6EECF244321}">
                <p14:modId xmlns:p14="http://schemas.microsoft.com/office/powerpoint/2010/main" val="2237647549"/>
              </p:ext>
            </p:extLst>
          </p:nvPr>
        </p:nvGraphicFramePr>
        <p:xfrm>
          <a:off x="6724769" y="1574959"/>
          <a:ext cx="4086484" cy="2595880"/>
        </p:xfrm>
        <a:graphic>
          <a:graphicData uri="http://schemas.openxmlformats.org/drawingml/2006/table">
            <a:tbl>
              <a:tblPr firstRow="1" bandRow="1">
                <a:tableStyleId>{5C22544A-7EE6-4342-B048-85BDC9FD1C3A}</a:tableStyleId>
              </a:tblPr>
              <a:tblGrid>
                <a:gridCol w="413068">
                  <a:extLst>
                    <a:ext uri="{9D8B030D-6E8A-4147-A177-3AD203B41FA5}">
                      <a16:colId xmlns:a16="http://schemas.microsoft.com/office/drawing/2014/main" val="2619982570"/>
                    </a:ext>
                  </a:extLst>
                </a:gridCol>
                <a:gridCol w="1224472">
                  <a:extLst>
                    <a:ext uri="{9D8B030D-6E8A-4147-A177-3AD203B41FA5}">
                      <a16:colId xmlns:a16="http://schemas.microsoft.com/office/drawing/2014/main" val="248504903"/>
                    </a:ext>
                  </a:extLst>
                </a:gridCol>
                <a:gridCol w="1229744">
                  <a:extLst>
                    <a:ext uri="{9D8B030D-6E8A-4147-A177-3AD203B41FA5}">
                      <a16:colId xmlns:a16="http://schemas.microsoft.com/office/drawing/2014/main" val="1611455523"/>
                    </a:ext>
                  </a:extLst>
                </a:gridCol>
                <a:gridCol w="1219200">
                  <a:extLst>
                    <a:ext uri="{9D8B030D-6E8A-4147-A177-3AD203B41FA5}">
                      <a16:colId xmlns:a16="http://schemas.microsoft.com/office/drawing/2014/main" val="3248613213"/>
                    </a:ext>
                  </a:extLst>
                </a:gridCol>
              </a:tblGrid>
              <a:tr h="370840">
                <a:tc>
                  <a:txBody>
                    <a:bodyPr/>
                    <a:lstStyle/>
                    <a:p>
                      <a:r>
                        <a:rPr lang="fr-FR" dirty="0"/>
                        <a:t>id</a:t>
                      </a:r>
                    </a:p>
                  </a:txBody>
                  <a:tcPr/>
                </a:tc>
                <a:tc>
                  <a:txBody>
                    <a:bodyPr/>
                    <a:lstStyle/>
                    <a:p>
                      <a:r>
                        <a:rPr lang="fr-FR" dirty="0" err="1"/>
                        <a:t>numero</a:t>
                      </a:r>
                      <a:endParaRPr lang="fr-FR" dirty="0"/>
                    </a:p>
                  </a:txBody>
                  <a:tcPr/>
                </a:tc>
                <a:tc>
                  <a:txBody>
                    <a:bodyPr/>
                    <a:lstStyle/>
                    <a:p>
                      <a:r>
                        <a:rPr lang="fr-FR" dirty="0" err="1"/>
                        <a:t>Apt_dep</a:t>
                      </a:r>
                      <a:endParaRPr lang="fr-FR" dirty="0"/>
                    </a:p>
                  </a:txBody>
                  <a:tcPr/>
                </a:tc>
                <a:tc>
                  <a:txBody>
                    <a:bodyPr/>
                    <a:lstStyle/>
                    <a:p>
                      <a:r>
                        <a:rPr lang="fr-FR" dirty="0" err="1"/>
                        <a:t>Apt_arr</a:t>
                      </a:r>
                      <a:endParaRPr lang="fr-FR" dirty="0"/>
                    </a:p>
                  </a:txBody>
                  <a:tcPr/>
                </a:tc>
                <a:extLst>
                  <a:ext uri="{0D108BD9-81ED-4DB2-BD59-A6C34878D82A}">
                    <a16:rowId xmlns:a16="http://schemas.microsoft.com/office/drawing/2014/main" val="2610408699"/>
                  </a:ext>
                </a:extLst>
              </a:tr>
              <a:tr h="370840">
                <a:tc>
                  <a:txBody>
                    <a:bodyPr/>
                    <a:lstStyle/>
                    <a:p>
                      <a:r>
                        <a:rPr lang="fr-FR" dirty="0"/>
                        <a:t>1</a:t>
                      </a:r>
                    </a:p>
                  </a:txBody>
                  <a:tcPr/>
                </a:tc>
                <a:tc>
                  <a:txBody>
                    <a:bodyPr/>
                    <a:lstStyle/>
                    <a:p>
                      <a:r>
                        <a:rPr lang="fr-FR" dirty="0"/>
                        <a:t>AF211</a:t>
                      </a:r>
                    </a:p>
                  </a:txBody>
                  <a:tcPr/>
                </a:tc>
                <a:tc>
                  <a:txBody>
                    <a:bodyPr/>
                    <a:lstStyle/>
                    <a:p>
                      <a:r>
                        <a:rPr lang="fr-FR" dirty="0"/>
                        <a:t>1</a:t>
                      </a:r>
                    </a:p>
                  </a:txBody>
                  <a:tcPr/>
                </a:tc>
                <a:tc>
                  <a:txBody>
                    <a:bodyPr/>
                    <a:lstStyle/>
                    <a:p>
                      <a:r>
                        <a:rPr lang="fr-FR" dirty="0"/>
                        <a:t>2</a:t>
                      </a:r>
                    </a:p>
                  </a:txBody>
                  <a:tcPr/>
                </a:tc>
                <a:extLst>
                  <a:ext uri="{0D108BD9-81ED-4DB2-BD59-A6C34878D82A}">
                    <a16:rowId xmlns:a16="http://schemas.microsoft.com/office/drawing/2014/main" val="1291692795"/>
                  </a:ext>
                </a:extLst>
              </a:tr>
              <a:tr h="370840">
                <a:tc>
                  <a:txBody>
                    <a:bodyPr/>
                    <a:lstStyle/>
                    <a:p>
                      <a:r>
                        <a:rPr lang="fr-FR" dirty="0"/>
                        <a:t>2</a:t>
                      </a:r>
                    </a:p>
                  </a:txBody>
                  <a:tcPr/>
                </a:tc>
                <a:tc>
                  <a:txBody>
                    <a:bodyPr/>
                    <a:lstStyle/>
                    <a:p>
                      <a:r>
                        <a:rPr lang="fr-FR" dirty="0"/>
                        <a:t>AF212</a:t>
                      </a:r>
                    </a:p>
                  </a:txBody>
                  <a:tcPr/>
                </a:tc>
                <a:tc>
                  <a:txBody>
                    <a:bodyPr/>
                    <a:lstStyle/>
                    <a:p>
                      <a:r>
                        <a:rPr lang="fr-FR" dirty="0"/>
                        <a:t>2</a:t>
                      </a:r>
                    </a:p>
                  </a:txBody>
                  <a:tcPr/>
                </a:tc>
                <a:tc>
                  <a:txBody>
                    <a:bodyPr/>
                    <a:lstStyle/>
                    <a:p>
                      <a:r>
                        <a:rPr lang="fr-FR" dirty="0"/>
                        <a:t>1</a:t>
                      </a:r>
                    </a:p>
                  </a:txBody>
                  <a:tcPr/>
                </a:tc>
                <a:extLst>
                  <a:ext uri="{0D108BD9-81ED-4DB2-BD59-A6C34878D82A}">
                    <a16:rowId xmlns:a16="http://schemas.microsoft.com/office/drawing/2014/main" val="3844149576"/>
                  </a:ext>
                </a:extLst>
              </a:tr>
              <a:tr h="370840">
                <a:tc>
                  <a:txBody>
                    <a:bodyPr/>
                    <a:lstStyle/>
                    <a:p>
                      <a:r>
                        <a:rPr lang="fr-FR" dirty="0"/>
                        <a:t>3</a:t>
                      </a:r>
                    </a:p>
                  </a:txBody>
                  <a:tcPr/>
                </a:tc>
                <a:tc>
                  <a:txBody>
                    <a:bodyPr/>
                    <a:lstStyle/>
                    <a:p>
                      <a:r>
                        <a:rPr lang="fr-FR" dirty="0"/>
                        <a:t>TF412</a:t>
                      </a:r>
                    </a:p>
                  </a:txBody>
                  <a:tcPr/>
                </a:tc>
                <a:tc>
                  <a:txBody>
                    <a:bodyPr/>
                    <a:lstStyle/>
                    <a:p>
                      <a:r>
                        <a:rPr lang="fr-FR" dirty="0"/>
                        <a:t>3</a:t>
                      </a:r>
                    </a:p>
                  </a:txBody>
                  <a:tcPr/>
                </a:tc>
                <a:tc>
                  <a:txBody>
                    <a:bodyPr/>
                    <a:lstStyle/>
                    <a:p>
                      <a:r>
                        <a:rPr lang="fr-FR" dirty="0"/>
                        <a:t>1</a:t>
                      </a:r>
                    </a:p>
                  </a:txBody>
                  <a:tcPr/>
                </a:tc>
                <a:extLst>
                  <a:ext uri="{0D108BD9-81ED-4DB2-BD59-A6C34878D82A}">
                    <a16:rowId xmlns:a16="http://schemas.microsoft.com/office/drawing/2014/main" val="2681401036"/>
                  </a:ext>
                </a:extLst>
              </a:tr>
              <a:tr h="370840">
                <a:tc>
                  <a:txBody>
                    <a:bodyPr/>
                    <a:lstStyle/>
                    <a:p>
                      <a:r>
                        <a:rPr lang="fr-FR" dirty="0"/>
                        <a:t>4</a:t>
                      </a:r>
                    </a:p>
                  </a:txBody>
                  <a:tcPr/>
                </a:tc>
                <a:tc>
                  <a:txBody>
                    <a:bodyPr/>
                    <a:lstStyle/>
                    <a:p>
                      <a:r>
                        <a:rPr lang="fr-FR" dirty="0"/>
                        <a:t>TF413</a:t>
                      </a:r>
                    </a:p>
                  </a:txBody>
                  <a:tcPr/>
                </a:tc>
                <a:tc>
                  <a:txBody>
                    <a:bodyPr/>
                    <a:lstStyle/>
                    <a:p>
                      <a:r>
                        <a:rPr lang="fr-FR" dirty="0"/>
                        <a:t>1</a:t>
                      </a:r>
                    </a:p>
                  </a:txBody>
                  <a:tcPr/>
                </a:tc>
                <a:tc>
                  <a:txBody>
                    <a:bodyPr/>
                    <a:lstStyle/>
                    <a:p>
                      <a:r>
                        <a:rPr lang="fr-FR" dirty="0"/>
                        <a:t>3</a:t>
                      </a:r>
                    </a:p>
                  </a:txBody>
                  <a:tcPr/>
                </a:tc>
                <a:extLst>
                  <a:ext uri="{0D108BD9-81ED-4DB2-BD59-A6C34878D82A}">
                    <a16:rowId xmlns:a16="http://schemas.microsoft.com/office/drawing/2014/main" val="355433290"/>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130291471"/>
                  </a:ext>
                </a:extLst>
              </a:tr>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3594555371"/>
                  </a:ext>
                </a:extLst>
              </a:tr>
            </a:tbl>
          </a:graphicData>
        </a:graphic>
      </p:graphicFrame>
      <p:sp>
        <p:nvSpPr>
          <p:cNvPr id="8" name="ZoneTexte 7">
            <a:extLst>
              <a:ext uri="{FF2B5EF4-FFF2-40B4-BE49-F238E27FC236}">
                <a16:creationId xmlns:a16="http://schemas.microsoft.com/office/drawing/2014/main" id="{1F6C4CB3-4550-40CC-ACF8-98F4B49E0880}"/>
              </a:ext>
            </a:extLst>
          </p:cNvPr>
          <p:cNvSpPr txBox="1"/>
          <p:nvPr/>
        </p:nvSpPr>
        <p:spPr>
          <a:xfrm>
            <a:off x="8898092" y="1205627"/>
            <a:ext cx="551241" cy="369332"/>
          </a:xfrm>
          <a:prstGeom prst="rect">
            <a:avLst/>
          </a:prstGeom>
          <a:noFill/>
        </p:spPr>
        <p:txBody>
          <a:bodyPr wrap="none" rtlCol="0">
            <a:spAutoFit/>
          </a:bodyPr>
          <a:lstStyle/>
          <a:p>
            <a:r>
              <a:rPr lang="fr-FR" dirty="0"/>
              <a:t>vols</a:t>
            </a:r>
          </a:p>
        </p:txBody>
      </p:sp>
      <p:sp>
        <p:nvSpPr>
          <p:cNvPr id="9" name="ZoneTexte 8">
            <a:extLst>
              <a:ext uri="{FF2B5EF4-FFF2-40B4-BE49-F238E27FC236}">
                <a16:creationId xmlns:a16="http://schemas.microsoft.com/office/drawing/2014/main" id="{6094ED0E-D963-4011-BD57-7E927FD48F5D}"/>
              </a:ext>
            </a:extLst>
          </p:cNvPr>
          <p:cNvSpPr txBox="1"/>
          <p:nvPr/>
        </p:nvSpPr>
        <p:spPr>
          <a:xfrm>
            <a:off x="6605785" y="4170839"/>
            <a:ext cx="1298945" cy="923330"/>
          </a:xfrm>
          <a:prstGeom prst="rect">
            <a:avLst/>
          </a:prstGeom>
          <a:noFill/>
        </p:spPr>
        <p:txBody>
          <a:bodyPr wrap="none" rtlCol="0">
            <a:spAutoFit/>
          </a:bodyPr>
          <a:lstStyle/>
          <a:p>
            <a:r>
              <a:rPr lang="fr-FR" dirty="0"/>
              <a:t>clé primaire</a:t>
            </a:r>
          </a:p>
          <a:p>
            <a:r>
              <a:rPr lang="fr-FR" i="1" dirty="0" err="1"/>
              <a:t>primary</a:t>
            </a:r>
            <a:r>
              <a:rPr lang="fr-FR" i="1" dirty="0"/>
              <a:t> key</a:t>
            </a:r>
          </a:p>
          <a:p>
            <a:r>
              <a:rPr lang="fr-FR" i="1" dirty="0"/>
              <a:t>PK</a:t>
            </a:r>
          </a:p>
        </p:txBody>
      </p:sp>
      <p:sp>
        <p:nvSpPr>
          <p:cNvPr id="10" name="ZoneTexte 9">
            <a:extLst>
              <a:ext uri="{FF2B5EF4-FFF2-40B4-BE49-F238E27FC236}">
                <a16:creationId xmlns:a16="http://schemas.microsoft.com/office/drawing/2014/main" id="{141F49AB-5D4C-415E-9E73-C321F0A2283B}"/>
              </a:ext>
            </a:extLst>
          </p:cNvPr>
          <p:cNvSpPr txBox="1"/>
          <p:nvPr/>
        </p:nvSpPr>
        <p:spPr>
          <a:xfrm>
            <a:off x="8375296" y="4170839"/>
            <a:ext cx="1417696" cy="923330"/>
          </a:xfrm>
          <a:prstGeom prst="rect">
            <a:avLst/>
          </a:prstGeom>
          <a:noFill/>
        </p:spPr>
        <p:txBody>
          <a:bodyPr wrap="none" rtlCol="0">
            <a:spAutoFit/>
          </a:bodyPr>
          <a:lstStyle/>
          <a:p>
            <a:r>
              <a:rPr lang="fr-FR" dirty="0"/>
              <a:t>clé étrangère</a:t>
            </a:r>
          </a:p>
          <a:p>
            <a:r>
              <a:rPr lang="fr-FR" i="1" dirty="0" err="1"/>
              <a:t>foreign</a:t>
            </a:r>
            <a:r>
              <a:rPr lang="fr-FR" i="1" dirty="0"/>
              <a:t> key</a:t>
            </a:r>
          </a:p>
          <a:p>
            <a:r>
              <a:rPr lang="fr-FR" i="1" dirty="0"/>
              <a:t>FK</a:t>
            </a:r>
          </a:p>
        </p:txBody>
      </p:sp>
      <p:sp>
        <p:nvSpPr>
          <p:cNvPr id="11" name="ZoneTexte 10">
            <a:extLst>
              <a:ext uri="{FF2B5EF4-FFF2-40B4-BE49-F238E27FC236}">
                <a16:creationId xmlns:a16="http://schemas.microsoft.com/office/drawing/2014/main" id="{C0B6D359-95F4-4225-91FB-14ADB835EFB4}"/>
              </a:ext>
            </a:extLst>
          </p:cNvPr>
          <p:cNvSpPr txBox="1"/>
          <p:nvPr/>
        </p:nvSpPr>
        <p:spPr>
          <a:xfrm>
            <a:off x="9718142" y="4170839"/>
            <a:ext cx="1417696" cy="923330"/>
          </a:xfrm>
          <a:prstGeom prst="rect">
            <a:avLst/>
          </a:prstGeom>
          <a:noFill/>
        </p:spPr>
        <p:txBody>
          <a:bodyPr wrap="none" rtlCol="0">
            <a:spAutoFit/>
          </a:bodyPr>
          <a:lstStyle/>
          <a:p>
            <a:r>
              <a:rPr lang="fr-FR" dirty="0"/>
              <a:t>clé étrangère</a:t>
            </a:r>
          </a:p>
          <a:p>
            <a:r>
              <a:rPr lang="fr-FR" i="1" dirty="0" err="1"/>
              <a:t>foreign</a:t>
            </a:r>
            <a:r>
              <a:rPr lang="fr-FR" i="1" dirty="0"/>
              <a:t> key</a:t>
            </a:r>
          </a:p>
          <a:p>
            <a:r>
              <a:rPr lang="fr-FR" i="1" dirty="0"/>
              <a:t>FK</a:t>
            </a:r>
          </a:p>
        </p:txBody>
      </p:sp>
    </p:spTree>
    <p:extLst>
      <p:ext uri="{BB962C8B-B14F-4D97-AF65-F5344CB8AC3E}">
        <p14:creationId xmlns:p14="http://schemas.microsoft.com/office/powerpoint/2010/main" val="121403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98AFB52-5517-4764-88F2-DD5BF5159596}"/>
              </a:ext>
            </a:extLst>
          </p:cNvPr>
          <p:cNvSpPr txBox="1"/>
          <p:nvPr/>
        </p:nvSpPr>
        <p:spPr>
          <a:xfrm>
            <a:off x="362309" y="189781"/>
            <a:ext cx="3485826" cy="646331"/>
          </a:xfrm>
          <a:prstGeom prst="rect">
            <a:avLst/>
          </a:prstGeom>
          <a:noFill/>
        </p:spPr>
        <p:txBody>
          <a:bodyPr wrap="none" rtlCol="0">
            <a:spAutoFit/>
          </a:bodyPr>
          <a:lstStyle/>
          <a:p>
            <a:r>
              <a:rPr lang="fr-FR" dirty="0"/>
              <a:t>Conception d'une base de données</a:t>
            </a:r>
          </a:p>
          <a:p>
            <a:r>
              <a:rPr lang="fr-FR" dirty="0"/>
              <a:t>Méthode Merise</a:t>
            </a:r>
          </a:p>
        </p:txBody>
      </p:sp>
      <p:sp>
        <p:nvSpPr>
          <p:cNvPr id="3" name="ZoneTexte 2">
            <a:extLst>
              <a:ext uri="{FF2B5EF4-FFF2-40B4-BE49-F238E27FC236}">
                <a16:creationId xmlns:a16="http://schemas.microsoft.com/office/drawing/2014/main" id="{74C9A2CE-C549-4533-9803-19B8FE717A02}"/>
              </a:ext>
            </a:extLst>
          </p:cNvPr>
          <p:cNvSpPr txBox="1"/>
          <p:nvPr/>
        </p:nvSpPr>
        <p:spPr>
          <a:xfrm>
            <a:off x="2705818" y="836112"/>
            <a:ext cx="6780363" cy="923330"/>
          </a:xfrm>
          <a:prstGeom prst="rect">
            <a:avLst/>
          </a:prstGeom>
          <a:noFill/>
        </p:spPr>
        <p:txBody>
          <a:bodyPr wrap="square" rtlCol="0">
            <a:spAutoFit/>
          </a:bodyPr>
          <a:lstStyle/>
          <a:p>
            <a:r>
              <a:rPr lang="fr-FR" dirty="0"/>
              <a:t>Problématique : On nous demande de développer une base de données qui permet de stocker les vols effectués par les avions de la flotte</a:t>
            </a:r>
          </a:p>
        </p:txBody>
      </p:sp>
      <p:sp>
        <p:nvSpPr>
          <p:cNvPr id="4" name="ZoneTexte 3">
            <a:extLst>
              <a:ext uri="{FF2B5EF4-FFF2-40B4-BE49-F238E27FC236}">
                <a16:creationId xmlns:a16="http://schemas.microsoft.com/office/drawing/2014/main" id="{B3601E55-4E3D-4C35-87A7-F3C1C85EF773}"/>
              </a:ext>
            </a:extLst>
          </p:cNvPr>
          <p:cNvSpPr txBox="1"/>
          <p:nvPr/>
        </p:nvSpPr>
        <p:spPr>
          <a:xfrm>
            <a:off x="362309" y="1949570"/>
            <a:ext cx="3833678" cy="646331"/>
          </a:xfrm>
          <a:prstGeom prst="rect">
            <a:avLst/>
          </a:prstGeom>
          <a:noFill/>
        </p:spPr>
        <p:txBody>
          <a:bodyPr wrap="none" rtlCol="0">
            <a:spAutoFit/>
          </a:bodyPr>
          <a:lstStyle/>
          <a:p>
            <a:r>
              <a:rPr lang="fr-FR" dirty="0"/>
              <a:t>MCD : Modèle Conceptuel de Données</a:t>
            </a:r>
          </a:p>
          <a:p>
            <a:r>
              <a:rPr lang="fr-FR" dirty="0"/>
              <a:t>MLD : Modèle Logique de Données</a:t>
            </a:r>
          </a:p>
        </p:txBody>
      </p:sp>
      <p:sp>
        <p:nvSpPr>
          <p:cNvPr id="5" name="ZoneTexte 4">
            <a:extLst>
              <a:ext uri="{FF2B5EF4-FFF2-40B4-BE49-F238E27FC236}">
                <a16:creationId xmlns:a16="http://schemas.microsoft.com/office/drawing/2014/main" id="{9A708CEA-91B8-4799-A6EF-B768F61A51C5}"/>
              </a:ext>
            </a:extLst>
          </p:cNvPr>
          <p:cNvSpPr txBox="1"/>
          <p:nvPr/>
        </p:nvSpPr>
        <p:spPr>
          <a:xfrm>
            <a:off x="4604589" y="1949570"/>
            <a:ext cx="2480359" cy="369332"/>
          </a:xfrm>
          <a:prstGeom prst="rect">
            <a:avLst/>
          </a:prstGeom>
          <a:noFill/>
        </p:spPr>
        <p:txBody>
          <a:bodyPr wrap="none" rtlCol="0">
            <a:spAutoFit/>
          </a:bodyPr>
          <a:lstStyle/>
          <a:p>
            <a:r>
              <a:rPr lang="fr-FR" dirty="0"/>
              <a:t>Dictionnaire de données</a:t>
            </a:r>
          </a:p>
        </p:txBody>
      </p:sp>
    </p:spTree>
    <p:extLst>
      <p:ext uri="{BB962C8B-B14F-4D97-AF65-F5344CB8AC3E}">
        <p14:creationId xmlns:p14="http://schemas.microsoft.com/office/powerpoint/2010/main" val="63632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6D7179A-55BD-4985-BB05-7EC53284980C}"/>
              </a:ext>
            </a:extLst>
          </p:cNvPr>
          <p:cNvSpPr txBox="1"/>
          <p:nvPr/>
        </p:nvSpPr>
        <p:spPr>
          <a:xfrm>
            <a:off x="5411637" y="66756"/>
            <a:ext cx="6780363" cy="923330"/>
          </a:xfrm>
          <a:prstGeom prst="rect">
            <a:avLst/>
          </a:prstGeom>
          <a:noFill/>
        </p:spPr>
        <p:txBody>
          <a:bodyPr wrap="square" rtlCol="0">
            <a:spAutoFit/>
          </a:bodyPr>
          <a:lstStyle/>
          <a:p>
            <a:r>
              <a:rPr lang="fr-FR" dirty="0"/>
              <a:t>Problématique : On nous demande de développer une base de données qui permet de stocker les vols effectués par les avions de la flotte</a:t>
            </a:r>
          </a:p>
        </p:txBody>
      </p:sp>
      <p:sp>
        <p:nvSpPr>
          <p:cNvPr id="3" name="ZoneTexte 2">
            <a:extLst>
              <a:ext uri="{FF2B5EF4-FFF2-40B4-BE49-F238E27FC236}">
                <a16:creationId xmlns:a16="http://schemas.microsoft.com/office/drawing/2014/main" id="{15050676-371B-4CA0-97E2-EAB0D399B1FB}"/>
              </a:ext>
            </a:extLst>
          </p:cNvPr>
          <p:cNvSpPr txBox="1"/>
          <p:nvPr/>
        </p:nvSpPr>
        <p:spPr>
          <a:xfrm>
            <a:off x="530186" y="159089"/>
            <a:ext cx="3833678" cy="369332"/>
          </a:xfrm>
          <a:prstGeom prst="rect">
            <a:avLst/>
          </a:prstGeom>
          <a:noFill/>
        </p:spPr>
        <p:txBody>
          <a:bodyPr wrap="none" rtlCol="0">
            <a:spAutoFit/>
          </a:bodyPr>
          <a:lstStyle/>
          <a:p>
            <a:r>
              <a:rPr lang="fr-FR" dirty="0"/>
              <a:t>MCD : Modèle Conceptuel de Données</a:t>
            </a:r>
          </a:p>
        </p:txBody>
      </p:sp>
      <p:sp>
        <p:nvSpPr>
          <p:cNvPr id="4" name="Rectangle 3">
            <a:extLst>
              <a:ext uri="{FF2B5EF4-FFF2-40B4-BE49-F238E27FC236}">
                <a16:creationId xmlns:a16="http://schemas.microsoft.com/office/drawing/2014/main" id="{89B9AB4C-C7E5-4414-AE00-4FF5BAA0251D}"/>
              </a:ext>
            </a:extLst>
          </p:cNvPr>
          <p:cNvSpPr/>
          <p:nvPr/>
        </p:nvSpPr>
        <p:spPr>
          <a:xfrm>
            <a:off x="6136420" y="1733796"/>
            <a:ext cx="1906437" cy="457387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Date</a:t>
            </a:r>
          </a:p>
          <a:p>
            <a:r>
              <a:rPr lang="fr-FR" dirty="0"/>
              <a:t>Heure Départ</a:t>
            </a:r>
          </a:p>
          <a:p>
            <a:r>
              <a:rPr lang="fr-FR" dirty="0"/>
              <a:t>Heure Arrivée</a:t>
            </a:r>
          </a:p>
          <a:p>
            <a:r>
              <a:rPr lang="fr-FR" dirty="0"/>
              <a:t>Numéro de vol</a:t>
            </a:r>
          </a:p>
        </p:txBody>
      </p:sp>
      <p:sp>
        <p:nvSpPr>
          <p:cNvPr id="5" name="Rectangle 4">
            <a:extLst>
              <a:ext uri="{FF2B5EF4-FFF2-40B4-BE49-F238E27FC236}">
                <a16:creationId xmlns:a16="http://schemas.microsoft.com/office/drawing/2014/main" id="{7D7F95D9-541C-48DA-8E15-77CEED153642}"/>
              </a:ext>
            </a:extLst>
          </p:cNvPr>
          <p:cNvSpPr/>
          <p:nvPr/>
        </p:nvSpPr>
        <p:spPr>
          <a:xfrm>
            <a:off x="6136419" y="1272131"/>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Vol</a:t>
            </a:r>
          </a:p>
        </p:txBody>
      </p:sp>
      <p:sp>
        <p:nvSpPr>
          <p:cNvPr id="6" name="Rectangle 5">
            <a:extLst>
              <a:ext uri="{FF2B5EF4-FFF2-40B4-BE49-F238E27FC236}">
                <a16:creationId xmlns:a16="http://schemas.microsoft.com/office/drawing/2014/main" id="{03CBE471-F830-4B29-A129-27350C174188}"/>
              </a:ext>
            </a:extLst>
          </p:cNvPr>
          <p:cNvSpPr/>
          <p:nvPr/>
        </p:nvSpPr>
        <p:spPr>
          <a:xfrm>
            <a:off x="2983540" y="2290313"/>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Immatriculation</a:t>
            </a:r>
          </a:p>
          <a:p>
            <a:r>
              <a:rPr lang="fr-FR" dirty="0"/>
              <a:t>Année fabrication</a:t>
            </a:r>
          </a:p>
          <a:p>
            <a:r>
              <a:rPr lang="fr-FR" dirty="0"/>
              <a:t>Nom</a:t>
            </a:r>
          </a:p>
          <a:p>
            <a:endParaRPr lang="fr-FR" dirty="0"/>
          </a:p>
        </p:txBody>
      </p:sp>
      <p:sp>
        <p:nvSpPr>
          <p:cNvPr id="7" name="Rectangle 6">
            <a:extLst>
              <a:ext uri="{FF2B5EF4-FFF2-40B4-BE49-F238E27FC236}">
                <a16:creationId xmlns:a16="http://schemas.microsoft.com/office/drawing/2014/main" id="{3AFFD6D3-AA46-42B0-80B3-F354E7C1C31E}"/>
              </a:ext>
            </a:extLst>
          </p:cNvPr>
          <p:cNvSpPr/>
          <p:nvPr/>
        </p:nvSpPr>
        <p:spPr>
          <a:xfrm>
            <a:off x="2981259" y="1836062"/>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Avion</a:t>
            </a:r>
          </a:p>
        </p:txBody>
      </p:sp>
      <p:sp>
        <p:nvSpPr>
          <p:cNvPr id="10" name="Rectangle 9">
            <a:extLst>
              <a:ext uri="{FF2B5EF4-FFF2-40B4-BE49-F238E27FC236}">
                <a16:creationId xmlns:a16="http://schemas.microsoft.com/office/drawing/2014/main" id="{36D76D6A-9C7C-423A-9C4B-B4012D5CA722}"/>
              </a:ext>
            </a:extLst>
          </p:cNvPr>
          <p:cNvSpPr/>
          <p:nvPr/>
        </p:nvSpPr>
        <p:spPr>
          <a:xfrm>
            <a:off x="10110159" y="4151972"/>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dirty="0"/>
              <a:t>Ville</a:t>
            </a:r>
          </a:p>
          <a:p>
            <a:r>
              <a:rPr lang="fr-FR" dirty="0"/>
              <a:t>Capacité</a:t>
            </a:r>
          </a:p>
          <a:p>
            <a:r>
              <a:rPr lang="fr-FR" dirty="0"/>
              <a:t>Pays</a:t>
            </a:r>
          </a:p>
          <a:p>
            <a:r>
              <a:rPr lang="fr-FR" dirty="0"/>
              <a:t>Nom</a:t>
            </a:r>
          </a:p>
          <a:p>
            <a:r>
              <a:rPr lang="fr-FR" u="sng" dirty="0"/>
              <a:t>Code</a:t>
            </a:r>
          </a:p>
        </p:txBody>
      </p:sp>
      <p:sp>
        <p:nvSpPr>
          <p:cNvPr id="11" name="Rectangle 10">
            <a:extLst>
              <a:ext uri="{FF2B5EF4-FFF2-40B4-BE49-F238E27FC236}">
                <a16:creationId xmlns:a16="http://schemas.microsoft.com/office/drawing/2014/main" id="{BD2C1099-1F76-4F69-B3D3-37AB4B760DA8}"/>
              </a:ext>
            </a:extLst>
          </p:cNvPr>
          <p:cNvSpPr/>
          <p:nvPr/>
        </p:nvSpPr>
        <p:spPr>
          <a:xfrm>
            <a:off x="10110159" y="3716656"/>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Aéroport</a:t>
            </a:r>
          </a:p>
        </p:txBody>
      </p:sp>
      <p:sp>
        <p:nvSpPr>
          <p:cNvPr id="12" name="Rectangle 11">
            <a:extLst>
              <a:ext uri="{FF2B5EF4-FFF2-40B4-BE49-F238E27FC236}">
                <a16:creationId xmlns:a16="http://schemas.microsoft.com/office/drawing/2014/main" id="{3BE95947-6136-436D-AE78-744CFCB94973}"/>
              </a:ext>
            </a:extLst>
          </p:cNvPr>
          <p:cNvSpPr/>
          <p:nvPr/>
        </p:nvSpPr>
        <p:spPr>
          <a:xfrm>
            <a:off x="10097498" y="1465632"/>
            <a:ext cx="1906437" cy="181570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Matricule</a:t>
            </a:r>
          </a:p>
          <a:p>
            <a:r>
              <a:rPr lang="fr-FR" dirty="0"/>
              <a:t>Nom</a:t>
            </a:r>
          </a:p>
          <a:p>
            <a:r>
              <a:rPr lang="fr-FR" dirty="0"/>
              <a:t>Prénom</a:t>
            </a:r>
          </a:p>
          <a:p>
            <a:r>
              <a:rPr lang="fr-FR" dirty="0"/>
              <a:t>Fonction</a:t>
            </a:r>
          </a:p>
        </p:txBody>
      </p:sp>
      <p:sp>
        <p:nvSpPr>
          <p:cNvPr id="13" name="Rectangle 12">
            <a:extLst>
              <a:ext uri="{FF2B5EF4-FFF2-40B4-BE49-F238E27FC236}">
                <a16:creationId xmlns:a16="http://schemas.microsoft.com/office/drawing/2014/main" id="{785FC7F7-6430-415D-A01B-A199EF429528}"/>
              </a:ext>
            </a:extLst>
          </p:cNvPr>
          <p:cNvSpPr/>
          <p:nvPr/>
        </p:nvSpPr>
        <p:spPr>
          <a:xfrm>
            <a:off x="10097498" y="1003967"/>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MembreEquipage</a:t>
            </a:r>
            <a:endParaRPr lang="fr-FR" dirty="0"/>
          </a:p>
        </p:txBody>
      </p:sp>
      <p:sp>
        <p:nvSpPr>
          <p:cNvPr id="14" name="Rectangle 13">
            <a:extLst>
              <a:ext uri="{FF2B5EF4-FFF2-40B4-BE49-F238E27FC236}">
                <a16:creationId xmlns:a16="http://schemas.microsoft.com/office/drawing/2014/main" id="{E462617F-1FC1-4E10-9461-F2C1068E94E9}"/>
              </a:ext>
            </a:extLst>
          </p:cNvPr>
          <p:cNvSpPr/>
          <p:nvPr/>
        </p:nvSpPr>
        <p:spPr>
          <a:xfrm>
            <a:off x="175404" y="2379979"/>
            <a:ext cx="1414424" cy="227247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Modèle</a:t>
            </a:r>
          </a:p>
          <a:p>
            <a:r>
              <a:rPr lang="fr-FR" dirty="0"/>
              <a:t>Nombre pax</a:t>
            </a:r>
          </a:p>
          <a:p>
            <a:r>
              <a:rPr lang="fr-FR" dirty="0"/>
              <a:t>Constructeur</a:t>
            </a:r>
          </a:p>
        </p:txBody>
      </p:sp>
      <p:sp>
        <p:nvSpPr>
          <p:cNvPr id="15" name="Rectangle 14">
            <a:extLst>
              <a:ext uri="{FF2B5EF4-FFF2-40B4-BE49-F238E27FC236}">
                <a16:creationId xmlns:a16="http://schemas.microsoft.com/office/drawing/2014/main" id="{AECE5842-D50A-4A55-8486-461DD5EF43C5}"/>
              </a:ext>
            </a:extLst>
          </p:cNvPr>
          <p:cNvSpPr/>
          <p:nvPr/>
        </p:nvSpPr>
        <p:spPr>
          <a:xfrm>
            <a:off x="175403" y="1913416"/>
            <a:ext cx="1414425"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TypeAvion</a:t>
            </a:r>
            <a:endParaRPr lang="fr-FR" dirty="0"/>
          </a:p>
        </p:txBody>
      </p:sp>
      <p:sp>
        <p:nvSpPr>
          <p:cNvPr id="16" name="Rectangle : coins arrondis 15">
            <a:extLst>
              <a:ext uri="{FF2B5EF4-FFF2-40B4-BE49-F238E27FC236}">
                <a16:creationId xmlns:a16="http://schemas.microsoft.com/office/drawing/2014/main" id="{4BA564EF-B33F-40DF-9BE6-6DBAB7027D67}"/>
              </a:ext>
            </a:extLst>
          </p:cNvPr>
          <p:cNvSpPr/>
          <p:nvPr/>
        </p:nvSpPr>
        <p:spPr>
          <a:xfrm>
            <a:off x="8562235" y="4309554"/>
            <a:ext cx="115993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Partir</a:t>
            </a:r>
          </a:p>
        </p:txBody>
      </p:sp>
      <p:cxnSp>
        <p:nvCxnSpPr>
          <p:cNvPr id="18" name="Connecteur droit 17">
            <a:extLst>
              <a:ext uri="{FF2B5EF4-FFF2-40B4-BE49-F238E27FC236}">
                <a16:creationId xmlns:a16="http://schemas.microsoft.com/office/drawing/2014/main" id="{73983DBD-123C-478C-B1D0-45C67FF20B13}"/>
              </a:ext>
            </a:extLst>
          </p:cNvPr>
          <p:cNvCxnSpPr/>
          <p:nvPr/>
        </p:nvCxnSpPr>
        <p:spPr>
          <a:xfrm>
            <a:off x="8042856" y="4647557"/>
            <a:ext cx="2067303" cy="0"/>
          </a:xfrm>
          <a:prstGeom prst="line">
            <a:avLst/>
          </a:prstGeom>
        </p:spPr>
        <p:style>
          <a:lnRef idx="2">
            <a:schemeClr val="dk1"/>
          </a:lnRef>
          <a:fillRef idx="0">
            <a:schemeClr val="dk1"/>
          </a:fillRef>
          <a:effectRef idx="1">
            <a:schemeClr val="dk1"/>
          </a:effectRef>
          <a:fontRef idx="minor">
            <a:schemeClr val="tx1"/>
          </a:fontRef>
        </p:style>
      </p:cxnSp>
      <p:sp>
        <p:nvSpPr>
          <p:cNvPr id="19" name="Rectangle : coins arrondis 18">
            <a:extLst>
              <a:ext uri="{FF2B5EF4-FFF2-40B4-BE49-F238E27FC236}">
                <a16:creationId xmlns:a16="http://schemas.microsoft.com/office/drawing/2014/main" id="{DACA3DCA-280D-4687-BDE9-8777C0C6AD85}"/>
              </a:ext>
            </a:extLst>
          </p:cNvPr>
          <p:cNvSpPr/>
          <p:nvPr/>
        </p:nvSpPr>
        <p:spPr>
          <a:xfrm>
            <a:off x="8562235" y="5240456"/>
            <a:ext cx="115993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Arriver</a:t>
            </a:r>
          </a:p>
        </p:txBody>
      </p:sp>
      <p:cxnSp>
        <p:nvCxnSpPr>
          <p:cNvPr id="20" name="Connecteur droit 19">
            <a:extLst>
              <a:ext uri="{FF2B5EF4-FFF2-40B4-BE49-F238E27FC236}">
                <a16:creationId xmlns:a16="http://schemas.microsoft.com/office/drawing/2014/main" id="{019CD780-24F3-42F5-B09A-51AEA8870406}"/>
              </a:ext>
            </a:extLst>
          </p:cNvPr>
          <p:cNvCxnSpPr/>
          <p:nvPr/>
        </p:nvCxnSpPr>
        <p:spPr>
          <a:xfrm>
            <a:off x="8042856" y="5578459"/>
            <a:ext cx="2067303" cy="0"/>
          </a:xfrm>
          <a:prstGeom prst="line">
            <a:avLst/>
          </a:prstGeom>
        </p:spPr>
        <p:style>
          <a:lnRef idx="2">
            <a:schemeClr val="dk1"/>
          </a:lnRef>
          <a:fillRef idx="0">
            <a:schemeClr val="dk1"/>
          </a:fillRef>
          <a:effectRef idx="1">
            <a:schemeClr val="dk1"/>
          </a:effectRef>
          <a:fontRef idx="minor">
            <a:schemeClr val="tx1"/>
          </a:fontRef>
        </p:style>
      </p:cxnSp>
      <p:sp>
        <p:nvSpPr>
          <p:cNvPr id="21" name="ZoneTexte 20">
            <a:extLst>
              <a:ext uri="{FF2B5EF4-FFF2-40B4-BE49-F238E27FC236}">
                <a16:creationId xmlns:a16="http://schemas.microsoft.com/office/drawing/2014/main" id="{CDB15B63-3D61-4DA8-A8D9-183FFF621524}"/>
              </a:ext>
            </a:extLst>
          </p:cNvPr>
          <p:cNvSpPr txBox="1"/>
          <p:nvPr/>
        </p:nvSpPr>
        <p:spPr>
          <a:xfrm>
            <a:off x="7998646" y="4309554"/>
            <a:ext cx="476412" cy="369332"/>
          </a:xfrm>
          <a:prstGeom prst="rect">
            <a:avLst/>
          </a:prstGeom>
          <a:noFill/>
        </p:spPr>
        <p:txBody>
          <a:bodyPr wrap="none" rtlCol="0">
            <a:spAutoFit/>
          </a:bodyPr>
          <a:lstStyle/>
          <a:p>
            <a:r>
              <a:rPr lang="fr-FR" dirty="0"/>
              <a:t>1,1</a:t>
            </a:r>
          </a:p>
        </p:txBody>
      </p:sp>
      <p:sp>
        <p:nvSpPr>
          <p:cNvPr id="22" name="ZoneTexte 21">
            <a:extLst>
              <a:ext uri="{FF2B5EF4-FFF2-40B4-BE49-F238E27FC236}">
                <a16:creationId xmlns:a16="http://schemas.microsoft.com/office/drawing/2014/main" id="{A9F13F15-E0EC-4B7A-AF77-6444C023946C}"/>
              </a:ext>
            </a:extLst>
          </p:cNvPr>
          <p:cNvSpPr txBox="1"/>
          <p:nvPr/>
        </p:nvSpPr>
        <p:spPr>
          <a:xfrm>
            <a:off x="9675553" y="4309554"/>
            <a:ext cx="481222" cy="369332"/>
          </a:xfrm>
          <a:prstGeom prst="rect">
            <a:avLst/>
          </a:prstGeom>
          <a:noFill/>
        </p:spPr>
        <p:txBody>
          <a:bodyPr wrap="none" rtlCol="0">
            <a:spAutoFit/>
          </a:bodyPr>
          <a:lstStyle/>
          <a:p>
            <a:r>
              <a:rPr lang="fr-FR" dirty="0"/>
              <a:t>0,n</a:t>
            </a:r>
          </a:p>
        </p:txBody>
      </p:sp>
      <p:sp>
        <p:nvSpPr>
          <p:cNvPr id="23" name="ZoneTexte 22">
            <a:extLst>
              <a:ext uri="{FF2B5EF4-FFF2-40B4-BE49-F238E27FC236}">
                <a16:creationId xmlns:a16="http://schemas.microsoft.com/office/drawing/2014/main" id="{F57FF7C9-8699-4E7A-904E-EC27E32A052A}"/>
              </a:ext>
            </a:extLst>
          </p:cNvPr>
          <p:cNvSpPr txBox="1"/>
          <p:nvPr/>
        </p:nvSpPr>
        <p:spPr>
          <a:xfrm>
            <a:off x="7990104" y="5238308"/>
            <a:ext cx="476412" cy="369332"/>
          </a:xfrm>
          <a:prstGeom prst="rect">
            <a:avLst/>
          </a:prstGeom>
          <a:noFill/>
        </p:spPr>
        <p:txBody>
          <a:bodyPr wrap="none" rtlCol="0">
            <a:spAutoFit/>
          </a:bodyPr>
          <a:lstStyle/>
          <a:p>
            <a:r>
              <a:rPr lang="fr-FR" dirty="0"/>
              <a:t>1,1</a:t>
            </a:r>
          </a:p>
        </p:txBody>
      </p:sp>
      <p:sp>
        <p:nvSpPr>
          <p:cNvPr id="24" name="ZoneTexte 23">
            <a:extLst>
              <a:ext uri="{FF2B5EF4-FFF2-40B4-BE49-F238E27FC236}">
                <a16:creationId xmlns:a16="http://schemas.microsoft.com/office/drawing/2014/main" id="{40534412-73FE-4A36-BEDD-427603221F1D}"/>
              </a:ext>
            </a:extLst>
          </p:cNvPr>
          <p:cNvSpPr txBox="1"/>
          <p:nvPr/>
        </p:nvSpPr>
        <p:spPr>
          <a:xfrm>
            <a:off x="9675553" y="5271784"/>
            <a:ext cx="481222" cy="369332"/>
          </a:xfrm>
          <a:prstGeom prst="rect">
            <a:avLst/>
          </a:prstGeom>
          <a:noFill/>
        </p:spPr>
        <p:txBody>
          <a:bodyPr wrap="none" rtlCol="0">
            <a:spAutoFit/>
          </a:bodyPr>
          <a:lstStyle/>
          <a:p>
            <a:r>
              <a:rPr lang="fr-FR" dirty="0"/>
              <a:t>0,n</a:t>
            </a:r>
          </a:p>
        </p:txBody>
      </p:sp>
      <p:sp>
        <p:nvSpPr>
          <p:cNvPr id="29" name="Rectangle : coins arrondis 28">
            <a:extLst>
              <a:ext uri="{FF2B5EF4-FFF2-40B4-BE49-F238E27FC236}">
                <a16:creationId xmlns:a16="http://schemas.microsoft.com/office/drawing/2014/main" id="{928BBE9F-762D-406B-96B7-D02A15568EAC}"/>
              </a:ext>
            </a:extLst>
          </p:cNvPr>
          <p:cNvSpPr/>
          <p:nvPr/>
        </p:nvSpPr>
        <p:spPr>
          <a:xfrm>
            <a:off x="5178105" y="3208746"/>
            <a:ext cx="764320"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Faire</a:t>
            </a:r>
          </a:p>
        </p:txBody>
      </p:sp>
      <p:cxnSp>
        <p:nvCxnSpPr>
          <p:cNvPr id="30" name="Connecteur droit 29">
            <a:extLst>
              <a:ext uri="{FF2B5EF4-FFF2-40B4-BE49-F238E27FC236}">
                <a16:creationId xmlns:a16="http://schemas.microsoft.com/office/drawing/2014/main" id="{38727A65-7F74-4988-8E6F-6435D90592DA}"/>
              </a:ext>
            </a:extLst>
          </p:cNvPr>
          <p:cNvCxnSpPr>
            <a:cxnSpLocks/>
          </p:cNvCxnSpPr>
          <p:nvPr/>
        </p:nvCxnSpPr>
        <p:spPr>
          <a:xfrm>
            <a:off x="4892258" y="3551646"/>
            <a:ext cx="1244161" cy="0"/>
          </a:xfrm>
          <a:prstGeom prst="line">
            <a:avLst/>
          </a:prstGeom>
        </p:spPr>
        <p:style>
          <a:lnRef idx="2">
            <a:schemeClr val="dk1"/>
          </a:lnRef>
          <a:fillRef idx="0">
            <a:schemeClr val="dk1"/>
          </a:fillRef>
          <a:effectRef idx="1">
            <a:schemeClr val="dk1"/>
          </a:effectRef>
          <a:fontRef idx="minor">
            <a:schemeClr val="tx1"/>
          </a:fontRef>
        </p:style>
      </p:cxnSp>
      <p:sp>
        <p:nvSpPr>
          <p:cNvPr id="31" name="ZoneTexte 30">
            <a:extLst>
              <a:ext uri="{FF2B5EF4-FFF2-40B4-BE49-F238E27FC236}">
                <a16:creationId xmlns:a16="http://schemas.microsoft.com/office/drawing/2014/main" id="{A26DFC72-0447-4D60-9F02-CD379750C843}"/>
              </a:ext>
            </a:extLst>
          </p:cNvPr>
          <p:cNvSpPr txBox="1"/>
          <p:nvPr/>
        </p:nvSpPr>
        <p:spPr>
          <a:xfrm>
            <a:off x="4836389" y="2875711"/>
            <a:ext cx="481222" cy="369332"/>
          </a:xfrm>
          <a:prstGeom prst="rect">
            <a:avLst/>
          </a:prstGeom>
          <a:noFill/>
        </p:spPr>
        <p:txBody>
          <a:bodyPr wrap="none" rtlCol="0">
            <a:spAutoFit/>
          </a:bodyPr>
          <a:lstStyle/>
          <a:p>
            <a:r>
              <a:rPr lang="fr-FR" dirty="0"/>
              <a:t>0,n</a:t>
            </a:r>
          </a:p>
        </p:txBody>
      </p:sp>
      <p:sp>
        <p:nvSpPr>
          <p:cNvPr id="32" name="ZoneTexte 31">
            <a:extLst>
              <a:ext uri="{FF2B5EF4-FFF2-40B4-BE49-F238E27FC236}">
                <a16:creationId xmlns:a16="http://schemas.microsoft.com/office/drawing/2014/main" id="{1F3FEEE0-E13B-469F-830C-BC5125804A21}"/>
              </a:ext>
            </a:extLst>
          </p:cNvPr>
          <p:cNvSpPr txBox="1"/>
          <p:nvPr/>
        </p:nvSpPr>
        <p:spPr>
          <a:xfrm>
            <a:off x="5751860" y="2912008"/>
            <a:ext cx="476412" cy="369332"/>
          </a:xfrm>
          <a:prstGeom prst="rect">
            <a:avLst/>
          </a:prstGeom>
          <a:noFill/>
        </p:spPr>
        <p:txBody>
          <a:bodyPr wrap="none" rtlCol="0">
            <a:spAutoFit/>
          </a:bodyPr>
          <a:lstStyle/>
          <a:p>
            <a:r>
              <a:rPr lang="fr-FR" dirty="0"/>
              <a:t>1,1</a:t>
            </a:r>
          </a:p>
        </p:txBody>
      </p:sp>
      <p:sp>
        <p:nvSpPr>
          <p:cNvPr id="34" name="Rectangle : coins arrondis 33">
            <a:extLst>
              <a:ext uri="{FF2B5EF4-FFF2-40B4-BE49-F238E27FC236}">
                <a16:creationId xmlns:a16="http://schemas.microsoft.com/office/drawing/2014/main" id="{2C8D1371-7A17-48B1-B6E9-662ABF107A89}"/>
              </a:ext>
            </a:extLst>
          </p:cNvPr>
          <p:cNvSpPr/>
          <p:nvPr/>
        </p:nvSpPr>
        <p:spPr>
          <a:xfrm>
            <a:off x="1894548" y="3086100"/>
            <a:ext cx="764320"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Avoir</a:t>
            </a:r>
          </a:p>
        </p:txBody>
      </p:sp>
      <p:cxnSp>
        <p:nvCxnSpPr>
          <p:cNvPr id="35" name="Connecteur droit 34">
            <a:extLst>
              <a:ext uri="{FF2B5EF4-FFF2-40B4-BE49-F238E27FC236}">
                <a16:creationId xmlns:a16="http://schemas.microsoft.com/office/drawing/2014/main" id="{B46BF824-BEEA-4F00-BC12-2D249F4E16B3}"/>
              </a:ext>
            </a:extLst>
          </p:cNvPr>
          <p:cNvCxnSpPr>
            <a:cxnSpLocks/>
            <a:endCxn id="6" idx="1"/>
          </p:cNvCxnSpPr>
          <p:nvPr/>
        </p:nvCxnSpPr>
        <p:spPr>
          <a:xfrm>
            <a:off x="1608701" y="3429000"/>
            <a:ext cx="1374839" cy="0"/>
          </a:xfrm>
          <a:prstGeom prst="line">
            <a:avLst/>
          </a:prstGeom>
        </p:spPr>
        <p:style>
          <a:lnRef idx="2">
            <a:schemeClr val="dk1"/>
          </a:lnRef>
          <a:fillRef idx="0">
            <a:schemeClr val="dk1"/>
          </a:fillRef>
          <a:effectRef idx="1">
            <a:schemeClr val="dk1"/>
          </a:effectRef>
          <a:fontRef idx="minor">
            <a:schemeClr val="tx1"/>
          </a:fontRef>
        </p:style>
      </p:cxnSp>
      <p:sp>
        <p:nvSpPr>
          <p:cNvPr id="36" name="ZoneTexte 35">
            <a:extLst>
              <a:ext uri="{FF2B5EF4-FFF2-40B4-BE49-F238E27FC236}">
                <a16:creationId xmlns:a16="http://schemas.microsoft.com/office/drawing/2014/main" id="{51DE6DE4-A7C7-444E-B3D5-185A3086DC0E}"/>
              </a:ext>
            </a:extLst>
          </p:cNvPr>
          <p:cNvSpPr txBox="1"/>
          <p:nvPr/>
        </p:nvSpPr>
        <p:spPr>
          <a:xfrm>
            <a:off x="1552832" y="2753065"/>
            <a:ext cx="481222" cy="369332"/>
          </a:xfrm>
          <a:prstGeom prst="rect">
            <a:avLst/>
          </a:prstGeom>
          <a:noFill/>
        </p:spPr>
        <p:txBody>
          <a:bodyPr wrap="square" rtlCol="0">
            <a:spAutoFit/>
          </a:bodyPr>
          <a:lstStyle/>
          <a:p>
            <a:r>
              <a:rPr lang="fr-FR" dirty="0"/>
              <a:t>0,n</a:t>
            </a:r>
          </a:p>
        </p:txBody>
      </p:sp>
      <p:sp>
        <p:nvSpPr>
          <p:cNvPr id="37" name="ZoneTexte 36">
            <a:extLst>
              <a:ext uri="{FF2B5EF4-FFF2-40B4-BE49-F238E27FC236}">
                <a16:creationId xmlns:a16="http://schemas.microsoft.com/office/drawing/2014/main" id="{A241E91E-B23C-42E6-A9EF-622067B4A9FA}"/>
              </a:ext>
            </a:extLst>
          </p:cNvPr>
          <p:cNvSpPr txBox="1"/>
          <p:nvPr/>
        </p:nvSpPr>
        <p:spPr>
          <a:xfrm>
            <a:off x="2582005" y="2766806"/>
            <a:ext cx="476412" cy="369332"/>
          </a:xfrm>
          <a:prstGeom prst="rect">
            <a:avLst/>
          </a:prstGeom>
          <a:noFill/>
        </p:spPr>
        <p:txBody>
          <a:bodyPr wrap="none" rtlCol="0">
            <a:spAutoFit/>
          </a:bodyPr>
          <a:lstStyle/>
          <a:p>
            <a:r>
              <a:rPr lang="fr-FR" dirty="0"/>
              <a:t>1,1</a:t>
            </a:r>
          </a:p>
        </p:txBody>
      </p:sp>
      <p:sp>
        <p:nvSpPr>
          <p:cNvPr id="40" name="Rectangle : coins arrondis 39">
            <a:extLst>
              <a:ext uri="{FF2B5EF4-FFF2-40B4-BE49-F238E27FC236}">
                <a16:creationId xmlns:a16="http://schemas.microsoft.com/office/drawing/2014/main" id="{4602C8B7-5CA8-4A38-B8C2-095F5F2067BE}"/>
              </a:ext>
            </a:extLst>
          </p:cNvPr>
          <p:cNvSpPr/>
          <p:nvPr/>
        </p:nvSpPr>
        <p:spPr>
          <a:xfrm>
            <a:off x="8562235" y="1889659"/>
            <a:ext cx="115993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Assigner</a:t>
            </a:r>
          </a:p>
        </p:txBody>
      </p:sp>
      <p:sp>
        <p:nvSpPr>
          <p:cNvPr id="41" name="ZoneTexte 40">
            <a:extLst>
              <a:ext uri="{FF2B5EF4-FFF2-40B4-BE49-F238E27FC236}">
                <a16:creationId xmlns:a16="http://schemas.microsoft.com/office/drawing/2014/main" id="{675D894F-29CA-4BA4-A329-A6B99BF8A5AA}"/>
              </a:ext>
            </a:extLst>
          </p:cNvPr>
          <p:cNvSpPr txBox="1"/>
          <p:nvPr/>
        </p:nvSpPr>
        <p:spPr>
          <a:xfrm>
            <a:off x="7998646" y="1889659"/>
            <a:ext cx="481222" cy="369332"/>
          </a:xfrm>
          <a:prstGeom prst="rect">
            <a:avLst/>
          </a:prstGeom>
          <a:noFill/>
        </p:spPr>
        <p:txBody>
          <a:bodyPr wrap="none" rtlCol="0">
            <a:spAutoFit/>
          </a:bodyPr>
          <a:lstStyle/>
          <a:p>
            <a:r>
              <a:rPr lang="fr-FR" dirty="0"/>
              <a:t>0,n</a:t>
            </a:r>
          </a:p>
        </p:txBody>
      </p:sp>
      <p:sp>
        <p:nvSpPr>
          <p:cNvPr id="42" name="ZoneTexte 41">
            <a:extLst>
              <a:ext uri="{FF2B5EF4-FFF2-40B4-BE49-F238E27FC236}">
                <a16:creationId xmlns:a16="http://schemas.microsoft.com/office/drawing/2014/main" id="{5BE19BF9-DC27-4345-BB44-7B376832E76B}"/>
              </a:ext>
            </a:extLst>
          </p:cNvPr>
          <p:cNvSpPr txBox="1"/>
          <p:nvPr/>
        </p:nvSpPr>
        <p:spPr>
          <a:xfrm>
            <a:off x="9675553" y="1889659"/>
            <a:ext cx="481222" cy="369332"/>
          </a:xfrm>
          <a:prstGeom prst="rect">
            <a:avLst/>
          </a:prstGeom>
          <a:noFill/>
        </p:spPr>
        <p:txBody>
          <a:bodyPr wrap="none" rtlCol="0">
            <a:spAutoFit/>
          </a:bodyPr>
          <a:lstStyle/>
          <a:p>
            <a:r>
              <a:rPr lang="fr-FR" dirty="0"/>
              <a:t>1,n</a:t>
            </a:r>
          </a:p>
        </p:txBody>
      </p:sp>
      <p:cxnSp>
        <p:nvCxnSpPr>
          <p:cNvPr id="43" name="Connecteur droit 42">
            <a:extLst>
              <a:ext uri="{FF2B5EF4-FFF2-40B4-BE49-F238E27FC236}">
                <a16:creationId xmlns:a16="http://schemas.microsoft.com/office/drawing/2014/main" id="{DB7246A7-585E-45FF-B544-CBF2236EA731}"/>
              </a:ext>
            </a:extLst>
          </p:cNvPr>
          <p:cNvCxnSpPr/>
          <p:nvPr/>
        </p:nvCxnSpPr>
        <p:spPr>
          <a:xfrm>
            <a:off x="8030195" y="2279719"/>
            <a:ext cx="206730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251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067CECC-5B50-4298-86E2-D58C241A27E1}"/>
              </a:ext>
            </a:extLst>
          </p:cNvPr>
          <p:cNvSpPr txBox="1"/>
          <p:nvPr/>
        </p:nvSpPr>
        <p:spPr>
          <a:xfrm>
            <a:off x="94570" y="92156"/>
            <a:ext cx="11733363" cy="646331"/>
          </a:xfrm>
          <a:prstGeom prst="rect">
            <a:avLst/>
          </a:prstGeom>
          <a:noFill/>
        </p:spPr>
        <p:txBody>
          <a:bodyPr wrap="square" rtlCol="0">
            <a:spAutoFit/>
          </a:bodyPr>
          <a:lstStyle/>
          <a:p>
            <a:r>
              <a:rPr lang="fr-FR" dirty="0"/>
              <a:t>Problématique : Modéliser le MCD qui représente un ensemble de commandes. Une commande étant constituée d'articles avec une </a:t>
            </a:r>
            <a:r>
              <a:rPr lang="fr-FR" dirty="0">
                <a:highlight>
                  <a:srgbClr val="FFFF00"/>
                </a:highlight>
              </a:rPr>
              <a:t>quantité</a:t>
            </a:r>
            <a:r>
              <a:rPr lang="fr-FR" dirty="0"/>
              <a:t>.</a:t>
            </a:r>
          </a:p>
        </p:txBody>
      </p:sp>
      <p:sp>
        <p:nvSpPr>
          <p:cNvPr id="3" name="Rectangle 2">
            <a:extLst>
              <a:ext uri="{FF2B5EF4-FFF2-40B4-BE49-F238E27FC236}">
                <a16:creationId xmlns:a16="http://schemas.microsoft.com/office/drawing/2014/main" id="{6446578E-1135-4258-BBBE-BF49AC8FA429}"/>
              </a:ext>
            </a:extLst>
          </p:cNvPr>
          <p:cNvSpPr/>
          <p:nvPr/>
        </p:nvSpPr>
        <p:spPr>
          <a:xfrm>
            <a:off x="7860340" y="1875446"/>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référence</a:t>
            </a:r>
          </a:p>
          <a:p>
            <a:r>
              <a:rPr lang="fr-FR" dirty="0"/>
              <a:t>libellé</a:t>
            </a:r>
          </a:p>
          <a:p>
            <a:r>
              <a:rPr lang="fr-FR" dirty="0"/>
              <a:t>prix</a:t>
            </a:r>
          </a:p>
          <a:p>
            <a:endParaRPr lang="fr-FR" dirty="0"/>
          </a:p>
        </p:txBody>
      </p:sp>
      <p:sp>
        <p:nvSpPr>
          <p:cNvPr id="4" name="Rectangle 3">
            <a:extLst>
              <a:ext uri="{FF2B5EF4-FFF2-40B4-BE49-F238E27FC236}">
                <a16:creationId xmlns:a16="http://schemas.microsoft.com/office/drawing/2014/main" id="{BCE95D43-957D-481E-9D1F-8091A31CB70B}"/>
              </a:ext>
            </a:extLst>
          </p:cNvPr>
          <p:cNvSpPr/>
          <p:nvPr/>
        </p:nvSpPr>
        <p:spPr>
          <a:xfrm>
            <a:off x="7858059" y="1421195"/>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Article</a:t>
            </a:r>
          </a:p>
        </p:txBody>
      </p:sp>
      <p:sp>
        <p:nvSpPr>
          <p:cNvPr id="5" name="Rectangle 4">
            <a:extLst>
              <a:ext uri="{FF2B5EF4-FFF2-40B4-BE49-F238E27FC236}">
                <a16:creationId xmlns:a16="http://schemas.microsoft.com/office/drawing/2014/main" id="{37723A68-3FE7-4341-9B9C-BB4444DD21F2}"/>
              </a:ext>
            </a:extLst>
          </p:cNvPr>
          <p:cNvSpPr/>
          <p:nvPr/>
        </p:nvSpPr>
        <p:spPr>
          <a:xfrm>
            <a:off x="1854442" y="1875446"/>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err="1"/>
              <a:t>numero</a:t>
            </a:r>
            <a:endParaRPr lang="fr-FR" u="sng" dirty="0"/>
          </a:p>
          <a:p>
            <a:r>
              <a:rPr lang="fr-FR" dirty="0" err="1"/>
              <a:t>date_livraison</a:t>
            </a:r>
            <a:endParaRPr lang="fr-FR" dirty="0"/>
          </a:p>
          <a:p>
            <a:endParaRPr lang="fr-FR" dirty="0"/>
          </a:p>
          <a:p>
            <a:endParaRPr lang="fr-FR" dirty="0"/>
          </a:p>
          <a:p>
            <a:endParaRPr lang="fr-FR" dirty="0"/>
          </a:p>
          <a:p>
            <a:endParaRPr lang="fr-FR" dirty="0"/>
          </a:p>
          <a:p>
            <a:endParaRPr lang="fr-FR" dirty="0"/>
          </a:p>
          <a:p>
            <a:endParaRPr lang="fr-FR" dirty="0"/>
          </a:p>
        </p:txBody>
      </p:sp>
      <p:sp>
        <p:nvSpPr>
          <p:cNvPr id="6" name="Rectangle 5">
            <a:extLst>
              <a:ext uri="{FF2B5EF4-FFF2-40B4-BE49-F238E27FC236}">
                <a16:creationId xmlns:a16="http://schemas.microsoft.com/office/drawing/2014/main" id="{4C5CFF7D-0A3F-4BAC-80F7-4435ADF3C948}"/>
              </a:ext>
            </a:extLst>
          </p:cNvPr>
          <p:cNvSpPr/>
          <p:nvPr/>
        </p:nvSpPr>
        <p:spPr>
          <a:xfrm>
            <a:off x="1852161" y="1421195"/>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Commande</a:t>
            </a:r>
          </a:p>
        </p:txBody>
      </p:sp>
      <p:sp>
        <p:nvSpPr>
          <p:cNvPr id="7" name="Rectangle : coins arrondis 6">
            <a:extLst>
              <a:ext uri="{FF2B5EF4-FFF2-40B4-BE49-F238E27FC236}">
                <a16:creationId xmlns:a16="http://schemas.microsoft.com/office/drawing/2014/main" id="{B0BC5B50-EC70-4EF1-B7C4-68563F3D1E98}"/>
              </a:ext>
            </a:extLst>
          </p:cNvPr>
          <p:cNvSpPr/>
          <p:nvPr/>
        </p:nvSpPr>
        <p:spPr>
          <a:xfrm>
            <a:off x="5063067" y="2281767"/>
            <a:ext cx="1617133"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Contenir</a:t>
            </a:r>
          </a:p>
          <a:p>
            <a:pPr algn="ctr"/>
            <a:r>
              <a:rPr lang="fr-FR" dirty="0" err="1"/>
              <a:t>quantite</a:t>
            </a:r>
            <a:endParaRPr lang="fr-FR" dirty="0"/>
          </a:p>
        </p:txBody>
      </p:sp>
      <p:cxnSp>
        <p:nvCxnSpPr>
          <p:cNvPr id="8" name="Connecteur droit 7">
            <a:extLst>
              <a:ext uri="{FF2B5EF4-FFF2-40B4-BE49-F238E27FC236}">
                <a16:creationId xmlns:a16="http://schemas.microsoft.com/office/drawing/2014/main" id="{E6E425F4-C848-45E0-8A41-E35BF01318F5}"/>
              </a:ext>
            </a:extLst>
          </p:cNvPr>
          <p:cNvCxnSpPr>
            <a:cxnSpLocks/>
          </p:cNvCxnSpPr>
          <p:nvPr/>
        </p:nvCxnSpPr>
        <p:spPr>
          <a:xfrm>
            <a:off x="3758598" y="2624667"/>
            <a:ext cx="4099461" cy="0"/>
          </a:xfrm>
          <a:prstGeom prst="line">
            <a:avLst/>
          </a:prstGeom>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12680870-8B97-4760-BE51-A06A20A0851F}"/>
              </a:ext>
            </a:extLst>
          </p:cNvPr>
          <p:cNvSpPr txBox="1"/>
          <p:nvPr/>
        </p:nvSpPr>
        <p:spPr>
          <a:xfrm>
            <a:off x="3735713" y="2281767"/>
            <a:ext cx="481222" cy="369332"/>
          </a:xfrm>
          <a:prstGeom prst="rect">
            <a:avLst/>
          </a:prstGeom>
          <a:noFill/>
        </p:spPr>
        <p:txBody>
          <a:bodyPr wrap="square" rtlCol="0">
            <a:spAutoFit/>
          </a:bodyPr>
          <a:lstStyle/>
          <a:p>
            <a:r>
              <a:rPr lang="fr-FR" dirty="0"/>
              <a:t>1,n</a:t>
            </a:r>
          </a:p>
        </p:txBody>
      </p:sp>
      <p:sp>
        <p:nvSpPr>
          <p:cNvPr id="10" name="ZoneTexte 9">
            <a:extLst>
              <a:ext uri="{FF2B5EF4-FFF2-40B4-BE49-F238E27FC236}">
                <a16:creationId xmlns:a16="http://schemas.microsoft.com/office/drawing/2014/main" id="{A7AFC6D2-7E7B-44DA-B52A-438BA0C08798}"/>
              </a:ext>
            </a:extLst>
          </p:cNvPr>
          <p:cNvSpPr txBox="1"/>
          <p:nvPr/>
        </p:nvSpPr>
        <p:spPr>
          <a:xfrm>
            <a:off x="7306733" y="2281767"/>
            <a:ext cx="573963" cy="369332"/>
          </a:xfrm>
          <a:prstGeom prst="rect">
            <a:avLst/>
          </a:prstGeom>
          <a:noFill/>
        </p:spPr>
        <p:txBody>
          <a:bodyPr wrap="square" rtlCol="0">
            <a:spAutoFit/>
          </a:bodyPr>
          <a:lstStyle/>
          <a:p>
            <a:r>
              <a:rPr lang="fr-FR" dirty="0"/>
              <a:t>1,n</a:t>
            </a:r>
          </a:p>
        </p:txBody>
      </p:sp>
    </p:spTree>
    <p:extLst>
      <p:ext uri="{BB962C8B-B14F-4D97-AF65-F5344CB8AC3E}">
        <p14:creationId xmlns:p14="http://schemas.microsoft.com/office/powerpoint/2010/main" val="385928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E660A-B464-44C5-9497-E50664316A3B}"/>
              </a:ext>
            </a:extLst>
          </p:cNvPr>
          <p:cNvSpPr/>
          <p:nvPr/>
        </p:nvSpPr>
        <p:spPr>
          <a:xfrm>
            <a:off x="550575" y="723980"/>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matricule</a:t>
            </a:r>
          </a:p>
          <a:p>
            <a:r>
              <a:rPr lang="fr-FR" dirty="0"/>
              <a:t>nom</a:t>
            </a:r>
          </a:p>
          <a:p>
            <a:r>
              <a:rPr lang="fr-FR" dirty="0" err="1"/>
              <a:t>prenom</a:t>
            </a:r>
            <a:endParaRPr lang="fr-FR" dirty="0"/>
          </a:p>
          <a:p>
            <a:endParaRPr lang="fr-FR" dirty="0"/>
          </a:p>
          <a:p>
            <a:endParaRPr lang="fr-FR" dirty="0"/>
          </a:p>
          <a:p>
            <a:endParaRPr lang="fr-FR" dirty="0"/>
          </a:p>
          <a:p>
            <a:endParaRPr lang="fr-FR" dirty="0"/>
          </a:p>
          <a:p>
            <a:endParaRPr lang="fr-FR" dirty="0"/>
          </a:p>
          <a:p>
            <a:endParaRPr lang="fr-FR" dirty="0"/>
          </a:p>
        </p:txBody>
      </p:sp>
      <p:sp>
        <p:nvSpPr>
          <p:cNvPr id="3" name="Rectangle 2">
            <a:extLst>
              <a:ext uri="{FF2B5EF4-FFF2-40B4-BE49-F238E27FC236}">
                <a16:creationId xmlns:a16="http://schemas.microsoft.com/office/drawing/2014/main" id="{83B9EEAD-E00A-4B62-B7D2-D343492A9AF8}"/>
              </a:ext>
            </a:extLst>
          </p:cNvPr>
          <p:cNvSpPr/>
          <p:nvPr/>
        </p:nvSpPr>
        <p:spPr>
          <a:xfrm>
            <a:off x="548294" y="269729"/>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Employé</a:t>
            </a:r>
          </a:p>
        </p:txBody>
      </p:sp>
      <p:sp>
        <p:nvSpPr>
          <p:cNvPr id="4" name="Rectangle : coins arrondis 3">
            <a:extLst>
              <a:ext uri="{FF2B5EF4-FFF2-40B4-BE49-F238E27FC236}">
                <a16:creationId xmlns:a16="http://schemas.microsoft.com/office/drawing/2014/main" id="{8B9A6411-201E-4BE3-B614-907C20DF64FF}"/>
              </a:ext>
            </a:extLst>
          </p:cNvPr>
          <p:cNvSpPr/>
          <p:nvPr/>
        </p:nvSpPr>
        <p:spPr>
          <a:xfrm>
            <a:off x="4394200" y="723980"/>
            <a:ext cx="1617133"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Diriger</a:t>
            </a:r>
          </a:p>
          <a:p>
            <a:pPr algn="ctr"/>
            <a:endParaRPr lang="fr-FR" dirty="0"/>
          </a:p>
        </p:txBody>
      </p:sp>
      <p:cxnSp>
        <p:nvCxnSpPr>
          <p:cNvPr id="5" name="Connecteur droit 4">
            <a:extLst>
              <a:ext uri="{FF2B5EF4-FFF2-40B4-BE49-F238E27FC236}">
                <a16:creationId xmlns:a16="http://schemas.microsoft.com/office/drawing/2014/main" id="{CC2B80BC-0C1B-4232-A407-0533249A1C7B}"/>
              </a:ext>
            </a:extLst>
          </p:cNvPr>
          <p:cNvCxnSpPr>
            <a:cxnSpLocks/>
            <a:stCxn id="4" idx="1"/>
            <a:endCxn id="4" idx="3"/>
          </p:cNvCxnSpPr>
          <p:nvPr/>
        </p:nvCxnSpPr>
        <p:spPr>
          <a:xfrm>
            <a:off x="4394200" y="1066880"/>
            <a:ext cx="1617133" cy="0"/>
          </a:xfrm>
          <a:prstGeom prst="line">
            <a:avLst/>
          </a:prstGeom>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644D5EC3-9016-4941-B277-7EA4E58EFAFC}"/>
              </a:ext>
            </a:extLst>
          </p:cNvPr>
          <p:cNvCxnSpPr>
            <a:cxnSpLocks/>
          </p:cNvCxnSpPr>
          <p:nvPr/>
        </p:nvCxnSpPr>
        <p:spPr>
          <a:xfrm>
            <a:off x="2454731" y="931414"/>
            <a:ext cx="1939469" cy="0"/>
          </a:xfrm>
          <a:prstGeom prst="line">
            <a:avLst/>
          </a:prstGeom>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0108739D-7B48-400F-885B-16AB81E4F4A8}"/>
              </a:ext>
            </a:extLst>
          </p:cNvPr>
          <p:cNvCxnSpPr>
            <a:cxnSpLocks/>
          </p:cNvCxnSpPr>
          <p:nvPr/>
        </p:nvCxnSpPr>
        <p:spPr>
          <a:xfrm>
            <a:off x="2454731" y="1287014"/>
            <a:ext cx="1939469" cy="0"/>
          </a:xfrm>
          <a:prstGeom prst="line">
            <a:avLst/>
          </a:prstGeom>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3F0BE1FB-DAE1-4248-8413-D92F29205AE4}"/>
              </a:ext>
            </a:extLst>
          </p:cNvPr>
          <p:cNvSpPr txBox="1"/>
          <p:nvPr/>
        </p:nvSpPr>
        <p:spPr>
          <a:xfrm>
            <a:off x="2454731" y="608111"/>
            <a:ext cx="573963" cy="369332"/>
          </a:xfrm>
          <a:prstGeom prst="rect">
            <a:avLst/>
          </a:prstGeom>
          <a:noFill/>
        </p:spPr>
        <p:txBody>
          <a:bodyPr wrap="square" rtlCol="0">
            <a:spAutoFit/>
          </a:bodyPr>
          <a:lstStyle/>
          <a:p>
            <a:r>
              <a:rPr lang="fr-FR" dirty="0"/>
              <a:t>0,n</a:t>
            </a:r>
          </a:p>
        </p:txBody>
      </p:sp>
      <p:sp>
        <p:nvSpPr>
          <p:cNvPr id="13" name="ZoneTexte 12">
            <a:extLst>
              <a:ext uri="{FF2B5EF4-FFF2-40B4-BE49-F238E27FC236}">
                <a16:creationId xmlns:a16="http://schemas.microsoft.com/office/drawing/2014/main" id="{56977C71-3F89-472E-80A0-918BA7C12307}"/>
              </a:ext>
            </a:extLst>
          </p:cNvPr>
          <p:cNvSpPr txBox="1"/>
          <p:nvPr/>
        </p:nvSpPr>
        <p:spPr>
          <a:xfrm>
            <a:off x="2454730" y="1225114"/>
            <a:ext cx="573963" cy="369332"/>
          </a:xfrm>
          <a:prstGeom prst="rect">
            <a:avLst/>
          </a:prstGeom>
          <a:noFill/>
        </p:spPr>
        <p:txBody>
          <a:bodyPr wrap="square" rtlCol="0">
            <a:spAutoFit/>
          </a:bodyPr>
          <a:lstStyle/>
          <a:p>
            <a:r>
              <a:rPr lang="fr-FR" dirty="0"/>
              <a:t>0,1</a:t>
            </a:r>
          </a:p>
        </p:txBody>
      </p:sp>
      <p:sp>
        <p:nvSpPr>
          <p:cNvPr id="14" name="Rectangle 13">
            <a:extLst>
              <a:ext uri="{FF2B5EF4-FFF2-40B4-BE49-F238E27FC236}">
                <a16:creationId xmlns:a16="http://schemas.microsoft.com/office/drawing/2014/main" id="{E23C2FDE-6FB1-4A51-9C1F-8E07B191F23B}"/>
              </a:ext>
            </a:extLst>
          </p:cNvPr>
          <p:cNvSpPr/>
          <p:nvPr/>
        </p:nvSpPr>
        <p:spPr>
          <a:xfrm>
            <a:off x="9034591" y="4093713"/>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dirty="0"/>
          </a:p>
          <a:p>
            <a:r>
              <a:rPr lang="fr-FR" dirty="0"/>
              <a:t>nom</a:t>
            </a:r>
          </a:p>
          <a:p>
            <a:r>
              <a:rPr lang="fr-FR" dirty="0" err="1"/>
              <a:t>prenom</a:t>
            </a:r>
            <a:endParaRPr lang="fr-FR" dirty="0"/>
          </a:p>
        </p:txBody>
      </p:sp>
      <p:sp>
        <p:nvSpPr>
          <p:cNvPr id="15" name="Rectangle 14">
            <a:extLst>
              <a:ext uri="{FF2B5EF4-FFF2-40B4-BE49-F238E27FC236}">
                <a16:creationId xmlns:a16="http://schemas.microsoft.com/office/drawing/2014/main" id="{426C5475-DCB0-4E93-A531-EFECB6CD13F8}"/>
              </a:ext>
            </a:extLst>
          </p:cNvPr>
          <p:cNvSpPr/>
          <p:nvPr/>
        </p:nvSpPr>
        <p:spPr>
          <a:xfrm>
            <a:off x="9032310" y="3639462"/>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Ministre</a:t>
            </a:r>
          </a:p>
        </p:txBody>
      </p:sp>
      <p:sp>
        <p:nvSpPr>
          <p:cNvPr id="16" name="Rectangle 15">
            <a:extLst>
              <a:ext uri="{FF2B5EF4-FFF2-40B4-BE49-F238E27FC236}">
                <a16:creationId xmlns:a16="http://schemas.microsoft.com/office/drawing/2014/main" id="{2D63169E-B430-4F5F-839A-1F18DB6D3F0B}"/>
              </a:ext>
            </a:extLst>
          </p:cNvPr>
          <p:cNvSpPr/>
          <p:nvPr/>
        </p:nvSpPr>
        <p:spPr>
          <a:xfrm>
            <a:off x="3028693" y="4093713"/>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dirty="0"/>
          </a:p>
          <a:p>
            <a:r>
              <a:rPr lang="fr-FR" dirty="0"/>
              <a:t>nom</a:t>
            </a:r>
          </a:p>
          <a:p>
            <a:endParaRPr lang="fr-FR" dirty="0"/>
          </a:p>
          <a:p>
            <a:endParaRPr lang="fr-FR" dirty="0"/>
          </a:p>
          <a:p>
            <a:endParaRPr lang="fr-FR" dirty="0"/>
          </a:p>
          <a:p>
            <a:endParaRPr lang="fr-FR" dirty="0"/>
          </a:p>
        </p:txBody>
      </p:sp>
      <p:sp>
        <p:nvSpPr>
          <p:cNvPr id="17" name="Rectangle 16">
            <a:extLst>
              <a:ext uri="{FF2B5EF4-FFF2-40B4-BE49-F238E27FC236}">
                <a16:creationId xmlns:a16="http://schemas.microsoft.com/office/drawing/2014/main" id="{3C7A2A98-76FE-4639-8401-A00EE11F4349}"/>
              </a:ext>
            </a:extLst>
          </p:cNvPr>
          <p:cNvSpPr/>
          <p:nvPr/>
        </p:nvSpPr>
        <p:spPr>
          <a:xfrm>
            <a:off x="3026412" y="3639462"/>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Ministère</a:t>
            </a:r>
          </a:p>
        </p:txBody>
      </p:sp>
      <p:sp>
        <p:nvSpPr>
          <p:cNvPr id="18" name="Rectangle : coins arrondis 17">
            <a:extLst>
              <a:ext uri="{FF2B5EF4-FFF2-40B4-BE49-F238E27FC236}">
                <a16:creationId xmlns:a16="http://schemas.microsoft.com/office/drawing/2014/main" id="{0C02EF83-D84C-4A03-BD43-1C1BC3052104}"/>
              </a:ext>
            </a:extLst>
          </p:cNvPr>
          <p:cNvSpPr/>
          <p:nvPr/>
        </p:nvSpPr>
        <p:spPr>
          <a:xfrm>
            <a:off x="6237318" y="4500034"/>
            <a:ext cx="1617133"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Diriger</a:t>
            </a:r>
          </a:p>
          <a:p>
            <a:pPr algn="ctr"/>
            <a:endParaRPr lang="fr-FR" dirty="0"/>
          </a:p>
        </p:txBody>
      </p:sp>
      <p:cxnSp>
        <p:nvCxnSpPr>
          <p:cNvPr id="19" name="Connecteur droit 18">
            <a:extLst>
              <a:ext uri="{FF2B5EF4-FFF2-40B4-BE49-F238E27FC236}">
                <a16:creationId xmlns:a16="http://schemas.microsoft.com/office/drawing/2014/main" id="{65B0EFE7-CE43-4EC0-A1D0-7452C74E4A87}"/>
              </a:ext>
            </a:extLst>
          </p:cNvPr>
          <p:cNvCxnSpPr>
            <a:cxnSpLocks/>
          </p:cNvCxnSpPr>
          <p:nvPr/>
        </p:nvCxnSpPr>
        <p:spPr>
          <a:xfrm>
            <a:off x="4932849" y="4842934"/>
            <a:ext cx="4099461" cy="0"/>
          </a:xfrm>
          <a:prstGeom prst="line">
            <a:avLst/>
          </a:prstGeom>
        </p:spPr>
        <p:style>
          <a:lnRef idx="2">
            <a:schemeClr val="dk1"/>
          </a:lnRef>
          <a:fillRef idx="0">
            <a:schemeClr val="dk1"/>
          </a:fillRef>
          <a:effectRef idx="1">
            <a:schemeClr val="dk1"/>
          </a:effectRef>
          <a:fontRef idx="minor">
            <a:schemeClr val="tx1"/>
          </a:fontRef>
        </p:style>
      </p:cxnSp>
      <p:sp>
        <p:nvSpPr>
          <p:cNvPr id="20" name="ZoneTexte 19">
            <a:extLst>
              <a:ext uri="{FF2B5EF4-FFF2-40B4-BE49-F238E27FC236}">
                <a16:creationId xmlns:a16="http://schemas.microsoft.com/office/drawing/2014/main" id="{BCD29DEF-E95D-4C26-8D5B-07FFEDC19CBC}"/>
              </a:ext>
            </a:extLst>
          </p:cNvPr>
          <p:cNvSpPr txBox="1"/>
          <p:nvPr/>
        </p:nvSpPr>
        <p:spPr>
          <a:xfrm>
            <a:off x="4909964" y="4500034"/>
            <a:ext cx="481222" cy="369332"/>
          </a:xfrm>
          <a:prstGeom prst="rect">
            <a:avLst/>
          </a:prstGeom>
          <a:noFill/>
        </p:spPr>
        <p:txBody>
          <a:bodyPr wrap="square" rtlCol="0">
            <a:spAutoFit/>
          </a:bodyPr>
          <a:lstStyle/>
          <a:p>
            <a:r>
              <a:rPr lang="fr-FR" dirty="0"/>
              <a:t>1,1</a:t>
            </a:r>
          </a:p>
        </p:txBody>
      </p:sp>
      <p:sp>
        <p:nvSpPr>
          <p:cNvPr id="21" name="ZoneTexte 20">
            <a:extLst>
              <a:ext uri="{FF2B5EF4-FFF2-40B4-BE49-F238E27FC236}">
                <a16:creationId xmlns:a16="http://schemas.microsoft.com/office/drawing/2014/main" id="{0E0114FC-414A-458E-A7D0-C62F6A650A00}"/>
              </a:ext>
            </a:extLst>
          </p:cNvPr>
          <p:cNvSpPr txBox="1"/>
          <p:nvPr/>
        </p:nvSpPr>
        <p:spPr>
          <a:xfrm>
            <a:off x="8578535" y="4491568"/>
            <a:ext cx="573963" cy="369332"/>
          </a:xfrm>
          <a:prstGeom prst="rect">
            <a:avLst/>
          </a:prstGeom>
          <a:noFill/>
        </p:spPr>
        <p:txBody>
          <a:bodyPr wrap="square" rtlCol="0">
            <a:spAutoFit/>
          </a:bodyPr>
          <a:lstStyle/>
          <a:p>
            <a:r>
              <a:rPr lang="fr-FR" dirty="0"/>
              <a:t>1,1</a:t>
            </a:r>
          </a:p>
        </p:txBody>
      </p:sp>
    </p:spTree>
    <p:extLst>
      <p:ext uri="{BB962C8B-B14F-4D97-AF65-F5344CB8AC3E}">
        <p14:creationId xmlns:p14="http://schemas.microsoft.com/office/powerpoint/2010/main" val="379358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6D7179A-55BD-4985-BB05-7EC53284980C}"/>
              </a:ext>
            </a:extLst>
          </p:cNvPr>
          <p:cNvSpPr txBox="1"/>
          <p:nvPr/>
        </p:nvSpPr>
        <p:spPr>
          <a:xfrm>
            <a:off x="5411637" y="66756"/>
            <a:ext cx="6780363" cy="923330"/>
          </a:xfrm>
          <a:prstGeom prst="rect">
            <a:avLst/>
          </a:prstGeom>
          <a:noFill/>
        </p:spPr>
        <p:txBody>
          <a:bodyPr wrap="square" rtlCol="0">
            <a:spAutoFit/>
          </a:bodyPr>
          <a:lstStyle/>
          <a:p>
            <a:r>
              <a:rPr lang="fr-FR" dirty="0"/>
              <a:t>Problématique : On nous demande de développer une base de données qui permet de stocker les vols effectués par les avions de la flotte</a:t>
            </a:r>
          </a:p>
        </p:txBody>
      </p:sp>
      <p:sp>
        <p:nvSpPr>
          <p:cNvPr id="3" name="ZoneTexte 2">
            <a:extLst>
              <a:ext uri="{FF2B5EF4-FFF2-40B4-BE49-F238E27FC236}">
                <a16:creationId xmlns:a16="http://schemas.microsoft.com/office/drawing/2014/main" id="{15050676-371B-4CA0-97E2-EAB0D399B1FB}"/>
              </a:ext>
            </a:extLst>
          </p:cNvPr>
          <p:cNvSpPr txBox="1"/>
          <p:nvPr/>
        </p:nvSpPr>
        <p:spPr>
          <a:xfrm>
            <a:off x="530186" y="159089"/>
            <a:ext cx="2480359" cy="369332"/>
          </a:xfrm>
          <a:prstGeom prst="rect">
            <a:avLst/>
          </a:prstGeom>
          <a:noFill/>
        </p:spPr>
        <p:txBody>
          <a:bodyPr wrap="none" rtlCol="0">
            <a:spAutoFit/>
          </a:bodyPr>
          <a:lstStyle/>
          <a:p>
            <a:r>
              <a:rPr lang="fr-FR" dirty="0"/>
              <a:t>Dictionnaire de données</a:t>
            </a:r>
          </a:p>
        </p:txBody>
      </p:sp>
      <p:sp>
        <p:nvSpPr>
          <p:cNvPr id="4" name="Rectangle 3">
            <a:extLst>
              <a:ext uri="{FF2B5EF4-FFF2-40B4-BE49-F238E27FC236}">
                <a16:creationId xmlns:a16="http://schemas.microsoft.com/office/drawing/2014/main" id="{89B9AB4C-C7E5-4414-AE00-4FF5BAA0251D}"/>
              </a:ext>
            </a:extLst>
          </p:cNvPr>
          <p:cNvSpPr/>
          <p:nvPr/>
        </p:nvSpPr>
        <p:spPr>
          <a:xfrm>
            <a:off x="6136420" y="1733796"/>
            <a:ext cx="1906437" cy="4573871"/>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Date</a:t>
            </a:r>
          </a:p>
          <a:p>
            <a:r>
              <a:rPr lang="fr-FR" dirty="0"/>
              <a:t>Heure Départ</a:t>
            </a:r>
          </a:p>
          <a:p>
            <a:r>
              <a:rPr lang="fr-FR" dirty="0"/>
              <a:t>Heure Arrivée</a:t>
            </a:r>
          </a:p>
          <a:p>
            <a:r>
              <a:rPr lang="fr-FR" dirty="0"/>
              <a:t>Numéro de vol</a:t>
            </a:r>
          </a:p>
        </p:txBody>
      </p:sp>
      <p:sp>
        <p:nvSpPr>
          <p:cNvPr id="5" name="Rectangle 4">
            <a:extLst>
              <a:ext uri="{FF2B5EF4-FFF2-40B4-BE49-F238E27FC236}">
                <a16:creationId xmlns:a16="http://schemas.microsoft.com/office/drawing/2014/main" id="{7D7F95D9-541C-48DA-8E15-77CEED153642}"/>
              </a:ext>
            </a:extLst>
          </p:cNvPr>
          <p:cNvSpPr/>
          <p:nvPr/>
        </p:nvSpPr>
        <p:spPr>
          <a:xfrm>
            <a:off x="6136419" y="1272131"/>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Vol</a:t>
            </a:r>
          </a:p>
        </p:txBody>
      </p:sp>
      <p:sp>
        <p:nvSpPr>
          <p:cNvPr id="6" name="Rectangle 5">
            <a:extLst>
              <a:ext uri="{FF2B5EF4-FFF2-40B4-BE49-F238E27FC236}">
                <a16:creationId xmlns:a16="http://schemas.microsoft.com/office/drawing/2014/main" id="{03CBE471-F830-4B29-A129-27350C174188}"/>
              </a:ext>
            </a:extLst>
          </p:cNvPr>
          <p:cNvSpPr/>
          <p:nvPr/>
        </p:nvSpPr>
        <p:spPr>
          <a:xfrm>
            <a:off x="2983540" y="2290313"/>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Immatriculation</a:t>
            </a:r>
          </a:p>
          <a:p>
            <a:r>
              <a:rPr lang="fr-FR" dirty="0"/>
              <a:t>Année fabrication</a:t>
            </a:r>
          </a:p>
          <a:p>
            <a:r>
              <a:rPr lang="fr-FR" dirty="0"/>
              <a:t>Nom</a:t>
            </a:r>
          </a:p>
          <a:p>
            <a:endParaRPr lang="fr-FR" dirty="0"/>
          </a:p>
        </p:txBody>
      </p:sp>
      <p:sp>
        <p:nvSpPr>
          <p:cNvPr id="7" name="Rectangle 6">
            <a:extLst>
              <a:ext uri="{FF2B5EF4-FFF2-40B4-BE49-F238E27FC236}">
                <a16:creationId xmlns:a16="http://schemas.microsoft.com/office/drawing/2014/main" id="{3AFFD6D3-AA46-42B0-80B3-F354E7C1C31E}"/>
              </a:ext>
            </a:extLst>
          </p:cNvPr>
          <p:cNvSpPr/>
          <p:nvPr/>
        </p:nvSpPr>
        <p:spPr>
          <a:xfrm>
            <a:off x="2981259" y="1836062"/>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Avion</a:t>
            </a:r>
          </a:p>
        </p:txBody>
      </p:sp>
      <p:sp>
        <p:nvSpPr>
          <p:cNvPr id="10" name="Rectangle 9">
            <a:extLst>
              <a:ext uri="{FF2B5EF4-FFF2-40B4-BE49-F238E27FC236}">
                <a16:creationId xmlns:a16="http://schemas.microsoft.com/office/drawing/2014/main" id="{36D76D6A-9C7C-423A-9C4B-B4012D5CA722}"/>
              </a:ext>
            </a:extLst>
          </p:cNvPr>
          <p:cNvSpPr/>
          <p:nvPr/>
        </p:nvSpPr>
        <p:spPr>
          <a:xfrm>
            <a:off x="10110159" y="4151972"/>
            <a:ext cx="1906437" cy="2277373"/>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dirty="0"/>
              <a:t>Ville</a:t>
            </a:r>
          </a:p>
          <a:p>
            <a:r>
              <a:rPr lang="fr-FR" dirty="0"/>
              <a:t>Capacité</a:t>
            </a:r>
          </a:p>
          <a:p>
            <a:r>
              <a:rPr lang="fr-FR" dirty="0"/>
              <a:t>Pays</a:t>
            </a:r>
          </a:p>
          <a:p>
            <a:r>
              <a:rPr lang="fr-FR" dirty="0"/>
              <a:t>Nom</a:t>
            </a:r>
          </a:p>
          <a:p>
            <a:r>
              <a:rPr lang="fr-FR" u="sng" dirty="0"/>
              <a:t>Code</a:t>
            </a:r>
          </a:p>
        </p:txBody>
      </p:sp>
      <p:sp>
        <p:nvSpPr>
          <p:cNvPr id="11" name="Rectangle 10">
            <a:extLst>
              <a:ext uri="{FF2B5EF4-FFF2-40B4-BE49-F238E27FC236}">
                <a16:creationId xmlns:a16="http://schemas.microsoft.com/office/drawing/2014/main" id="{BD2C1099-1F76-4F69-B3D3-37AB4B760DA8}"/>
              </a:ext>
            </a:extLst>
          </p:cNvPr>
          <p:cNvSpPr/>
          <p:nvPr/>
        </p:nvSpPr>
        <p:spPr>
          <a:xfrm>
            <a:off x="10110159" y="3716656"/>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a:t>Aéroport</a:t>
            </a:r>
          </a:p>
        </p:txBody>
      </p:sp>
      <p:sp>
        <p:nvSpPr>
          <p:cNvPr id="12" name="Rectangle 11">
            <a:extLst>
              <a:ext uri="{FF2B5EF4-FFF2-40B4-BE49-F238E27FC236}">
                <a16:creationId xmlns:a16="http://schemas.microsoft.com/office/drawing/2014/main" id="{3BE95947-6136-436D-AE78-744CFCB94973}"/>
              </a:ext>
            </a:extLst>
          </p:cNvPr>
          <p:cNvSpPr/>
          <p:nvPr/>
        </p:nvSpPr>
        <p:spPr>
          <a:xfrm>
            <a:off x="10097498" y="1465632"/>
            <a:ext cx="1906437" cy="1815708"/>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Matricule</a:t>
            </a:r>
          </a:p>
          <a:p>
            <a:r>
              <a:rPr lang="fr-FR" dirty="0"/>
              <a:t>Nom</a:t>
            </a:r>
          </a:p>
          <a:p>
            <a:r>
              <a:rPr lang="fr-FR" dirty="0"/>
              <a:t>Prénom</a:t>
            </a:r>
          </a:p>
          <a:p>
            <a:r>
              <a:rPr lang="fr-FR" dirty="0"/>
              <a:t>Fonction</a:t>
            </a:r>
          </a:p>
        </p:txBody>
      </p:sp>
      <p:sp>
        <p:nvSpPr>
          <p:cNvPr id="13" name="Rectangle 12">
            <a:extLst>
              <a:ext uri="{FF2B5EF4-FFF2-40B4-BE49-F238E27FC236}">
                <a16:creationId xmlns:a16="http://schemas.microsoft.com/office/drawing/2014/main" id="{785FC7F7-6430-415D-A01B-A199EF429528}"/>
              </a:ext>
            </a:extLst>
          </p:cNvPr>
          <p:cNvSpPr/>
          <p:nvPr/>
        </p:nvSpPr>
        <p:spPr>
          <a:xfrm>
            <a:off x="10097498" y="1003967"/>
            <a:ext cx="1906437"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MembreEquipage</a:t>
            </a:r>
            <a:endParaRPr lang="fr-FR" dirty="0"/>
          </a:p>
        </p:txBody>
      </p:sp>
      <p:sp>
        <p:nvSpPr>
          <p:cNvPr id="14" name="Rectangle 13">
            <a:extLst>
              <a:ext uri="{FF2B5EF4-FFF2-40B4-BE49-F238E27FC236}">
                <a16:creationId xmlns:a16="http://schemas.microsoft.com/office/drawing/2014/main" id="{E462617F-1FC1-4E10-9461-F2C1068E94E9}"/>
              </a:ext>
            </a:extLst>
          </p:cNvPr>
          <p:cNvSpPr/>
          <p:nvPr/>
        </p:nvSpPr>
        <p:spPr>
          <a:xfrm>
            <a:off x="175404" y="2379979"/>
            <a:ext cx="1414424" cy="227247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fr-FR" u="sng" dirty="0"/>
              <a:t>Identifiant</a:t>
            </a:r>
          </a:p>
          <a:p>
            <a:r>
              <a:rPr lang="fr-FR" dirty="0"/>
              <a:t>Modèle</a:t>
            </a:r>
          </a:p>
          <a:p>
            <a:r>
              <a:rPr lang="fr-FR" dirty="0"/>
              <a:t>Nombre pax</a:t>
            </a:r>
          </a:p>
          <a:p>
            <a:r>
              <a:rPr lang="fr-FR" dirty="0"/>
              <a:t>Constructeur</a:t>
            </a:r>
          </a:p>
        </p:txBody>
      </p:sp>
      <p:sp>
        <p:nvSpPr>
          <p:cNvPr id="15" name="Rectangle 14">
            <a:extLst>
              <a:ext uri="{FF2B5EF4-FFF2-40B4-BE49-F238E27FC236}">
                <a16:creationId xmlns:a16="http://schemas.microsoft.com/office/drawing/2014/main" id="{AECE5842-D50A-4A55-8486-461DD5EF43C5}"/>
              </a:ext>
            </a:extLst>
          </p:cNvPr>
          <p:cNvSpPr/>
          <p:nvPr/>
        </p:nvSpPr>
        <p:spPr>
          <a:xfrm>
            <a:off x="175403" y="1913416"/>
            <a:ext cx="1414425"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err="1"/>
              <a:t>TypeAvion</a:t>
            </a:r>
            <a:endParaRPr lang="fr-FR" dirty="0"/>
          </a:p>
        </p:txBody>
      </p:sp>
      <p:sp>
        <p:nvSpPr>
          <p:cNvPr id="16" name="Rectangle : coins arrondis 15">
            <a:extLst>
              <a:ext uri="{FF2B5EF4-FFF2-40B4-BE49-F238E27FC236}">
                <a16:creationId xmlns:a16="http://schemas.microsoft.com/office/drawing/2014/main" id="{4BA564EF-B33F-40DF-9BE6-6DBAB7027D67}"/>
              </a:ext>
            </a:extLst>
          </p:cNvPr>
          <p:cNvSpPr/>
          <p:nvPr/>
        </p:nvSpPr>
        <p:spPr>
          <a:xfrm>
            <a:off x="8562235" y="4309554"/>
            <a:ext cx="115993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Partir</a:t>
            </a:r>
          </a:p>
        </p:txBody>
      </p:sp>
      <p:cxnSp>
        <p:nvCxnSpPr>
          <p:cNvPr id="18" name="Connecteur droit 17">
            <a:extLst>
              <a:ext uri="{FF2B5EF4-FFF2-40B4-BE49-F238E27FC236}">
                <a16:creationId xmlns:a16="http://schemas.microsoft.com/office/drawing/2014/main" id="{73983DBD-123C-478C-B1D0-45C67FF20B13}"/>
              </a:ext>
            </a:extLst>
          </p:cNvPr>
          <p:cNvCxnSpPr/>
          <p:nvPr/>
        </p:nvCxnSpPr>
        <p:spPr>
          <a:xfrm>
            <a:off x="8042856" y="4647557"/>
            <a:ext cx="2067303" cy="0"/>
          </a:xfrm>
          <a:prstGeom prst="line">
            <a:avLst/>
          </a:prstGeom>
        </p:spPr>
        <p:style>
          <a:lnRef idx="2">
            <a:schemeClr val="dk1"/>
          </a:lnRef>
          <a:fillRef idx="0">
            <a:schemeClr val="dk1"/>
          </a:fillRef>
          <a:effectRef idx="1">
            <a:schemeClr val="dk1"/>
          </a:effectRef>
          <a:fontRef idx="minor">
            <a:schemeClr val="tx1"/>
          </a:fontRef>
        </p:style>
      </p:cxnSp>
      <p:sp>
        <p:nvSpPr>
          <p:cNvPr id="19" name="Rectangle : coins arrondis 18">
            <a:extLst>
              <a:ext uri="{FF2B5EF4-FFF2-40B4-BE49-F238E27FC236}">
                <a16:creationId xmlns:a16="http://schemas.microsoft.com/office/drawing/2014/main" id="{DACA3DCA-280D-4687-BDE9-8777C0C6AD85}"/>
              </a:ext>
            </a:extLst>
          </p:cNvPr>
          <p:cNvSpPr/>
          <p:nvPr/>
        </p:nvSpPr>
        <p:spPr>
          <a:xfrm>
            <a:off x="8562235" y="5240456"/>
            <a:ext cx="115993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Arriver</a:t>
            </a:r>
          </a:p>
        </p:txBody>
      </p:sp>
      <p:cxnSp>
        <p:nvCxnSpPr>
          <p:cNvPr id="20" name="Connecteur droit 19">
            <a:extLst>
              <a:ext uri="{FF2B5EF4-FFF2-40B4-BE49-F238E27FC236}">
                <a16:creationId xmlns:a16="http://schemas.microsoft.com/office/drawing/2014/main" id="{019CD780-24F3-42F5-B09A-51AEA8870406}"/>
              </a:ext>
            </a:extLst>
          </p:cNvPr>
          <p:cNvCxnSpPr/>
          <p:nvPr/>
        </p:nvCxnSpPr>
        <p:spPr>
          <a:xfrm>
            <a:off x="8042856" y="5578459"/>
            <a:ext cx="2067303" cy="0"/>
          </a:xfrm>
          <a:prstGeom prst="line">
            <a:avLst/>
          </a:prstGeom>
        </p:spPr>
        <p:style>
          <a:lnRef idx="2">
            <a:schemeClr val="dk1"/>
          </a:lnRef>
          <a:fillRef idx="0">
            <a:schemeClr val="dk1"/>
          </a:fillRef>
          <a:effectRef idx="1">
            <a:schemeClr val="dk1"/>
          </a:effectRef>
          <a:fontRef idx="minor">
            <a:schemeClr val="tx1"/>
          </a:fontRef>
        </p:style>
      </p:cxnSp>
      <p:sp>
        <p:nvSpPr>
          <p:cNvPr id="21" name="ZoneTexte 20">
            <a:extLst>
              <a:ext uri="{FF2B5EF4-FFF2-40B4-BE49-F238E27FC236}">
                <a16:creationId xmlns:a16="http://schemas.microsoft.com/office/drawing/2014/main" id="{CDB15B63-3D61-4DA8-A8D9-183FFF621524}"/>
              </a:ext>
            </a:extLst>
          </p:cNvPr>
          <p:cNvSpPr txBox="1"/>
          <p:nvPr/>
        </p:nvSpPr>
        <p:spPr>
          <a:xfrm>
            <a:off x="7998646" y="4309554"/>
            <a:ext cx="476412" cy="369332"/>
          </a:xfrm>
          <a:prstGeom prst="rect">
            <a:avLst/>
          </a:prstGeom>
          <a:noFill/>
        </p:spPr>
        <p:txBody>
          <a:bodyPr wrap="none" rtlCol="0">
            <a:spAutoFit/>
          </a:bodyPr>
          <a:lstStyle/>
          <a:p>
            <a:r>
              <a:rPr lang="fr-FR" dirty="0"/>
              <a:t>1,1</a:t>
            </a:r>
          </a:p>
        </p:txBody>
      </p:sp>
      <p:sp>
        <p:nvSpPr>
          <p:cNvPr id="22" name="ZoneTexte 21">
            <a:extLst>
              <a:ext uri="{FF2B5EF4-FFF2-40B4-BE49-F238E27FC236}">
                <a16:creationId xmlns:a16="http://schemas.microsoft.com/office/drawing/2014/main" id="{A9F13F15-E0EC-4B7A-AF77-6444C023946C}"/>
              </a:ext>
            </a:extLst>
          </p:cNvPr>
          <p:cNvSpPr txBox="1"/>
          <p:nvPr/>
        </p:nvSpPr>
        <p:spPr>
          <a:xfrm>
            <a:off x="9675553" y="4309554"/>
            <a:ext cx="481222" cy="369332"/>
          </a:xfrm>
          <a:prstGeom prst="rect">
            <a:avLst/>
          </a:prstGeom>
          <a:noFill/>
        </p:spPr>
        <p:txBody>
          <a:bodyPr wrap="none" rtlCol="0">
            <a:spAutoFit/>
          </a:bodyPr>
          <a:lstStyle/>
          <a:p>
            <a:r>
              <a:rPr lang="fr-FR" dirty="0"/>
              <a:t>0,n</a:t>
            </a:r>
          </a:p>
        </p:txBody>
      </p:sp>
      <p:sp>
        <p:nvSpPr>
          <p:cNvPr id="23" name="ZoneTexte 22">
            <a:extLst>
              <a:ext uri="{FF2B5EF4-FFF2-40B4-BE49-F238E27FC236}">
                <a16:creationId xmlns:a16="http://schemas.microsoft.com/office/drawing/2014/main" id="{F57FF7C9-8699-4E7A-904E-EC27E32A052A}"/>
              </a:ext>
            </a:extLst>
          </p:cNvPr>
          <p:cNvSpPr txBox="1"/>
          <p:nvPr/>
        </p:nvSpPr>
        <p:spPr>
          <a:xfrm>
            <a:off x="7990104" y="5238308"/>
            <a:ext cx="476412" cy="369332"/>
          </a:xfrm>
          <a:prstGeom prst="rect">
            <a:avLst/>
          </a:prstGeom>
          <a:noFill/>
        </p:spPr>
        <p:txBody>
          <a:bodyPr wrap="none" rtlCol="0">
            <a:spAutoFit/>
          </a:bodyPr>
          <a:lstStyle/>
          <a:p>
            <a:r>
              <a:rPr lang="fr-FR" dirty="0"/>
              <a:t>1,1</a:t>
            </a:r>
          </a:p>
        </p:txBody>
      </p:sp>
      <p:sp>
        <p:nvSpPr>
          <p:cNvPr id="24" name="ZoneTexte 23">
            <a:extLst>
              <a:ext uri="{FF2B5EF4-FFF2-40B4-BE49-F238E27FC236}">
                <a16:creationId xmlns:a16="http://schemas.microsoft.com/office/drawing/2014/main" id="{40534412-73FE-4A36-BEDD-427603221F1D}"/>
              </a:ext>
            </a:extLst>
          </p:cNvPr>
          <p:cNvSpPr txBox="1"/>
          <p:nvPr/>
        </p:nvSpPr>
        <p:spPr>
          <a:xfrm>
            <a:off x="9675553" y="5271784"/>
            <a:ext cx="481222" cy="369332"/>
          </a:xfrm>
          <a:prstGeom prst="rect">
            <a:avLst/>
          </a:prstGeom>
          <a:noFill/>
        </p:spPr>
        <p:txBody>
          <a:bodyPr wrap="none" rtlCol="0">
            <a:spAutoFit/>
          </a:bodyPr>
          <a:lstStyle/>
          <a:p>
            <a:r>
              <a:rPr lang="fr-FR" dirty="0"/>
              <a:t>0,n</a:t>
            </a:r>
          </a:p>
        </p:txBody>
      </p:sp>
      <p:sp>
        <p:nvSpPr>
          <p:cNvPr id="29" name="Rectangle : coins arrondis 28">
            <a:extLst>
              <a:ext uri="{FF2B5EF4-FFF2-40B4-BE49-F238E27FC236}">
                <a16:creationId xmlns:a16="http://schemas.microsoft.com/office/drawing/2014/main" id="{928BBE9F-762D-406B-96B7-D02A15568EAC}"/>
              </a:ext>
            </a:extLst>
          </p:cNvPr>
          <p:cNvSpPr/>
          <p:nvPr/>
        </p:nvSpPr>
        <p:spPr>
          <a:xfrm>
            <a:off x="5178105" y="3208746"/>
            <a:ext cx="764320"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Faire</a:t>
            </a:r>
          </a:p>
        </p:txBody>
      </p:sp>
      <p:cxnSp>
        <p:nvCxnSpPr>
          <p:cNvPr id="30" name="Connecteur droit 29">
            <a:extLst>
              <a:ext uri="{FF2B5EF4-FFF2-40B4-BE49-F238E27FC236}">
                <a16:creationId xmlns:a16="http://schemas.microsoft.com/office/drawing/2014/main" id="{38727A65-7F74-4988-8E6F-6435D90592DA}"/>
              </a:ext>
            </a:extLst>
          </p:cNvPr>
          <p:cNvCxnSpPr>
            <a:cxnSpLocks/>
          </p:cNvCxnSpPr>
          <p:nvPr/>
        </p:nvCxnSpPr>
        <p:spPr>
          <a:xfrm>
            <a:off x="4892258" y="3551646"/>
            <a:ext cx="1244161" cy="0"/>
          </a:xfrm>
          <a:prstGeom prst="line">
            <a:avLst/>
          </a:prstGeom>
        </p:spPr>
        <p:style>
          <a:lnRef idx="2">
            <a:schemeClr val="dk1"/>
          </a:lnRef>
          <a:fillRef idx="0">
            <a:schemeClr val="dk1"/>
          </a:fillRef>
          <a:effectRef idx="1">
            <a:schemeClr val="dk1"/>
          </a:effectRef>
          <a:fontRef idx="minor">
            <a:schemeClr val="tx1"/>
          </a:fontRef>
        </p:style>
      </p:cxnSp>
      <p:sp>
        <p:nvSpPr>
          <p:cNvPr id="31" name="ZoneTexte 30">
            <a:extLst>
              <a:ext uri="{FF2B5EF4-FFF2-40B4-BE49-F238E27FC236}">
                <a16:creationId xmlns:a16="http://schemas.microsoft.com/office/drawing/2014/main" id="{A26DFC72-0447-4D60-9F02-CD379750C843}"/>
              </a:ext>
            </a:extLst>
          </p:cNvPr>
          <p:cNvSpPr txBox="1"/>
          <p:nvPr/>
        </p:nvSpPr>
        <p:spPr>
          <a:xfrm>
            <a:off x="4836389" y="2875711"/>
            <a:ext cx="481222" cy="369332"/>
          </a:xfrm>
          <a:prstGeom prst="rect">
            <a:avLst/>
          </a:prstGeom>
          <a:noFill/>
        </p:spPr>
        <p:txBody>
          <a:bodyPr wrap="none" rtlCol="0">
            <a:spAutoFit/>
          </a:bodyPr>
          <a:lstStyle/>
          <a:p>
            <a:r>
              <a:rPr lang="fr-FR" dirty="0"/>
              <a:t>0,n</a:t>
            </a:r>
          </a:p>
        </p:txBody>
      </p:sp>
      <p:sp>
        <p:nvSpPr>
          <p:cNvPr id="32" name="ZoneTexte 31">
            <a:extLst>
              <a:ext uri="{FF2B5EF4-FFF2-40B4-BE49-F238E27FC236}">
                <a16:creationId xmlns:a16="http://schemas.microsoft.com/office/drawing/2014/main" id="{1F3FEEE0-E13B-469F-830C-BC5125804A21}"/>
              </a:ext>
            </a:extLst>
          </p:cNvPr>
          <p:cNvSpPr txBox="1"/>
          <p:nvPr/>
        </p:nvSpPr>
        <p:spPr>
          <a:xfrm>
            <a:off x="5751860" y="2912008"/>
            <a:ext cx="476412" cy="369332"/>
          </a:xfrm>
          <a:prstGeom prst="rect">
            <a:avLst/>
          </a:prstGeom>
          <a:noFill/>
        </p:spPr>
        <p:txBody>
          <a:bodyPr wrap="none" rtlCol="0">
            <a:spAutoFit/>
          </a:bodyPr>
          <a:lstStyle/>
          <a:p>
            <a:r>
              <a:rPr lang="fr-FR" dirty="0"/>
              <a:t>1,1</a:t>
            </a:r>
          </a:p>
        </p:txBody>
      </p:sp>
      <p:sp>
        <p:nvSpPr>
          <p:cNvPr id="34" name="Rectangle : coins arrondis 33">
            <a:extLst>
              <a:ext uri="{FF2B5EF4-FFF2-40B4-BE49-F238E27FC236}">
                <a16:creationId xmlns:a16="http://schemas.microsoft.com/office/drawing/2014/main" id="{2C8D1371-7A17-48B1-B6E9-662ABF107A89}"/>
              </a:ext>
            </a:extLst>
          </p:cNvPr>
          <p:cNvSpPr/>
          <p:nvPr/>
        </p:nvSpPr>
        <p:spPr>
          <a:xfrm>
            <a:off x="1894548" y="3086100"/>
            <a:ext cx="764320"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Avoir</a:t>
            </a:r>
          </a:p>
        </p:txBody>
      </p:sp>
      <p:cxnSp>
        <p:nvCxnSpPr>
          <p:cNvPr id="35" name="Connecteur droit 34">
            <a:extLst>
              <a:ext uri="{FF2B5EF4-FFF2-40B4-BE49-F238E27FC236}">
                <a16:creationId xmlns:a16="http://schemas.microsoft.com/office/drawing/2014/main" id="{B46BF824-BEEA-4F00-BC12-2D249F4E16B3}"/>
              </a:ext>
            </a:extLst>
          </p:cNvPr>
          <p:cNvCxnSpPr>
            <a:cxnSpLocks/>
            <a:endCxn id="6" idx="1"/>
          </p:cNvCxnSpPr>
          <p:nvPr/>
        </p:nvCxnSpPr>
        <p:spPr>
          <a:xfrm>
            <a:off x="1608701" y="3429000"/>
            <a:ext cx="1374839" cy="0"/>
          </a:xfrm>
          <a:prstGeom prst="line">
            <a:avLst/>
          </a:prstGeom>
        </p:spPr>
        <p:style>
          <a:lnRef idx="2">
            <a:schemeClr val="dk1"/>
          </a:lnRef>
          <a:fillRef idx="0">
            <a:schemeClr val="dk1"/>
          </a:fillRef>
          <a:effectRef idx="1">
            <a:schemeClr val="dk1"/>
          </a:effectRef>
          <a:fontRef idx="minor">
            <a:schemeClr val="tx1"/>
          </a:fontRef>
        </p:style>
      </p:cxnSp>
      <p:sp>
        <p:nvSpPr>
          <p:cNvPr id="36" name="ZoneTexte 35">
            <a:extLst>
              <a:ext uri="{FF2B5EF4-FFF2-40B4-BE49-F238E27FC236}">
                <a16:creationId xmlns:a16="http://schemas.microsoft.com/office/drawing/2014/main" id="{51DE6DE4-A7C7-444E-B3D5-185A3086DC0E}"/>
              </a:ext>
            </a:extLst>
          </p:cNvPr>
          <p:cNvSpPr txBox="1"/>
          <p:nvPr/>
        </p:nvSpPr>
        <p:spPr>
          <a:xfrm>
            <a:off x="1552832" y="2753065"/>
            <a:ext cx="481222" cy="369332"/>
          </a:xfrm>
          <a:prstGeom prst="rect">
            <a:avLst/>
          </a:prstGeom>
          <a:noFill/>
        </p:spPr>
        <p:txBody>
          <a:bodyPr wrap="square" rtlCol="0">
            <a:spAutoFit/>
          </a:bodyPr>
          <a:lstStyle/>
          <a:p>
            <a:r>
              <a:rPr lang="fr-FR" dirty="0"/>
              <a:t>0,n</a:t>
            </a:r>
          </a:p>
        </p:txBody>
      </p:sp>
      <p:sp>
        <p:nvSpPr>
          <p:cNvPr id="37" name="ZoneTexte 36">
            <a:extLst>
              <a:ext uri="{FF2B5EF4-FFF2-40B4-BE49-F238E27FC236}">
                <a16:creationId xmlns:a16="http://schemas.microsoft.com/office/drawing/2014/main" id="{A241E91E-B23C-42E6-A9EF-622067B4A9FA}"/>
              </a:ext>
            </a:extLst>
          </p:cNvPr>
          <p:cNvSpPr txBox="1"/>
          <p:nvPr/>
        </p:nvSpPr>
        <p:spPr>
          <a:xfrm>
            <a:off x="2582005" y="2766806"/>
            <a:ext cx="476412" cy="369332"/>
          </a:xfrm>
          <a:prstGeom prst="rect">
            <a:avLst/>
          </a:prstGeom>
          <a:noFill/>
        </p:spPr>
        <p:txBody>
          <a:bodyPr wrap="none" rtlCol="0">
            <a:spAutoFit/>
          </a:bodyPr>
          <a:lstStyle/>
          <a:p>
            <a:r>
              <a:rPr lang="fr-FR" dirty="0"/>
              <a:t>1,1</a:t>
            </a:r>
          </a:p>
        </p:txBody>
      </p:sp>
      <p:sp>
        <p:nvSpPr>
          <p:cNvPr id="40" name="Rectangle : coins arrondis 39">
            <a:extLst>
              <a:ext uri="{FF2B5EF4-FFF2-40B4-BE49-F238E27FC236}">
                <a16:creationId xmlns:a16="http://schemas.microsoft.com/office/drawing/2014/main" id="{4602C8B7-5CA8-4A38-B8C2-095F5F2067BE}"/>
              </a:ext>
            </a:extLst>
          </p:cNvPr>
          <p:cNvSpPr/>
          <p:nvPr/>
        </p:nvSpPr>
        <p:spPr>
          <a:xfrm>
            <a:off x="8562235" y="1889659"/>
            <a:ext cx="1159934" cy="68580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fr-FR" dirty="0"/>
              <a:t>Assigner</a:t>
            </a:r>
          </a:p>
        </p:txBody>
      </p:sp>
      <p:sp>
        <p:nvSpPr>
          <p:cNvPr id="41" name="ZoneTexte 40">
            <a:extLst>
              <a:ext uri="{FF2B5EF4-FFF2-40B4-BE49-F238E27FC236}">
                <a16:creationId xmlns:a16="http://schemas.microsoft.com/office/drawing/2014/main" id="{675D894F-29CA-4BA4-A329-A6B99BF8A5AA}"/>
              </a:ext>
            </a:extLst>
          </p:cNvPr>
          <p:cNvSpPr txBox="1"/>
          <p:nvPr/>
        </p:nvSpPr>
        <p:spPr>
          <a:xfrm>
            <a:off x="7998646" y="1889659"/>
            <a:ext cx="481222" cy="369332"/>
          </a:xfrm>
          <a:prstGeom prst="rect">
            <a:avLst/>
          </a:prstGeom>
          <a:noFill/>
        </p:spPr>
        <p:txBody>
          <a:bodyPr wrap="none" rtlCol="0">
            <a:spAutoFit/>
          </a:bodyPr>
          <a:lstStyle/>
          <a:p>
            <a:r>
              <a:rPr lang="fr-FR" dirty="0"/>
              <a:t>0,n</a:t>
            </a:r>
          </a:p>
        </p:txBody>
      </p:sp>
      <p:sp>
        <p:nvSpPr>
          <p:cNvPr id="42" name="ZoneTexte 41">
            <a:extLst>
              <a:ext uri="{FF2B5EF4-FFF2-40B4-BE49-F238E27FC236}">
                <a16:creationId xmlns:a16="http://schemas.microsoft.com/office/drawing/2014/main" id="{5BE19BF9-DC27-4345-BB44-7B376832E76B}"/>
              </a:ext>
            </a:extLst>
          </p:cNvPr>
          <p:cNvSpPr txBox="1"/>
          <p:nvPr/>
        </p:nvSpPr>
        <p:spPr>
          <a:xfrm>
            <a:off x="9675553" y="1889659"/>
            <a:ext cx="481222" cy="369332"/>
          </a:xfrm>
          <a:prstGeom prst="rect">
            <a:avLst/>
          </a:prstGeom>
          <a:noFill/>
        </p:spPr>
        <p:txBody>
          <a:bodyPr wrap="none" rtlCol="0">
            <a:spAutoFit/>
          </a:bodyPr>
          <a:lstStyle/>
          <a:p>
            <a:r>
              <a:rPr lang="fr-FR" dirty="0"/>
              <a:t>1,n</a:t>
            </a:r>
          </a:p>
        </p:txBody>
      </p:sp>
      <p:cxnSp>
        <p:nvCxnSpPr>
          <p:cNvPr id="43" name="Connecteur droit 42">
            <a:extLst>
              <a:ext uri="{FF2B5EF4-FFF2-40B4-BE49-F238E27FC236}">
                <a16:creationId xmlns:a16="http://schemas.microsoft.com/office/drawing/2014/main" id="{DB7246A7-585E-45FF-B544-CBF2236EA731}"/>
              </a:ext>
            </a:extLst>
          </p:cNvPr>
          <p:cNvCxnSpPr/>
          <p:nvPr/>
        </p:nvCxnSpPr>
        <p:spPr>
          <a:xfrm>
            <a:off x="8030195" y="2279719"/>
            <a:ext cx="2067303" cy="0"/>
          </a:xfrm>
          <a:prstGeom prst="line">
            <a:avLst/>
          </a:prstGeom>
        </p:spPr>
        <p:style>
          <a:lnRef idx="2">
            <a:schemeClr val="dk1"/>
          </a:lnRef>
          <a:fillRef idx="0">
            <a:schemeClr val="dk1"/>
          </a:fillRef>
          <a:effectRef idx="1">
            <a:schemeClr val="dk1"/>
          </a:effectRef>
          <a:fontRef idx="minor">
            <a:schemeClr val="tx1"/>
          </a:fontRef>
        </p:style>
      </p:cxnSp>
      <p:graphicFrame>
        <p:nvGraphicFramePr>
          <p:cNvPr id="8" name="Tableau 8">
            <a:extLst>
              <a:ext uri="{FF2B5EF4-FFF2-40B4-BE49-F238E27FC236}">
                <a16:creationId xmlns:a16="http://schemas.microsoft.com/office/drawing/2014/main" id="{E8589DE2-7338-4600-893D-F7E18129EED4}"/>
              </a:ext>
            </a:extLst>
          </p:cNvPr>
          <p:cNvGraphicFramePr>
            <a:graphicFrameLocks noGrp="1"/>
          </p:cNvGraphicFramePr>
          <p:nvPr>
            <p:extLst>
              <p:ext uri="{D42A27DB-BD31-4B8C-83A1-F6EECF244321}">
                <p14:modId xmlns:p14="http://schemas.microsoft.com/office/powerpoint/2010/main" val="2259934041"/>
              </p:ext>
            </p:extLst>
          </p:nvPr>
        </p:nvGraphicFramePr>
        <p:xfrm>
          <a:off x="181348" y="3934418"/>
          <a:ext cx="7762140" cy="2667000"/>
        </p:xfrm>
        <a:graphic>
          <a:graphicData uri="http://schemas.openxmlformats.org/drawingml/2006/table">
            <a:tbl>
              <a:tblPr firstRow="1" bandRow="1">
                <a:tableStyleId>{5C22544A-7EE6-4342-B048-85BDC9FD1C3A}</a:tableStyleId>
              </a:tblPr>
              <a:tblGrid>
                <a:gridCol w="1135141">
                  <a:extLst>
                    <a:ext uri="{9D8B030D-6E8A-4147-A177-3AD203B41FA5}">
                      <a16:colId xmlns:a16="http://schemas.microsoft.com/office/drawing/2014/main" val="2054891019"/>
                    </a:ext>
                  </a:extLst>
                </a:gridCol>
                <a:gridCol w="1193800">
                  <a:extLst>
                    <a:ext uri="{9D8B030D-6E8A-4147-A177-3AD203B41FA5}">
                      <a16:colId xmlns:a16="http://schemas.microsoft.com/office/drawing/2014/main" val="1157968673"/>
                    </a:ext>
                  </a:extLst>
                </a:gridCol>
                <a:gridCol w="829734">
                  <a:extLst>
                    <a:ext uri="{9D8B030D-6E8A-4147-A177-3AD203B41FA5}">
                      <a16:colId xmlns:a16="http://schemas.microsoft.com/office/drawing/2014/main" val="1262231668"/>
                    </a:ext>
                  </a:extLst>
                </a:gridCol>
                <a:gridCol w="1419999">
                  <a:extLst>
                    <a:ext uri="{9D8B030D-6E8A-4147-A177-3AD203B41FA5}">
                      <a16:colId xmlns:a16="http://schemas.microsoft.com/office/drawing/2014/main" val="4213280260"/>
                    </a:ext>
                  </a:extLst>
                </a:gridCol>
                <a:gridCol w="1413933">
                  <a:extLst>
                    <a:ext uri="{9D8B030D-6E8A-4147-A177-3AD203B41FA5}">
                      <a16:colId xmlns:a16="http://schemas.microsoft.com/office/drawing/2014/main" val="849672508"/>
                    </a:ext>
                  </a:extLst>
                </a:gridCol>
                <a:gridCol w="1769533">
                  <a:extLst>
                    <a:ext uri="{9D8B030D-6E8A-4147-A177-3AD203B41FA5}">
                      <a16:colId xmlns:a16="http://schemas.microsoft.com/office/drawing/2014/main" val="3116054692"/>
                    </a:ext>
                  </a:extLst>
                </a:gridCol>
              </a:tblGrid>
              <a:tr h="370840">
                <a:tc>
                  <a:txBody>
                    <a:bodyPr/>
                    <a:lstStyle/>
                    <a:p>
                      <a:r>
                        <a:rPr lang="fr-FR" sz="1400" dirty="0"/>
                        <a:t>Nom</a:t>
                      </a:r>
                    </a:p>
                  </a:txBody>
                  <a:tcPr/>
                </a:tc>
                <a:tc>
                  <a:txBody>
                    <a:bodyPr/>
                    <a:lstStyle/>
                    <a:p>
                      <a:r>
                        <a:rPr lang="fr-FR" sz="1400" dirty="0"/>
                        <a:t>Format</a:t>
                      </a:r>
                    </a:p>
                  </a:txBody>
                  <a:tcPr/>
                </a:tc>
                <a:tc>
                  <a:txBody>
                    <a:bodyPr/>
                    <a:lstStyle/>
                    <a:p>
                      <a:r>
                        <a:rPr lang="fr-FR" sz="1400" dirty="0"/>
                        <a:t>Longueur</a:t>
                      </a:r>
                    </a:p>
                  </a:txBody>
                  <a:tcPr/>
                </a:tc>
                <a:tc>
                  <a:txBody>
                    <a:bodyPr/>
                    <a:lstStyle/>
                    <a:p>
                      <a:r>
                        <a:rPr lang="fr-FR" sz="1400" dirty="0"/>
                        <a:t>Elémentaire ou calculé</a:t>
                      </a:r>
                    </a:p>
                  </a:txBody>
                  <a:tcPr/>
                </a:tc>
                <a:tc>
                  <a:txBody>
                    <a:bodyPr/>
                    <a:lstStyle/>
                    <a:p>
                      <a:r>
                        <a:rPr lang="fr-FR" sz="1400" dirty="0"/>
                        <a:t>Règle de calcul</a:t>
                      </a:r>
                    </a:p>
                  </a:txBody>
                  <a:tcPr/>
                </a:tc>
                <a:tc>
                  <a:txBody>
                    <a:bodyPr/>
                    <a:lstStyle/>
                    <a:p>
                      <a:r>
                        <a:rPr lang="fr-FR" sz="1400" dirty="0"/>
                        <a:t>Règle de gestion</a:t>
                      </a:r>
                    </a:p>
                  </a:txBody>
                  <a:tcPr/>
                </a:tc>
                <a:extLst>
                  <a:ext uri="{0D108BD9-81ED-4DB2-BD59-A6C34878D82A}">
                    <a16:rowId xmlns:a16="http://schemas.microsoft.com/office/drawing/2014/main" val="3186097024"/>
                  </a:ext>
                </a:extLst>
              </a:tr>
              <a:tr h="370840">
                <a:tc>
                  <a:txBody>
                    <a:bodyPr/>
                    <a:lstStyle/>
                    <a:p>
                      <a:r>
                        <a:rPr lang="fr-FR" sz="1400" dirty="0"/>
                        <a:t>Identifiant</a:t>
                      </a:r>
                    </a:p>
                  </a:txBody>
                  <a:tcPr/>
                </a:tc>
                <a:tc>
                  <a:txBody>
                    <a:bodyPr/>
                    <a:lstStyle/>
                    <a:p>
                      <a:r>
                        <a:rPr lang="fr-FR" sz="1400" dirty="0"/>
                        <a:t>Numérique</a:t>
                      </a:r>
                    </a:p>
                  </a:txBody>
                  <a:tcPr/>
                </a:tc>
                <a:tc>
                  <a:txBody>
                    <a:bodyPr/>
                    <a:lstStyle/>
                    <a:p>
                      <a:endParaRPr lang="fr-FR" sz="1400" dirty="0"/>
                    </a:p>
                  </a:txBody>
                  <a:tcPr/>
                </a:tc>
                <a:tc>
                  <a:txBody>
                    <a:bodyPr/>
                    <a:lstStyle/>
                    <a:p>
                      <a:r>
                        <a:rPr lang="fr-FR" sz="1400" dirty="0"/>
                        <a:t>Elémentaire</a:t>
                      </a:r>
                    </a:p>
                  </a:txBody>
                  <a:tcPr/>
                </a:tc>
                <a:tc>
                  <a:txBody>
                    <a:bodyPr/>
                    <a:lstStyle/>
                    <a:p>
                      <a:endParaRPr lang="fr-FR" sz="1400" dirty="0"/>
                    </a:p>
                  </a:txBody>
                  <a:tcPr/>
                </a:tc>
                <a:tc>
                  <a:txBody>
                    <a:bodyPr/>
                    <a:lstStyle/>
                    <a:p>
                      <a:endParaRPr lang="fr-FR" sz="1400" dirty="0"/>
                    </a:p>
                  </a:txBody>
                  <a:tcPr/>
                </a:tc>
                <a:extLst>
                  <a:ext uri="{0D108BD9-81ED-4DB2-BD59-A6C34878D82A}">
                    <a16:rowId xmlns:a16="http://schemas.microsoft.com/office/drawing/2014/main" val="876976000"/>
                  </a:ext>
                </a:extLst>
              </a:tr>
              <a:tr h="370840">
                <a:tc>
                  <a:txBody>
                    <a:bodyPr/>
                    <a:lstStyle/>
                    <a:p>
                      <a:r>
                        <a:rPr lang="fr-FR" sz="1400" dirty="0"/>
                        <a:t>Modèle</a:t>
                      </a:r>
                    </a:p>
                  </a:txBody>
                  <a:tcPr/>
                </a:tc>
                <a:tc>
                  <a:txBody>
                    <a:bodyPr/>
                    <a:lstStyle/>
                    <a:p>
                      <a:r>
                        <a:rPr lang="fr-FR" sz="1400" dirty="0"/>
                        <a:t>Alphanumérique</a:t>
                      </a:r>
                    </a:p>
                  </a:txBody>
                  <a:tcPr/>
                </a:tc>
                <a:tc>
                  <a:txBody>
                    <a:bodyPr/>
                    <a:lstStyle/>
                    <a:p>
                      <a:r>
                        <a:rPr lang="fr-FR" sz="1400" dirty="0"/>
                        <a:t>50</a:t>
                      </a:r>
                    </a:p>
                  </a:txBody>
                  <a:tcPr/>
                </a:tc>
                <a:tc>
                  <a:txBody>
                    <a:bodyPr/>
                    <a:lstStyle/>
                    <a:p>
                      <a:r>
                        <a:rPr lang="fr-FR" sz="1400" dirty="0"/>
                        <a:t>Elémentaire</a:t>
                      </a:r>
                    </a:p>
                  </a:txBody>
                  <a:tcPr/>
                </a:tc>
                <a:tc>
                  <a:txBody>
                    <a:bodyPr/>
                    <a:lstStyle/>
                    <a:p>
                      <a:endParaRPr lang="fr-FR" sz="1400"/>
                    </a:p>
                  </a:txBody>
                  <a:tcPr/>
                </a:tc>
                <a:tc>
                  <a:txBody>
                    <a:bodyPr/>
                    <a:lstStyle/>
                    <a:p>
                      <a:endParaRPr lang="fr-FR" sz="1400"/>
                    </a:p>
                  </a:txBody>
                  <a:tcPr/>
                </a:tc>
                <a:extLst>
                  <a:ext uri="{0D108BD9-81ED-4DB2-BD59-A6C34878D82A}">
                    <a16:rowId xmlns:a16="http://schemas.microsoft.com/office/drawing/2014/main" val="4082998974"/>
                  </a:ext>
                </a:extLst>
              </a:tr>
              <a:tr h="370840">
                <a:tc>
                  <a:txBody>
                    <a:bodyPr/>
                    <a:lstStyle/>
                    <a:p>
                      <a:r>
                        <a:rPr lang="fr-FR" sz="1400" dirty="0"/>
                        <a:t>Nombre pax</a:t>
                      </a:r>
                    </a:p>
                  </a:txBody>
                  <a:tcPr/>
                </a:tc>
                <a:tc>
                  <a:txBody>
                    <a:bodyPr/>
                    <a:lstStyle/>
                    <a:p>
                      <a:r>
                        <a:rPr lang="fr-FR" sz="1400" dirty="0"/>
                        <a:t>Numérique</a:t>
                      </a:r>
                    </a:p>
                  </a:txBody>
                  <a:tcPr/>
                </a:tc>
                <a:tc>
                  <a:txBody>
                    <a:bodyPr/>
                    <a:lstStyle/>
                    <a:p>
                      <a:endParaRPr lang="fr-FR" sz="1400" dirty="0"/>
                    </a:p>
                  </a:txBody>
                  <a:tcPr/>
                </a:tc>
                <a:tc>
                  <a:txBody>
                    <a:bodyPr/>
                    <a:lstStyle/>
                    <a:p>
                      <a:r>
                        <a:rPr lang="fr-FR" sz="1400" dirty="0"/>
                        <a:t>Elémentaire</a:t>
                      </a:r>
                    </a:p>
                  </a:txBody>
                  <a:tcPr/>
                </a:tc>
                <a:tc>
                  <a:txBody>
                    <a:bodyPr/>
                    <a:lstStyle/>
                    <a:p>
                      <a:endParaRPr lang="fr-FR" sz="1400" dirty="0"/>
                    </a:p>
                  </a:txBody>
                  <a:tcPr/>
                </a:tc>
                <a:tc>
                  <a:txBody>
                    <a:bodyPr/>
                    <a:lstStyle/>
                    <a:p>
                      <a:r>
                        <a:rPr lang="fr-FR" sz="1400" dirty="0"/>
                        <a:t>&gt; 0</a:t>
                      </a:r>
                    </a:p>
                  </a:txBody>
                  <a:tcPr/>
                </a:tc>
                <a:extLst>
                  <a:ext uri="{0D108BD9-81ED-4DB2-BD59-A6C34878D82A}">
                    <a16:rowId xmlns:a16="http://schemas.microsoft.com/office/drawing/2014/main" val="895688951"/>
                  </a:ext>
                </a:extLst>
              </a:tr>
              <a:tr h="370840">
                <a:tc>
                  <a:txBody>
                    <a:bodyPr/>
                    <a:lstStyle/>
                    <a:p>
                      <a:r>
                        <a:rPr lang="fr-FR" sz="1400" dirty="0"/>
                        <a:t>Constructeur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Alphabétique</a:t>
                      </a:r>
                    </a:p>
                  </a:txBody>
                  <a:tcPr/>
                </a:tc>
                <a:tc>
                  <a:txBody>
                    <a:bodyPr/>
                    <a:lstStyle/>
                    <a:p>
                      <a:r>
                        <a:rPr lang="fr-FR" sz="1400" dirty="0"/>
                        <a:t>50</a:t>
                      </a:r>
                    </a:p>
                  </a:txBody>
                  <a:tcPr/>
                </a:tc>
                <a:tc>
                  <a:txBody>
                    <a:bodyPr/>
                    <a:lstStyle/>
                    <a:p>
                      <a:r>
                        <a:rPr lang="fr-FR" sz="1400" dirty="0"/>
                        <a:t>Elémentaire</a:t>
                      </a:r>
                    </a:p>
                  </a:txBody>
                  <a:tcPr/>
                </a:tc>
                <a:tc>
                  <a:txBody>
                    <a:bodyPr/>
                    <a:lstStyle/>
                    <a:p>
                      <a:endParaRPr lang="fr-FR" sz="1400" dirty="0"/>
                    </a:p>
                  </a:txBody>
                  <a:tcPr/>
                </a:tc>
                <a:tc>
                  <a:txBody>
                    <a:bodyPr/>
                    <a:lstStyle/>
                    <a:p>
                      <a:endParaRPr lang="fr-FR" sz="1400" dirty="0"/>
                    </a:p>
                  </a:txBody>
                  <a:tcPr/>
                </a:tc>
                <a:extLst>
                  <a:ext uri="{0D108BD9-81ED-4DB2-BD59-A6C34878D82A}">
                    <a16:rowId xmlns:a16="http://schemas.microsoft.com/office/drawing/2014/main" val="3580179987"/>
                  </a:ext>
                </a:extLst>
              </a:tr>
              <a:tr h="370840">
                <a:tc>
                  <a:txBody>
                    <a:bodyPr/>
                    <a:lstStyle/>
                    <a:p>
                      <a:r>
                        <a:rPr lang="fr-FR" sz="1400" dirty="0"/>
                        <a:t>Numéro de vol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Alphanumérique</a:t>
                      </a:r>
                    </a:p>
                  </a:txBody>
                  <a:tcPr/>
                </a:tc>
                <a:tc>
                  <a:txBody>
                    <a:bodyPr/>
                    <a:lstStyle/>
                    <a:p>
                      <a:r>
                        <a:rPr lang="fr-FR" sz="1400" dirty="0"/>
                        <a:t>6</a:t>
                      </a:r>
                    </a:p>
                  </a:txBody>
                  <a:tcPr/>
                </a:tc>
                <a:tc>
                  <a:txBody>
                    <a:bodyPr/>
                    <a:lstStyle/>
                    <a:p>
                      <a:r>
                        <a:rPr lang="fr-FR" sz="1400" dirty="0"/>
                        <a:t>Elémentaire</a:t>
                      </a:r>
                    </a:p>
                  </a:txBody>
                  <a:tcPr/>
                </a:tc>
                <a:tc>
                  <a:txBody>
                    <a:bodyPr/>
                    <a:lstStyle/>
                    <a:p>
                      <a:endParaRPr lang="fr-FR" sz="1400"/>
                    </a:p>
                  </a:txBody>
                  <a:tcPr/>
                </a:tc>
                <a:tc>
                  <a:txBody>
                    <a:bodyPr/>
                    <a:lstStyle/>
                    <a:p>
                      <a:r>
                        <a:rPr lang="fr-FR" sz="1400" dirty="0"/>
                        <a:t>Format respecte XX9999</a:t>
                      </a:r>
                    </a:p>
                  </a:txBody>
                  <a:tcPr/>
                </a:tc>
                <a:extLst>
                  <a:ext uri="{0D108BD9-81ED-4DB2-BD59-A6C34878D82A}">
                    <a16:rowId xmlns:a16="http://schemas.microsoft.com/office/drawing/2014/main" val="2500719019"/>
                  </a:ext>
                </a:extLst>
              </a:tr>
            </a:tbl>
          </a:graphicData>
        </a:graphic>
      </p:graphicFrame>
    </p:spTree>
    <p:extLst>
      <p:ext uri="{BB962C8B-B14F-4D97-AF65-F5344CB8AC3E}">
        <p14:creationId xmlns:p14="http://schemas.microsoft.com/office/powerpoint/2010/main" val="401805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ECA9851-AE89-4A0D-B486-05420D2E2CE1}"/>
              </a:ext>
            </a:extLst>
          </p:cNvPr>
          <p:cNvSpPr txBox="1"/>
          <p:nvPr/>
        </p:nvSpPr>
        <p:spPr>
          <a:xfrm>
            <a:off x="270933" y="338667"/>
            <a:ext cx="11794067" cy="4801314"/>
          </a:xfrm>
          <a:prstGeom prst="rect">
            <a:avLst/>
          </a:prstGeom>
          <a:noFill/>
        </p:spPr>
        <p:txBody>
          <a:bodyPr wrap="square" rtlCol="0">
            <a:spAutoFit/>
          </a:bodyPr>
          <a:lstStyle/>
          <a:p>
            <a:r>
              <a:rPr lang="fr-FR" dirty="0"/>
              <a:t>Enoncé :</a:t>
            </a:r>
          </a:p>
          <a:p>
            <a:r>
              <a:rPr lang="fr-FR" dirty="0"/>
              <a:t>Un département informatique nous demande de mettre en place une base de données qui permettrait de stocker les demandes d'assistance technique qui sont effectuées par les utilisateurs. Ils souhaitent également savoir quel technicien a travaillé sur une demande.</a:t>
            </a:r>
          </a:p>
          <a:p>
            <a:r>
              <a:rPr lang="fr-FR" dirty="0"/>
              <a:t>Voici quelques précisions :</a:t>
            </a:r>
          </a:p>
          <a:p>
            <a:pPr marL="285750" indent="-285750">
              <a:buFontTx/>
              <a:buChar char="-"/>
            </a:pPr>
            <a:r>
              <a:rPr lang="fr-FR" dirty="0"/>
              <a:t>Un utilisateur : nom, prénom</a:t>
            </a:r>
          </a:p>
          <a:p>
            <a:pPr marL="285750" indent="-285750">
              <a:buFontTx/>
              <a:buChar char="-"/>
            </a:pPr>
            <a:r>
              <a:rPr lang="fr-FR" dirty="0"/>
              <a:t>Un technicien : matricule, nom, prénom</a:t>
            </a:r>
          </a:p>
          <a:p>
            <a:r>
              <a:rPr lang="fr-FR" dirty="0"/>
              <a:t>Dans une demande, on devrait retrouver :</a:t>
            </a:r>
          </a:p>
          <a:p>
            <a:pPr marL="285750" indent="-285750">
              <a:buFontTx/>
              <a:buChar char="-"/>
            </a:pPr>
            <a:r>
              <a:rPr lang="fr-FR" dirty="0"/>
              <a:t>La date et l'heure de la demande</a:t>
            </a:r>
          </a:p>
          <a:p>
            <a:pPr marL="285750" indent="-285750">
              <a:buFontTx/>
              <a:buChar char="-"/>
            </a:pPr>
            <a:r>
              <a:rPr lang="fr-FR" dirty="0"/>
              <a:t>Le titre de la demande</a:t>
            </a:r>
          </a:p>
          <a:p>
            <a:pPr marL="285750" indent="-285750">
              <a:buFontTx/>
              <a:buChar char="-"/>
            </a:pPr>
            <a:r>
              <a:rPr lang="fr-FR" dirty="0"/>
              <a:t>Le texte de la demande</a:t>
            </a:r>
          </a:p>
          <a:p>
            <a:r>
              <a:rPr lang="fr-FR" dirty="0"/>
              <a:t>Une demande est aussi caractérisée par des catégories (matériel, logiciel, réseau, autre). On souhaite à l'avenir ajouter d'autres catégories. Ainsi, une demande peut être associée à plusieurs catégories.</a:t>
            </a:r>
          </a:p>
          <a:p>
            <a:r>
              <a:rPr lang="fr-FR" dirty="0"/>
              <a:t>Lorsqu'un technicien a terminé de traiter une demande, il indiquera qu'elle est terminée et il mentionnera aussi le temps qu'il a passé sur cette demande.</a:t>
            </a:r>
          </a:p>
          <a:p>
            <a:endParaRPr lang="fr-FR" dirty="0"/>
          </a:p>
          <a:p>
            <a:r>
              <a:rPr lang="fr-FR" dirty="0"/>
              <a:t>Faire le MCD et le dictionnaire de données.</a:t>
            </a:r>
          </a:p>
        </p:txBody>
      </p:sp>
    </p:spTree>
    <p:extLst>
      <p:ext uri="{BB962C8B-B14F-4D97-AF65-F5344CB8AC3E}">
        <p14:creationId xmlns:p14="http://schemas.microsoft.com/office/powerpoint/2010/main" val="243460847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67CA7A2B6A9D4384F2B18B917D76A4" ma:contentTypeVersion="8" ma:contentTypeDescription="Crée un document." ma:contentTypeScope="" ma:versionID="bb4c11ff54873ef4ef8c0f78587de849">
  <xsd:schema xmlns:xsd="http://www.w3.org/2001/XMLSchema" xmlns:xs="http://www.w3.org/2001/XMLSchema" xmlns:p="http://schemas.microsoft.com/office/2006/metadata/properties" xmlns:ns2="953d0505-8432-46cf-95e9-22020eac542b" targetNamespace="http://schemas.microsoft.com/office/2006/metadata/properties" ma:root="true" ma:fieldsID="1a37ab50ab27d496128b2a92822063f0" ns2:_="">
    <xsd:import namespace="953d0505-8432-46cf-95e9-22020eac54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3d0505-8432-46cf-95e9-22020eac54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518024-4FF1-454E-A446-12E99506A094}"/>
</file>

<file path=customXml/itemProps2.xml><?xml version="1.0" encoding="utf-8"?>
<ds:datastoreItem xmlns:ds="http://schemas.openxmlformats.org/officeDocument/2006/customXml" ds:itemID="{4903F2E4-FF7F-4904-A131-4C46C23E9359}"/>
</file>

<file path=customXml/itemProps3.xml><?xml version="1.0" encoding="utf-8"?>
<ds:datastoreItem xmlns:ds="http://schemas.openxmlformats.org/officeDocument/2006/customXml" ds:itemID="{C7DCE133-0C47-4555-9B3A-4F68B24B2470}"/>
</file>

<file path=docProps/app.xml><?xml version="1.0" encoding="utf-8"?>
<Properties xmlns="http://schemas.openxmlformats.org/officeDocument/2006/extended-properties" xmlns:vt="http://schemas.openxmlformats.org/officeDocument/2006/docPropsVTypes">
  <TotalTime>468</TotalTime>
  <Words>1439</Words>
  <Application>Microsoft Office PowerPoint</Application>
  <PresentationFormat>Grand écran</PresentationFormat>
  <Paragraphs>559</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F</dc:creator>
  <cp:lastModifiedBy>Florent F</cp:lastModifiedBy>
  <cp:revision>8</cp:revision>
  <dcterms:created xsi:type="dcterms:W3CDTF">2024-01-29T08:40:17Z</dcterms:created>
  <dcterms:modified xsi:type="dcterms:W3CDTF">2024-01-29T16:28:39Z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0x010100EA67CA7A2B6A9D4384F2B18B917D76A4</vt:lpwstr>
  </property>
</Properties>
</file>