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embeddedFontLst>
    <p:embeddedFont>
      <p:font typeface="DM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7260238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7260238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cb6ccf5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cb6ccf5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7260238d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7260238d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d89000c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d89000c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d89000c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d89000c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d89000c7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d89000c7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b7260238d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b7260238d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cfdcf95b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cfdcf95b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b7260238d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b7260238d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cfdcf95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cfdcf95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cfdcf95b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cfdcf95b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d89000c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d89000c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549f6e1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549f6e1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7260238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b7260238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cb6ccf5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cb6ccf5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7260238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7260238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cb6ccf5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cb6ccf5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7260238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b7260238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7260238d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b7260238d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Big data : Spark &amp; Kafka</a:t>
            </a:r>
            <a:endParaRPr sz="3900"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17/04/2024 </a:t>
            </a:r>
            <a:endParaRPr/>
          </a:p>
        </p:txBody>
      </p: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gestionnaire de cluster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gestionnaire de cluster maintient un cluster de machines qui exécutent les applications Spark.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possède son propre pilote et des abstractions de travailleurs (workers).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est responsable de la gestion des ressources pour les applications Spark et des machines sous-jacentes.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 Spark</a:t>
            </a:r>
            <a:endParaRPr/>
          </a:p>
        </p:txBody>
      </p:sp>
      <p:sp>
        <p:nvSpPr>
          <p:cNvPr id="440" name="Google Shape;440;p43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26250"/>
            <a:ext cx="56769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d'exécution</a:t>
            </a:r>
            <a:endParaRPr/>
          </a:p>
        </p:txBody>
      </p:sp>
      <p:sp>
        <p:nvSpPr>
          <p:cNvPr id="447" name="Google Shape;447;p44"/>
          <p:cNvSpPr txBox="1">
            <a:spLocks noGrp="1"/>
          </p:cNvSpPr>
          <p:nvPr>
            <p:ph type="body" idx="1"/>
          </p:nvPr>
        </p:nvSpPr>
        <p:spPr>
          <a:xfrm>
            <a:off x="758850" y="1023214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 cluster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soumise au gestionnaire de cluster.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pilote et les exécuteurs sont lancés sur les nœuds du cluster.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Utilisé en production avec un cluster dédié.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 client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pilote est lancé sur la machine cliente.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exécuteurs sur les nœuds du cluster.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Contrôle direct sur le pilote depuis la machine cliente.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Idéal pour le développement et le débogage.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 local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exécutée entièrement sur une seule machine.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Pilote et exécuteurs sur la même machine.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Utilisé pour le développement et les tests unitaires.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recommandé pour la production.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: utilisation </a:t>
            </a:r>
            <a:endParaRPr/>
          </a:p>
        </p:txBody>
      </p:sp>
      <p:sp>
        <p:nvSpPr>
          <p:cNvPr id="453" name="Google Shape;453;p45"/>
          <p:cNvSpPr txBox="1">
            <a:spLocks noGrp="1"/>
          </p:cNvSpPr>
          <p:nvPr>
            <p:ph type="body" idx="1"/>
          </p:nvPr>
        </p:nvSpPr>
        <p:spPr>
          <a:xfrm>
            <a:off x="758850" y="1161575"/>
            <a:ext cx="7704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défaut, spark utilise le langage Scala pour s'exécuter. Pour il y avoir accès il vous suffit de lancer la commande : spark-shell.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4" name="Google Shape;4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864650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: utilisation </a:t>
            </a:r>
            <a:endParaRPr/>
          </a:p>
        </p:txBody>
      </p:sp>
      <p:sp>
        <p:nvSpPr>
          <p:cNvPr id="460" name="Google Shape;460;p46"/>
          <p:cNvSpPr txBox="1">
            <a:spLocks noGrp="1"/>
          </p:cNvSpPr>
          <p:nvPr>
            <p:ph type="body" idx="1"/>
          </p:nvPr>
        </p:nvSpPr>
        <p:spPr>
          <a:xfrm>
            <a:off x="758850" y="1161575"/>
            <a:ext cx="7704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À partir du shell, vous pouvez accéder aux différentes libraires de spark pour exécuter vos requêtes à l’aide du langage scala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25" y="1873400"/>
            <a:ext cx="5161775" cy="24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: utilisation </a:t>
            </a:r>
            <a:endParaRPr/>
          </a:p>
        </p:txBody>
      </p:sp>
      <p:sp>
        <p:nvSpPr>
          <p:cNvPr id="467" name="Google Shape;467;p47"/>
          <p:cNvSpPr txBox="1">
            <a:spLocks noGrp="1"/>
          </p:cNvSpPr>
          <p:nvPr>
            <p:ph type="body" idx="1"/>
          </p:nvPr>
        </p:nvSpPr>
        <p:spPr>
          <a:xfrm>
            <a:off x="758850" y="1161575"/>
            <a:ext cx="7704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exécuter des instructions Spark à l’aide d'autres langages de programmation, il lui est possible de soumettre des codes à l’aide de la commande : spark-submit fichier exécutable ou programme.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exemple : spark-submit job.py -mode = (cluster, client etc).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python, il existe la libraire PySpark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https://spark.apache.org/docs/latest/api/python/index.html</a:t>
            </a:r>
            <a:r>
              <a:rPr lang="en"/>
              <a:t> avec différentes prise en charge d’outils tels que Pandas, Numpy, et d’autres outils d’IA.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Kafka: Plateforme de Streaming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8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Qu'est-ce qu'un système de messaging?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système de messaging facilite le transfert fiable de données entre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utilise des files de messages pour stocker temporairement les données, permettant aux applications de se concentrer sur leur logique métier.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Kafka: Plateforme de Streaming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262600"/>
            <a:ext cx="59721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de systèmes de messaging</a:t>
            </a:r>
            <a:endParaRPr/>
          </a:p>
        </p:txBody>
      </p:sp>
      <p:sp>
        <p:nvSpPr>
          <p:cNvPr id="485" name="Google Shape;485;p50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Point à Point: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messages sont envoyés à une file et lus par un seul consommateur.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fois qu'un message est consommé, il est supprimé de la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Publish/Subscribe: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messages sont publiés sur un "topic".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consommateurs peuvent souscrire à un ou plusieurs topics et recevoir tous les messages publiés sur ces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de systèmes de messaging</a:t>
            </a:r>
            <a:endParaRPr/>
          </a:p>
        </p:txBody>
      </p:sp>
      <p:pic>
        <p:nvPicPr>
          <p:cNvPr id="491" name="Google Shape;4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1170125"/>
            <a:ext cx="59548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713225" y="3044675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67" name="Google Shape;367;p34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68" name="Google Shape;368;p34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4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 Kafka</a:t>
            </a:r>
            <a:endParaRPr/>
          </a:p>
        </p:txBody>
      </p:sp>
      <p:sp>
        <p:nvSpPr>
          <p:cNvPr id="497" name="Google Shape;497;p52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Topic: </a:t>
            </a:r>
            <a:r>
              <a:rPr lang="en"/>
              <a:t>Catégorie de flux de messages.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Partitions: </a:t>
            </a:r>
            <a:r>
              <a:rPr lang="en"/>
              <a:t>Division d'un topic contenant des messages ordonnés.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Offset: </a:t>
            </a:r>
            <a:r>
              <a:rPr lang="en"/>
              <a:t>Identifiant séquentiel unique pour chaque message.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Répliques: </a:t>
            </a:r>
            <a:r>
              <a:rPr lang="en"/>
              <a:t>Copies de sauvegarde des partitions pour la redondance.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Brokers: </a:t>
            </a:r>
            <a:r>
              <a:rPr lang="en"/>
              <a:t>Systèmes responsables de la gestion des données.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Cluster: </a:t>
            </a:r>
            <a:r>
              <a:rPr lang="en"/>
              <a:t>Ensemble de brokers formant un système Kafka.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Producers: </a:t>
            </a:r>
            <a:r>
              <a:rPr lang="en"/>
              <a:t>Applications qui publient des messages.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Consumers: </a:t>
            </a:r>
            <a:r>
              <a:rPr lang="en"/>
              <a:t>Applications qui consomment des messages.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Leaders/Followers: </a:t>
            </a:r>
            <a:r>
              <a:rPr lang="en"/>
              <a:t>Gestion de la répartition de charge et de la redondance.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Avantages de Kafka</a:t>
            </a:r>
            <a:endParaRPr/>
          </a:p>
        </p:txBody>
      </p:sp>
      <p:sp>
        <p:nvSpPr>
          <p:cNvPr id="503" name="Google Shape;503;p53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Fiabilité: </a:t>
            </a:r>
            <a:r>
              <a:rPr lang="en"/>
              <a:t>Kafka est distribué, partitionné, répliqué et tolérant aux fautes.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Scalabilité: </a:t>
            </a:r>
            <a:r>
              <a:rPr lang="en"/>
              <a:t>Peut être mis à l'échelle facilement sans temps d'arrêt.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Durabilité: </a:t>
            </a:r>
            <a:r>
              <a:rPr lang="en"/>
              <a:t>Utilise un commit log distribué pour stocker les messages de manière fiable sur le disque.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Performance: </a:t>
            </a:r>
            <a:r>
              <a:rPr lang="en"/>
              <a:t>Possède un débit élevé pour la publication et la souscription.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à Apache Spark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est un framework open-source conçu pour le traitement et l'analyse de données à grande échelle.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offre des fonctionnalités avancées pour le traitement distribué en mémoire, le traitement de flux de données en temps réel et le calcul parallèle.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2755900"/>
            <a:ext cx="2971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Spark ?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rapide : Spark utilise la mise en cache en mémoire pour accélérer les opérations, ce qui le rend jusqu'à </a:t>
            </a:r>
            <a:r>
              <a:rPr lang="en" i="1"/>
              <a:t>100 fois plus rapide que MapReduce.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Polyvalence : Il prend en charge une variété de langages de programmation, y compris Scala, Java, Python et 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en temps réel : Spark Streaming permet le traitement de flux de données en temps réel, ce qui le rend adapté à une large gamme d'applications.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Spark ?</a:t>
            </a:r>
            <a:endParaRPr/>
          </a:p>
        </p:txBody>
      </p:sp>
      <p:pic>
        <p:nvPicPr>
          <p:cNvPr id="404" name="Google Shape;4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75" y="1170125"/>
            <a:ext cx="68046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de Spark</a:t>
            </a:r>
            <a:endParaRPr/>
          </a:p>
        </p:txBody>
      </p:sp>
      <p:sp>
        <p:nvSpPr>
          <p:cNvPr id="410" name="Google Shape;410;p38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Spark Core : </a:t>
            </a:r>
            <a:r>
              <a:rPr lang="en"/>
              <a:t>Le moteur de base de Spark qui fournit des fonctionnalités de base, y compris la gestion des tâches et la mise en cache en mémoire.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Spark SQL : </a:t>
            </a:r>
            <a:r>
              <a:rPr lang="en"/>
              <a:t>Permet de traiter des données structurées à l'aide du langage SQL ou de DataFrames.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Spark Streaming : </a:t>
            </a:r>
            <a:r>
              <a:rPr lang="en"/>
              <a:t>Module pour le traitement de flux de données en temps réel.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MLlib : </a:t>
            </a:r>
            <a:r>
              <a:rPr lang="en"/>
              <a:t>Bibliothèque pour le machine learning distribué.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GraphX : </a:t>
            </a:r>
            <a:r>
              <a:rPr lang="en"/>
              <a:t>Pour le traitement de graphes parallèles.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 Spark</a:t>
            </a:r>
            <a:endParaRPr/>
          </a:p>
        </p:txBody>
      </p:sp>
      <p:sp>
        <p:nvSpPr>
          <p:cNvPr id="416" name="Google Shape;416;p39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L'architecture d'une application Spark se compose de plusieurs composants haut niveau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 pilote Spark (Spark driver)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exécuteurs Spark (Spark executors)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 gestionnaire de cluster (Cluster manager)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pilote Spark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pilote est le processus principal d'une application Spark, responsable du contrôle de son exécution.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maintient l'état de l'application et des tâches des exécuteurs.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interagit avec le gestionnaire de cluster pour obtenir des ressources physiques et lancer les exécuteurs.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exécuteurs Spark</a:t>
            </a:r>
            <a:endParaRPr/>
          </a:p>
        </p:txBody>
      </p:sp>
      <p:sp>
        <p:nvSpPr>
          <p:cNvPr id="428" name="Google Shape;428;p41"/>
          <p:cNvSpPr txBox="1">
            <a:spLocks noGrp="1"/>
          </p:cNvSpPr>
          <p:nvPr>
            <p:ph type="body" idx="1"/>
          </p:nvPr>
        </p:nvSpPr>
        <p:spPr>
          <a:xfrm>
            <a:off x="720000" y="1262589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exécuteurs sont les processus qui exécutent les tâches assignées par le pilote Spark.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Leur responsabilité principale est de prendre les tâches, les exécuter et rapporter leur état et résultats au pilote.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Chaque application Spark a ses propres exécuteurs séparés.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86FB1E878AF439BDED275287133F7" ma:contentTypeVersion="6" ma:contentTypeDescription="Crée un document." ma:contentTypeScope="" ma:versionID="505583f6396926258533da55c04ccb89">
  <xsd:schema xmlns:xsd="http://www.w3.org/2001/XMLSchema" xmlns:xs="http://www.w3.org/2001/XMLSchema" xmlns:p="http://schemas.microsoft.com/office/2006/metadata/properties" xmlns:ns2="406a1758-8d62-442c-ab96-8c22d7609c22" xmlns:ns3="f00f72a9-5e2d-4675-ba90-e43df53851b6" targetNamespace="http://schemas.microsoft.com/office/2006/metadata/properties" ma:root="true" ma:fieldsID="cc125f955ef2970748a7236abedde9f8" ns2:_="" ns3:_="">
    <xsd:import namespace="406a1758-8d62-442c-ab96-8c22d7609c22"/>
    <xsd:import namespace="f00f72a9-5e2d-4675-ba90-e43df53851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a1758-8d62-442c-ab96-8c22d7609c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f72a9-5e2d-4675-ba90-e43df53851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CC797-4977-4F19-9D2A-D06148A669B4}">
  <ds:schemaRefs>
    <ds:schemaRef ds:uri="406a1758-8d62-442c-ab96-8c22d7609c22"/>
    <ds:schemaRef ds:uri="f00f72a9-5e2d-4675-ba90-e43df53851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B358F3-C04A-4544-B980-587D95F13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Data Collection and Analysis - Master of Science in Community Health and Prevention Research by Slidesgo</vt:lpstr>
      <vt:lpstr>Big data : Spark &amp; Kafka</vt:lpstr>
      <vt:lpstr>Spark</vt:lpstr>
      <vt:lpstr>Introduction à Apache Spark</vt:lpstr>
      <vt:lpstr>Pourquoi Spark ?</vt:lpstr>
      <vt:lpstr>Pourquoi Spark ?</vt:lpstr>
      <vt:lpstr>Libraries de Spark</vt:lpstr>
      <vt:lpstr>Architecture de Spark</vt:lpstr>
      <vt:lpstr>Le pilote Spark</vt:lpstr>
      <vt:lpstr>Les exécuteurs Spark</vt:lpstr>
      <vt:lpstr>Le gestionnaire de cluster</vt:lpstr>
      <vt:lpstr>Architecture de Spark</vt:lpstr>
      <vt:lpstr>Modes d'exécution</vt:lpstr>
      <vt:lpstr>Spark : utilisation </vt:lpstr>
      <vt:lpstr>Spark : utilisation </vt:lpstr>
      <vt:lpstr>Spark : utilisation </vt:lpstr>
      <vt:lpstr>Kafka: Plateforme de Streaming  </vt:lpstr>
      <vt:lpstr>Kafka: Plateforme de Streaming  </vt:lpstr>
      <vt:lpstr>Types de systèmes de messaging</vt:lpstr>
      <vt:lpstr>Types de systèmes de messaging</vt:lpstr>
      <vt:lpstr>Architecture de Kafka</vt:lpstr>
      <vt:lpstr>Avantages de Kafka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: Spark &amp; Kafka</dc:title>
  <cp:revision>1</cp:revision>
  <dcterms:modified xsi:type="dcterms:W3CDTF">2024-05-24T10:25:06Z</dcterms:modified>
</cp:coreProperties>
</file>