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3"/>
  </p:sldMasterIdLst>
  <p:notesMasterIdLst>
    <p:notesMasterId r:id="rId64"/>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Lst>
  <p:sldSz cx="9144000" cy="5143500" type="screen16x9"/>
  <p:notesSz cx="6858000" cy="9144000"/>
  <p:embeddedFontLst>
    <p:embeddedFont>
      <p:font typeface="DM Sans" pitchFamily="2" charset="0"/>
      <p:regular r:id="rId65"/>
      <p:bold r:id="rId66"/>
      <p:italic r:id="rId67"/>
      <p:boldItalic r:id="rId68"/>
    </p:embeddedFont>
    <p:embeddedFont>
      <p:font typeface="Nunito Light" pitchFamily="2" charset="0"/>
      <p:regular r:id="rId69"/>
    </p:embeddedFont>
    <p:embeddedFont>
      <p:font typeface="Outfit" panose="020B0604020202020204" charset="0"/>
      <p:regular r:id="rId70"/>
      <p:bold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font" Target="fonts/font2.fntdata"/><Relationship Id="rId74"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notesMaster" Target="notesMasters/notesMaster1.xml"/><Relationship Id="rId69" Type="http://schemas.openxmlformats.org/officeDocument/2006/relationships/font" Target="fonts/font5.fntdata"/><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presProps" Target="presProps.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font" Target="fonts/font3.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font" Target="fonts/font6.fntdata"/><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font" Target="fonts/font1.fntdata"/><Relationship Id="rId73"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4dfce81f19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2b7260238dd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2b7260238d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2b7260238dd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2b7260238d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2b7260238dd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2b7260238dd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2b7260238dd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2b7260238dd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2b7260238dd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2b7260238dd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2b7260238dd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2b7260238dd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2b7260238dd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2b7260238dd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2b7260238dd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2b7260238dd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2b7260238dd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2b7260238dd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2b7260238dd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2b7260238dd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54dda1946d_6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2b7260238dd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2b7260238dd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2b7260238dd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2b7260238dd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2b7260238dd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2b7260238dd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2b7260238dd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2b7260238dd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2b7260238dd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2b7260238dd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2b7260238dd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2b7260238dd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2b7260238dd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2b7260238dd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f0b4722d0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f0b4722d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f0b4722d0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f0b4722d0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1f0b4722d08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1f0b4722d0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b549f6e1ce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2b549f6e1ce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1f0b4722d08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1f0b4722d0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f0b4722d08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f0b4722d08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1f0b4722d08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1f0b4722d0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f0b4722d08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f0b4722d0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1f0b4722d08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1f0b4722d0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1f0b4722d08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1f0b4722d0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1f0b4722d08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1f0b4722d08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f0b4722d08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f0b4722d08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2b7260238dd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2b7260238dd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2b7260238dd_0_2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2b7260238dd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b7260238d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b7260238d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2b7260238dd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2b7260238dd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2b7260238dd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2b7260238dd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2b7260238dd_0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2b7260238dd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2c8f01c4d1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2c8f01c4d1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2c8f01c4d10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2c8f01c4d1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2c8f01c4d10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2c8f01c4d1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2c8f01c4d10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2c8f01c4d1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2c8f01c4d10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2c8f01c4d1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2c8f01c4d10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2c8f01c4d1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2c8f01c4d10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2c8f01c4d1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2b7260238dd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2b7260238d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2c8f01c4d10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2c8f01c4d10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2c8f01c4d10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2c8f01c4d1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2c8f01c4d10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2c8f01c4d10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2c8f01c4d10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2c8f01c4d1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2c8f01c4d10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2c8f01c4d10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2c8f01c4d10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2c8f01c4d10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2c8f01c4d10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2c8f01c4d10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2c8f01c4d10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2c8f01c4d10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2c8f01c4d10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2c8f01c4d10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2c8f01c4d10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2c8f01c4d10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2b7260238dd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2b7260238d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c8f01c4d10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2c8f01c4d10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2b7260238dd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2b7260238d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2b7260238dd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2b7260238d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2b7260238dd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2b7260238d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4"/>
        <p:cNvGrpSpPr/>
        <p:nvPr/>
      </p:nvGrpSpPr>
      <p:grpSpPr>
        <a:xfrm>
          <a:off x="0" y="0"/>
          <a:ext cx="0" cy="0"/>
          <a:chOff x="0" y="0"/>
          <a:chExt cx="0" cy="0"/>
        </a:xfrm>
      </p:grpSpPr>
      <p:sp>
        <p:nvSpPr>
          <p:cNvPr id="65" name="Google Shape;65;p11"/>
          <p:cNvSpPr txBox="1">
            <a:spLocks noGrp="1"/>
          </p:cNvSpPr>
          <p:nvPr>
            <p:ph type="title" hasCustomPrompt="1"/>
          </p:nvPr>
        </p:nvSpPr>
        <p:spPr>
          <a:xfrm>
            <a:off x="713225" y="1774100"/>
            <a:ext cx="4676100" cy="1098000"/>
          </a:xfrm>
          <a:prstGeom prst="rect">
            <a:avLst/>
          </a:prstGeom>
        </p:spPr>
        <p:txBody>
          <a:bodyPr spcFirstLastPara="1" wrap="square" lIns="91425" tIns="91425" rIns="91425" bIns="91425" anchor="b" anchorCtr="0">
            <a:noAutofit/>
          </a:bodyPr>
          <a:lstStyle>
            <a:lvl1pPr lvl="0" algn="l">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6" name="Google Shape;66;p11"/>
          <p:cNvSpPr txBox="1">
            <a:spLocks noGrp="1"/>
          </p:cNvSpPr>
          <p:nvPr>
            <p:ph type="subTitle" idx="1"/>
          </p:nvPr>
        </p:nvSpPr>
        <p:spPr>
          <a:xfrm>
            <a:off x="713225" y="2872275"/>
            <a:ext cx="4676100" cy="497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8"/>
        <p:cNvGrpSpPr/>
        <p:nvPr/>
      </p:nvGrpSpPr>
      <p:grpSpPr>
        <a:xfrm>
          <a:off x="0" y="0"/>
          <a:ext cx="0" cy="0"/>
          <a:chOff x="0" y="0"/>
          <a:chExt cx="0" cy="0"/>
        </a:xfrm>
      </p:grpSpPr>
      <p:grpSp>
        <p:nvGrpSpPr>
          <p:cNvPr id="69" name="Google Shape;69;p13"/>
          <p:cNvGrpSpPr/>
          <p:nvPr/>
        </p:nvGrpSpPr>
        <p:grpSpPr>
          <a:xfrm>
            <a:off x="-417711" y="-428628"/>
            <a:ext cx="9979385" cy="6000759"/>
            <a:chOff x="-417711" y="-428628"/>
            <a:chExt cx="9979385" cy="6000759"/>
          </a:xfrm>
        </p:grpSpPr>
        <p:sp>
          <p:nvSpPr>
            <p:cNvPr id="70" name="Google Shape;70;p13"/>
            <p:cNvSpPr/>
            <p:nvPr/>
          </p:nvSpPr>
          <p:spPr>
            <a:xfrm>
              <a:off x="421002"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7884277"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8430764"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8430764"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125486"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125486"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417711"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872296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txBox="1">
            <a:spLocks noGrp="1"/>
          </p:cNvSpPr>
          <p:nvPr>
            <p:ph type="subTitle" idx="1"/>
          </p:nvPr>
        </p:nvSpPr>
        <p:spPr>
          <a:xfrm>
            <a:off x="720000"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subTitle" idx="3"/>
          </p:nvPr>
        </p:nvSpPr>
        <p:spPr>
          <a:xfrm>
            <a:off x="720000"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subTitle" idx="4"/>
          </p:nvPr>
        </p:nvSpPr>
        <p:spPr>
          <a:xfrm>
            <a:off x="3419271"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6118549"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3"/>
          <p:cNvSpPr txBox="1">
            <a:spLocks noGrp="1"/>
          </p:cNvSpPr>
          <p:nvPr>
            <p:ph type="subTitle" idx="6"/>
          </p:nvPr>
        </p:nvSpPr>
        <p:spPr>
          <a:xfrm>
            <a:off x="6118549"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7" hasCustomPrompt="1"/>
          </p:nvPr>
        </p:nvSpPr>
        <p:spPr>
          <a:xfrm>
            <a:off x="150540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8" hasCustomPrompt="1"/>
          </p:nvPr>
        </p:nvSpPr>
        <p:spPr>
          <a:xfrm>
            <a:off x="150540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9" hasCustomPrompt="1"/>
          </p:nvPr>
        </p:nvSpPr>
        <p:spPr>
          <a:xfrm>
            <a:off x="4204671"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13" hasCustomPrompt="1"/>
          </p:nvPr>
        </p:nvSpPr>
        <p:spPr>
          <a:xfrm>
            <a:off x="4204671"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14" hasCustomPrompt="1"/>
          </p:nvPr>
        </p:nvSpPr>
        <p:spPr>
          <a:xfrm>
            <a:off x="690395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15" hasCustomPrompt="1"/>
          </p:nvPr>
        </p:nvSpPr>
        <p:spPr>
          <a:xfrm>
            <a:off x="690395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2" name="Google Shape;92;p13"/>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3" name="Google Shape;93;p13"/>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4" name="Google Shape;94;p13"/>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5" name="Google Shape;95;p13"/>
          <p:cNvSpPr txBox="1">
            <a:spLocks noGrp="1"/>
          </p:cNvSpPr>
          <p:nvPr>
            <p:ph type="subTitle" idx="20"/>
          </p:nvPr>
        </p:nvSpPr>
        <p:spPr>
          <a:xfrm>
            <a:off x="3419271"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6" name="Google Shape;96;p13"/>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7"/>
        <p:cNvGrpSpPr/>
        <p:nvPr/>
      </p:nvGrpSpPr>
      <p:grpSpPr>
        <a:xfrm>
          <a:off x="0" y="0"/>
          <a:ext cx="0" cy="0"/>
          <a:chOff x="0" y="0"/>
          <a:chExt cx="0" cy="0"/>
        </a:xfrm>
      </p:grpSpPr>
      <p:grpSp>
        <p:nvGrpSpPr>
          <p:cNvPr id="98" name="Google Shape;98;p14"/>
          <p:cNvGrpSpPr/>
          <p:nvPr/>
        </p:nvGrpSpPr>
        <p:grpSpPr>
          <a:xfrm>
            <a:off x="-247298" y="-446215"/>
            <a:ext cx="9638600" cy="6030088"/>
            <a:chOff x="-247298" y="-446215"/>
            <a:chExt cx="9638600" cy="6030088"/>
          </a:xfrm>
        </p:grpSpPr>
        <p:sp>
          <p:nvSpPr>
            <p:cNvPr id="99" name="Google Shape;99;p14"/>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14"/>
          <p:cNvSpPr txBox="1">
            <a:spLocks noGrp="1"/>
          </p:cNvSpPr>
          <p:nvPr>
            <p:ph type="title"/>
          </p:nvPr>
        </p:nvSpPr>
        <p:spPr>
          <a:xfrm>
            <a:off x="1226425" y="3229500"/>
            <a:ext cx="6691200" cy="54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08" name="Google Shape;108;p14"/>
          <p:cNvSpPr txBox="1">
            <a:spLocks noGrp="1"/>
          </p:cNvSpPr>
          <p:nvPr>
            <p:ph type="subTitle" idx="1"/>
          </p:nvPr>
        </p:nvSpPr>
        <p:spPr>
          <a:xfrm>
            <a:off x="1226413" y="1366200"/>
            <a:ext cx="6691200" cy="1863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09"/>
        <p:cNvGrpSpPr/>
        <p:nvPr/>
      </p:nvGrpSpPr>
      <p:grpSpPr>
        <a:xfrm>
          <a:off x="0" y="0"/>
          <a:ext cx="0" cy="0"/>
          <a:chOff x="0" y="0"/>
          <a:chExt cx="0" cy="0"/>
        </a:xfrm>
      </p:grpSpPr>
      <p:grpSp>
        <p:nvGrpSpPr>
          <p:cNvPr id="110" name="Google Shape;110;p15"/>
          <p:cNvGrpSpPr/>
          <p:nvPr/>
        </p:nvGrpSpPr>
        <p:grpSpPr>
          <a:xfrm>
            <a:off x="-535133" y="-37823"/>
            <a:ext cx="10207495" cy="5621696"/>
            <a:chOff x="-535133" y="-37823"/>
            <a:chExt cx="10207495" cy="5621696"/>
          </a:xfrm>
        </p:grpSpPr>
        <p:sp>
          <p:nvSpPr>
            <p:cNvPr id="111" name="Google Shape;111;p15"/>
            <p:cNvSpPr/>
            <p:nvPr/>
          </p:nvSpPr>
          <p:spPr>
            <a:xfrm>
              <a:off x="-1254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53513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rot="10800000">
              <a:off x="8833642"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rot="10800000">
              <a:off x="8430777"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flipH="1">
              <a:off x="84239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flipH="1">
              <a:off x="88336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rot="10800000" flipH="1">
              <a:off x="-528348"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rot="10800000" flipH="1">
              <a:off x="-125483"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20"/>
        <p:cNvGrpSpPr/>
        <p:nvPr/>
      </p:nvGrpSpPr>
      <p:grpSpPr>
        <a:xfrm>
          <a:off x="0" y="0"/>
          <a:ext cx="0" cy="0"/>
          <a:chOff x="0" y="0"/>
          <a:chExt cx="0" cy="0"/>
        </a:xfrm>
      </p:grpSpPr>
      <p:grpSp>
        <p:nvGrpSpPr>
          <p:cNvPr id="121" name="Google Shape;121;p16"/>
          <p:cNvGrpSpPr/>
          <p:nvPr/>
        </p:nvGrpSpPr>
        <p:grpSpPr>
          <a:xfrm>
            <a:off x="-247298" y="-446215"/>
            <a:ext cx="9638610" cy="6030088"/>
            <a:chOff x="-247298" y="-446215"/>
            <a:chExt cx="9638610" cy="6030088"/>
          </a:xfrm>
        </p:grpSpPr>
        <p:sp>
          <p:nvSpPr>
            <p:cNvPr id="122" name="Google Shape;122;p16"/>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131"/>
        <p:cNvGrpSpPr/>
        <p:nvPr/>
      </p:nvGrpSpPr>
      <p:grpSpPr>
        <a:xfrm>
          <a:off x="0" y="0"/>
          <a:ext cx="0" cy="0"/>
          <a:chOff x="0" y="0"/>
          <a:chExt cx="0" cy="0"/>
        </a:xfrm>
      </p:grpSpPr>
      <p:grpSp>
        <p:nvGrpSpPr>
          <p:cNvPr id="132" name="Google Shape;132;p17"/>
          <p:cNvGrpSpPr/>
          <p:nvPr/>
        </p:nvGrpSpPr>
        <p:grpSpPr>
          <a:xfrm>
            <a:off x="-548808" y="-584898"/>
            <a:ext cx="10241610" cy="6168779"/>
            <a:chOff x="-548808" y="-584898"/>
            <a:chExt cx="10241610" cy="6168779"/>
          </a:xfrm>
        </p:grpSpPr>
        <p:sp>
          <p:nvSpPr>
            <p:cNvPr id="133" name="Google Shape;133;p17"/>
            <p:cNvSpPr/>
            <p:nvPr/>
          </p:nvSpPr>
          <p:spPr>
            <a:xfrm>
              <a:off x="293877" y="46157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rot="10800000" flipH="1">
              <a:off x="-129123" y="4496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rot="10800000" flipH="1">
              <a:off x="-548808" y="4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p:nvPr/>
          </p:nvSpPr>
          <p:spPr>
            <a:xfrm>
              <a:off x="185192" y="-58489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p:nvPr/>
          </p:nvSpPr>
          <p:spPr>
            <a:xfrm rot="10800000">
              <a:off x="8434407" y="4496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rot="10800000">
              <a:off x="8854092" y="4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7"/>
            <p:cNvSpPr/>
            <p:nvPr/>
          </p:nvSpPr>
          <p:spPr>
            <a:xfrm flipH="1">
              <a:off x="8120092" y="-58489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4">
  <p:cSld name="TITLE_ONLY_4">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44" name="Google Shape;144;p18"/>
          <p:cNvGrpSpPr/>
          <p:nvPr/>
        </p:nvGrpSpPr>
        <p:grpSpPr>
          <a:xfrm>
            <a:off x="-476796" y="2900252"/>
            <a:ext cx="10097585" cy="2865204"/>
            <a:chOff x="-476796" y="2900252"/>
            <a:chExt cx="10097585" cy="2865204"/>
          </a:xfrm>
        </p:grpSpPr>
        <p:grpSp>
          <p:nvGrpSpPr>
            <p:cNvPr id="145" name="Google Shape;145;p18"/>
            <p:cNvGrpSpPr/>
            <p:nvPr/>
          </p:nvGrpSpPr>
          <p:grpSpPr>
            <a:xfrm>
              <a:off x="-476796" y="2900252"/>
              <a:ext cx="10097585" cy="2865204"/>
              <a:chOff x="-476796" y="2900252"/>
              <a:chExt cx="10097585" cy="2865204"/>
            </a:xfrm>
          </p:grpSpPr>
          <p:sp>
            <p:nvSpPr>
              <p:cNvPr id="146" name="Google Shape;146;p18"/>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18"/>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54"/>
        <p:cNvGrpSpPr/>
        <p:nvPr/>
      </p:nvGrpSpPr>
      <p:grpSpPr>
        <a:xfrm>
          <a:off x="0" y="0"/>
          <a:ext cx="0" cy="0"/>
          <a:chOff x="0" y="0"/>
          <a:chExt cx="0" cy="0"/>
        </a:xfrm>
      </p:grpSpPr>
      <p:grpSp>
        <p:nvGrpSpPr>
          <p:cNvPr id="155" name="Google Shape;155;p19"/>
          <p:cNvGrpSpPr/>
          <p:nvPr/>
        </p:nvGrpSpPr>
        <p:grpSpPr>
          <a:xfrm>
            <a:off x="-145083" y="-503840"/>
            <a:ext cx="9434170" cy="6151188"/>
            <a:chOff x="-145083" y="-503840"/>
            <a:chExt cx="9434170" cy="6151188"/>
          </a:xfrm>
        </p:grpSpPr>
        <p:sp>
          <p:nvSpPr>
            <p:cNvPr id="156" name="Google Shape;156;p19"/>
            <p:cNvSpPr/>
            <p:nvPr/>
          </p:nvSpPr>
          <p:spPr>
            <a:xfrm rot="10800000" flipH="1">
              <a:off x="534577" y="46792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145073" y="392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145083" y="44198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flipH="1">
              <a:off x="8430777" y="46443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rot="10800000" flipH="1">
              <a:off x="-125483" y="-4286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flipH="1">
              <a:off x="7770717" y="-5038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rot="10800000">
              <a:off x="8450367" y="2513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0800000">
              <a:off x="8450377" y="-2444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9"/>
          <p:cNvSpPr txBox="1">
            <a:spLocks noGrp="1"/>
          </p:cNvSpPr>
          <p:nvPr>
            <p:ph type="title"/>
          </p:nvPr>
        </p:nvSpPr>
        <p:spPr>
          <a:xfrm>
            <a:off x="720000" y="1270313"/>
            <a:ext cx="3777300" cy="1709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5" name="Google Shape;165;p19"/>
          <p:cNvSpPr txBox="1">
            <a:spLocks noGrp="1"/>
          </p:cNvSpPr>
          <p:nvPr>
            <p:ph type="subTitle" idx="1"/>
          </p:nvPr>
        </p:nvSpPr>
        <p:spPr>
          <a:xfrm>
            <a:off x="720000" y="2979813"/>
            <a:ext cx="3777300" cy="89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19"/>
          <p:cNvSpPr>
            <a:spLocks noGrp="1"/>
          </p:cNvSpPr>
          <p:nvPr>
            <p:ph type="pic" idx="2"/>
          </p:nvPr>
        </p:nvSpPr>
        <p:spPr>
          <a:xfrm>
            <a:off x="5121925" y="1060325"/>
            <a:ext cx="3109200" cy="3109200"/>
          </a:xfrm>
          <a:prstGeom prst="ellipse">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67"/>
        <p:cNvGrpSpPr/>
        <p:nvPr/>
      </p:nvGrpSpPr>
      <p:grpSpPr>
        <a:xfrm>
          <a:off x="0" y="0"/>
          <a:ext cx="0" cy="0"/>
          <a:chOff x="0" y="0"/>
          <a:chExt cx="0" cy="0"/>
        </a:xfrm>
      </p:grpSpPr>
      <p:grpSp>
        <p:nvGrpSpPr>
          <p:cNvPr id="168" name="Google Shape;168;p20"/>
          <p:cNvGrpSpPr/>
          <p:nvPr/>
        </p:nvGrpSpPr>
        <p:grpSpPr>
          <a:xfrm>
            <a:off x="-247298" y="-446215"/>
            <a:ext cx="9638600" cy="6030088"/>
            <a:chOff x="-247298" y="-446215"/>
            <a:chExt cx="9638600" cy="6030088"/>
          </a:xfrm>
        </p:grpSpPr>
        <p:sp>
          <p:nvSpPr>
            <p:cNvPr id="169" name="Google Shape;169;p20"/>
            <p:cNvSpPr/>
            <p:nvPr/>
          </p:nvSpPr>
          <p:spPr>
            <a:xfrm>
              <a:off x="-125473" y="4453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rot="10800000">
              <a:off x="8430767" y="-4042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125483" y="3996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8430767" y="468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20"/>
          <p:cNvSpPr txBox="1">
            <a:spLocks noGrp="1"/>
          </p:cNvSpPr>
          <p:nvPr>
            <p:ph type="title"/>
          </p:nvPr>
        </p:nvSpPr>
        <p:spPr>
          <a:xfrm>
            <a:off x="720000" y="1637550"/>
            <a:ext cx="3597900" cy="1063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8" name="Google Shape;178;p20"/>
          <p:cNvSpPr txBox="1">
            <a:spLocks noGrp="1"/>
          </p:cNvSpPr>
          <p:nvPr>
            <p:ph type="subTitle" idx="1"/>
          </p:nvPr>
        </p:nvSpPr>
        <p:spPr>
          <a:xfrm>
            <a:off x="720000" y="2700750"/>
            <a:ext cx="35979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3225" y="1468350"/>
            <a:ext cx="1264200" cy="915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79"/>
        <p:cNvGrpSpPr/>
        <p:nvPr/>
      </p:nvGrpSpPr>
      <p:grpSpPr>
        <a:xfrm>
          <a:off x="0" y="0"/>
          <a:ext cx="0" cy="0"/>
          <a:chOff x="0" y="0"/>
          <a:chExt cx="0" cy="0"/>
        </a:xfrm>
      </p:grpSpPr>
      <p:grpSp>
        <p:nvGrpSpPr>
          <p:cNvPr id="180" name="Google Shape;180;p21"/>
          <p:cNvGrpSpPr/>
          <p:nvPr/>
        </p:nvGrpSpPr>
        <p:grpSpPr>
          <a:xfrm flipH="1">
            <a:off x="-247298" y="-446215"/>
            <a:ext cx="9638600" cy="6030088"/>
            <a:chOff x="-247298" y="-446215"/>
            <a:chExt cx="9638600" cy="6030088"/>
          </a:xfrm>
        </p:grpSpPr>
        <p:sp>
          <p:nvSpPr>
            <p:cNvPr id="181" name="Google Shape;181;p21"/>
            <p:cNvSpPr/>
            <p:nvPr/>
          </p:nvSpPr>
          <p:spPr>
            <a:xfrm>
              <a:off x="-125473" y="4453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1"/>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p:nvPr/>
          </p:nvSpPr>
          <p:spPr>
            <a:xfrm rot="10800000">
              <a:off x="8430767" y="-4042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1"/>
            <p:cNvSpPr/>
            <p:nvPr/>
          </p:nvSpPr>
          <p:spPr>
            <a:xfrm>
              <a:off x="-125483" y="3996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a:off x="8430767" y="468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21"/>
          <p:cNvSpPr txBox="1">
            <a:spLocks noGrp="1"/>
          </p:cNvSpPr>
          <p:nvPr>
            <p:ph type="title"/>
          </p:nvPr>
        </p:nvSpPr>
        <p:spPr>
          <a:xfrm>
            <a:off x="4837200" y="1796350"/>
            <a:ext cx="35934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0" name="Google Shape;190;p21"/>
          <p:cNvSpPr txBox="1">
            <a:spLocks noGrp="1"/>
          </p:cNvSpPr>
          <p:nvPr>
            <p:ph type="subTitle" idx="1"/>
          </p:nvPr>
        </p:nvSpPr>
        <p:spPr>
          <a:xfrm>
            <a:off x="4837375" y="2441150"/>
            <a:ext cx="3593400" cy="9060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3">
  <p:cSld name="TITLE_AND_BODY_1">
    <p:spTree>
      <p:nvGrpSpPr>
        <p:cNvPr id="1" name="Shape 191"/>
        <p:cNvGrpSpPr/>
        <p:nvPr/>
      </p:nvGrpSpPr>
      <p:grpSpPr>
        <a:xfrm>
          <a:off x="0" y="0"/>
          <a:ext cx="0" cy="0"/>
          <a:chOff x="0" y="0"/>
          <a:chExt cx="0" cy="0"/>
        </a:xfrm>
      </p:grpSpPr>
      <p:grpSp>
        <p:nvGrpSpPr>
          <p:cNvPr id="192" name="Google Shape;192;p22"/>
          <p:cNvGrpSpPr/>
          <p:nvPr/>
        </p:nvGrpSpPr>
        <p:grpSpPr>
          <a:xfrm>
            <a:off x="-247298" y="-446215"/>
            <a:ext cx="9638600" cy="6030088"/>
            <a:chOff x="-247298" y="-446215"/>
            <a:chExt cx="9638600" cy="6030088"/>
          </a:xfrm>
        </p:grpSpPr>
        <p:sp>
          <p:nvSpPr>
            <p:cNvPr id="193" name="Google Shape;193;p22"/>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2" name="Google Shape;202;p22"/>
          <p:cNvSpPr txBox="1">
            <a:spLocks noGrp="1"/>
          </p:cNvSpPr>
          <p:nvPr>
            <p:ph type="body" idx="1"/>
          </p:nvPr>
        </p:nvSpPr>
        <p:spPr>
          <a:xfrm>
            <a:off x="720000" y="1215742"/>
            <a:ext cx="7704000" cy="1022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Clr>
                <a:srgbClr val="1A1A1A"/>
              </a:buClr>
              <a:buSzPts val="1400"/>
              <a:buFont typeface="Nunito Light"/>
              <a:buChar char="○"/>
              <a:defRPr/>
            </a:lvl2pPr>
            <a:lvl3pPr marL="1371600" lvl="2" indent="-317500" rtl="0">
              <a:lnSpc>
                <a:spcPct val="100000"/>
              </a:lnSpc>
              <a:spcBef>
                <a:spcPts val="0"/>
              </a:spcBef>
              <a:spcAft>
                <a:spcPts val="0"/>
              </a:spcAft>
              <a:buClr>
                <a:srgbClr val="1A1A1A"/>
              </a:buClr>
              <a:buSzPts val="1400"/>
              <a:buFont typeface="Nunito Light"/>
              <a:buChar char="■"/>
              <a:defRPr/>
            </a:lvl3pPr>
            <a:lvl4pPr marL="1828800" lvl="3" indent="-317500" rtl="0">
              <a:lnSpc>
                <a:spcPct val="100000"/>
              </a:lnSpc>
              <a:spcBef>
                <a:spcPts val="0"/>
              </a:spcBef>
              <a:spcAft>
                <a:spcPts val="0"/>
              </a:spcAft>
              <a:buClr>
                <a:srgbClr val="1A1A1A"/>
              </a:buClr>
              <a:buSzPts val="1400"/>
              <a:buFont typeface="Nunito Light"/>
              <a:buChar char="●"/>
              <a:defRPr/>
            </a:lvl4pPr>
            <a:lvl5pPr marL="2286000" lvl="4" indent="-317500" rtl="0">
              <a:lnSpc>
                <a:spcPct val="100000"/>
              </a:lnSpc>
              <a:spcBef>
                <a:spcPts val="0"/>
              </a:spcBef>
              <a:spcAft>
                <a:spcPts val="0"/>
              </a:spcAft>
              <a:buClr>
                <a:srgbClr val="1A1A1A"/>
              </a:buClr>
              <a:buSzPts val="1400"/>
              <a:buFont typeface="Nunito Light"/>
              <a:buChar char="○"/>
              <a:defRPr/>
            </a:lvl5pPr>
            <a:lvl6pPr marL="2743200" lvl="5" indent="-317500" rtl="0">
              <a:lnSpc>
                <a:spcPct val="100000"/>
              </a:lnSpc>
              <a:spcBef>
                <a:spcPts val="0"/>
              </a:spcBef>
              <a:spcAft>
                <a:spcPts val="0"/>
              </a:spcAft>
              <a:buClr>
                <a:srgbClr val="1A1A1A"/>
              </a:buClr>
              <a:buSzPts val="1400"/>
              <a:buFont typeface="Nunito Light"/>
              <a:buChar char="■"/>
              <a:defRPr/>
            </a:lvl6pPr>
            <a:lvl7pPr marL="3200400" lvl="6" indent="-317500" rtl="0">
              <a:lnSpc>
                <a:spcPct val="100000"/>
              </a:lnSpc>
              <a:spcBef>
                <a:spcPts val="0"/>
              </a:spcBef>
              <a:spcAft>
                <a:spcPts val="0"/>
              </a:spcAft>
              <a:buClr>
                <a:srgbClr val="1A1A1A"/>
              </a:buClr>
              <a:buSzPts val="1400"/>
              <a:buFont typeface="Nunito Light"/>
              <a:buChar char="●"/>
              <a:defRPr/>
            </a:lvl7pPr>
            <a:lvl8pPr marL="3657600" lvl="7" indent="-317500" rtl="0">
              <a:lnSpc>
                <a:spcPct val="100000"/>
              </a:lnSpc>
              <a:spcBef>
                <a:spcPts val="0"/>
              </a:spcBef>
              <a:spcAft>
                <a:spcPts val="0"/>
              </a:spcAft>
              <a:buClr>
                <a:srgbClr val="1A1A1A"/>
              </a:buClr>
              <a:buSzPts val="1400"/>
              <a:buFont typeface="Nunito Light"/>
              <a:buChar char="○"/>
              <a:defRPr/>
            </a:lvl8pPr>
            <a:lvl9pPr marL="4114800" lvl="8" indent="-317500" rtl="0">
              <a:lnSpc>
                <a:spcPct val="100000"/>
              </a:lnSpc>
              <a:spcBef>
                <a:spcPts val="0"/>
              </a:spcBef>
              <a:spcAft>
                <a:spcPts val="0"/>
              </a:spcAft>
              <a:buClr>
                <a:srgbClr val="1A1A1A"/>
              </a:buClr>
              <a:buSzPts val="1400"/>
              <a:buFont typeface="Nunito Light"/>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4">
  <p:cSld name="TITLE_AND_BODY_1_1">
    <p:spTree>
      <p:nvGrpSpPr>
        <p:cNvPr id="1" name="Shape 203"/>
        <p:cNvGrpSpPr/>
        <p:nvPr/>
      </p:nvGrpSpPr>
      <p:grpSpPr>
        <a:xfrm>
          <a:off x="0" y="0"/>
          <a:ext cx="0" cy="0"/>
          <a:chOff x="0" y="0"/>
          <a:chExt cx="0" cy="0"/>
        </a:xfrm>
      </p:grpSpPr>
      <p:grpSp>
        <p:nvGrpSpPr>
          <p:cNvPr id="204" name="Google Shape;204;p23"/>
          <p:cNvGrpSpPr/>
          <p:nvPr/>
        </p:nvGrpSpPr>
        <p:grpSpPr>
          <a:xfrm>
            <a:off x="-535133" y="-37823"/>
            <a:ext cx="10207495" cy="5621696"/>
            <a:chOff x="-535133" y="-37823"/>
            <a:chExt cx="10207495" cy="5621696"/>
          </a:xfrm>
        </p:grpSpPr>
        <p:sp>
          <p:nvSpPr>
            <p:cNvPr id="205" name="Google Shape;205;p23"/>
            <p:cNvSpPr/>
            <p:nvPr/>
          </p:nvSpPr>
          <p:spPr>
            <a:xfrm>
              <a:off x="-1254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53513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p:nvPr/>
          </p:nvSpPr>
          <p:spPr>
            <a:xfrm rot="10800000">
              <a:off x="8833642"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3"/>
            <p:cNvSpPr/>
            <p:nvPr/>
          </p:nvSpPr>
          <p:spPr>
            <a:xfrm rot="10800000">
              <a:off x="8430777"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3"/>
            <p:cNvSpPr/>
            <p:nvPr/>
          </p:nvSpPr>
          <p:spPr>
            <a:xfrm flipH="1">
              <a:off x="84239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3"/>
            <p:cNvSpPr/>
            <p:nvPr/>
          </p:nvSpPr>
          <p:spPr>
            <a:xfrm flipH="1">
              <a:off x="88336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rot="10800000" flipH="1">
              <a:off x="-528348"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rot="10800000" flipH="1">
              <a:off x="-125483"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4" name="Google Shape;214;p23"/>
          <p:cNvSpPr txBox="1">
            <a:spLocks noGrp="1"/>
          </p:cNvSpPr>
          <p:nvPr>
            <p:ph type="body" idx="1"/>
          </p:nvPr>
        </p:nvSpPr>
        <p:spPr>
          <a:xfrm>
            <a:off x="720000" y="1215749"/>
            <a:ext cx="7704000" cy="3145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Clr>
                <a:srgbClr val="1A1A1A"/>
              </a:buClr>
              <a:buSzPts val="1400"/>
              <a:buFont typeface="Nunito Light"/>
              <a:buChar char="○"/>
              <a:defRPr/>
            </a:lvl2pPr>
            <a:lvl3pPr marL="1371600" lvl="2" indent="-317500" rtl="0">
              <a:lnSpc>
                <a:spcPct val="100000"/>
              </a:lnSpc>
              <a:spcBef>
                <a:spcPts val="0"/>
              </a:spcBef>
              <a:spcAft>
                <a:spcPts val="0"/>
              </a:spcAft>
              <a:buClr>
                <a:srgbClr val="1A1A1A"/>
              </a:buClr>
              <a:buSzPts val="1400"/>
              <a:buFont typeface="Nunito Light"/>
              <a:buChar char="■"/>
              <a:defRPr/>
            </a:lvl3pPr>
            <a:lvl4pPr marL="1828800" lvl="3" indent="-317500" rtl="0">
              <a:lnSpc>
                <a:spcPct val="100000"/>
              </a:lnSpc>
              <a:spcBef>
                <a:spcPts val="0"/>
              </a:spcBef>
              <a:spcAft>
                <a:spcPts val="0"/>
              </a:spcAft>
              <a:buClr>
                <a:srgbClr val="1A1A1A"/>
              </a:buClr>
              <a:buSzPts val="1400"/>
              <a:buFont typeface="Nunito Light"/>
              <a:buChar char="●"/>
              <a:defRPr/>
            </a:lvl4pPr>
            <a:lvl5pPr marL="2286000" lvl="4" indent="-317500" rtl="0">
              <a:lnSpc>
                <a:spcPct val="100000"/>
              </a:lnSpc>
              <a:spcBef>
                <a:spcPts val="0"/>
              </a:spcBef>
              <a:spcAft>
                <a:spcPts val="0"/>
              </a:spcAft>
              <a:buClr>
                <a:srgbClr val="1A1A1A"/>
              </a:buClr>
              <a:buSzPts val="1400"/>
              <a:buFont typeface="Nunito Light"/>
              <a:buChar char="○"/>
              <a:defRPr/>
            </a:lvl5pPr>
            <a:lvl6pPr marL="2743200" lvl="5" indent="-317500" rtl="0">
              <a:lnSpc>
                <a:spcPct val="100000"/>
              </a:lnSpc>
              <a:spcBef>
                <a:spcPts val="0"/>
              </a:spcBef>
              <a:spcAft>
                <a:spcPts val="0"/>
              </a:spcAft>
              <a:buClr>
                <a:srgbClr val="1A1A1A"/>
              </a:buClr>
              <a:buSzPts val="1400"/>
              <a:buFont typeface="Nunito Light"/>
              <a:buChar char="■"/>
              <a:defRPr/>
            </a:lvl6pPr>
            <a:lvl7pPr marL="3200400" lvl="6" indent="-317500" rtl="0">
              <a:lnSpc>
                <a:spcPct val="100000"/>
              </a:lnSpc>
              <a:spcBef>
                <a:spcPts val="0"/>
              </a:spcBef>
              <a:spcAft>
                <a:spcPts val="0"/>
              </a:spcAft>
              <a:buClr>
                <a:srgbClr val="1A1A1A"/>
              </a:buClr>
              <a:buSzPts val="1400"/>
              <a:buFont typeface="Nunito Light"/>
              <a:buChar char="●"/>
              <a:defRPr/>
            </a:lvl7pPr>
            <a:lvl8pPr marL="3657600" lvl="7" indent="-317500" rtl="0">
              <a:lnSpc>
                <a:spcPct val="100000"/>
              </a:lnSpc>
              <a:spcBef>
                <a:spcPts val="0"/>
              </a:spcBef>
              <a:spcAft>
                <a:spcPts val="0"/>
              </a:spcAft>
              <a:buClr>
                <a:srgbClr val="1A1A1A"/>
              </a:buClr>
              <a:buSzPts val="1400"/>
              <a:buFont typeface="Nunito Light"/>
              <a:buChar char="○"/>
              <a:defRPr/>
            </a:lvl8pPr>
            <a:lvl9pPr marL="4114800" lvl="8" indent="-317500" rtl="0">
              <a:lnSpc>
                <a:spcPct val="100000"/>
              </a:lnSpc>
              <a:spcBef>
                <a:spcPts val="0"/>
              </a:spcBef>
              <a:spcAft>
                <a:spcPts val="0"/>
              </a:spcAft>
              <a:buClr>
                <a:srgbClr val="1A1A1A"/>
              </a:buClr>
              <a:buSzPts val="1400"/>
              <a:buFont typeface="Nunito Light"/>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15"/>
        <p:cNvGrpSpPr/>
        <p:nvPr/>
      </p:nvGrpSpPr>
      <p:grpSpPr>
        <a:xfrm>
          <a:off x="0" y="0"/>
          <a:ext cx="0" cy="0"/>
          <a:chOff x="0" y="0"/>
          <a:chExt cx="0" cy="0"/>
        </a:xfrm>
      </p:grpSpPr>
      <p:grpSp>
        <p:nvGrpSpPr>
          <p:cNvPr id="216" name="Google Shape;216;p24"/>
          <p:cNvGrpSpPr/>
          <p:nvPr/>
        </p:nvGrpSpPr>
        <p:grpSpPr>
          <a:xfrm>
            <a:off x="-310473" y="3500727"/>
            <a:ext cx="9764950" cy="2327954"/>
            <a:chOff x="-310473" y="3500727"/>
            <a:chExt cx="9764950" cy="2327954"/>
          </a:xfrm>
        </p:grpSpPr>
        <p:sp>
          <p:nvSpPr>
            <p:cNvPr id="217" name="Google Shape;217;p24"/>
            <p:cNvSpPr/>
            <p:nvPr/>
          </p:nvSpPr>
          <p:spPr>
            <a:xfrm rot="10800000" flipH="1">
              <a:off x="927364"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rot="10800000" flipH="1">
              <a:off x="273054"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310473"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125483"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flipH="1">
              <a:off x="8615767"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flipH="1">
              <a:off x="8424002"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rot="10800000">
              <a:off x="7377929"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rot="10800000">
              <a:off x="8032239"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6" name="Google Shape;226;p24"/>
          <p:cNvSpPr txBox="1">
            <a:spLocks noGrp="1"/>
          </p:cNvSpPr>
          <p:nvPr>
            <p:ph type="subTitle" idx="1"/>
          </p:nvPr>
        </p:nvSpPr>
        <p:spPr>
          <a:xfrm>
            <a:off x="4821081"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24"/>
          <p:cNvSpPr txBox="1">
            <a:spLocks noGrp="1"/>
          </p:cNvSpPr>
          <p:nvPr>
            <p:ph type="subTitle" idx="2"/>
          </p:nvPr>
        </p:nvSpPr>
        <p:spPr>
          <a:xfrm>
            <a:off x="1478950"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24"/>
          <p:cNvSpPr txBox="1">
            <a:spLocks noGrp="1"/>
          </p:cNvSpPr>
          <p:nvPr>
            <p:ph type="subTitle" idx="3"/>
          </p:nvPr>
        </p:nvSpPr>
        <p:spPr>
          <a:xfrm>
            <a:off x="1478950"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29" name="Google Shape;229;p24"/>
          <p:cNvSpPr txBox="1">
            <a:spLocks noGrp="1"/>
          </p:cNvSpPr>
          <p:nvPr>
            <p:ph type="subTitle" idx="4"/>
          </p:nvPr>
        </p:nvSpPr>
        <p:spPr>
          <a:xfrm>
            <a:off x="4821091"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30"/>
        <p:cNvGrpSpPr/>
        <p:nvPr/>
      </p:nvGrpSpPr>
      <p:grpSpPr>
        <a:xfrm>
          <a:off x="0" y="0"/>
          <a:ext cx="0" cy="0"/>
          <a:chOff x="0" y="0"/>
          <a:chExt cx="0" cy="0"/>
        </a:xfrm>
      </p:grpSpPr>
      <p:grpSp>
        <p:nvGrpSpPr>
          <p:cNvPr id="231" name="Google Shape;231;p25"/>
          <p:cNvGrpSpPr/>
          <p:nvPr/>
        </p:nvGrpSpPr>
        <p:grpSpPr>
          <a:xfrm>
            <a:off x="-655296" y="3436585"/>
            <a:ext cx="10454595" cy="2311221"/>
            <a:chOff x="-655296" y="3436585"/>
            <a:chExt cx="10454595" cy="2311221"/>
          </a:xfrm>
        </p:grpSpPr>
        <p:sp>
          <p:nvSpPr>
            <p:cNvPr id="232" name="Google Shape;232;p25"/>
            <p:cNvSpPr/>
            <p:nvPr/>
          </p:nvSpPr>
          <p:spPr>
            <a:xfrm rot="10800000" flipH="1">
              <a:off x="-136836"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183414"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rot="10800000" flipH="1">
              <a:off x="-655296"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rot="10800000">
              <a:off x="8442129"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flipH="1">
              <a:off x="8121879"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rot="10800000">
              <a:off x="8960589"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rot="10800000">
              <a:off x="7718714"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rot="10800000">
              <a:off x="586589"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1" name="Google Shape;241;p25"/>
          <p:cNvSpPr txBox="1">
            <a:spLocks noGrp="1"/>
          </p:cNvSpPr>
          <p:nvPr>
            <p:ph type="subTitle" idx="1"/>
          </p:nvPr>
        </p:nvSpPr>
        <p:spPr>
          <a:xfrm>
            <a:off x="4646250"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25"/>
          <p:cNvSpPr txBox="1">
            <a:spLocks noGrp="1"/>
          </p:cNvSpPr>
          <p:nvPr>
            <p:ph type="subTitle" idx="2"/>
          </p:nvPr>
        </p:nvSpPr>
        <p:spPr>
          <a:xfrm>
            <a:off x="1099338"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43"/>
        <p:cNvGrpSpPr/>
        <p:nvPr/>
      </p:nvGrpSpPr>
      <p:grpSpPr>
        <a:xfrm>
          <a:off x="0" y="0"/>
          <a:ext cx="0" cy="0"/>
          <a:chOff x="0" y="0"/>
          <a:chExt cx="0" cy="0"/>
        </a:xfrm>
      </p:grpSpPr>
      <p:grpSp>
        <p:nvGrpSpPr>
          <p:cNvPr id="244" name="Google Shape;244;p26"/>
          <p:cNvGrpSpPr/>
          <p:nvPr/>
        </p:nvGrpSpPr>
        <p:grpSpPr>
          <a:xfrm>
            <a:off x="-512036" y="-358023"/>
            <a:ext cx="10169413" cy="5930154"/>
            <a:chOff x="-512036" y="-358023"/>
            <a:chExt cx="10169413" cy="5930154"/>
          </a:xfrm>
        </p:grpSpPr>
        <p:sp>
          <p:nvSpPr>
            <p:cNvPr id="245" name="Google Shape;245;p26"/>
            <p:cNvSpPr/>
            <p:nvPr/>
          </p:nvSpPr>
          <p:spPr>
            <a:xfrm flipH="1">
              <a:off x="8430767"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rot="10800000">
              <a:off x="8818667"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rot="10800000">
              <a:off x="801141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flipH="1">
              <a:off x="8430777"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124136"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rot="10800000" flipH="1">
              <a:off x="-512036"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rot="10800000" flipH="1">
              <a:off x="295217"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124133"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4" name="Google Shape;254;p26"/>
          <p:cNvSpPr txBox="1">
            <a:spLocks noGrp="1"/>
          </p:cNvSpPr>
          <p:nvPr>
            <p:ph type="subTitle" idx="1"/>
          </p:nvPr>
        </p:nvSpPr>
        <p:spPr>
          <a:xfrm>
            <a:off x="881225"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26"/>
          <p:cNvSpPr txBox="1">
            <a:spLocks noGrp="1"/>
          </p:cNvSpPr>
          <p:nvPr>
            <p:ph type="subTitle" idx="2"/>
          </p:nvPr>
        </p:nvSpPr>
        <p:spPr>
          <a:xfrm>
            <a:off x="3427950"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6"/>
          <p:cNvSpPr txBox="1">
            <a:spLocks noGrp="1"/>
          </p:cNvSpPr>
          <p:nvPr>
            <p:ph type="subTitle" idx="3"/>
          </p:nvPr>
        </p:nvSpPr>
        <p:spPr>
          <a:xfrm>
            <a:off x="5974700"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26"/>
          <p:cNvSpPr txBox="1">
            <a:spLocks noGrp="1"/>
          </p:cNvSpPr>
          <p:nvPr>
            <p:ph type="subTitle" idx="4"/>
          </p:nvPr>
        </p:nvSpPr>
        <p:spPr>
          <a:xfrm>
            <a:off x="881225"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8" name="Google Shape;258;p26"/>
          <p:cNvSpPr txBox="1">
            <a:spLocks noGrp="1"/>
          </p:cNvSpPr>
          <p:nvPr>
            <p:ph type="subTitle" idx="5"/>
          </p:nvPr>
        </p:nvSpPr>
        <p:spPr>
          <a:xfrm>
            <a:off x="3427954"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9" name="Google Shape;259;p26"/>
          <p:cNvSpPr txBox="1">
            <a:spLocks noGrp="1"/>
          </p:cNvSpPr>
          <p:nvPr>
            <p:ph type="subTitle" idx="6"/>
          </p:nvPr>
        </p:nvSpPr>
        <p:spPr>
          <a:xfrm>
            <a:off x="5974700"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60"/>
        <p:cNvGrpSpPr/>
        <p:nvPr/>
      </p:nvGrpSpPr>
      <p:grpSpPr>
        <a:xfrm>
          <a:off x="0" y="0"/>
          <a:ext cx="0" cy="0"/>
          <a:chOff x="0" y="0"/>
          <a:chExt cx="0" cy="0"/>
        </a:xfrm>
      </p:grpSpPr>
      <p:grpSp>
        <p:nvGrpSpPr>
          <p:cNvPr id="261" name="Google Shape;261;p27"/>
          <p:cNvGrpSpPr/>
          <p:nvPr/>
        </p:nvGrpSpPr>
        <p:grpSpPr>
          <a:xfrm>
            <a:off x="-519458" y="2674710"/>
            <a:ext cx="10224210" cy="2744938"/>
            <a:chOff x="-519458" y="2674710"/>
            <a:chExt cx="10224210" cy="2744938"/>
          </a:xfrm>
        </p:grpSpPr>
        <p:sp>
          <p:nvSpPr>
            <p:cNvPr id="262" name="Google Shape;262;p27"/>
            <p:cNvSpPr/>
            <p:nvPr/>
          </p:nvSpPr>
          <p:spPr>
            <a:xfrm rot="10800000" flipH="1">
              <a:off x="-118698" y="30847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rot="10800000" flipH="1">
              <a:off x="-519458" y="2674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a:off x="-519448" y="3955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
            <p:cNvSpPr/>
            <p:nvPr/>
          </p:nvSpPr>
          <p:spPr>
            <a:xfrm>
              <a:off x="21392" y="44515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7"/>
            <p:cNvSpPr/>
            <p:nvPr/>
          </p:nvSpPr>
          <p:spPr>
            <a:xfrm rot="10800000">
              <a:off x="8465282" y="30847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rot="10800000">
              <a:off x="8866042" y="2674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flipH="1">
              <a:off x="8866032" y="3955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flipH="1">
              <a:off x="8325192" y="44515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1" name="Google Shape;271;p27"/>
          <p:cNvSpPr txBox="1">
            <a:spLocks noGrp="1"/>
          </p:cNvSpPr>
          <p:nvPr>
            <p:ph type="subTitle" idx="1"/>
          </p:nvPr>
        </p:nvSpPr>
        <p:spPr>
          <a:xfrm>
            <a:off x="1142950" y="221906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2" name="Google Shape;272;p27"/>
          <p:cNvSpPr txBox="1">
            <a:spLocks noGrp="1"/>
          </p:cNvSpPr>
          <p:nvPr>
            <p:ph type="subTitle" idx="2"/>
          </p:nvPr>
        </p:nvSpPr>
        <p:spPr>
          <a:xfrm>
            <a:off x="4749341" y="221906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3" name="Google Shape;273;p27"/>
          <p:cNvSpPr txBox="1">
            <a:spLocks noGrp="1"/>
          </p:cNvSpPr>
          <p:nvPr>
            <p:ph type="subTitle" idx="3"/>
          </p:nvPr>
        </p:nvSpPr>
        <p:spPr>
          <a:xfrm>
            <a:off x="1142950" y="401031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4" name="Google Shape;274;p27"/>
          <p:cNvSpPr txBox="1">
            <a:spLocks noGrp="1"/>
          </p:cNvSpPr>
          <p:nvPr>
            <p:ph type="subTitle" idx="4"/>
          </p:nvPr>
        </p:nvSpPr>
        <p:spPr>
          <a:xfrm>
            <a:off x="4749341" y="401031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27"/>
          <p:cNvSpPr txBox="1">
            <a:spLocks noGrp="1"/>
          </p:cNvSpPr>
          <p:nvPr>
            <p:ph type="subTitle" idx="5"/>
          </p:nvPr>
        </p:nvSpPr>
        <p:spPr>
          <a:xfrm>
            <a:off x="1142962" y="186058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6" name="Google Shape;276;p27"/>
          <p:cNvSpPr txBox="1">
            <a:spLocks noGrp="1"/>
          </p:cNvSpPr>
          <p:nvPr>
            <p:ph type="subTitle" idx="6"/>
          </p:nvPr>
        </p:nvSpPr>
        <p:spPr>
          <a:xfrm>
            <a:off x="1142962" y="365193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7" name="Google Shape;277;p27"/>
          <p:cNvSpPr txBox="1">
            <a:spLocks noGrp="1"/>
          </p:cNvSpPr>
          <p:nvPr>
            <p:ph type="subTitle" idx="7"/>
          </p:nvPr>
        </p:nvSpPr>
        <p:spPr>
          <a:xfrm>
            <a:off x="4749338" y="186058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8" name="Google Shape;278;p27"/>
          <p:cNvSpPr txBox="1">
            <a:spLocks noGrp="1"/>
          </p:cNvSpPr>
          <p:nvPr>
            <p:ph type="subTitle" idx="8"/>
          </p:nvPr>
        </p:nvSpPr>
        <p:spPr>
          <a:xfrm>
            <a:off x="4749338" y="365193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79"/>
        <p:cNvGrpSpPr/>
        <p:nvPr/>
      </p:nvGrpSpPr>
      <p:grpSpPr>
        <a:xfrm>
          <a:off x="0" y="0"/>
          <a:ext cx="0" cy="0"/>
          <a:chOff x="0" y="0"/>
          <a:chExt cx="0" cy="0"/>
        </a:xfrm>
      </p:grpSpPr>
      <p:grpSp>
        <p:nvGrpSpPr>
          <p:cNvPr id="280" name="Google Shape;280;p28"/>
          <p:cNvGrpSpPr/>
          <p:nvPr/>
        </p:nvGrpSpPr>
        <p:grpSpPr>
          <a:xfrm>
            <a:off x="-266473" y="3341397"/>
            <a:ext cx="9676960" cy="2321921"/>
            <a:chOff x="-266473" y="3341397"/>
            <a:chExt cx="9676960" cy="2321921"/>
          </a:xfrm>
        </p:grpSpPr>
        <p:sp>
          <p:nvSpPr>
            <p:cNvPr id="281" name="Google Shape;281;p28"/>
            <p:cNvSpPr/>
            <p:nvPr/>
          </p:nvSpPr>
          <p:spPr>
            <a:xfrm flipH="1">
              <a:off x="744167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86361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rot="10800000" flipH="1">
              <a:off x="-266473"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15286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rot="10800000" flipH="1">
              <a:off x="-151033"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rot="10800000">
              <a:off x="8571777"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flipH="1">
              <a:off x="815243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rot="10800000">
              <a:off x="8456337"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0" name="Google Shape;290;p28"/>
          <p:cNvSpPr txBox="1">
            <a:spLocks noGrp="1"/>
          </p:cNvSpPr>
          <p:nvPr>
            <p:ph type="subTitle" idx="1"/>
          </p:nvPr>
        </p:nvSpPr>
        <p:spPr>
          <a:xfrm>
            <a:off x="968524" y="2235613"/>
            <a:ext cx="2266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8"/>
          <p:cNvSpPr txBox="1">
            <a:spLocks noGrp="1"/>
          </p:cNvSpPr>
          <p:nvPr>
            <p:ph type="subTitle" idx="2"/>
          </p:nvPr>
        </p:nvSpPr>
        <p:spPr>
          <a:xfrm>
            <a:off x="3439063" y="2235613"/>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2" name="Google Shape;292;p28"/>
          <p:cNvSpPr txBox="1">
            <a:spLocks noGrp="1"/>
          </p:cNvSpPr>
          <p:nvPr>
            <p:ph type="subTitle" idx="3"/>
          </p:nvPr>
        </p:nvSpPr>
        <p:spPr>
          <a:xfrm>
            <a:off x="968524" y="3967325"/>
            <a:ext cx="2266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8"/>
          <p:cNvSpPr txBox="1">
            <a:spLocks noGrp="1"/>
          </p:cNvSpPr>
          <p:nvPr>
            <p:ph type="subTitle" idx="4"/>
          </p:nvPr>
        </p:nvSpPr>
        <p:spPr>
          <a:xfrm>
            <a:off x="3439063" y="3967325"/>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28"/>
          <p:cNvSpPr txBox="1">
            <a:spLocks noGrp="1"/>
          </p:cNvSpPr>
          <p:nvPr>
            <p:ph type="subTitle" idx="5"/>
          </p:nvPr>
        </p:nvSpPr>
        <p:spPr>
          <a:xfrm>
            <a:off x="5909375" y="2235613"/>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8"/>
          <p:cNvSpPr txBox="1">
            <a:spLocks noGrp="1"/>
          </p:cNvSpPr>
          <p:nvPr>
            <p:ph type="subTitle" idx="6"/>
          </p:nvPr>
        </p:nvSpPr>
        <p:spPr>
          <a:xfrm>
            <a:off x="5909375" y="3967325"/>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8"/>
          <p:cNvSpPr txBox="1">
            <a:spLocks noGrp="1"/>
          </p:cNvSpPr>
          <p:nvPr>
            <p:ph type="subTitle" idx="7"/>
          </p:nvPr>
        </p:nvSpPr>
        <p:spPr>
          <a:xfrm>
            <a:off x="968524" y="1890138"/>
            <a:ext cx="2266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7" name="Google Shape;297;p28"/>
          <p:cNvSpPr txBox="1">
            <a:spLocks noGrp="1"/>
          </p:cNvSpPr>
          <p:nvPr>
            <p:ph type="subTitle" idx="8"/>
          </p:nvPr>
        </p:nvSpPr>
        <p:spPr>
          <a:xfrm>
            <a:off x="3439063" y="1890138"/>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8" name="Google Shape;298;p28"/>
          <p:cNvSpPr txBox="1">
            <a:spLocks noGrp="1"/>
          </p:cNvSpPr>
          <p:nvPr>
            <p:ph type="subTitle" idx="9"/>
          </p:nvPr>
        </p:nvSpPr>
        <p:spPr>
          <a:xfrm>
            <a:off x="5909375" y="1890138"/>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9" name="Google Shape;299;p28"/>
          <p:cNvSpPr txBox="1">
            <a:spLocks noGrp="1"/>
          </p:cNvSpPr>
          <p:nvPr>
            <p:ph type="subTitle" idx="13"/>
          </p:nvPr>
        </p:nvSpPr>
        <p:spPr>
          <a:xfrm>
            <a:off x="968524" y="3621825"/>
            <a:ext cx="2266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0" name="Google Shape;300;p28"/>
          <p:cNvSpPr txBox="1">
            <a:spLocks noGrp="1"/>
          </p:cNvSpPr>
          <p:nvPr>
            <p:ph type="subTitle" idx="14"/>
          </p:nvPr>
        </p:nvSpPr>
        <p:spPr>
          <a:xfrm>
            <a:off x="3439063" y="3621825"/>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1" name="Google Shape;301;p28"/>
          <p:cNvSpPr txBox="1">
            <a:spLocks noGrp="1"/>
          </p:cNvSpPr>
          <p:nvPr>
            <p:ph type="subTitle" idx="15"/>
          </p:nvPr>
        </p:nvSpPr>
        <p:spPr>
          <a:xfrm>
            <a:off x="5909375" y="3621825"/>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02"/>
        <p:cNvGrpSpPr/>
        <p:nvPr/>
      </p:nvGrpSpPr>
      <p:grpSpPr>
        <a:xfrm>
          <a:off x="0" y="0"/>
          <a:ext cx="0" cy="0"/>
          <a:chOff x="0" y="0"/>
          <a:chExt cx="0" cy="0"/>
        </a:xfrm>
      </p:grpSpPr>
      <p:sp>
        <p:nvSpPr>
          <p:cNvPr id="303" name="Google Shape;303;p29"/>
          <p:cNvSpPr txBox="1">
            <a:spLocks noGrp="1"/>
          </p:cNvSpPr>
          <p:nvPr>
            <p:ph type="title" hasCustomPrompt="1"/>
          </p:nvPr>
        </p:nvSpPr>
        <p:spPr>
          <a:xfrm>
            <a:off x="4351975" y="638350"/>
            <a:ext cx="4078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4" name="Google Shape;304;p29"/>
          <p:cNvSpPr txBox="1">
            <a:spLocks noGrp="1"/>
          </p:cNvSpPr>
          <p:nvPr>
            <p:ph type="subTitle" idx="1"/>
          </p:nvPr>
        </p:nvSpPr>
        <p:spPr>
          <a:xfrm>
            <a:off x="4351975" y="1327275"/>
            <a:ext cx="4078800" cy="419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05" name="Google Shape;305;p29"/>
          <p:cNvSpPr txBox="1">
            <a:spLocks noGrp="1"/>
          </p:cNvSpPr>
          <p:nvPr>
            <p:ph type="title" idx="2" hasCustomPrompt="1"/>
          </p:nvPr>
        </p:nvSpPr>
        <p:spPr>
          <a:xfrm>
            <a:off x="4351975" y="1990612"/>
            <a:ext cx="4078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6" name="Google Shape;306;p29"/>
          <p:cNvSpPr txBox="1">
            <a:spLocks noGrp="1"/>
          </p:cNvSpPr>
          <p:nvPr>
            <p:ph type="subTitle" idx="3"/>
          </p:nvPr>
        </p:nvSpPr>
        <p:spPr>
          <a:xfrm>
            <a:off x="4351975" y="2679529"/>
            <a:ext cx="4078800" cy="419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07" name="Google Shape;307;p29"/>
          <p:cNvSpPr txBox="1">
            <a:spLocks noGrp="1"/>
          </p:cNvSpPr>
          <p:nvPr>
            <p:ph type="title" idx="4" hasCustomPrompt="1"/>
          </p:nvPr>
        </p:nvSpPr>
        <p:spPr>
          <a:xfrm>
            <a:off x="4351975" y="3342874"/>
            <a:ext cx="4078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8" name="Google Shape;308;p29"/>
          <p:cNvSpPr txBox="1">
            <a:spLocks noGrp="1"/>
          </p:cNvSpPr>
          <p:nvPr>
            <p:ph type="subTitle" idx="5"/>
          </p:nvPr>
        </p:nvSpPr>
        <p:spPr>
          <a:xfrm>
            <a:off x="4351975" y="4031799"/>
            <a:ext cx="4078800" cy="419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09"/>
        <p:cNvGrpSpPr/>
        <p:nvPr/>
      </p:nvGrpSpPr>
      <p:grpSpPr>
        <a:xfrm>
          <a:off x="0" y="0"/>
          <a:ext cx="0" cy="0"/>
          <a:chOff x="0" y="0"/>
          <a:chExt cx="0" cy="0"/>
        </a:xfrm>
      </p:grpSpPr>
      <p:sp>
        <p:nvSpPr>
          <p:cNvPr id="310" name="Google Shape;310;p30"/>
          <p:cNvSpPr txBox="1">
            <a:spLocks noGrp="1"/>
          </p:cNvSpPr>
          <p:nvPr>
            <p:ph type="title"/>
          </p:nvPr>
        </p:nvSpPr>
        <p:spPr>
          <a:xfrm>
            <a:off x="713225" y="677525"/>
            <a:ext cx="5094600" cy="1058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1" name="Google Shape;311;p30"/>
          <p:cNvSpPr txBox="1">
            <a:spLocks noGrp="1"/>
          </p:cNvSpPr>
          <p:nvPr>
            <p:ph type="subTitle" idx="1"/>
          </p:nvPr>
        </p:nvSpPr>
        <p:spPr>
          <a:xfrm>
            <a:off x="713225" y="1841450"/>
            <a:ext cx="50946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30"/>
          <p:cNvSpPr txBox="1"/>
          <p:nvPr/>
        </p:nvSpPr>
        <p:spPr>
          <a:xfrm>
            <a:off x="713225" y="3611950"/>
            <a:ext cx="50946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DM Sans"/>
                <a:ea typeface="DM Sans"/>
                <a:cs typeface="DM Sans"/>
                <a:sym typeface="DM Sans"/>
              </a:rPr>
              <a:t>CREDITS:</a:t>
            </a:r>
            <a:r>
              <a:rPr lang="en" sz="1200">
                <a:solidFill>
                  <a:schemeClr val="dk1"/>
                </a:solidFill>
                <a:latin typeface="DM Sans"/>
                <a:ea typeface="DM Sans"/>
                <a:cs typeface="DM Sans"/>
                <a:sym typeface="DM Sans"/>
              </a:rPr>
              <a:t> This presentation template was created by </a:t>
            </a:r>
            <a:r>
              <a:rPr lang="en" sz="1200" b="1" u="sng">
                <a:solidFill>
                  <a:schemeClr val="dk1"/>
                </a:solid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DM Sans"/>
                <a:ea typeface="DM Sans"/>
                <a:cs typeface="DM Sans"/>
                <a:sym typeface="DM Sans"/>
              </a:rPr>
              <a:t>, and includes icons by </a:t>
            </a:r>
            <a:r>
              <a:rPr lang="en" sz="1200" b="1" u="sng">
                <a:solidFill>
                  <a:schemeClr val="dk1"/>
                </a:solid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DM Sans"/>
                <a:ea typeface="DM Sans"/>
                <a:cs typeface="DM Sans"/>
                <a:sym typeface="DM Sans"/>
              </a:rPr>
              <a:t>, and infographics &amp; images by </a:t>
            </a:r>
            <a:r>
              <a:rPr lang="en" sz="1200" b="1" u="sng">
                <a:solidFill>
                  <a:schemeClr val="dk1"/>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DM Sans"/>
                <a:ea typeface="DM Sans"/>
                <a:cs typeface="DM Sans"/>
                <a:sym typeface="DM Sans"/>
              </a:rPr>
              <a:t> </a:t>
            </a:r>
            <a:endParaRPr sz="1200" b="1" u="sng">
              <a:solidFill>
                <a:schemeClr val="dk1"/>
              </a:solidFill>
              <a:latin typeface="DM Sans"/>
              <a:ea typeface="DM Sans"/>
              <a:cs typeface="DM Sans"/>
              <a:sym typeface="DM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grpSp>
        <p:nvGrpSpPr>
          <p:cNvPr id="16" name="Google Shape;16;p4"/>
          <p:cNvGrpSpPr/>
          <p:nvPr/>
        </p:nvGrpSpPr>
        <p:grpSpPr>
          <a:xfrm>
            <a:off x="-247298" y="-446215"/>
            <a:ext cx="9638600" cy="6030088"/>
            <a:chOff x="-247298" y="-446215"/>
            <a:chExt cx="9638600" cy="6030088"/>
          </a:xfrm>
        </p:grpSpPr>
        <p:sp>
          <p:nvSpPr>
            <p:cNvPr id="17" name="Google Shape;17;p4"/>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 name="Google Shape;26;p4"/>
          <p:cNvSpPr txBox="1">
            <a:spLocks noGrp="1"/>
          </p:cNvSpPr>
          <p:nvPr>
            <p:ph type="body" idx="1"/>
          </p:nvPr>
        </p:nvSpPr>
        <p:spPr>
          <a:xfrm>
            <a:off x="720000" y="1215751"/>
            <a:ext cx="7704000" cy="39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2"/>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grpSp>
        <p:nvGrpSpPr>
          <p:cNvPr id="28" name="Google Shape;28;p5"/>
          <p:cNvGrpSpPr/>
          <p:nvPr/>
        </p:nvGrpSpPr>
        <p:grpSpPr>
          <a:xfrm>
            <a:off x="-247298" y="-446215"/>
            <a:ext cx="9638600" cy="6030088"/>
            <a:chOff x="-247298" y="-446215"/>
            <a:chExt cx="9638600" cy="6030088"/>
          </a:xfrm>
        </p:grpSpPr>
        <p:sp>
          <p:nvSpPr>
            <p:cNvPr id="29" name="Google Shape;29;p5"/>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5"/>
          <p:cNvSpPr txBox="1">
            <a:spLocks noGrp="1"/>
          </p:cNvSpPr>
          <p:nvPr>
            <p:ph type="subTitle" idx="1"/>
          </p:nvPr>
        </p:nvSpPr>
        <p:spPr>
          <a:xfrm>
            <a:off x="5055284" y="356257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9" name="Google Shape;39;p5"/>
          <p:cNvSpPr txBox="1">
            <a:spLocks noGrp="1"/>
          </p:cNvSpPr>
          <p:nvPr>
            <p:ph type="subTitle" idx="2"/>
          </p:nvPr>
        </p:nvSpPr>
        <p:spPr>
          <a:xfrm>
            <a:off x="1583300" y="356257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 name="Google Shape;40;p5"/>
          <p:cNvSpPr txBox="1">
            <a:spLocks noGrp="1"/>
          </p:cNvSpPr>
          <p:nvPr>
            <p:ph type="subTitle" idx="3"/>
          </p:nvPr>
        </p:nvSpPr>
        <p:spPr>
          <a:xfrm>
            <a:off x="5055275" y="31225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41" name="Google Shape;41;p5"/>
          <p:cNvSpPr txBox="1">
            <a:spLocks noGrp="1"/>
          </p:cNvSpPr>
          <p:nvPr>
            <p:ph type="subTitle" idx="4"/>
          </p:nvPr>
        </p:nvSpPr>
        <p:spPr>
          <a:xfrm>
            <a:off x="1583075" y="31225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grpSp>
        <p:nvGrpSpPr>
          <p:cNvPr id="43" name="Google Shape;43;p6"/>
          <p:cNvGrpSpPr/>
          <p:nvPr/>
        </p:nvGrpSpPr>
        <p:grpSpPr>
          <a:xfrm>
            <a:off x="-247298" y="-284290"/>
            <a:ext cx="9638600" cy="5868163"/>
            <a:chOff x="-247298" y="-284290"/>
            <a:chExt cx="9638600" cy="5868163"/>
          </a:xfrm>
        </p:grpSpPr>
        <p:sp>
          <p:nvSpPr>
            <p:cNvPr id="44" name="Google Shape;44;p6"/>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10800000" flipH="1">
              <a:off x="-125473" y="1234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10800000" flipH="1">
              <a:off x="-125483" y="-2842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rot="10800000" flipH="1">
              <a:off x="8424002" y="1234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10800000" flipH="1">
              <a:off x="8423992" y="-2842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720000" y="445025"/>
            <a:ext cx="55497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7"/>
          <p:cNvSpPr txBox="1">
            <a:spLocks noGrp="1"/>
          </p:cNvSpPr>
          <p:nvPr>
            <p:ph type="subTitle" idx="1"/>
          </p:nvPr>
        </p:nvSpPr>
        <p:spPr>
          <a:xfrm>
            <a:off x="720000" y="1652075"/>
            <a:ext cx="4294800" cy="2133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4292275" y="1663850"/>
            <a:ext cx="4138500" cy="1815900"/>
          </a:xfrm>
          <a:prstGeom prst="rect">
            <a:avLst/>
          </a:prstGeom>
        </p:spPr>
        <p:txBody>
          <a:bodyPr spcFirstLastPara="1" wrap="square" lIns="91425" tIns="91425" rIns="91425" bIns="91425" anchor="ctr" anchorCtr="0">
            <a:noAutofit/>
          </a:bodyPr>
          <a:lstStyle>
            <a:lvl1pPr lvl="0" algn="l">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3862975" y="1655500"/>
            <a:ext cx="4567800" cy="1161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sz="6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0" name="Google Shape;60;p9"/>
          <p:cNvSpPr txBox="1">
            <a:spLocks noGrp="1"/>
          </p:cNvSpPr>
          <p:nvPr>
            <p:ph type="subTitle" idx="1"/>
          </p:nvPr>
        </p:nvSpPr>
        <p:spPr>
          <a:xfrm>
            <a:off x="3862975" y="2816925"/>
            <a:ext cx="4567800" cy="671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1"/>
        <p:cNvGrpSpPr/>
        <p:nvPr/>
      </p:nvGrpSpPr>
      <p:grpSpPr>
        <a:xfrm>
          <a:off x="0" y="0"/>
          <a:ext cx="0" cy="0"/>
          <a:chOff x="0" y="0"/>
          <a:chExt cx="0" cy="0"/>
        </a:xfrm>
      </p:grpSpPr>
      <p:sp>
        <p:nvSpPr>
          <p:cNvPr id="62" name="Google Shape;62;p10"/>
          <p:cNvSpPr>
            <a:spLocks noGrp="1"/>
          </p:cNvSpPr>
          <p:nvPr>
            <p:ph type="pic" idx="2"/>
          </p:nvPr>
        </p:nvSpPr>
        <p:spPr>
          <a:xfrm>
            <a:off x="-25" y="-13725"/>
            <a:ext cx="9144000" cy="5157300"/>
          </a:xfrm>
          <a:prstGeom prst="rect">
            <a:avLst/>
          </a:prstGeom>
          <a:noFill/>
          <a:ln>
            <a:noFill/>
          </a:ln>
        </p:spPr>
      </p:sp>
      <p:sp>
        <p:nvSpPr>
          <p:cNvPr id="63" name="Google Shape;63;p10"/>
          <p:cNvSpPr txBox="1">
            <a:spLocks noGrp="1"/>
          </p:cNvSpPr>
          <p:nvPr>
            <p:ph type="title"/>
          </p:nvPr>
        </p:nvSpPr>
        <p:spPr>
          <a:xfrm>
            <a:off x="720000" y="3942625"/>
            <a:ext cx="7704000" cy="6444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3"/>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400"/>
              <a:t>Introduction au Big Data </a:t>
            </a:r>
            <a:endParaRPr sz="3900"/>
          </a:p>
        </p:txBody>
      </p:sp>
      <p:sp>
        <p:nvSpPr>
          <p:cNvPr id="339" name="Google Shape;339;p33"/>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03/04/2024 </a:t>
            </a:r>
            <a:endParaRPr/>
          </a:p>
        </p:txBody>
      </p:sp>
      <p:grpSp>
        <p:nvGrpSpPr>
          <p:cNvPr id="340" name="Google Shape;340;p33"/>
          <p:cNvGrpSpPr/>
          <p:nvPr/>
        </p:nvGrpSpPr>
        <p:grpSpPr>
          <a:xfrm>
            <a:off x="5115337" y="-428624"/>
            <a:ext cx="4275118" cy="6450405"/>
            <a:chOff x="5115337" y="-428624"/>
            <a:chExt cx="4275118" cy="6450405"/>
          </a:xfrm>
        </p:grpSpPr>
        <p:sp>
          <p:nvSpPr>
            <p:cNvPr id="341" name="Google Shape;341;p33"/>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3"/>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3"/>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3"/>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3"/>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3"/>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3"/>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3"/>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3"/>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Les 5 V du Big Data</a:t>
            </a:r>
            <a:endParaRPr/>
          </a:p>
        </p:txBody>
      </p:sp>
      <p:sp>
        <p:nvSpPr>
          <p:cNvPr id="434" name="Google Shape;434;p42"/>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Variété :</a:t>
            </a:r>
            <a:endParaRPr b="1"/>
          </a:p>
          <a:p>
            <a:pPr marL="0" lvl="0" indent="0" algn="l" rtl="0">
              <a:spcBef>
                <a:spcPts val="0"/>
              </a:spcBef>
              <a:spcAft>
                <a:spcPts val="0"/>
              </a:spcAft>
              <a:buNone/>
            </a:pPr>
            <a:endParaRPr b="1"/>
          </a:p>
          <a:p>
            <a:pPr marL="0" lvl="0" indent="0" algn="l" rtl="0">
              <a:spcBef>
                <a:spcPts val="0"/>
              </a:spcBef>
              <a:spcAft>
                <a:spcPts val="0"/>
              </a:spcAft>
              <a:buNone/>
            </a:pPr>
            <a:r>
              <a:rPr lang="en"/>
              <a:t>La variété concerne la diversité des types de données, qu'elles soient structurées, non structurées ou semi-structurées. Les réseaux sociaux génèrent une variété de données, y compris des textes, des images, des vidéos, des liens, etc. La gestion de cette diversité exige des outils polyvalents capables de traiter différents formats de données de manière efficace.</a:t>
            </a:r>
            <a:endParaRPr/>
          </a:p>
          <a:p>
            <a:pPr marL="0" lvl="0" indent="0" algn="l" rtl="0">
              <a:spcBef>
                <a:spcPts val="0"/>
              </a:spcBef>
              <a:spcAft>
                <a:spcPts val="0"/>
              </a:spcAft>
              <a:buNone/>
            </a:pPr>
            <a:endParaRPr b="1"/>
          </a:p>
          <a:p>
            <a:pPr marL="0" lvl="0" indent="0" algn="l" rtl="0">
              <a:spcBef>
                <a:spcPts val="0"/>
              </a:spcBef>
              <a:spcAft>
                <a:spcPts val="0"/>
              </a:spcAft>
              <a:buNone/>
            </a:pP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Les 5 V du Big Data</a:t>
            </a:r>
            <a:endParaRPr/>
          </a:p>
        </p:txBody>
      </p:sp>
      <p:sp>
        <p:nvSpPr>
          <p:cNvPr id="440" name="Google Shape;440;p43"/>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Valeur :</a:t>
            </a:r>
            <a:endParaRPr b="1"/>
          </a:p>
          <a:p>
            <a:pPr marL="0" lvl="0" indent="0" algn="l" rtl="0">
              <a:spcBef>
                <a:spcPts val="0"/>
              </a:spcBef>
              <a:spcAft>
                <a:spcPts val="0"/>
              </a:spcAft>
              <a:buNone/>
            </a:pPr>
            <a:endParaRPr b="1"/>
          </a:p>
          <a:p>
            <a:pPr marL="0" lvl="0" indent="0" algn="l" rtl="0">
              <a:spcBef>
                <a:spcPts val="0"/>
              </a:spcBef>
              <a:spcAft>
                <a:spcPts val="0"/>
              </a:spcAft>
              <a:buNone/>
            </a:pPr>
            <a:r>
              <a:rPr lang="en"/>
              <a:t>La valeur représente l'importance des informations extraites des données. Dans le cas des réseaux sociaux, la valeur peut être définie par la capacité à comprendre les préférences des utilisateurs, à cibler les publicités de manière plus précise, ou à anticiper les tendances émergentes. L'extraction de valeur à partir du Big Data implique souvent une analyse approfondie et la transformation des données en connaissances exploitables.</a:t>
            </a:r>
            <a:endParaRPr/>
          </a:p>
          <a:p>
            <a:pPr marL="0" lvl="0" indent="0" algn="l" rtl="0">
              <a:spcBef>
                <a:spcPts val="0"/>
              </a:spcBef>
              <a:spcAft>
                <a:spcPts val="0"/>
              </a:spcAft>
              <a:buNone/>
            </a:pPr>
            <a:endParaRPr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Les 5 V du Big Data</a:t>
            </a:r>
            <a:endParaRPr/>
          </a:p>
        </p:txBody>
      </p:sp>
      <p:sp>
        <p:nvSpPr>
          <p:cNvPr id="446" name="Google Shape;446;p44"/>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Véracité :</a:t>
            </a:r>
            <a:endParaRPr b="1"/>
          </a:p>
          <a:p>
            <a:pPr marL="0" lvl="0" indent="0" algn="l" rtl="0">
              <a:spcBef>
                <a:spcPts val="0"/>
              </a:spcBef>
              <a:spcAft>
                <a:spcPts val="0"/>
              </a:spcAft>
              <a:buNone/>
            </a:pPr>
            <a:endParaRPr b="1"/>
          </a:p>
          <a:p>
            <a:pPr marL="0" lvl="0" indent="0" algn="l" rtl="0">
              <a:spcBef>
                <a:spcPts val="0"/>
              </a:spcBef>
              <a:spcAft>
                <a:spcPts val="0"/>
              </a:spcAft>
              <a:buNone/>
            </a:pPr>
            <a:r>
              <a:rPr lang="en"/>
              <a:t>La véracité se rapporte à la qualité et à la fiabilité des données. Dans le contexte des réseaux sociaux, où les informations peuvent être biaisées, fausses ou trompeuses, il est crucial de s'assurer de la véracité des données analysées. Les outils de Big Data doivent intégrer des mécanismes de validation et de filtrage pour garantir la précision des résultats.</a:t>
            </a:r>
            <a:endParaRPr/>
          </a:p>
          <a:p>
            <a:pPr marL="0" lvl="0" indent="0" algn="l" rtl="0">
              <a:spcBef>
                <a:spcPts val="0"/>
              </a:spcBef>
              <a:spcAft>
                <a:spcPts val="0"/>
              </a:spcAft>
              <a:buNone/>
            </a:pPr>
            <a:endParaRPr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L'importance cruciale du Big Data</a:t>
            </a:r>
            <a:endParaRPr/>
          </a:p>
        </p:txBody>
      </p:sp>
      <p:sp>
        <p:nvSpPr>
          <p:cNvPr id="452" name="Google Shape;452;p45"/>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 Big Data a un impact significatif sur les entreprises et la société dans son ensemble, révolutionnant la manière dont nous collectons, traitons et utilisons l'information. </a:t>
            </a:r>
            <a:endParaRPr/>
          </a:p>
          <a:p>
            <a:pPr marL="0" lvl="0" indent="0" algn="l" rtl="0">
              <a:spcBef>
                <a:spcPts val="0"/>
              </a:spcBef>
              <a:spcAft>
                <a:spcPts val="0"/>
              </a:spcAft>
              <a:buNone/>
            </a:pPr>
            <a:endParaRPr/>
          </a:p>
          <a:p>
            <a:pPr marL="0" lvl="0" indent="0" algn="l" rtl="0">
              <a:spcBef>
                <a:spcPts val="0"/>
              </a:spcBef>
              <a:spcAft>
                <a:spcPts val="0"/>
              </a:spcAft>
              <a:buNone/>
            </a:pPr>
            <a:r>
              <a:rPr lang="en"/>
              <a:t>Exemple 1 : Optimisation des opérations logistiques </a:t>
            </a:r>
            <a:endParaRPr/>
          </a:p>
          <a:p>
            <a:pPr marL="0" lvl="0" indent="0" algn="l" rtl="0">
              <a:spcBef>
                <a:spcPts val="0"/>
              </a:spcBef>
              <a:spcAft>
                <a:spcPts val="0"/>
              </a:spcAft>
              <a:buNone/>
            </a:pPr>
            <a:r>
              <a:rPr lang="en"/>
              <a:t>L'analyse des données de suivi en temps réel permet une optimisation considérable des opérations logistiques. Par exemple, les entreprises de transport peuvent utiliser le Big Data pour surveiller en temps réel la localisation des véhicules, anticiper les problèmes potentiels sur la route, et optimiser les itinéraires en fonction du trafic en temps réel. Cela se traduit par des gains d'efficacité, une réduction des coûts opérationnels et une amélioration globale de la chaîne logistique.</a:t>
            </a:r>
            <a:endParaRPr/>
          </a:p>
          <a:p>
            <a:pPr marL="0" lvl="0" indent="0" algn="l" rtl="0">
              <a:spcBef>
                <a:spcPts val="0"/>
              </a:spcBef>
              <a:spcAft>
                <a:spcPts val="0"/>
              </a:spcAft>
              <a:buNone/>
            </a:pPr>
            <a:endParaRPr/>
          </a:p>
        </p:txBody>
      </p:sp>
      <p:pic>
        <p:nvPicPr>
          <p:cNvPr id="453" name="Google Shape;453;p45"/>
          <p:cNvPicPr preferRelativeResize="0"/>
          <p:nvPr/>
        </p:nvPicPr>
        <p:blipFill>
          <a:blip r:embed="rId3">
            <a:alphaModFix/>
          </a:blip>
          <a:stretch>
            <a:fillRect/>
          </a:stretch>
        </p:blipFill>
        <p:spPr>
          <a:xfrm>
            <a:off x="1519225" y="3938175"/>
            <a:ext cx="6105525" cy="990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L'importance cruciale du Big Data</a:t>
            </a:r>
            <a:endParaRPr/>
          </a:p>
        </p:txBody>
      </p:sp>
      <p:sp>
        <p:nvSpPr>
          <p:cNvPr id="459" name="Google Shape;459;p46"/>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Exemple 2 : Personnalisation des expériences client </a:t>
            </a:r>
            <a:endParaRPr/>
          </a:p>
          <a:p>
            <a:pPr marL="0" lvl="0" indent="0" algn="l" rtl="0">
              <a:spcBef>
                <a:spcPts val="0"/>
              </a:spcBef>
              <a:spcAft>
                <a:spcPts val="0"/>
              </a:spcAft>
              <a:buNone/>
            </a:pPr>
            <a:r>
              <a:rPr lang="en"/>
              <a:t>Les entreprises utilisent le Big Data pour analyser les comportements des clients et personnaliser leurs offres. Par exemple, les plateformes de streaming utilisent l'analyse de données pour recommander du contenu basé sur les préférences passées de l'utilisateur. Cette personnalisation accrue conduit à une satisfaction client plus élevée, à une fidélisation accrue et à des opportunités de vente croisée.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460" name="Google Shape;460;p46"/>
          <p:cNvPicPr preferRelativeResize="0"/>
          <p:nvPr/>
        </p:nvPicPr>
        <p:blipFill>
          <a:blip r:embed="rId3">
            <a:alphaModFix/>
          </a:blip>
          <a:stretch>
            <a:fillRect/>
          </a:stretch>
        </p:blipFill>
        <p:spPr>
          <a:xfrm>
            <a:off x="3247698" y="2987849"/>
            <a:ext cx="2812625" cy="1884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L'importance cruciale du Big Data</a:t>
            </a:r>
            <a:endParaRPr/>
          </a:p>
        </p:txBody>
      </p:sp>
      <p:sp>
        <p:nvSpPr>
          <p:cNvPr id="466" name="Google Shape;466;p47"/>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Exemple 3 : Recherche médicale et personnalisation des soins</a:t>
            </a:r>
            <a:endParaRPr/>
          </a:p>
          <a:p>
            <a:pPr marL="0" lvl="0" indent="0" algn="l" rtl="0">
              <a:spcBef>
                <a:spcPts val="0"/>
              </a:spcBef>
              <a:spcAft>
                <a:spcPts val="0"/>
              </a:spcAft>
              <a:buNone/>
            </a:pPr>
            <a:r>
              <a:rPr lang="en"/>
              <a:t>Le Big Data joue un rôle crucial dans la recherche médicale en analysant des ensembles de données massifs pour identifier des modèles, des tendances et des traitements potentiels. De plus, dans le domaine de la santé, les données individuelles des patients peuvent être utilisées pour personnaliser les traitements, améliorant ainsi l'efficacité des soins, la détection de maladies cardiovasciulaires / cancer.</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L'importance cruciale du Big Data</a:t>
            </a:r>
            <a:endParaRPr/>
          </a:p>
        </p:txBody>
      </p:sp>
      <p:sp>
        <p:nvSpPr>
          <p:cNvPr id="472" name="Google Shape;472;p48"/>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Exemple 4 : Prévention des fraudes </a:t>
            </a:r>
            <a:endParaRPr/>
          </a:p>
          <a:p>
            <a:pPr marL="0" lvl="0" indent="0" algn="l" rtl="0">
              <a:spcBef>
                <a:spcPts val="0"/>
              </a:spcBef>
              <a:spcAft>
                <a:spcPts val="0"/>
              </a:spcAft>
              <a:buNone/>
            </a:pPr>
            <a:r>
              <a:rPr lang="en"/>
              <a:t>Dans le secteur financier, le Big Data est essentiel pour détecter les activités frauduleuses. Les algorithmes d'analyse de données peuvent surveiller en temps réel les transactions, identifier les schémas suspects et déclencher des alertes. Cela permet une réaction rapide pour minimiser les pertes liées à la fraude.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473" name="Google Shape;473;p48"/>
          <p:cNvPicPr preferRelativeResize="0"/>
          <p:nvPr/>
        </p:nvPicPr>
        <p:blipFill>
          <a:blip r:embed="rId3">
            <a:alphaModFix/>
          </a:blip>
          <a:stretch>
            <a:fillRect/>
          </a:stretch>
        </p:blipFill>
        <p:spPr>
          <a:xfrm>
            <a:off x="2582750" y="2703050"/>
            <a:ext cx="3978501" cy="1989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L'importance cruciale du Big Data</a:t>
            </a:r>
            <a:endParaRPr/>
          </a:p>
        </p:txBody>
      </p:sp>
      <p:sp>
        <p:nvSpPr>
          <p:cNvPr id="479" name="Google Shape;479;p49"/>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Exemple 5 : Anticipation des tendances du marché </a:t>
            </a:r>
            <a:endParaRPr/>
          </a:p>
          <a:p>
            <a:pPr marL="0" lvl="0" indent="0" algn="l" rtl="0">
              <a:spcBef>
                <a:spcPts val="0"/>
              </a:spcBef>
              <a:spcAft>
                <a:spcPts val="0"/>
              </a:spcAft>
              <a:buNone/>
            </a:pPr>
            <a:r>
              <a:rPr lang="en"/>
              <a:t>Les entreprises peuvent utiliser le Big Data pour analyser les tendances du marché, prévoir les comportements des consommateurs et ajuster leurs stratégies en conséquence. Cette capacité à anticiper les évolutions du marché donne un avantage concurrentiel significatif.</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L'importance cruciale du Big Data</a:t>
            </a:r>
            <a:endParaRPr/>
          </a:p>
        </p:txBody>
      </p:sp>
      <p:sp>
        <p:nvSpPr>
          <p:cNvPr id="485" name="Google Shape;485;p50"/>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Exemple 6 : Gestion des catastrophes et prévision météorologique </a:t>
            </a:r>
            <a:endParaRPr/>
          </a:p>
          <a:p>
            <a:pPr marL="0" lvl="0" indent="0" algn="l" rtl="0">
              <a:spcBef>
                <a:spcPts val="0"/>
              </a:spcBef>
              <a:spcAft>
                <a:spcPts val="0"/>
              </a:spcAft>
              <a:buNone/>
            </a:pPr>
            <a:r>
              <a:rPr lang="en"/>
              <a:t>Les gouvernements utilisent le Big Data pour gérer les catastrophes naturelles en analysant les modèles météorologiques et en prévoyant les événements avec une précision accrue. Cela permet une planification plus efficace des opérations d'urgence et une réduction des risques pour la population.</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486" name="Google Shape;486;p50"/>
          <p:cNvPicPr preferRelativeResize="0"/>
          <p:nvPr/>
        </p:nvPicPr>
        <p:blipFill>
          <a:blip r:embed="rId3">
            <a:alphaModFix/>
          </a:blip>
          <a:stretch>
            <a:fillRect/>
          </a:stretch>
        </p:blipFill>
        <p:spPr>
          <a:xfrm>
            <a:off x="1581150" y="2818800"/>
            <a:ext cx="5981700" cy="1619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L'importance cruciale du Big Data</a:t>
            </a:r>
            <a:endParaRPr/>
          </a:p>
        </p:txBody>
      </p:sp>
      <p:sp>
        <p:nvSpPr>
          <p:cNvPr id="492" name="Google Shape;492;p51"/>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Exemple 7 : Analyse de sentiments sur les réseaux sociaux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493" name="Google Shape;493;p51"/>
          <p:cNvPicPr preferRelativeResize="0"/>
          <p:nvPr/>
        </p:nvPicPr>
        <p:blipFill>
          <a:blip r:embed="rId3">
            <a:alphaModFix/>
          </a:blip>
          <a:stretch>
            <a:fillRect/>
          </a:stretch>
        </p:blipFill>
        <p:spPr>
          <a:xfrm>
            <a:off x="1615650" y="1863825"/>
            <a:ext cx="5912700" cy="2743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4"/>
          <p:cNvSpPr txBox="1">
            <a:spLocks noGrp="1"/>
          </p:cNvSpPr>
          <p:nvPr>
            <p:ph type="title"/>
          </p:nvPr>
        </p:nvSpPr>
        <p:spPr>
          <a:xfrm>
            <a:off x="713225" y="3044675"/>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 au Big Data</a:t>
            </a:r>
            <a:endParaRPr/>
          </a:p>
        </p:txBody>
      </p:sp>
      <p:sp>
        <p:nvSpPr>
          <p:cNvPr id="366" name="Google Shape;366;p34"/>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grpSp>
        <p:nvGrpSpPr>
          <p:cNvPr id="367" name="Google Shape;367;p34"/>
          <p:cNvGrpSpPr/>
          <p:nvPr/>
        </p:nvGrpSpPr>
        <p:grpSpPr>
          <a:xfrm>
            <a:off x="5104880" y="-153372"/>
            <a:ext cx="4218588" cy="6000577"/>
            <a:chOff x="5104880" y="-153372"/>
            <a:chExt cx="4218588" cy="6000577"/>
          </a:xfrm>
        </p:grpSpPr>
        <p:sp>
          <p:nvSpPr>
            <p:cNvPr id="368" name="Google Shape;368;p34"/>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4"/>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4"/>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4"/>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4"/>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4"/>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4"/>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85" name="Google Shape;385;p34"/>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5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Types de données dans le Big Data</a:t>
            </a:r>
            <a:endParaRPr/>
          </a:p>
        </p:txBody>
      </p:sp>
      <p:sp>
        <p:nvSpPr>
          <p:cNvPr id="499" name="Google Shape;499;p52"/>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L'un des aspects fondamentaux du Big Data réside dans la diversité des types de données qu'il traite. Cette diversité peut être classée en trois catégories principales : les données structurées, les données non structurées et les données semi-structurées.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Types de données dans le Big Data</a:t>
            </a:r>
            <a:endParaRPr/>
          </a:p>
        </p:txBody>
      </p:sp>
      <p:sp>
        <p:nvSpPr>
          <p:cNvPr id="505" name="Google Shape;505;p53"/>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Données Structurées</a:t>
            </a:r>
            <a:r>
              <a:rPr lang="en"/>
              <a:t> :</a:t>
            </a:r>
            <a:endParaRPr/>
          </a:p>
          <a:p>
            <a:pPr marL="0" lvl="0" indent="0" algn="l" rtl="0">
              <a:spcBef>
                <a:spcPts val="0"/>
              </a:spcBef>
              <a:spcAft>
                <a:spcPts val="0"/>
              </a:spcAft>
              <a:buNone/>
            </a:pPr>
            <a:r>
              <a:rPr lang="en"/>
              <a:t>Les données structurées sont organisées de manière formelle et tabulaire, souvent dans des bases de données relationnelles. Elles sont caractérisées par des schémas prédéfinis, avec des colonnes clairement définies et des relations entre les différentes tables. Les exemples courants incluent les données stockées dans des bases de données SQL ou des feuilles de calcul. Ces données sont adaptées à des requêtes et des analyses rapides grâce à leur format organisé.</a:t>
            </a:r>
            <a:endParaRPr/>
          </a:p>
          <a:p>
            <a:pPr marL="0" lvl="0" indent="0" algn="l" rtl="0">
              <a:spcBef>
                <a:spcPts val="0"/>
              </a:spcBef>
              <a:spcAft>
                <a:spcPts val="0"/>
              </a:spcAft>
              <a:buNone/>
            </a:pPr>
            <a:endParaRPr/>
          </a:p>
          <a:p>
            <a:pPr marL="0" lvl="0" indent="0" algn="l" rtl="0">
              <a:spcBef>
                <a:spcPts val="0"/>
              </a:spcBef>
              <a:spcAft>
                <a:spcPts val="0"/>
              </a:spcAft>
              <a:buNone/>
            </a:pPr>
            <a:r>
              <a:rPr lang="en"/>
              <a:t>Exemple détaillé :</a:t>
            </a:r>
            <a:endParaRPr/>
          </a:p>
          <a:p>
            <a:pPr marL="0" lvl="0" indent="0" algn="l" rtl="0">
              <a:spcBef>
                <a:spcPts val="0"/>
              </a:spcBef>
              <a:spcAft>
                <a:spcPts val="0"/>
              </a:spcAft>
              <a:buNone/>
            </a:pPr>
            <a:endParaRPr/>
          </a:p>
          <a:p>
            <a:pPr marL="0" lvl="0" indent="0" algn="l" rtl="0">
              <a:spcBef>
                <a:spcPts val="0"/>
              </a:spcBef>
              <a:spcAft>
                <a:spcPts val="0"/>
              </a:spcAft>
              <a:buNone/>
            </a:pPr>
            <a:r>
              <a:rPr lang="en" b="1"/>
              <a:t>Source</a:t>
            </a:r>
            <a:r>
              <a:rPr lang="en"/>
              <a:t> : Bases de données traditionnelles comme MySQL, Oracle.</a:t>
            </a:r>
            <a:endParaRPr/>
          </a:p>
          <a:p>
            <a:pPr marL="0" lvl="0" indent="0" algn="l" rtl="0">
              <a:spcBef>
                <a:spcPts val="0"/>
              </a:spcBef>
              <a:spcAft>
                <a:spcPts val="0"/>
              </a:spcAft>
              <a:buNone/>
            </a:pPr>
            <a:r>
              <a:rPr lang="en" b="1"/>
              <a:t>Caractéristiques</a:t>
            </a:r>
            <a:r>
              <a:rPr lang="en"/>
              <a:t> : Tables avec des colonnes définies, relations prédéfinies.</a:t>
            </a:r>
            <a:endParaRPr/>
          </a:p>
          <a:p>
            <a:pPr marL="0" lvl="0" indent="0" algn="l" rtl="0">
              <a:spcBef>
                <a:spcPts val="0"/>
              </a:spcBef>
              <a:spcAft>
                <a:spcPts val="0"/>
              </a:spcAft>
              <a:buNone/>
            </a:pPr>
            <a:r>
              <a:rPr lang="en" b="1"/>
              <a:t>Utilisation</a:t>
            </a:r>
            <a:r>
              <a:rPr lang="en"/>
              <a:t> : Idéale pour des opérations de requêtes, de filtrage et d'agrégation. Par exemple, une base de données client contenant des informations telles que le nom, l'adresse, et le numéro de téléphone.</a:t>
            </a:r>
            <a:endParaRPr/>
          </a:p>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5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Types de données dans le Big Data</a:t>
            </a:r>
            <a:endParaRPr/>
          </a:p>
        </p:txBody>
      </p:sp>
      <p:sp>
        <p:nvSpPr>
          <p:cNvPr id="511" name="Google Shape;511;p54"/>
          <p:cNvSpPr txBox="1">
            <a:spLocks noGrp="1"/>
          </p:cNvSpPr>
          <p:nvPr>
            <p:ph type="body" idx="1"/>
          </p:nvPr>
        </p:nvSpPr>
        <p:spPr>
          <a:xfrm>
            <a:off x="720000" y="4040200"/>
            <a:ext cx="7704000" cy="75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Exemple d’une base de données MySQL.</a:t>
            </a:r>
            <a:endParaRPr/>
          </a:p>
        </p:txBody>
      </p:sp>
      <p:pic>
        <p:nvPicPr>
          <p:cNvPr id="512" name="Google Shape;512;p54"/>
          <p:cNvPicPr preferRelativeResize="0"/>
          <p:nvPr/>
        </p:nvPicPr>
        <p:blipFill>
          <a:blip r:embed="rId3">
            <a:alphaModFix/>
          </a:blip>
          <a:stretch>
            <a:fillRect/>
          </a:stretch>
        </p:blipFill>
        <p:spPr>
          <a:xfrm>
            <a:off x="1714500" y="1233475"/>
            <a:ext cx="5715000" cy="2676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5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Types de données dans le Big Data</a:t>
            </a:r>
            <a:endParaRPr/>
          </a:p>
        </p:txBody>
      </p:sp>
      <p:sp>
        <p:nvSpPr>
          <p:cNvPr id="518" name="Google Shape;518;p55"/>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Données Non Structurées :</a:t>
            </a:r>
            <a:endParaRPr b="1"/>
          </a:p>
          <a:p>
            <a:pPr marL="0" lvl="0" indent="0" algn="l" rtl="0">
              <a:spcBef>
                <a:spcPts val="0"/>
              </a:spcBef>
              <a:spcAft>
                <a:spcPts val="0"/>
              </a:spcAft>
              <a:buNone/>
            </a:pPr>
            <a:r>
              <a:rPr lang="en"/>
              <a:t>Les données non structurées ne suivent pas un modèle préétabli et n'ont pas de schéma fixe. Elles peuvent inclure des informations sous forme de texte libre, images, vidéos, fichiers audio, etc. En raison de leur nature variée, ces données nécessitent des outils d'analyse plus avancés pour extraire des informations significatives. Les réseaux sociaux, les e-mails et les fichiers multimédias sont des exemples de données non structurées.</a:t>
            </a:r>
            <a:endParaRPr/>
          </a:p>
          <a:p>
            <a:pPr marL="0" lvl="0" indent="0" algn="l" rtl="0">
              <a:spcBef>
                <a:spcPts val="0"/>
              </a:spcBef>
              <a:spcAft>
                <a:spcPts val="0"/>
              </a:spcAft>
              <a:buNone/>
            </a:pPr>
            <a:endParaRPr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Types de données dans le Big Data</a:t>
            </a:r>
            <a:endParaRPr/>
          </a:p>
        </p:txBody>
      </p:sp>
      <p:pic>
        <p:nvPicPr>
          <p:cNvPr id="524" name="Google Shape;524;p56"/>
          <p:cNvPicPr preferRelativeResize="0"/>
          <p:nvPr/>
        </p:nvPicPr>
        <p:blipFill>
          <a:blip r:embed="rId3">
            <a:alphaModFix/>
          </a:blip>
          <a:stretch>
            <a:fillRect/>
          </a:stretch>
        </p:blipFill>
        <p:spPr>
          <a:xfrm>
            <a:off x="276725" y="1395450"/>
            <a:ext cx="4835700" cy="2548300"/>
          </a:xfrm>
          <a:prstGeom prst="rect">
            <a:avLst/>
          </a:prstGeom>
          <a:noFill/>
          <a:ln>
            <a:noFill/>
          </a:ln>
        </p:spPr>
      </p:pic>
      <p:pic>
        <p:nvPicPr>
          <p:cNvPr id="525" name="Google Shape;525;p56"/>
          <p:cNvPicPr preferRelativeResize="0"/>
          <p:nvPr/>
        </p:nvPicPr>
        <p:blipFill>
          <a:blip r:embed="rId4">
            <a:alphaModFix/>
          </a:blip>
          <a:stretch>
            <a:fillRect/>
          </a:stretch>
        </p:blipFill>
        <p:spPr>
          <a:xfrm>
            <a:off x="5567875" y="1289774"/>
            <a:ext cx="3343275" cy="31426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5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Types de données dans le Big Data</a:t>
            </a:r>
            <a:endParaRPr/>
          </a:p>
        </p:txBody>
      </p:sp>
      <p:sp>
        <p:nvSpPr>
          <p:cNvPr id="531" name="Google Shape;531;p57"/>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Données Semi-Structurées :</a:t>
            </a:r>
            <a:endParaRPr b="1"/>
          </a:p>
          <a:p>
            <a:pPr marL="0" lvl="0" indent="0" algn="l" rtl="0">
              <a:spcBef>
                <a:spcPts val="0"/>
              </a:spcBef>
              <a:spcAft>
                <a:spcPts val="0"/>
              </a:spcAft>
              <a:buNone/>
            </a:pPr>
            <a:r>
              <a:rPr lang="en"/>
              <a:t>Les données semi-structurées se situent entre les données structurées et non structurées. Elles ont une certaine organisation, mais ne suivent pas rigoureusement un schéma fixe. Les formats courants incluent XML et JSON. Les données semi-structurées offrent une flexibilité tout en permettant des relations plus complexes entre les entités.</a:t>
            </a:r>
            <a:endParaRPr/>
          </a:p>
          <a:p>
            <a:pPr marL="0" lvl="0" indent="0" algn="l" rtl="0">
              <a:spcBef>
                <a:spcPts val="0"/>
              </a:spcBef>
              <a:spcAft>
                <a:spcPts val="0"/>
              </a:spcAft>
              <a:buNone/>
            </a:pPr>
            <a:endParaRPr/>
          </a:p>
          <a:p>
            <a:pPr marL="0" lvl="0" indent="0" algn="l" rtl="0">
              <a:spcBef>
                <a:spcPts val="0"/>
              </a:spcBef>
              <a:spcAft>
                <a:spcPts val="0"/>
              </a:spcAft>
              <a:buNone/>
            </a:pPr>
            <a:r>
              <a:rPr lang="en"/>
              <a:t>Exemple détaillé :</a:t>
            </a:r>
            <a:endParaRPr/>
          </a:p>
          <a:p>
            <a:pPr marL="0" lvl="0" indent="0" algn="l" rtl="0">
              <a:spcBef>
                <a:spcPts val="0"/>
              </a:spcBef>
              <a:spcAft>
                <a:spcPts val="0"/>
              </a:spcAft>
              <a:buNone/>
            </a:pPr>
            <a:endParaRPr/>
          </a:p>
          <a:p>
            <a:pPr marL="0" lvl="0" indent="0" algn="l" rtl="0">
              <a:spcBef>
                <a:spcPts val="0"/>
              </a:spcBef>
              <a:spcAft>
                <a:spcPts val="0"/>
              </a:spcAft>
              <a:buNone/>
            </a:pPr>
            <a:r>
              <a:rPr lang="en" b="1"/>
              <a:t>Source :</a:t>
            </a:r>
            <a:r>
              <a:rPr lang="en"/>
              <a:t> Documents XML ou fichiers JSON.</a:t>
            </a:r>
            <a:endParaRPr/>
          </a:p>
          <a:p>
            <a:pPr marL="0" lvl="0" indent="0" algn="l" rtl="0">
              <a:spcBef>
                <a:spcPts val="0"/>
              </a:spcBef>
              <a:spcAft>
                <a:spcPts val="0"/>
              </a:spcAft>
              <a:buNone/>
            </a:pPr>
            <a:r>
              <a:rPr lang="en" b="1"/>
              <a:t>Caractéristiques :</a:t>
            </a:r>
            <a:r>
              <a:rPr lang="en"/>
              <a:t> Format flexible avec une certaine structure, mais pas aussi rigide que les données structurées.</a:t>
            </a:r>
            <a:endParaRPr/>
          </a:p>
          <a:p>
            <a:pPr marL="0" lvl="0" indent="0" algn="l" rtl="0">
              <a:spcBef>
                <a:spcPts val="0"/>
              </a:spcBef>
              <a:spcAft>
                <a:spcPts val="0"/>
              </a:spcAft>
              <a:buNone/>
            </a:pPr>
            <a:r>
              <a:rPr lang="en" b="1"/>
              <a:t>Utilisation :</a:t>
            </a:r>
            <a:r>
              <a:rPr lang="en"/>
              <a:t> Utile lorsque la flexibilité est nécessaire tout en maintenant une certaine organisation. Par exemple, des données provenant de formulaires en ligne avec des champs facultatifs.</a:t>
            </a:r>
            <a:endParaRPr/>
          </a:p>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5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Types de données dans le Big Data</a:t>
            </a:r>
            <a:endParaRPr/>
          </a:p>
        </p:txBody>
      </p:sp>
      <p:sp>
        <p:nvSpPr>
          <p:cNvPr id="537" name="Google Shape;537;p58"/>
          <p:cNvSpPr txBox="1">
            <a:spLocks noGrp="1"/>
          </p:cNvSpPr>
          <p:nvPr>
            <p:ph type="body" idx="1"/>
          </p:nvPr>
        </p:nvSpPr>
        <p:spPr>
          <a:xfrm>
            <a:off x="720000" y="4430565"/>
            <a:ext cx="7704000" cy="3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Exemple d’un fichier JSON</a:t>
            </a:r>
            <a:endParaRPr/>
          </a:p>
        </p:txBody>
      </p:sp>
      <p:pic>
        <p:nvPicPr>
          <p:cNvPr id="538" name="Google Shape;538;p58"/>
          <p:cNvPicPr preferRelativeResize="0"/>
          <p:nvPr/>
        </p:nvPicPr>
        <p:blipFill>
          <a:blip r:embed="rId3">
            <a:alphaModFix/>
          </a:blip>
          <a:stretch>
            <a:fillRect/>
          </a:stretch>
        </p:blipFill>
        <p:spPr>
          <a:xfrm>
            <a:off x="152400" y="1071699"/>
            <a:ext cx="9143998" cy="330490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5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Défis du Big Data</a:t>
            </a:r>
            <a:endParaRPr/>
          </a:p>
        </p:txBody>
      </p:sp>
      <p:sp>
        <p:nvSpPr>
          <p:cNvPr id="544" name="Google Shape;544;p59"/>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Sécurité des données dans le contexte du Big Data :</a:t>
            </a:r>
            <a:endParaRPr b="1"/>
          </a:p>
          <a:p>
            <a:pPr marL="0" lvl="0" indent="0" algn="l" rtl="0">
              <a:spcBef>
                <a:spcPts val="0"/>
              </a:spcBef>
              <a:spcAft>
                <a:spcPts val="0"/>
              </a:spcAft>
              <a:buNone/>
            </a:pPr>
            <a:r>
              <a:rPr lang="en"/>
              <a:t>La sécurité des données est l'un des défis majeurs du Big Data, en raison du volume massif de données stockées et traitées. Les risques incluent les accès non autorisés, les fuites de données et les attaques cybernétiques. Les entreprises doivent mettre en place des mesures de sécurité robustes, telles que le chiffrement, l'authentification forte, et la surveillance continue pour protéger les données sensibles.</a:t>
            </a:r>
            <a:endParaRPr/>
          </a:p>
          <a:p>
            <a:pPr marL="0" lvl="0" indent="0" algn="l" rtl="0">
              <a:spcBef>
                <a:spcPts val="0"/>
              </a:spcBef>
              <a:spcAft>
                <a:spcPts val="0"/>
              </a:spcAft>
              <a:buNone/>
            </a:pPr>
            <a:endParaRPr b="1"/>
          </a:p>
          <a:p>
            <a:pPr marL="0" lvl="0" indent="0" algn="l" rtl="0">
              <a:spcBef>
                <a:spcPts val="0"/>
              </a:spcBef>
              <a:spcAft>
                <a:spcPts val="0"/>
              </a:spcAft>
              <a:buNone/>
            </a:pPr>
            <a:r>
              <a:rPr lang="en" b="1"/>
              <a:t>Qualité des données :</a:t>
            </a:r>
            <a:endParaRPr b="1"/>
          </a:p>
          <a:p>
            <a:pPr marL="0" lvl="0" indent="0" algn="l" rtl="0">
              <a:spcBef>
                <a:spcPts val="0"/>
              </a:spcBef>
              <a:spcAft>
                <a:spcPts val="0"/>
              </a:spcAft>
              <a:buNone/>
            </a:pPr>
            <a:r>
              <a:rPr lang="en"/>
              <a:t>La qualité des données est cruciale pour des analyses précises. Les données peuvent être incomplètes, inexactes ou obsolètes, ce qui peut fausser les résultats. Assurer la qualité des données nécessite des processus de nettoyage, de validation et de normalisation. Les erreurs dans les données peuvent avoir un impact significatif sur les conclusions tirées des analyses.</a:t>
            </a:r>
            <a:endParaRPr/>
          </a:p>
          <a:p>
            <a:pPr marL="0" lvl="0" indent="0" algn="l" rtl="0">
              <a:spcBef>
                <a:spcPts val="0"/>
              </a:spcBef>
              <a:spcAft>
                <a:spcPts val="0"/>
              </a:spcAft>
              <a:buNone/>
            </a:pPr>
            <a:endParaRPr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6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Défis du Big Data</a:t>
            </a:r>
            <a:endParaRPr/>
          </a:p>
        </p:txBody>
      </p:sp>
      <p:sp>
        <p:nvSpPr>
          <p:cNvPr id="550" name="Google Shape;550;p60"/>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Intégration de données :</a:t>
            </a:r>
            <a:endParaRPr b="1"/>
          </a:p>
          <a:p>
            <a:pPr marL="0" lvl="0" indent="0" algn="l" rtl="0">
              <a:spcBef>
                <a:spcPts val="0"/>
              </a:spcBef>
              <a:spcAft>
                <a:spcPts val="0"/>
              </a:spcAft>
              <a:buNone/>
            </a:pPr>
            <a:r>
              <a:rPr lang="en"/>
              <a:t>Les organisations accumulent souvent des données provenant de différentes sources et dans des formats variés. L'intégration de ces données hétérogènes peut être complexe. Les défis incluent la cohérence des schémas, la résolution des doublons, et l'alignement des données pour permettre des analyses unifiées. Des outils d'intégration et de transformation des données sont nécessaires pour résoudre ces problèmes.</a:t>
            </a:r>
            <a:endParaRPr/>
          </a:p>
          <a:p>
            <a:pPr marL="0" lvl="0" indent="0" algn="l" rtl="0">
              <a:spcBef>
                <a:spcPts val="0"/>
              </a:spcBef>
              <a:spcAft>
                <a:spcPts val="0"/>
              </a:spcAft>
              <a:buNone/>
            </a:pPr>
            <a:endParaRPr b="1"/>
          </a:p>
          <a:p>
            <a:pPr marL="0" lvl="0" indent="0" algn="l" rtl="0">
              <a:spcBef>
                <a:spcPts val="0"/>
              </a:spcBef>
              <a:spcAft>
                <a:spcPts val="0"/>
              </a:spcAft>
              <a:buNone/>
            </a:pPr>
            <a:r>
              <a:rPr lang="en" b="1"/>
              <a:t>Évolutivité et Performance :</a:t>
            </a:r>
            <a:endParaRPr b="1"/>
          </a:p>
          <a:p>
            <a:pPr marL="0" lvl="0" indent="0" algn="l" rtl="0">
              <a:spcBef>
                <a:spcPts val="0"/>
              </a:spcBef>
              <a:spcAft>
                <a:spcPts val="0"/>
              </a:spcAft>
              <a:buNone/>
            </a:pPr>
            <a:r>
              <a:rPr lang="en"/>
              <a:t>La croissance exponentielle des données nécessite des systèmes qui peuvent évoluer pour gérer la charge. Assurer l'évolutivité et la performance des infrastructures de Big Data devient un défi, nécessitant des architectures distribuées, des clusters de serveurs, et l'utilisation efficace des technologies parallèles.</a:t>
            </a:r>
            <a:endParaRPr/>
          </a:p>
          <a:p>
            <a:pPr marL="0" lvl="0" indent="0" algn="l" rtl="0">
              <a:spcBef>
                <a:spcPts val="0"/>
              </a:spcBef>
              <a:spcAft>
                <a:spcPts val="0"/>
              </a:spcAft>
              <a:buNone/>
            </a:pPr>
            <a:endParaRPr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6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Défis du Big Data</a:t>
            </a:r>
            <a:endParaRPr/>
          </a:p>
        </p:txBody>
      </p:sp>
      <p:sp>
        <p:nvSpPr>
          <p:cNvPr id="556" name="Google Shape;556;p61"/>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Protection de la vie privée :</a:t>
            </a:r>
            <a:endParaRPr b="1"/>
          </a:p>
          <a:p>
            <a:pPr marL="0" lvl="0" indent="0" algn="l" rtl="0">
              <a:spcBef>
                <a:spcPts val="0"/>
              </a:spcBef>
              <a:spcAft>
                <a:spcPts val="0"/>
              </a:spcAft>
              <a:buNone/>
            </a:pPr>
            <a:r>
              <a:rPr lang="en"/>
              <a:t>Avec l'ampleur des données collectées, la protection de la vie privée devient une préoccupation majeure. Les organisations doivent garantir la conformité aux réglementations de protection des données et mettre en place des politiques strictes pour anonymiser les informations personnelles.</a:t>
            </a:r>
            <a:endParaRPr/>
          </a:p>
          <a:p>
            <a:pPr marL="0" lvl="0" indent="0" algn="l" rtl="0">
              <a:spcBef>
                <a:spcPts val="0"/>
              </a:spcBef>
              <a:spcAft>
                <a:spcPts val="0"/>
              </a:spcAft>
              <a:buNone/>
            </a:pPr>
            <a:endParaRPr b="1"/>
          </a:p>
          <a:p>
            <a:pPr marL="0" lvl="0" indent="0" algn="l" rtl="0">
              <a:spcBef>
                <a:spcPts val="0"/>
              </a:spcBef>
              <a:spcAft>
                <a:spcPts val="0"/>
              </a:spcAft>
              <a:buNone/>
            </a:pPr>
            <a:r>
              <a:rPr lang="en" b="1"/>
              <a:t>Coûts de stockage et de traitement :</a:t>
            </a:r>
            <a:endParaRPr b="1"/>
          </a:p>
          <a:p>
            <a:pPr marL="0" lvl="0" indent="0" algn="l" rtl="0">
              <a:spcBef>
                <a:spcPts val="0"/>
              </a:spcBef>
              <a:spcAft>
                <a:spcPts val="0"/>
              </a:spcAft>
              <a:buNone/>
            </a:pPr>
            <a:r>
              <a:rPr lang="en"/>
              <a:t>Le stockage massif de données et les besoins de traitement distribué peuvent entraîner des coûts significatifs. Gérer efficacement les coûts tout en maintenant la performance nécessite une planification budgétaire rigoureuse et l'utilisation judicieuse des ressources cloud et on-premise.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Qu'est-ce que le Big Data?</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391" name="Google Shape;391;p35"/>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 Big Data désigne un domaine de l'informatique qui se concentre sur la manipulation et l'analyse de vastes ensembles de données, caractérisés par leur volume important, leur diversité de formats et leur génération rapide. Cela implique l'utilisation de technologies et de techniques spécifiques pour traiter, stocker et extraire des informations significatives à partir de ces données massives, permettant ainsi de prendre des décisions éclairées, d'identifier des tendances et de résoudre des problèmes complexes dans divers domaines tels que la science, l'industrie, la santé et les affaires.</a:t>
            </a:r>
            <a:endParaRPr/>
          </a:p>
          <a:p>
            <a:pPr marL="0" lvl="0" indent="0" algn="ctr"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6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Défis du Big Data</a:t>
            </a:r>
            <a:endParaRPr/>
          </a:p>
        </p:txBody>
      </p:sp>
      <p:sp>
        <p:nvSpPr>
          <p:cNvPr id="562" name="Google Shape;562;p62"/>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Compétences et formation :</a:t>
            </a:r>
            <a:endParaRPr b="1"/>
          </a:p>
          <a:p>
            <a:pPr marL="0" lvl="0" indent="0" algn="l" rtl="0">
              <a:spcBef>
                <a:spcPts val="0"/>
              </a:spcBef>
              <a:spcAft>
                <a:spcPts val="0"/>
              </a:spcAft>
              <a:buNone/>
            </a:pPr>
            <a:r>
              <a:rPr lang="en"/>
              <a:t>L'exploitation du Big Data nécessite des compétences spécialisées en analyse de données, en programmation, et en gestion des systèmes distribués. La pénurie de talents dans ces domaines peut constituer un défi. Les organisations doivent investir dans la formation de leur personnel ou recruter des experts en Big Data =&gt; </a:t>
            </a:r>
            <a:r>
              <a:rPr lang="en" i="1"/>
              <a:t>Métier de Data Engineer / Data Analyst.</a:t>
            </a:r>
            <a:endParaRPr i="1"/>
          </a:p>
          <a:p>
            <a:pPr marL="0" lvl="0" indent="0" algn="l" rtl="0">
              <a:spcBef>
                <a:spcPts val="0"/>
              </a:spcBef>
              <a:spcAft>
                <a:spcPts val="0"/>
              </a:spcAft>
              <a:buNone/>
            </a:pPr>
            <a:endParaRPr b="1"/>
          </a:p>
          <a:p>
            <a:pPr marL="0" lvl="0" indent="0" algn="l" rtl="0">
              <a:spcBef>
                <a:spcPts val="0"/>
              </a:spcBef>
              <a:spcAft>
                <a:spcPts val="0"/>
              </a:spcAft>
              <a:buNone/>
            </a:pPr>
            <a:r>
              <a:rPr lang="en" b="1"/>
              <a:t>Éthique et gouvernance :</a:t>
            </a:r>
            <a:endParaRPr b="1"/>
          </a:p>
          <a:p>
            <a:pPr marL="0" lvl="0" indent="0" algn="l" rtl="0">
              <a:spcBef>
                <a:spcPts val="0"/>
              </a:spcBef>
              <a:spcAft>
                <a:spcPts val="0"/>
              </a:spcAft>
              <a:buNone/>
            </a:pPr>
            <a:r>
              <a:rPr lang="en"/>
              <a:t>L'utilisation du Big Data soulève des questions éthiques liées à la collecte, à l'utilisation et à la diffusion des données. Les organisations doivent établir des politiques de gouvernance des données pour garantir la transparence, la responsabilité et le respect des normes éthiques.</a:t>
            </a:r>
            <a:endParaRPr/>
          </a:p>
          <a:p>
            <a:pPr marL="0" lvl="0" indent="0" algn="l" rtl="0">
              <a:spcBef>
                <a:spcPts val="0"/>
              </a:spcBef>
              <a:spcAft>
                <a:spcPts val="0"/>
              </a:spcAft>
              <a:buNone/>
            </a:pPr>
            <a:endParaRPr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6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Stratégies pour gérer le Big Data</a:t>
            </a:r>
            <a:endParaRPr/>
          </a:p>
        </p:txBody>
      </p:sp>
      <p:sp>
        <p:nvSpPr>
          <p:cNvPr id="568" name="Google Shape;568;p63"/>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Utilisation de technologies de gestion de données avancées :</a:t>
            </a:r>
            <a:endParaRPr b="1"/>
          </a:p>
          <a:p>
            <a:pPr marL="0" lvl="0" indent="0" algn="l" rtl="0">
              <a:spcBef>
                <a:spcPts val="0"/>
              </a:spcBef>
              <a:spcAft>
                <a:spcPts val="0"/>
              </a:spcAft>
              <a:buNone/>
            </a:pPr>
            <a:r>
              <a:rPr lang="en"/>
              <a:t>Investir dans des technologies de gestion de données avancées telles que les systèmes de gestion de base de données NoSQL, les frameworks de traitement comme Apache Hadoop et Apache Spark, ainsi que les outils d'intégration de données, permet de créer une infrastructure robuste pour gérer et traiter les volumes massifs de données. Ces technologies offrent une évolutivité, une flexibilité et des performances nécessaires pour traiter le Big Data.</a:t>
            </a:r>
            <a:endParaRPr/>
          </a:p>
          <a:p>
            <a:pPr marL="0" lvl="0" indent="0" algn="l" rtl="0">
              <a:spcBef>
                <a:spcPts val="0"/>
              </a:spcBef>
              <a:spcAft>
                <a:spcPts val="0"/>
              </a:spcAft>
              <a:buNone/>
            </a:pPr>
            <a:endParaRPr b="1"/>
          </a:p>
          <a:p>
            <a:pPr marL="0" lvl="0" indent="0" algn="l" rtl="0">
              <a:spcBef>
                <a:spcPts val="0"/>
              </a:spcBef>
              <a:spcAft>
                <a:spcPts val="0"/>
              </a:spcAft>
              <a:buNone/>
            </a:pPr>
            <a:r>
              <a:rPr lang="en" b="1"/>
              <a:t>Mise en place de politiques de sécurité rigoureuses :</a:t>
            </a:r>
            <a:endParaRPr b="1"/>
          </a:p>
          <a:p>
            <a:pPr marL="0" lvl="0" indent="0" algn="l" rtl="0">
              <a:spcBef>
                <a:spcPts val="0"/>
              </a:spcBef>
              <a:spcAft>
                <a:spcPts val="0"/>
              </a:spcAft>
              <a:buNone/>
            </a:pPr>
            <a:r>
              <a:rPr lang="en"/>
              <a:t>Élaborer et mettre en œuvre des politiques de sécurité solides pour protéger les données sensibles. Cela comprend la mise en place de mesures de chiffrement, de contrôles d'accès stricts, et la surveillance constante des activités pour détecter les comportements suspects.</a:t>
            </a:r>
            <a:endParaRPr/>
          </a:p>
          <a:p>
            <a:pPr marL="0" lvl="0" indent="0" algn="l" rtl="0">
              <a:spcBef>
                <a:spcPts val="0"/>
              </a:spcBef>
              <a:spcAft>
                <a:spcPts val="0"/>
              </a:spcAft>
              <a:buNone/>
            </a:pPr>
            <a:endParaRPr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6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Stratégies pour gérer le Big Data</a:t>
            </a:r>
            <a:endParaRPr/>
          </a:p>
        </p:txBody>
      </p:sp>
      <p:sp>
        <p:nvSpPr>
          <p:cNvPr id="574" name="Google Shape;574;p64"/>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Amélioration de la qualité des données :</a:t>
            </a:r>
            <a:endParaRPr b="1"/>
          </a:p>
          <a:p>
            <a:pPr marL="0" lvl="0" indent="0" algn="l" rtl="0">
              <a:spcBef>
                <a:spcPts val="0"/>
              </a:spcBef>
              <a:spcAft>
                <a:spcPts val="0"/>
              </a:spcAft>
              <a:buNone/>
            </a:pPr>
            <a:r>
              <a:rPr lang="en"/>
              <a:t>Mettre en place des processus de gestion de la qualité des données pour garantir que les informations sont précises, complètes et à jour. Cela implique la validation, la normalisation et la déduplication des données pour minimiser les erreurs.</a:t>
            </a:r>
            <a:endParaRPr/>
          </a:p>
          <a:p>
            <a:pPr marL="0" lvl="0" indent="0" algn="l" rtl="0">
              <a:spcBef>
                <a:spcPts val="0"/>
              </a:spcBef>
              <a:spcAft>
                <a:spcPts val="0"/>
              </a:spcAft>
              <a:buNone/>
            </a:pPr>
            <a:endParaRPr b="1"/>
          </a:p>
          <a:p>
            <a:pPr marL="0" lvl="0" indent="0" algn="l" rtl="0">
              <a:spcBef>
                <a:spcPts val="0"/>
              </a:spcBef>
              <a:spcAft>
                <a:spcPts val="0"/>
              </a:spcAft>
              <a:buNone/>
            </a:pPr>
            <a:r>
              <a:rPr lang="en" b="1"/>
              <a:t>Adoption de l'approche cloud :</a:t>
            </a:r>
            <a:endParaRPr b="1"/>
          </a:p>
          <a:p>
            <a:pPr marL="0" lvl="0" indent="0" algn="l" rtl="0">
              <a:spcBef>
                <a:spcPts val="0"/>
              </a:spcBef>
              <a:spcAft>
                <a:spcPts val="0"/>
              </a:spcAft>
              <a:buNone/>
            </a:pPr>
            <a:r>
              <a:rPr lang="en"/>
              <a:t>L'utilisation de services cloud permet une évolutivité plus flexible, réduisant les coûts liés à l'infrastructure physique. Les services cloud offrent également des solutions de stockage, de traitement et d'analyse de données à la demande, permettant une gestion plus efficace du Big Data.</a:t>
            </a:r>
            <a:endParaRPr/>
          </a:p>
          <a:p>
            <a:pPr marL="0" lvl="0" indent="0" algn="l" rtl="0">
              <a:spcBef>
                <a:spcPts val="0"/>
              </a:spcBef>
              <a:spcAft>
                <a:spcPts val="0"/>
              </a:spcAft>
              <a:buNone/>
            </a:pPr>
            <a:endParaRPr b="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6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Stratégies pour gérer le Big Data</a:t>
            </a:r>
            <a:endParaRPr/>
          </a:p>
        </p:txBody>
      </p:sp>
      <p:sp>
        <p:nvSpPr>
          <p:cNvPr id="580" name="Google Shape;580;p65"/>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Mise en place de solutions éthiques et responsables :</a:t>
            </a:r>
            <a:endParaRPr b="1"/>
          </a:p>
          <a:p>
            <a:pPr marL="0" lvl="0" indent="0" algn="l" rtl="0">
              <a:spcBef>
                <a:spcPts val="0"/>
              </a:spcBef>
              <a:spcAft>
                <a:spcPts val="0"/>
              </a:spcAft>
              <a:buNone/>
            </a:pPr>
            <a:r>
              <a:rPr lang="en"/>
              <a:t>Intégrer des pratiques éthiques dans la gestion du Big Data en respectant la vie privée, la transparence et la protection des droits des individus. Développer des solutions qui favorisent la responsabilité sociale tout en exploitant les avantages du Big Data.</a:t>
            </a:r>
            <a:endParaRPr/>
          </a:p>
          <a:p>
            <a:pPr marL="0" lvl="0" indent="0" algn="l" rtl="0">
              <a:spcBef>
                <a:spcPts val="0"/>
              </a:spcBef>
              <a:spcAft>
                <a:spcPts val="0"/>
              </a:spcAft>
              <a:buNone/>
            </a:pPr>
            <a:endParaRPr b="1"/>
          </a:p>
          <a:p>
            <a:pPr marL="0" lvl="0" indent="0" algn="l" rtl="0">
              <a:spcBef>
                <a:spcPts val="0"/>
              </a:spcBef>
              <a:spcAft>
                <a:spcPts val="0"/>
              </a:spcAft>
              <a:buNone/>
            </a:pPr>
            <a:endParaRPr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6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Impact économique du Big Data</a:t>
            </a:r>
            <a:endParaRPr/>
          </a:p>
        </p:txBody>
      </p:sp>
      <p:sp>
        <p:nvSpPr>
          <p:cNvPr id="586" name="Google Shape;586;p66"/>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Croissance économique grâce à l'exploitation intelligente des données :</a:t>
            </a:r>
            <a:endParaRPr b="1"/>
          </a:p>
          <a:p>
            <a:pPr marL="0" lvl="0" indent="0" algn="l" rtl="0">
              <a:spcBef>
                <a:spcPts val="0"/>
              </a:spcBef>
              <a:spcAft>
                <a:spcPts val="0"/>
              </a:spcAft>
              <a:buNone/>
            </a:pPr>
            <a:r>
              <a:rPr lang="en"/>
              <a:t>L'exploitation intelligente du Big Data peut catalyser la croissance économique en fournissant aux entreprises des informations exploitables pour prendre des décisions stratégiques. Les données massives permettent une compréhension approfondie des marchés, des clients, et des tendances émergentes, permettant aux entreprises de s'adapter plus rapidement aux changements et d'identifier de nouvelles opportunités commerciales.</a:t>
            </a:r>
            <a:endParaRPr/>
          </a:p>
          <a:p>
            <a:pPr marL="0" lvl="0" indent="0" algn="l" rtl="0">
              <a:spcBef>
                <a:spcPts val="0"/>
              </a:spcBef>
              <a:spcAft>
                <a:spcPts val="0"/>
              </a:spcAft>
              <a:buNone/>
            </a:pPr>
            <a:r>
              <a:rPr lang="en" b="1"/>
              <a:t>Optimisation des Opérations : </a:t>
            </a:r>
            <a:r>
              <a:rPr lang="en"/>
              <a:t>L'analyse des données opérationnelles peut conduire à des gains d'efficacité et à la réduction des coûts, stimulant ainsi la rentabilité.</a:t>
            </a:r>
            <a:endParaRPr/>
          </a:p>
          <a:p>
            <a:pPr marL="0" lvl="0" indent="0" algn="l" rtl="0">
              <a:spcBef>
                <a:spcPts val="0"/>
              </a:spcBef>
              <a:spcAft>
                <a:spcPts val="0"/>
              </a:spcAft>
              <a:buNone/>
            </a:pPr>
            <a:r>
              <a:rPr lang="en"/>
              <a:t>Personnalisation des Produits et Services : Les entreprises peuvent utiliser les données pour personnaliser leurs offres, améliorant ainsi la satisfaction client et favorisant la fidélisation.</a:t>
            </a:r>
            <a:endParaRPr/>
          </a:p>
          <a:p>
            <a:pPr marL="0" lvl="0" indent="0" algn="l" rtl="0">
              <a:spcBef>
                <a:spcPts val="0"/>
              </a:spcBef>
              <a:spcAft>
                <a:spcPts val="0"/>
              </a:spcAft>
              <a:buNone/>
            </a:pPr>
            <a:r>
              <a:rPr lang="en" b="1"/>
              <a:t>Innovation Produit : </a:t>
            </a:r>
            <a:r>
              <a:rPr lang="en"/>
              <a:t>L'analyse des données peut guider le processus d'innovation en identifiant les besoins du marché et en anticipant les évolutions des préférences des consommateurs.</a:t>
            </a:r>
            <a:endParaRPr/>
          </a:p>
          <a:p>
            <a:pPr marL="0" lvl="0" indent="0" algn="l" rtl="0">
              <a:spcBef>
                <a:spcPts val="0"/>
              </a:spcBef>
              <a:spcAft>
                <a:spcPts val="0"/>
              </a:spcAft>
              <a:buNone/>
            </a:pPr>
            <a:endParaRPr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6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Impact économique du Big Data</a:t>
            </a:r>
            <a:endParaRPr/>
          </a:p>
        </p:txBody>
      </p:sp>
      <p:pic>
        <p:nvPicPr>
          <p:cNvPr id="592" name="Google Shape;592;p67"/>
          <p:cNvPicPr preferRelativeResize="0"/>
          <p:nvPr/>
        </p:nvPicPr>
        <p:blipFill>
          <a:blip r:embed="rId3">
            <a:alphaModFix/>
          </a:blip>
          <a:stretch>
            <a:fillRect/>
          </a:stretch>
        </p:blipFill>
        <p:spPr>
          <a:xfrm>
            <a:off x="1476375" y="1193450"/>
            <a:ext cx="6191250" cy="37814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6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Impact économique du Big Data</a:t>
            </a:r>
            <a:endParaRPr/>
          </a:p>
        </p:txBody>
      </p:sp>
      <p:pic>
        <p:nvPicPr>
          <p:cNvPr id="598" name="Google Shape;598;p68"/>
          <p:cNvPicPr preferRelativeResize="0"/>
          <p:nvPr/>
        </p:nvPicPr>
        <p:blipFill>
          <a:blip r:embed="rId3">
            <a:alphaModFix/>
          </a:blip>
          <a:stretch>
            <a:fillRect/>
          </a:stretch>
        </p:blipFill>
        <p:spPr>
          <a:xfrm>
            <a:off x="2655900" y="1170125"/>
            <a:ext cx="3832202" cy="38209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6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Impact économique du Big Data</a:t>
            </a:r>
            <a:endParaRPr/>
          </a:p>
        </p:txBody>
      </p:sp>
      <p:pic>
        <p:nvPicPr>
          <p:cNvPr id="604" name="Google Shape;604;p69"/>
          <p:cNvPicPr preferRelativeResize="0"/>
          <p:nvPr/>
        </p:nvPicPr>
        <p:blipFill>
          <a:blip r:embed="rId3">
            <a:alphaModFix/>
          </a:blip>
          <a:stretch>
            <a:fillRect/>
          </a:stretch>
        </p:blipFill>
        <p:spPr>
          <a:xfrm>
            <a:off x="1890613" y="1170125"/>
            <a:ext cx="5362771" cy="382097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7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Outils de gestion du Big Data</a:t>
            </a:r>
            <a:endParaRPr/>
          </a:p>
        </p:txBody>
      </p:sp>
      <p:sp>
        <p:nvSpPr>
          <p:cNvPr id="610" name="Google Shape;610;p70"/>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Bases de Données NoSQL :</a:t>
            </a:r>
            <a:endParaRPr b="1"/>
          </a:p>
          <a:p>
            <a:pPr marL="0" lvl="0" indent="0" algn="l" rtl="0">
              <a:spcBef>
                <a:spcPts val="0"/>
              </a:spcBef>
              <a:spcAft>
                <a:spcPts val="0"/>
              </a:spcAft>
              <a:buNone/>
            </a:pPr>
            <a:r>
              <a:rPr lang="en"/>
              <a:t>Les bases de données NoSQL offrent une alternative aux bases de données relationnelles pour stocker et gérer des données non structurées ou semi-structurées. Parmi les types de bases de données NoSQL, on trouve les bases de données orientées document, graphiques, clé-valeur, et colonne-famille.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b="1"/>
              <a:t>Orientées document :</a:t>
            </a:r>
            <a:r>
              <a:rPr lang="en"/>
              <a:t> Stockent des données sous forme de documents (par exemple, MongoDB).</a:t>
            </a:r>
            <a:endParaRPr/>
          </a:p>
          <a:p>
            <a:pPr marL="0" lvl="0" indent="0" algn="l" rtl="0">
              <a:spcBef>
                <a:spcPts val="0"/>
              </a:spcBef>
              <a:spcAft>
                <a:spcPts val="0"/>
              </a:spcAft>
              <a:buNone/>
            </a:pPr>
            <a:r>
              <a:rPr lang="en" b="1"/>
              <a:t>Graphiques :</a:t>
            </a:r>
            <a:r>
              <a:rPr lang="en"/>
              <a:t> Utilisées pour représenter et analyser des relations complexes (par exemple, Neo4j).</a:t>
            </a:r>
            <a:endParaRPr/>
          </a:p>
          <a:p>
            <a:pPr marL="0" lvl="0" indent="0" algn="l" rtl="0">
              <a:spcBef>
                <a:spcPts val="0"/>
              </a:spcBef>
              <a:spcAft>
                <a:spcPts val="0"/>
              </a:spcAft>
              <a:buNone/>
            </a:pPr>
            <a:r>
              <a:rPr lang="en" b="1"/>
              <a:t>Clé-Valeur :</a:t>
            </a:r>
            <a:r>
              <a:rPr lang="en"/>
              <a:t> Stockent des données sous forme de paires clé-valeur (par exemple, Redis).</a:t>
            </a:r>
            <a:endParaRPr/>
          </a:p>
          <a:p>
            <a:pPr marL="0" lvl="0" indent="0" algn="l" rtl="0">
              <a:spcBef>
                <a:spcPts val="0"/>
              </a:spcBef>
              <a:spcAft>
                <a:spcPts val="0"/>
              </a:spcAft>
              <a:buNone/>
            </a:pPr>
            <a:r>
              <a:rPr lang="en" b="1"/>
              <a:t>Colonnes-Familles :</a:t>
            </a:r>
            <a:r>
              <a:rPr lang="en"/>
              <a:t> Organisent les données par colonnes plutôt que par lignes (par exemple, Apache Cassandra).</a:t>
            </a:r>
            <a:endParaRPr/>
          </a:p>
          <a:p>
            <a:pPr marL="0" lvl="0" indent="0" algn="l" rtl="0">
              <a:spcBef>
                <a:spcPts val="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7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Outils de gestion du Big Data</a:t>
            </a:r>
            <a:endParaRPr/>
          </a:p>
        </p:txBody>
      </p:sp>
      <p:pic>
        <p:nvPicPr>
          <p:cNvPr id="616" name="Google Shape;616;p71"/>
          <p:cNvPicPr preferRelativeResize="0"/>
          <p:nvPr/>
        </p:nvPicPr>
        <p:blipFill>
          <a:blip r:embed="rId3">
            <a:alphaModFix/>
          </a:blip>
          <a:stretch>
            <a:fillRect/>
          </a:stretch>
        </p:blipFill>
        <p:spPr>
          <a:xfrm>
            <a:off x="2865300" y="1177875"/>
            <a:ext cx="3413404" cy="382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Qu'est-ce que le Big Data?</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397" name="Google Shape;397;p36"/>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Exemple 1 : Météo</a:t>
            </a:r>
            <a:endParaRPr b="1"/>
          </a:p>
          <a:p>
            <a:pPr marL="0" lvl="0" indent="0" algn="l" rtl="0">
              <a:spcBef>
                <a:spcPts val="0"/>
              </a:spcBef>
              <a:spcAft>
                <a:spcPts val="0"/>
              </a:spcAft>
              <a:buNone/>
            </a:pPr>
            <a:endParaRPr b="1"/>
          </a:p>
          <a:p>
            <a:pPr marL="0" lvl="0" indent="0" algn="l" rtl="0">
              <a:spcBef>
                <a:spcPts val="0"/>
              </a:spcBef>
              <a:spcAft>
                <a:spcPts val="0"/>
              </a:spcAft>
              <a:buNone/>
            </a:pPr>
            <a:r>
              <a:rPr lang="en"/>
              <a:t>Un exemple concret de Big Data est l'analyse de pétaoctets de données générées par des capteurs météorologiques en temps réel. Ces capteurs enregistrent des informations sur la température, la pression atmosphérique, la vitesse du vent, etc. La capacité à traiter ces données massives permet une compréhension approfondie des modèles météorologiques, des prévisions plus précises et une meilleure préparation aux événements climatiques extrêmes.</a:t>
            </a:r>
            <a:endParaRPr/>
          </a:p>
          <a:p>
            <a:pPr marL="0" lvl="0" indent="0" algn="l"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7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Outils de gestion du Big Data</a:t>
            </a:r>
            <a:endParaRPr/>
          </a:p>
        </p:txBody>
      </p:sp>
      <p:sp>
        <p:nvSpPr>
          <p:cNvPr id="622" name="Google Shape;622;p72"/>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Dans l'écosystème du Big Data, plusieurs outils sont utilisés pour stocker, traiter et analyser de grandes quantités de données. Parmi ces outils, on retrouve Hadoop, Spark, et les bases de données NoSQL, chacun ayant des fonctionnalités spécifiques pour répondre aux défis du Big Data.</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7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Outils de gestion du Big Data</a:t>
            </a:r>
            <a:endParaRPr/>
          </a:p>
        </p:txBody>
      </p:sp>
      <p:sp>
        <p:nvSpPr>
          <p:cNvPr id="628" name="Google Shape;628;p73"/>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Hadoop :</a:t>
            </a:r>
            <a:endParaRPr b="1"/>
          </a:p>
          <a:p>
            <a:pPr marL="0" lvl="0" indent="0" algn="l" rtl="0">
              <a:spcBef>
                <a:spcPts val="0"/>
              </a:spcBef>
              <a:spcAft>
                <a:spcPts val="0"/>
              </a:spcAft>
              <a:buNone/>
            </a:pPr>
            <a:r>
              <a:rPr lang="en"/>
              <a:t>Hadoop est un framework java libre destiné à faciliter la création crappiications distribuées et scalables.</a:t>
            </a:r>
            <a:endParaRPr/>
          </a:p>
          <a:p>
            <a:pPr marL="0" lvl="0" indent="0" algn="l" rtl="0">
              <a:spcBef>
                <a:spcPts val="0"/>
              </a:spcBef>
              <a:spcAft>
                <a:spcPts val="0"/>
              </a:spcAft>
              <a:buNone/>
            </a:pPr>
            <a:r>
              <a:rPr lang="en"/>
              <a:t>Il permet aux applications de travailler avec des milliers de noeuds et des pétaoctets de données. Hadoop a été inspiré par les</a:t>
            </a:r>
            <a:endParaRPr/>
          </a:p>
          <a:p>
            <a:pPr marL="0" lvl="0" indent="0" algn="l" rtl="0">
              <a:spcBef>
                <a:spcPts val="0"/>
              </a:spcBef>
              <a:spcAft>
                <a:spcPts val="0"/>
              </a:spcAft>
              <a:buNone/>
            </a:pPr>
            <a:r>
              <a:rPr lang="en"/>
              <a:t>publications MapReduce, GoogleFS et BigTabie de Gongle.</a:t>
            </a:r>
            <a:endParaRPr/>
          </a:p>
          <a:p>
            <a:pPr marL="0" lvl="0" indent="0" algn="l" rtl="0">
              <a:spcBef>
                <a:spcPts val="0"/>
              </a:spcBef>
              <a:spcAft>
                <a:spcPts val="0"/>
              </a:spcAft>
              <a:buNone/>
            </a:pPr>
            <a:r>
              <a:rPr lang="en"/>
              <a:t>Hadoop a été créé par Dong Cutting et fait partie des projets de la fondation logicielle Apache depuis 2009.</a:t>
            </a:r>
            <a:endParaRPr/>
          </a:p>
          <a:p>
            <a:pPr marL="0" lvl="0" indent="0" algn="l" rtl="0">
              <a:spcBef>
                <a:spcPts val="0"/>
              </a:spcBef>
              <a:spcAft>
                <a:spcPts val="0"/>
              </a:spcAft>
              <a:buNone/>
            </a:pPr>
            <a:endParaRPr/>
          </a:p>
          <a:p>
            <a:pPr marL="0" lvl="0" indent="0" algn="l" rtl="0">
              <a:spcBef>
                <a:spcPts val="0"/>
              </a:spcBef>
              <a:spcAft>
                <a:spcPts val="0"/>
              </a:spcAft>
              <a:buNone/>
            </a:pPr>
            <a:r>
              <a:rPr lang="en" b="1"/>
              <a:t>Stockage Distribué : </a:t>
            </a:r>
            <a:r>
              <a:rPr lang="en"/>
              <a:t>HDFS divise les fichiers en blocs et les réplique sur différents nœuds du cluster pour assurer la redondance.</a:t>
            </a:r>
            <a:endParaRPr/>
          </a:p>
          <a:p>
            <a:pPr marL="0" lvl="0" indent="0" algn="l" rtl="0">
              <a:spcBef>
                <a:spcPts val="0"/>
              </a:spcBef>
              <a:spcAft>
                <a:spcPts val="0"/>
              </a:spcAft>
              <a:buNone/>
            </a:pPr>
            <a:r>
              <a:rPr lang="en" b="1"/>
              <a:t>Traitement Distribué :</a:t>
            </a:r>
            <a:r>
              <a:rPr lang="en"/>
              <a:t> MapReduce permet de traiter les données en parallèle sur plusieurs nœuds, accélérant ainsi le traitement.</a:t>
            </a:r>
            <a:endParaRPr/>
          </a:p>
          <a:p>
            <a:pPr marL="0" lvl="0" indent="0" algn="l" rtl="0">
              <a:spcBef>
                <a:spcPts val="0"/>
              </a:spcBef>
              <a:spcAft>
                <a:spcPts val="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7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Outils de gestion du Big Data</a:t>
            </a:r>
            <a:endParaRPr/>
          </a:p>
        </p:txBody>
      </p:sp>
      <p:pic>
        <p:nvPicPr>
          <p:cNvPr id="634" name="Google Shape;634;p74"/>
          <p:cNvPicPr preferRelativeResize="0"/>
          <p:nvPr/>
        </p:nvPicPr>
        <p:blipFill>
          <a:blip r:embed="rId3">
            <a:alphaModFix/>
          </a:blip>
          <a:stretch>
            <a:fillRect/>
          </a:stretch>
        </p:blipFill>
        <p:spPr>
          <a:xfrm>
            <a:off x="1238250" y="1139050"/>
            <a:ext cx="6667500" cy="38100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7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Hadoop</a:t>
            </a:r>
            <a:endParaRPr/>
          </a:p>
        </p:txBody>
      </p:sp>
      <p:sp>
        <p:nvSpPr>
          <p:cNvPr id="640" name="Google Shape;640;p75"/>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Pourquoi Hadoop ?</a:t>
            </a:r>
            <a:endParaRPr b="1"/>
          </a:p>
          <a:p>
            <a:pPr marL="0" lvl="0" indent="0" algn="l" rtl="0">
              <a:spcBef>
                <a:spcPts val="0"/>
              </a:spcBef>
              <a:spcAft>
                <a:spcPts val="0"/>
              </a:spcAft>
              <a:buNone/>
            </a:pPr>
            <a:endParaRPr/>
          </a:p>
          <a:p>
            <a:pPr marL="0" lvl="0" indent="0" algn="l" rtl="0">
              <a:spcBef>
                <a:spcPts val="0"/>
              </a:spcBef>
              <a:spcAft>
                <a:spcPts val="0"/>
              </a:spcAft>
              <a:buNone/>
            </a:pPr>
            <a:r>
              <a:rPr lang="en"/>
              <a:t>Scalabilité : Gestion efficace des grandes quantités de données, évolutivité pour pétaoctets et au-delà.</a:t>
            </a:r>
            <a:endParaRPr/>
          </a:p>
          <a:p>
            <a:pPr marL="0" lvl="0" indent="0" algn="l" rtl="0">
              <a:spcBef>
                <a:spcPts val="0"/>
              </a:spcBef>
              <a:spcAft>
                <a:spcPts val="0"/>
              </a:spcAft>
              <a:buNone/>
            </a:pPr>
            <a:endParaRPr/>
          </a:p>
          <a:p>
            <a:pPr marL="0" lvl="0" indent="0" algn="l" rtl="0">
              <a:spcBef>
                <a:spcPts val="0"/>
              </a:spcBef>
              <a:spcAft>
                <a:spcPts val="0"/>
              </a:spcAft>
              <a:buNone/>
            </a:pPr>
            <a:r>
              <a:rPr lang="en"/>
              <a:t>Flexibilité : Prise en charge de divers types et formats de données.</a:t>
            </a:r>
            <a:endParaRPr/>
          </a:p>
          <a:p>
            <a:pPr marL="0" lvl="0" indent="0" algn="l" rtl="0">
              <a:spcBef>
                <a:spcPts val="0"/>
              </a:spcBef>
              <a:spcAft>
                <a:spcPts val="0"/>
              </a:spcAft>
              <a:buNone/>
            </a:pPr>
            <a:endParaRPr/>
          </a:p>
          <a:p>
            <a:pPr marL="0" lvl="0" indent="0" algn="l" rtl="0">
              <a:spcBef>
                <a:spcPts val="0"/>
              </a:spcBef>
              <a:spcAft>
                <a:spcPts val="0"/>
              </a:spcAft>
              <a:buNone/>
            </a:pPr>
            <a:r>
              <a:rPr lang="en"/>
              <a:t>Coût : Solution open source économique, fonctionnant sur du matériel standard.</a:t>
            </a:r>
            <a:endParaRPr/>
          </a:p>
          <a:p>
            <a:pPr marL="0" lvl="0" indent="0" algn="l" rtl="0">
              <a:spcBef>
                <a:spcPts val="0"/>
              </a:spcBef>
              <a:spcAft>
                <a:spcPts val="0"/>
              </a:spcAft>
              <a:buNone/>
            </a:pPr>
            <a:endParaRPr/>
          </a:p>
          <a:p>
            <a:pPr marL="0" lvl="0" indent="0" algn="l" rtl="0">
              <a:spcBef>
                <a:spcPts val="0"/>
              </a:spcBef>
              <a:spcAft>
                <a:spcPts val="0"/>
              </a:spcAft>
              <a:buNone/>
            </a:pPr>
            <a:r>
              <a:rPr lang="en"/>
              <a:t>Tolérance aux pannes : Réplication des données pour une disponibilité continue.</a:t>
            </a:r>
            <a:endParaRPr/>
          </a:p>
          <a:p>
            <a:pPr marL="0" lvl="0" indent="0" algn="l" rtl="0">
              <a:spcBef>
                <a:spcPts val="0"/>
              </a:spcBef>
              <a:spcAft>
                <a:spcPts val="0"/>
              </a:spcAft>
              <a:buNone/>
            </a:pPr>
            <a:endParaRPr/>
          </a:p>
          <a:p>
            <a:pPr marL="0" lvl="0" indent="0" algn="l" rtl="0">
              <a:spcBef>
                <a:spcPts val="0"/>
              </a:spcBef>
              <a:spcAft>
                <a:spcPts val="0"/>
              </a:spcAft>
              <a:buNone/>
            </a:pPr>
            <a:r>
              <a:rPr lang="en"/>
              <a:t>Traitement parallèle : Accélération du traitement grâce au modèle MapReduce.</a:t>
            </a:r>
            <a:endParaRPr/>
          </a:p>
          <a:p>
            <a:pPr marL="0" lvl="0" indent="0" algn="l" rtl="0">
              <a:spcBef>
                <a:spcPts val="0"/>
              </a:spcBef>
              <a:spcAft>
                <a:spcPts val="0"/>
              </a:spcAft>
              <a:buNone/>
            </a:pPr>
            <a:endParaRPr/>
          </a:p>
          <a:p>
            <a:pPr marL="0" lvl="0" indent="0" algn="l" rtl="0">
              <a:spcBef>
                <a:spcPts val="0"/>
              </a:spcBef>
              <a:spcAft>
                <a:spcPts val="0"/>
              </a:spcAft>
              <a:buNone/>
            </a:pPr>
            <a:r>
              <a:rPr lang="en"/>
              <a:t>Cas d'utilisation variés : Analyse de données, recherche, surveillance, machine learning, etc.</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7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Hadoop</a:t>
            </a:r>
            <a:endParaRPr/>
          </a:p>
        </p:txBody>
      </p:sp>
      <p:pic>
        <p:nvPicPr>
          <p:cNvPr id="646" name="Google Shape;646;p76"/>
          <p:cNvPicPr preferRelativeResize="0"/>
          <p:nvPr/>
        </p:nvPicPr>
        <p:blipFill>
          <a:blip r:embed="rId3">
            <a:alphaModFix/>
          </a:blip>
          <a:stretch>
            <a:fillRect/>
          </a:stretch>
        </p:blipFill>
        <p:spPr>
          <a:xfrm>
            <a:off x="753438" y="1392225"/>
            <a:ext cx="7637125" cy="29268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7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Namenode</a:t>
            </a:r>
            <a:endParaRPr/>
          </a:p>
        </p:txBody>
      </p:sp>
      <p:sp>
        <p:nvSpPr>
          <p:cNvPr id="652" name="Google Shape;652;p77"/>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 </a:t>
            </a:r>
            <a:r>
              <a:rPr lang="en" b="1"/>
              <a:t>Namenode </a:t>
            </a:r>
            <a:r>
              <a:rPr lang="en"/>
              <a:t>est un composant clé du système de fichiers distribué Hadoop (HDFS).</a:t>
            </a:r>
            <a:endParaRPr/>
          </a:p>
          <a:p>
            <a:pPr marL="0" lvl="0" indent="0" algn="l" rtl="0">
              <a:spcBef>
                <a:spcPts val="0"/>
              </a:spcBef>
              <a:spcAft>
                <a:spcPts val="0"/>
              </a:spcAft>
              <a:buNone/>
            </a:pPr>
            <a:endParaRPr/>
          </a:p>
          <a:p>
            <a:pPr marL="0" lvl="0" indent="0" algn="l" rtl="0">
              <a:spcBef>
                <a:spcPts val="0"/>
              </a:spcBef>
              <a:spcAft>
                <a:spcPts val="0"/>
              </a:spcAft>
              <a:buNone/>
            </a:pPr>
            <a:r>
              <a:rPr lang="en"/>
              <a:t>Il gère les métadonnées des fichiers stockés dans le cluster Hadoop.</a:t>
            </a:r>
            <a:endParaRPr/>
          </a:p>
          <a:p>
            <a:pPr marL="0" lvl="0" indent="0" algn="l" rtl="0">
              <a:spcBef>
                <a:spcPts val="0"/>
              </a:spcBef>
              <a:spcAft>
                <a:spcPts val="0"/>
              </a:spcAft>
              <a:buNone/>
            </a:pPr>
            <a:endParaRPr/>
          </a:p>
          <a:p>
            <a:pPr marL="0" lvl="0" indent="0" algn="l" rtl="0">
              <a:spcBef>
                <a:spcPts val="0"/>
              </a:spcBef>
              <a:spcAft>
                <a:spcPts val="0"/>
              </a:spcAft>
              <a:buNone/>
            </a:pPr>
            <a:r>
              <a:rPr lang="en"/>
              <a:t>Responsabilités :</a:t>
            </a:r>
            <a:endParaRPr/>
          </a:p>
          <a:p>
            <a:pPr marL="457200" lvl="0" indent="-317500" algn="l" rtl="0">
              <a:spcBef>
                <a:spcPts val="0"/>
              </a:spcBef>
              <a:spcAft>
                <a:spcPts val="0"/>
              </a:spcAft>
              <a:buSzPts val="1400"/>
              <a:buChar char="-"/>
            </a:pPr>
            <a:r>
              <a:rPr lang="en"/>
              <a:t>Gestion de l'espace de nommage.</a:t>
            </a:r>
            <a:endParaRPr/>
          </a:p>
          <a:p>
            <a:pPr marL="457200" lvl="0" indent="-317500" algn="l" rtl="0">
              <a:spcBef>
                <a:spcPts val="0"/>
              </a:spcBef>
              <a:spcAft>
                <a:spcPts val="0"/>
              </a:spcAft>
              <a:buSzPts val="1400"/>
              <a:buChar char="-"/>
            </a:pPr>
            <a:r>
              <a:rPr lang="en"/>
              <a:t>Suivi des emplacements des blocs de données.</a:t>
            </a:r>
            <a:endParaRPr/>
          </a:p>
          <a:p>
            <a:pPr marL="457200" lvl="0" indent="-317500" algn="l" rtl="0">
              <a:spcBef>
                <a:spcPts val="0"/>
              </a:spcBef>
              <a:spcAft>
                <a:spcPts val="0"/>
              </a:spcAft>
              <a:buSzPts val="1400"/>
              <a:buChar char="-"/>
            </a:pPr>
            <a:r>
              <a:rPr lang="en"/>
              <a:t>Coordination des opérations de lecture et d'écriture.</a:t>
            </a:r>
            <a:endParaRPr/>
          </a:p>
          <a:p>
            <a:pPr marL="457200" lvl="0" indent="-317500" algn="l" rtl="0">
              <a:spcBef>
                <a:spcPts val="0"/>
              </a:spcBef>
              <a:spcAft>
                <a:spcPts val="0"/>
              </a:spcAft>
              <a:buSzPts val="1400"/>
              <a:buChar char="-"/>
            </a:pPr>
            <a:r>
              <a:rPr lang="en"/>
              <a:t>Point de coordination central dans le système HDFS.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7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Secondary Namenode</a:t>
            </a:r>
            <a:endParaRPr/>
          </a:p>
        </p:txBody>
      </p:sp>
      <p:sp>
        <p:nvSpPr>
          <p:cNvPr id="658" name="Google Shape;658;p78"/>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 </a:t>
            </a:r>
            <a:r>
              <a:rPr lang="en" b="1"/>
              <a:t>Secondary Namenode</a:t>
            </a:r>
            <a:r>
              <a:rPr lang="en"/>
              <a:t> est un autre composant important du système de fichiers distribué Hadoop (HDFS).</a:t>
            </a:r>
            <a:endParaRPr/>
          </a:p>
          <a:p>
            <a:pPr marL="0" lvl="0" indent="0" algn="l" rtl="0">
              <a:spcBef>
                <a:spcPts val="0"/>
              </a:spcBef>
              <a:spcAft>
                <a:spcPts val="0"/>
              </a:spcAft>
              <a:buNone/>
            </a:pPr>
            <a:r>
              <a:rPr lang="en"/>
              <a:t>Contrairement à ce que son nom suggère, le Secondary Namenode ne remplace pas le Namenode en cas de panne, mais il aide à effectuer des sauvegardes régulières des métadonnées du Namenode.</a:t>
            </a:r>
            <a:endParaRPr/>
          </a:p>
          <a:p>
            <a:pPr marL="0" lvl="0" indent="0" algn="l" rtl="0">
              <a:spcBef>
                <a:spcPts val="0"/>
              </a:spcBef>
              <a:spcAft>
                <a:spcPts val="0"/>
              </a:spcAft>
              <a:buNone/>
            </a:pPr>
            <a:r>
              <a:rPr lang="en"/>
              <a:t>Responsabilités :</a:t>
            </a:r>
            <a:endParaRPr/>
          </a:p>
          <a:p>
            <a:pPr marL="457200" lvl="0" indent="-317500" algn="l" rtl="0">
              <a:spcBef>
                <a:spcPts val="0"/>
              </a:spcBef>
              <a:spcAft>
                <a:spcPts val="0"/>
              </a:spcAft>
              <a:buSzPts val="1400"/>
              <a:buChar char="-"/>
            </a:pPr>
            <a:r>
              <a:rPr lang="en"/>
              <a:t>Effectuer des sauvegardes périodiques des métadonnées du Namenode.</a:t>
            </a:r>
            <a:endParaRPr/>
          </a:p>
          <a:p>
            <a:pPr marL="457200" lvl="0" indent="-317500" algn="l" rtl="0">
              <a:spcBef>
                <a:spcPts val="0"/>
              </a:spcBef>
              <a:spcAft>
                <a:spcPts val="0"/>
              </a:spcAft>
              <a:buSzPts val="1400"/>
              <a:buChar char="-"/>
            </a:pPr>
            <a:r>
              <a:rPr lang="en"/>
              <a:t>Optimiser et fusionner les journaux d'opérations (edits logs) afin de réduire leur taille et d'améliorer les performances du cluster.</a:t>
            </a:r>
            <a:endParaRPr/>
          </a:p>
          <a:p>
            <a:pPr marL="457200" lvl="0" indent="-317500" algn="l" rtl="0">
              <a:spcBef>
                <a:spcPts val="0"/>
              </a:spcBef>
              <a:spcAft>
                <a:spcPts val="0"/>
              </a:spcAft>
              <a:buSzPts val="1400"/>
              <a:buChar char="-"/>
            </a:pPr>
            <a:r>
              <a:rPr lang="en"/>
              <a:t>Aider à réduire le temps de récupération en cas de panne du Namenode en fournissant une copie à jour des métadonnées.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7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Datanode</a:t>
            </a:r>
            <a:endParaRPr/>
          </a:p>
        </p:txBody>
      </p:sp>
      <p:sp>
        <p:nvSpPr>
          <p:cNvPr id="664" name="Google Shape;664;p79"/>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 </a:t>
            </a:r>
            <a:r>
              <a:rPr lang="en" b="1"/>
              <a:t>Datanode</a:t>
            </a:r>
            <a:r>
              <a:rPr lang="en"/>
              <a:t> est un élément essentiel du système de fichiers distribué Hadoop (HDFS).</a:t>
            </a:r>
            <a:endParaRPr/>
          </a:p>
          <a:p>
            <a:pPr marL="0" lvl="0" indent="0" algn="l" rtl="0">
              <a:spcBef>
                <a:spcPts val="0"/>
              </a:spcBef>
              <a:spcAft>
                <a:spcPts val="0"/>
              </a:spcAft>
              <a:buNone/>
            </a:pPr>
            <a:r>
              <a:rPr lang="en"/>
              <a:t>Il est responsable du stockage effectif des données sur chaque nœud du cluster Hadoop.</a:t>
            </a:r>
            <a:endParaRPr/>
          </a:p>
          <a:p>
            <a:pPr marL="0" lvl="0" indent="0" algn="l" rtl="0">
              <a:spcBef>
                <a:spcPts val="0"/>
              </a:spcBef>
              <a:spcAft>
                <a:spcPts val="0"/>
              </a:spcAft>
              <a:buNone/>
            </a:pPr>
            <a:r>
              <a:rPr lang="en"/>
              <a:t>Responsabilités :</a:t>
            </a:r>
            <a:endParaRPr/>
          </a:p>
          <a:p>
            <a:pPr marL="457200" lvl="0" indent="-317500" algn="l" rtl="0">
              <a:spcBef>
                <a:spcPts val="0"/>
              </a:spcBef>
              <a:spcAft>
                <a:spcPts val="0"/>
              </a:spcAft>
              <a:buSzPts val="1400"/>
              <a:buChar char="-"/>
            </a:pPr>
            <a:r>
              <a:rPr lang="en"/>
              <a:t>Stockage des données réelles sur le disque local.</a:t>
            </a:r>
            <a:endParaRPr/>
          </a:p>
          <a:p>
            <a:pPr marL="457200" lvl="0" indent="-317500" algn="l" rtl="0">
              <a:spcBef>
                <a:spcPts val="0"/>
              </a:spcBef>
              <a:spcAft>
                <a:spcPts val="0"/>
              </a:spcAft>
              <a:buSzPts val="1400"/>
              <a:buChar char="-"/>
            </a:pPr>
            <a:r>
              <a:rPr lang="en"/>
              <a:t>Réception des instructions du Namenode pour lire, écrire ou supprimer des blocs de données.</a:t>
            </a:r>
            <a:endParaRPr/>
          </a:p>
          <a:p>
            <a:pPr marL="457200" lvl="0" indent="-317500" algn="l" rtl="0">
              <a:spcBef>
                <a:spcPts val="0"/>
              </a:spcBef>
              <a:spcAft>
                <a:spcPts val="0"/>
              </a:spcAft>
              <a:buSzPts val="1400"/>
              <a:buChar char="-"/>
            </a:pPr>
            <a:r>
              <a:rPr lang="en"/>
              <a:t>Signalement périodique de l'état du nœud au Namenode pour la gestion des données et des pannes.</a:t>
            </a:r>
            <a:endParaRPr/>
          </a:p>
          <a:p>
            <a:pPr marL="457200" lvl="0" indent="-317500" algn="l" rtl="0">
              <a:spcBef>
                <a:spcPts val="0"/>
              </a:spcBef>
              <a:spcAft>
                <a:spcPts val="0"/>
              </a:spcAft>
              <a:buSzPts val="1400"/>
              <a:buChar char="-"/>
            </a:pPr>
            <a:r>
              <a:rPr lang="en"/>
              <a:t>Chaque cluster Hadoop comprend plusieurs Datanodes, ce qui permet une répartition des données et une tolérance aux pannes.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8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JobTracker</a:t>
            </a:r>
            <a:endParaRPr/>
          </a:p>
        </p:txBody>
      </p:sp>
      <p:sp>
        <p:nvSpPr>
          <p:cNvPr id="670" name="Google Shape;670;p80"/>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 </a:t>
            </a:r>
            <a:r>
              <a:rPr lang="en" b="1"/>
              <a:t>JobTracker</a:t>
            </a:r>
            <a:r>
              <a:rPr lang="en"/>
              <a:t> est un composant central du framework de traitement par lots Hadoop MapReduce.</a:t>
            </a:r>
            <a:endParaRPr/>
          </a:p>
          <a:p>
            <a:pPr marL="0" lvl="0" indent="0" algn="l" rtl="0">
              <a:spcBef>
                <a:spcPts val="0"/>
              </a:spcBef>
              <a:spcAft>
                <a:spcPts val="0"/>
              </a:spcAft>
              <a:buNone/>
            </a:pPr>
            <a:r>
              <a:rPr lang="en"/>
              <a:t>Il est responsable de la gestion et de la planification des travaux MapReduce sur le cluster Hadoop.</a:t>
            </a:r>
            <a:endParaRPr/>
          </a:p>
          <a:p>
            <a:pPr marL="0" lvl="0" indent="0" algn="l" rtl="0">
              <a:spcBef>
                <a:spcPts val="0"/>
              </a:spcBef>
              <a:spcAft>
                <a:spcPts val="0"/>
              </a:spcAft>
              <a:buNone/>
            </a:pPr>
            <a:r>
              <a:rPr lang="en"/>
              <a:t>Responsabilités :</a:t>
            </a:r>
            <a:endParaRPr/>
          </a:p>
          <a:p>
            <a:pPr marL="457200" lvl="0" indent="-317500" algn="l" rtl="0">
              <a:spcBef>
                <a:spcPts val="0"/>
              </a:spcBef>
              <a:spcAft>
                <a:spcPts val="0"/>
              </a:spcAft>
              <a:buSzPts val="1400"/>
              <a:buChar char="-"/>
            </a:pPr>
            <a:r>
              <a:rPr lang="en"/>
              <a:t>Réception des demandes de travail MapReduce des clients et des tâches à exécuter.</a:t>
            </a:r>
            <a:endParaRPr/>
          </a:p>
          <a:p>
            <a:pPr marL="457200" lvl="0" indent="-317500" algn="l" rtl="0">
              <a:spcBef>
                <a:spcPts val="0"/>
              </a:spcBef>
              <a:spcAft>
                <a:spcPts val="0"/>
              </a:spcAft>
              <a:buSzPts val="1400"/>
              <a:buChar char="-"/>
            </a:pPr>
            <a:r>
              <a:rPr lang="en"/>
              <a:t>Planification des tâches MapReduce sur les nœuds disponibles du cluster.</a:t>
            </a:r>
            <a:endParaRPr/>
          </a:p>
          <a:p>
            <a:pPr marL="457200" lvl="0" indent="-317500" algn="l" rtl="0">
              <a:spcBef>
                <a:spcPts val="0"/>
              </a:spcBef>
              <a:spcAft>
                <a:spcPts val="0"/>
              </a:spcAft>
              <a:buSzPts val="1400"/>
              <a:buChar char="-"/>
            </a:pPr>
            <a:r>
              <a:rPr lang="en"/>
              <a:t>Suivi de l'avancement des tâches et du statut des nœuds.</a:t>
            </a:r>
            <a:endParaRPr/>
          </a:p>
          <a:p>
            <a:pPr marL="457200" lvl="0" indent="-317500" algn="l" rtl="0">
              <a:spcBef>
                <a:spcPts val="0"/>
              </a:spcBef>
              <a:spcAft>
                <a:spcPts val="0"/>
              </a:spcAft>
              <a:buSzPts val="1400"/>
              <a:buChar char="-"/>
            </a:pPr>
            <a:r>
              <a:rPr lang="en"/>
              <a:t>Gestion des éventuelles défaillances ou des tâches en échec en les redéployant sur d'autres nœuds.</a:t>
            </a:r>
            <a:endParaRPr/>
          </a:p>
          <a:p>
            <a:pPr marL="0" lvl="0" indent="0" algn="l" rtl="0">
              <a:spcBef>
                <a:spcPts val="0"/>
              </a:spcBef>
              <a:spcAft>
                <a:spcPts val="0"/>
              </a:spcAft>
              <a:buNone/>
            </a:pPr>
            <a:r>
              <a:rPr lang="en"/>
              <a:t>Le JobTracker communique avec les TaskTrackers (exécutant les tâches) pour coordonner l'exécution des travaux.</a:t>
            </a:r>
            <a:endParaRPr/>
          </a:p>
          <a:p>
            <a:pPr marL="0" lvl="0" indent="0" algn="l" rtl="0">
              <a:spcBef>
                <a:spcPts val="0"/>
              </a:spcBef>
              <a:spcAft>
                <a:spcPts val="0"/>
              </a:spcAft>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8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TaskTracker</a:t>
            </a:r>
            <a:endParaRPr/>
          </a:p>
        </p:txBody>
      </p:sp>
      <p:sp>
        <p:nvSpPr>
          <p:cNvPr id="676" name="Google Shape;676;p81"/>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 </a:t>
            </a:r>
            <a:r>
              <a:rPr lang="en" b="1"/>
              <a:t>TaskTracker</a:t>
            </a:r>
            <a:r>
              <a:rPr lang="en"/>
              <a:t> est un composant essentiel du framework de traitement par lots Hadoop MapReduce.</a:t>
            </a:r>
            <a:endParaRPr/>
          </a:p>
          <a:p>
            <a:pPr marL="0" lvl="0" indent="0" algn="l" rtl="0">
              <a:spcBef>
                <a:spcPts val="0"/>
              </a:spcBef>
              <a:spcAft>
                <a:spcPts val="0"/>
              </a:spcAft>
              <a:buNone/>
            </a:pPr>
            <a:r>
              <a:rPr lang="en"/>
              <a:t>Il est responsable de l'exécution des tâches MapReduce sur les nœuds individuels du cluster Hadoop.</a:t>
            </a:r>
            <a:endParaRPr/>
          </a:p>
          <a:p>
            <a:pPr marL="0" lvl="0" indent="0" algn="l" rtl="0">
              <a:spcBef>
                <a:spcPts val="0"/>
              </a:spcBef>
              <a:spcAft>
                <a:spcPts val="0"/>
              </a:spcAft>
              <a:buNone/>
            </a:pPr>
            <a:r>
              <a:rPr lang="en"/>
              <a:t>Responsabilités :</a:t>
            </a:r>
            <a:endParaRPr/>
          </a:p>
          <a:p>
            <a:pPr marL="457200" lvl="0" indent="-317500" algn="l" rtl="0">
              <a:spcBef>
                <a:spcPts val="0"/>
              </a:spcBef>
              <a:spcAft>
                <a:spcPts val="0"/>
              </a:spcAft>
              <a:buSzPts val="1400"/>
              <a:buChar char="-"/>
            </a:pPr>
            <a:r>
              <a:rPr lang="en"/>
              <a:t>Réception des tâches MapReduce assignées par le JobTracker.</a:t>
            </a:r>
            <a:endParaRPr/>
          </a:p>
          <a:p>
            <a:pPr marL="457200" lvl="0" indent="-317500" algn="l" rtl="0">
              <a:spcBef>
                <a:spcPts val="0"/>
              </a:spcBef>
              <a:spcAft>
                <a:spcPts val="0"/>
              </a:spcAft>
              <a:buSzPts val="1400"/>
              <a:buChar char="-"/>
            </a:pPr>
            <a:r>
              <a:rPr lang="en"/>
              <a:t>Exécution des tâches MapReduce sur les données locales ou à proximité.</a:t>
            </a:r>
            <a:endParaRPr/>
          </a:p>
          <a:p>
            <a:pPr marL="457200" lvl="0" indent="-317500" algn="l" rtl="0">
              <a:spcBef>
                <a:spcPts val="0"/>
              </a:spcBef>
              <a:spcAft>
                <a:spcPts val="0"/>
              </a:spcAft>
              <a:buSzPts val="1400"/>
              <a:buChar char="-"/>
            </a:pPr>
            <a:r>
              <a:rPr lang="en"/>
              <a:t>Communication de l'état d'avancement et des résultats au JobTracker.</a:t>
            </a:r>
            <a:endParaRPr/>
          </a:p>
          <a:p>
            <a:pPr marL="457200" lvl="0" indent="-317500" algn="l" rtl="0">
              <a:spcBef>
                <a:spcPts val="0"/>
              </a:spcBef>
              <a:spcAft>
                <a:spcPts val="0"/>
              </a:spcAft>
              <a:buSzPts val="1400"/>
              <a:buChar char="-"/>
            </a:pPr>
            <a:r>
              <a:rPr lang="en"/>
              <a:t>Signalement des éventuelles défaillances ou des tâches en échec au JobTracker.</a:t>
            </a:r>
            <a:endParaRPr/>
          </a:p>
          <a:p>
            <a:pPr marL="0" lvl="0" indent="0" algn="l" rtl="0">
              <a:spcBef>
                <a:spcPts val="0"/>
              </a:spcBef>
              <a:spcAft>
                <a:spcPts val="0"/>
              </a:spcAft>
              <a:buNone/>
            </a:pPr>
            <a:r>
              <a:rPr lang="en"/>
              <a:t>Chaque nœud du cluster Hadoop possède son propre TaskTracker pour exécuter les tâches assignées par le JobTracker.</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Qu'est-ce que le Big Data?</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403" name="Google Shape;403;p37"/>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Exemple 2 : Surveillance des réseaux sociaux</a:t>
            </a:r>
            <a:endParaRPr b="1"/>
          </a:p>
          <a:p>
            <a:pPr marL="0" lvl="0" indent="0" algn="l" rtl="0">
              <a:spcBef>
                <a:spcPts val="0"/>
              </a:spcBef>
              <a:spcAft>
                <a:spcPts val="0"/>
              </a:spcAft>
              <a:buNone/>
            </a:pPr>
            <a:endParaRPr b="1"/>
          </a:p>
          <a:p>
            <a:pPr marL="0" lvl="0" indent="0" algn="l" rtl="0">
              <a:spcBef>
                <a:spcPts val="0"/>
              </a:spcBef>
              <a:spcAft>
                <a:spcPts val="0"/>
              </a:spcAft>
              <a:buNone/>
            </a:pPr>
            <a:r>
              <a:rPr lang="en"/>
              <a:t>Le Big Data est largement utilisé pour surveiller et analyser les médias sociaux. Des entreprises et des organisations peuvent traiter d'énormes volumes de données provenant de plateformes telles que Twitter, Facebook et Instagram. En analysant ces données en temps réel, elles peuvent obtenir des informations précieuses sur les tendances, les sentiments du public, les commentaires sur les produits, et même détecter rapidement les problèmes de relations publiques.</a:t>
            </a:r>
            <a:endParaRPr/>
          </a:p>
          <a:p>
            <a:pPr marL="0" lvl="0" indent="0" algn="l" rtl="0">
              <a:spcBef>
                <a:spcPts val="0"/>
              </a:spcBef>
              <a:spcAft>
                <a:spcPts val="0"/>
              </a:spcAft>
              <a:buNone/>
            </a:pPr>
            <a:endParaRPr b="1"/>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8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Principes de HDFS</a:t>
            </a:r>
            <a:endParaRPr/>
          </a:p>
        </p:txBody>
      </p:sp>
      <p:sp>
        <p:nvSpPr>
          <p:cNvPr id="682" name="Google Shape;682;p82"/>
          <p:cNvSpPr txBox="1">
            <a:spLocks noGrp="1"/>
          </p:cNvSpPr>
          <p:nvPr>
            <p:ph type="body" idx="1"/>
          </p:nvPr>
        </p:nvSpPr>
        <p:spPr>
          <a:xfrm>
            <a:off x="720000" y="1089814"/>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HDFS est le système de fichiers distribué utilisé par Hadoop pour stocker et gérer les données sur un cluster de serveurs.</a:t>
            </a:r>
            <a:endParaRPr/>
          </a:p>
          <a:p>
            <a:pPr marL="0" lvl="0" indent="0" algn="l" rtl="0">
              <a:spcBef>
                <a:spcPts val="0"/>
              </a:spcBef>
              <a:spcAft>
                <a:spcPts val="0"/>
              </a:spcAft>
              <a:buNone/>
            </a:pPr>
            <a:r>
              <a:rPr lang="en"/>
              <a:t>Il est conçu pour gérer de très grands ensembles de données et pour fournir une haute disponibilité.</a:t>
            </a:r>
            <a:endParaRPr/>
          </a:p>
          <a:p>
            <a:pPr marL="0" lvl="0" indent="0" algn="l" rtl="0">
              <a:spcBef>
                <a:spcPts val="0"/>
              </a:spcBef>
              <a:spcAft>
                <a:spcPts val="0"/>
              </a:spcAft>
              <a:buNone/>
            </a:pPr>
            <a:r>
              <a:rPr lang="en"/>
              <a:t>Principes clés :</a:t>
            </a:r>
            <a:endParaRPr/>
          </a:p>
          <a:p>
            <a:pPr marL="457200" lvl="0" indent="-317500" algn="l" rtl="0">
              <a:spcBef>
                <a:spcPts val="0"/>
              </a:spcBef>
              <a:spcAft>
                <a:spcPts val="0"/>
              </a:spcAft>
              <a:buSzPts val="1400"/>
              <a:buChar char="-"/>
            </a:pPr>
            <a:r>
              <a:rPr lang="en"/>
              <a:t>Répartition des données : Les données sont réparties en blocs de taille fixe (64Mb) et stockées sur plusieurs nœuds du cluster pour une meilleure parallélisation.</a:t>
            </a:r>
            <a:endParaRPr/>
          </a:p>
          <a:p>
            <a:pPr marL="457200" lvl="0" indent="-317500" algn="l" rtl="0">
              <a:spcBef>
                <a:spcPts val="0"/>
              </a:spcBef>
              <a:spcAft>
                <a:spcPts val="0"/>
              </a:spcAft>
              <a:buSzPts val="1400"/>
              <a:buChar char="-"/>
            </a:pPr>
            <a:r>
              <a:rPr lang="en"/>
              <a:t>Redondance et tolérance aux pannes : Chaque bloc de données est répliqué sur plusieurs nœuds pour assurer la tolérance aux pannes et la disponibilité des données en cas de défaillance matérielle.</a:t>
            </a:r>
            <a:endParaRPr/>
          </a:p>
          <a:p>
            <a:pPr marL="457200" lvl="0" indent="-317500" algn="l" rtl="0">
              <a:spcBef>
                <a:spcPts val="0"/>
              </a:spcBef>
              <a:spcAft>
                <a:spcPts val="0"/>
              </a:spcAft>
              <a:buSzPts val="1400"/>
              <a:buChar char="-"/>
            </a:pPr>
            <a:r>
              <a:rPr lang="en"/>
              <a:t>Architecture maître-esclave : HDFS suit une architecture maître-esclave, où un Namenode coordonne les opérations et gère les métadonnées, tandis que plusieurs Datanodes stockent les données réelles.</a:t>
            </a:r>
            <a:endParaRPr/>
          </a:p>
          <a:p>
            <a:pPr marL="457200" lvl="0" indent="-317500" algn="l" rtl="0">
              <a:spcBef>
                <a:spcPts val="0"/>
              </a:spcBef>
              <a:spcAft>
                <a:spcPts val="0"/>
              </a:spcAft>
              <a:buSzPts val="1400"/>
              <a:buChar char="-"/>
            </a:pPr>
            <a:r>
              <a:rPr lang="en"/>
              <a:t>Lecture et écriture optimisées : HDFS est optimisé pour les grands ensembles de données et les opérations de lecture/écriture en parallèle, ce qui le rend idéal pour les applications Big Data.</a:t>
            </a:r>
            <a:endParaRPr/>
          </a:p>
          <a:p>
            <a:pPr marL="0" lvl="0" indent="0" algn="l" rtl="0">
              <a:spcBef>
                <a:spcPts val="0"/>
              </a:spcBef>
              <a:spcAft>
                <a:spcPts val="0"/>
              </a:spcAft>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8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Limitation de HDFS</a:t>
            </a:r>
            <a:endParaRPr/>
          </a:p>
        </p:txBody>
      </p:sp>
      <p:sp>
        <p:nvSpPr>
          <p:cNvPr id="688" name="Google Shape;688;p83"/>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Taille des fichiers individuels : HDFS n'est pas idéal pour stocker de très petits fichiers en raison de la surcharge liée à la gestion des métadonnées.</a:t>
            </a:r>
            <a:endParaRPr/>
          </a:p>
          <a:p>
            <a:pPr marL="457200" lvl="0" indent="-317500" algn="l" rtl="0">
              <a:spcBef>
                <a:spcPts val="0"/>
              </a:spcBef>
              <a:spcAft>
                <a:spcPts val="0"/>
              </a:spcAft>
              <a:buSzPts val="1400"/>
              <a:buChar char="-"/>
            </a:pPr>
            <a:r>
              <a:rPr lang="en"/>
              <a:t>Latence élevée pour les opérations de lecture/écriture uniques : En raison de sa conception axée sur le traitement par lots, HDFS peut avoir une latence élevée pour les opérations de lecture/écriture uniques ou de faible volume.</a:t>
            </a:r>
            <a:endParaRPr/>
          </a:p>
          <a:p>
            <a:pPr marL="457200" lvl="0" indent="-317500" algn="l" rtl="0">
              <a:spcBef>
                <a:spcPts val="0"/>
              </a:spcBef>
              <a:spcAft>
                <a:spcPts val="0"/>
              </a:spcAft>
              <a:buSzPts val="1400"/>
              <a:buChar char="-"/>
            </a:pPr>
            <a:r>
              <a:rPr lang="en"/>
              <a:t>Non adapté aux applications nécessitant une faible latence : Les applications nécessitant des temps de réponse très courts ou une faible latence, comme le traitement en temps réel, peuvent trouver HDFS inadapté en raison de cette latence élevée.</a:t>
            </a:r>
            <a:endParaRPr/>
          </a:p>
          <a:p>
            <a:pPr marL="457200" lvl="0" indent="-317500" algn="l" rtl="0">
              <a:spcBef>
                <a:spcPts val="0"/>
              </a:spcBef>
              <a:spcAft>
                <a:spcPts val="0"/>
              </a:spcAft>
              <a:buSzPts val="1400"/>
              <a:buChar char="-"/>
            </a:pPr>
            <a:r>
              <a:rPr lang="en"/>
              <a:t>Complexité de gestion : Configurer et gérer un cluster HDFS peut être complexe et nécessiter des compétences avancées en administration système et en configuration de cluster.</a:t>
            </a:r>
            <a:endParaRPr/>
          </a:p>
          <a:p>
            <a:pPr marL="457200" lvl="0" indent="-317500" algn="l" rtl="0">
              <a:spcBef>
                <a:spcPts val="0"/>
              </a:spcBef>
              <a:spcAft>
                <a:spcPts val="0"/>
              </a:spcAft>
              <a:buSzPts val="1400"/>
              <a:buChar char="-"/>
            </a:pPr>
            <a:r>
              <a:rPr lang="en"/>
              <a:t>Manque de fonctionnalités avancées de stockage : Bien qu'efficace pour le stockage et la gestion de grands ensembles de données, HDFS peut manquer de certaines fonctionnalités avancées de stockage présentes dans d'autres systèmes de fichiers.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8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Limitation de HDFS</a:t>
            </a:r>
            <a:endParaRPr/>
          </a:p>
        </p:txBody>
      </p:sp>
      <p:sp>
        <p:nvSpPr>
          <p:cNvPr id="694" name="Google Shape;694;p84"/>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Taille des fichiers individuels : HDFS n'est pas idéal pour stocker de très petits fichiers en raison de la surcharge liée à la gestion des métadonnées.</a:t>
            </a:r>
            <a:endParaRPr/>
          </a:p>
          <a:p>
            <a:pPr marL="457200" lvl="0" indent="-317500" algn="l" rtl="0">
              <a:spcBef>
                <a:spcPts val="0"/>
              </a:spcBef>
              <a:spcAft>
                <a:spcPts val="0"/>
              </a:spcAft>
              <a:buSzPts val="1400"/>
              <a:buChar char="-"/>
            </a:pPr>
            <a:r>
              <a:rPr lang="en"/>
              <a:t>Latence élevée pour les opérations de lecture/écriture uniques : En raison de sa conception axée sur le traitement par lots, HDFS peut avoir une latence élevée pour les opérations de lecture/écriture uniques ou de faible volume.</a:t>
            </a:r>
            <a:endParaRPr/>
          </a:p>
          <a:p>
            <a:pPr marL="457200" lvl="0" indent="-317500" algn="l" rtl="0">
              <a:spcBef>
                <a:spcPts val="0"/>
              </a:spcBef>
              <a:spcAft>
                <a:spcPts val="0"/>
              </a:spcAft>
              <a:buSzPts val="1400"/>
              <a:buChar char="-"/>
            </a:pPr>
            <a:r>
              <a:rPr lang="en"/>
              <a:t>Non adapté aux applications nécessitant une faible latence : Les applications nécessitant des temps de réponse très courts ou une faible latence, comme le traitement en temps réel, peuvent trouver HDFS inadapté en raison de cette latence élevée.</a:t>
            </a:r>
            <a:endParaRPr/>
          </a:p>
          <a:p>
            <a:pPr marL="457200" lvl="0" indent="-317500" algn="l" rtl="0">
              <a:spcBef>
                <a:spcPts val="0"/>
              </a:spcBef>
              <a:spcAft>
                <a:spcPts val="0"/>
              </a:spcAft>
              <a:buSzPts val="1400"/>
              <a:buChar char="-"/>
            </a:pPr>
            <a:r>
              <a:rPr lang="en"/>
              <a:t>Complexité de gestion : Configurer et gérer un cluster HDFS peut être complexe et nécessiter des compétences avancées en administration système et en configuration de cluster.</a:t>
            </a:r>
            <a:endParaRPr/>
          </a:p>
          <a:p>
            <a:pPr marL="457200" lvl="0" indent="-317500" algn="l" rtl="0">
              <a:spcBef>
                <a:spcPts val="0"/>
              </a:spcBef>
              <a:spcAft>
                <a:spcPts val="0"/>
              </a:spcAft>
              <a:buSzPts val="1400"/>
              <a:buChar char="-"/>
            </a:pPr>
            <a:r>
              <a:rPr lang="en"/>
              <a:t>Manque de fonctionnalités avancées de stockage : Bien qu'efficace pour le stockage et la gestion de grands ensembles de données, HDFS peut manquer de certaines fonctionnalités avancées de stockage présentes dans d'autres systèmes de fichiers.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8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Commande HDFS</a:t>
            </a:r>
            <a:endParaRPr/>
          </a:p>
        </p:txBody>
      </p:sp>
      <p:sp>
        <p:nvSpPr>
          <p:cNvPr id="700" name="Google Shape;700;p85"/>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hadoop fs -ls : Liste les fichiers et répertoires dans le répertoire spécifié.</a:t>
            </a:r>
            <a:endParaRPr/>
          </a:p>
          <a:p>
            <a:pPr marL="0" lvl="0" indent="0" algn="l" rtl="0">
              <a:spcBef>
                <a:spcPts val="0"/>
              </a:spcBef>
              <a:spcAft>
                <a:spcPts val="0"/>
              </a:spcAft>
              <a:buNone/>
            </a:pPr>
            <a:r>
              <a:rPr lang="en"/>
              <a:t>hadoop fs -mkdir : Crée un nouveau répertoire dans le système de fichiers HDFS.</a:t>
            </a:r>
            <a:endParaRPr/>
          </a:p>
          <a:p>
            <a:pPr marL="0" lvl="0" indent="0" algn="l" rtl="0">
              <a:spcBef>
                <a:spcPts val="0"/>
              </a:spcBef>
              <a:spcAft>
                <a:spcPts val="0"/>
              </a:spcAft>
              <a:buNone/>
            </a:pPr>
            <a:r>
              <a:rPr lang="en"/>
              <a:t>hadoop fs -copyFromLocal : Copie un fichier ou un répertoire depuis le système de fichiers local vers HDFS.</a:t>
            </a:r>
            <a:endParaRPr/>
          </a:p>
          <a:p>
            <a:pPr marL="0" lvl="0" indent="0" algn="l" rtl="0">
              <a:spcBef>
                <a:spcPts val="0"/>
              </a:spcBef>
              <a:spcAft>
                <a:spcPts val="0"/>
              </a:spcAft>
              <a:buNone/>
            </a:pPr>
            <a:r>
              <a:rPr lang="en"/>
              <a:t>hadoop fs -copyToLocal : Copie un fichier ou un répertoire depuis HDFS vers le système de fichiers local.</a:t>
            </a:r>
            <a:endParaRPr/>
          </a:p>
          <a:p>
            <a:pPr marL="0" lvl="0" indent="0" algn="l" rtl="0">
              <a:spcBef>
                <a:spcPts val="0"/>
              </a:spcBef>
              <a:spcAft>
                <a:spcPts val="0"/>
              </a:spcAft>
              <a:buNone/>
            </a:pPr>
            <a:r>
              <a:rPr lang="en"/>
              <a:t>hadoop fs -put : Copie un fichier ou un répertoire depuis le système de fichiers local vers HDFS (similaire à copyFromLocal).</a:t>
            </a:r>
            <a:endParaRPr/>
          </a:p>
          <a:p>
            <a:pPr marL="0" lvl="0" indent="0" algn="l" rtl="0">
              <a:spcBef>
                <a:spcPts val="0"/>
              </a:spcBef>
              <a:spcAft>
                <a:spcPts val="0"/>
              </a:spcAft>
              <a:buNone/>
            </a:pPr>
            <a:r>
              <a:rPr lang="en"/>
              <a:t>hadoop fs -get : Copie un fichier ou un répertoire depuis HDFS vers le système de fichiers local (similaire à copyToLocal).</a:t>
            </a:r>
            <a:endParaRPr/>
          </a:p>
          <a:p>
            <a:pPr marL="0" lvl="0" indent="0" algn="l" rtl="0">
              <a:spcBef>
                <a:spcPts val="0"/>
              </a:spcBef>
              <a:spcAft>
                <a:spcPts val="0"/>
              </a:spcAft>
              <a:buNone/>
            </a:pPr>
            <a:r>
              <a:rPr lang="en"/>
              <a:t>hadoop fs -mv : Déplace un fichier ou un répertoire dans HDFS.</a:t>
            </a:r>
            <a:endParaRPr/>
          </a:p>
          <a:p>
            <a:pPr marL="0" lvl="0" indent="0" algn="l" rtl="0">
              <a:spcBef>
                <a:spcPts val="0"/>
              </a:spcBef>
              <a:spcAft>
                <a:spcPts val="0"/>
              </a:spcAft>
              <a:buNone/>
            </a:pPr>
            <a:r>
              <a:rPr lang="en"/>
              <a:t>hadoop fs -rm : Supprime un fichier ou un répertoire de HDFS.</a:t>
            </a:r>
            <a:endParaRPr/>
          </a:p>
          <a:p>
            <a:pPr marL="0" lvl="0" indent="0" algn="l" rtl="0">
              <a:spcBef>
                <a:spcPts val="0"/>
              </a:spcBef>
              <a:spcAft>
                <a:spcPts val="0"/>
              </a:spcAft>
              <a:buNone/>
            </a:pPr>
            <a:r>
              <a:rPr lang="en"/>
              <a:t>hadoop fs -cat : Affiche le contenu d'un fichier dans HDFS.</a:t>
            </a:r>
            <a:endParaRPr/>
          </a:p>
          <a:p>
            <a:pPr marL="0" lvl="0" indent="0" algn="l" rtl="0">
              <a:spcBef>
                <a:spcPts val="0"/>
              </a:spcBef>
              <a:spcAft>
                <a:spcPts val="0"/>
              </a:spcAft>
              <a:buNone/>
            </a:pPr>
            <a:r>
              <a:rPr lang="en"/>
              <a:t>hadoop fs -tail : Affiche les derniers octets d'un fichier dans HDFS.</a:t>
            </a:r>
            <a:endParaRPr/>
          </a:p>
          <a:p>
            <a:pPr marL="0" lvl="0" indent="0" algn="l" rtl="0">
              <a:spcBef>
                <a:spcPts val="0"/>
              </a:spcBef>
              <a:spcAft>
                <a:spcPts val="0"/>
              </a:spcAft>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8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Commande HDFS</a:t>
            </a:r>
            <a:endParaRPr/>
          </a:p>
        </p:txBody>
      </p:sp>
      <p:sp>
        <p:nvSpPr>
          <p:cNvPr id="706" name="Google Shape;706;p86"/>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hadoop fs -chmod : Modifie les autorisations d'accès d'un fichier ou d'un répertoire dans HDFS.</a:t>
            </a:r>
            <a:endParaRPr/>
          </a:p>
          <a:p>
            <a:pPr marL="0" lvl="0" indent="0" algn="l" rtl="0">
              <a:spcBef>
                <a:spcPts val="0"/>
              </a:spcBef>
              <a:spcAft>
                <a:spcPts val="0"/>
              </a:spcAft>
              <a:buNone/>
            </a:pPr>
            <a:r>
              <a:rPr lang="en"/>
              <a:t>hadoop fs -chown : Modifie le propriétaire et/ou le groupe d'un fichier ou d'un répertoire dans HDFS.</a:t>
            </a:r>
            <a:endParaRPr/>
          </a:p>
          <a:p>
            <a:pPr marL="0" lvl="0" indent="0" algn="l" rtl="0">
              <a:spcBef>
                <a:spcPts val="0"/>
              </a:spcBef>
              <a:spcAft>
                <a:spcPts val="0"/>
              </a:spcAft>
              <a:buNone/>
            </a:pPr>
            <a:r>
              <a:rPr lang="en"/>
              <a:t>hadoop fs -du : Affiche l'utilisation de l'espace disque par un fichier ou un répertoire dans HDFS.</a:t>
            </a:r>
            <a:endParaRPr/>
          </a:p>
          <a:p>
            <a:pPr marL="0" lvl="0" indent="0" algn="l" rtl="0">
              <a:spcBef>
                <a:spcPts val="0"/>
              </a:spcBef>
              <a:spcAft>
                <a:spcPts val="0"/>
              </a:spcAft>
              <a:buNone/>
            </a:pPr>
            <a:r>
              <a:rPr lang="en"/>
              <a:t>hadoop fs -df : Affiche l'utilisation de l'espace disque dans HDFS pour chaque nœud du cluster.</a:t>
            </a:r>
            <a:endParaRPr/>
          </a:p>
          <a:p>
            <a:pPr marL="0" lvl="0" indent="0" algn="l" rtl="0">
              <a:spcBef>
                <a:spcPts val="0"/>
              </a:spcBef>
              <a:spcAft>
                <a:spcPts val="0"/>
              </a:spcAft>
              <a:buNone/>
            </a:pPr>
            <a:r>
              <a:rPr lang="en"/>
              <a:t>hadoop fs -expunge : Supprime définitivement les fichiers et répertoires marqués pour suppression dans HDFS.</a:t>
            </a:r>
            <a:endParaRPr/>
          </a:p>
          <a:p>
            <a:pPr marL="0" lvl="0" indent="0" algn="l" rtl="0">
              <a:spcBef>
                <a:spcPts val="0"/>
              </a:spcBef>
              <a:spcAft>
                <a:spcPts val="0"/>
              </a:spcAft>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8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Map Reduce</a:t>
            </a:r>
            <a:endParaRPr/>
          </a:p>
        </p:txBody>
      </p:sp>
      <p:sp>
        <p:nvSpPr>
          <p:cNvPr id="712" name="Google Shape;712;p87"/>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MapReduce</a:t>
            </a:r>
            <a:r>
              <a:rPr lang="en"/>
              <a:t> est un modèle de programmation parallèle et distribué utilisé pour le traitement de données massives.</a:t>
            </a:r>
            <a:endParaRPr/>
          </a:p>
          <a:p>
            <a:pPr marL="0" lvl="0" indent="0" algn="l" rtl="0">
              <a:spcBef>
                <a:spcPts val="0"/>
              </a:spcBef>
              <a:spcAft>
                <a:spcPts val="0"/>
              </a:spcAft>
              <a:buNone/>
            </a:pPr>
            <a:r>
              <a:rPr lang="en"/>
              <a:t>Principes clés :</a:t>
            </a:r>
            <a:endParaRPr/>
          </a:p>
          <a:p>
            <a:pPr marL="457200" lvl="0" indent="-317500" algn="l" rtl="0">
              <a:spcBef>
                <a:spcPts val="0"/>
              </a:spcBef>
              <a:spcAft>
                <a:spcPts val="0"/>
              </a:spcAft>
              <a:buSzPts val="1400"/>
              <a:buAutoNum type="arabicPeriod"/>
            </a:pPr>
            <a:r>
              <a:rPr lang="en"/>
              <a:t>Map() : La fonction Map() est chargée de transformer chaque élément d'entrée en un ensemble de paires clé-valeur intermédiaires.</a:t>
            </a:r>
            <a:endParaRPr/>
          </a:p>
          <a:p>
            <a:pPr marL="457200" lvl="0" indent="-317500" algn="l" rtl="0">
              <a:spcBef>
                <a:spcPts val="0"/>
              </a:spcBef>
              <a:spcAft>
                <a:spcPts val="0"/>
              </a:spcAft>
              <a:buSzPts val="1400"/>
              <a:buAutoNum type="arabicPeriod"/>
            </a:pPr>
            <a:r>
              <a:rPr lang="en"/>
              <a:t>Shuffle and Sort : Les paires clé-valeur intermédiaires sont triées et regroupées par clé afin d'être acheminées vers les réducteurs.</a:t>
            </a:r>
            <a:endParaRPr/>
          </a:p>
          <a:p>
            <a:pPr marL="457200" lvl="0" indent="-317500" algn="l" rtl="0">
              <a:spcBef>
                <a:spcPts val="0"/>
              </a:spcBef>
              <a:spcAft>
                <a:spcPts val="0"/>
              </a:spcAft>
              <a:buSzPts val="1400"/>
              <a:buAutoNum type="arabicPeriod"/>
            </a:pPr>
            <a:r>
              <a:rPr lang="en"/>
              <a:t>Reduce() : La fonction Reduce() est chargée de combiner les paires clé-valeur intermédiaires ayant la même clé, produisant ainsi un ensemble de valeurs agrégées en sortie.</a:t>
            </a:r>
            <a:endParaRPr/>
          </a:p>
          <a:p>
            <a:pPr marL="0" lvl="0" indent="0" algn="l" rtl="0">
              <a:spcBef>
                <a:spcPts val="0"/>
              </a:spcBef>
              <a:spcAft>
                <a:spcPts val="0"/>
              </a:spcAft>
              <a:buNone/>
            </a:pPr>
            <a:r>
              <a:rPr lang="en"/>
              <a:t>Le modèle MapReduce permet un traitement massivement parallèle des données en répartissant le travail sur plusieurs nœuds du cluster Hadoop.</a:t>
            </a:r>
            <a:endParaRPr/>
          </a:p>
          <a:p>
            <a:pPr marL="0" lvl="0" indent="0" algn="l" rtl="0">
              <a:spcBef>
                <a:spcPts val="0"/>
              </a:spcBef>
              <a:spcAft>
                <a:spcPts val="0"/>
              </a:spcAft>
              <a:buNone/>
            </a:pPr>
            <a:r>
              <a:rPr lang="en"/>
              <a:t>Il offre une haute extensibilité et une tolérance aux pannes, ce qui en fait un outil puissant pour le traitement des Big Data.</a:t>
            </a:r>
            <a:endParaRPr/>
          </a:p>
          <a:p>
            <a:pPr marL="0" lvl="0" indent="0" algn="l" rtl="0">
              <a:spcBef>
                <a:spcPts val="0"/>
              </a:spcBef>
              <a:spcAft>
                <a:spcPts val="0"/>
              </a:spcAft>
              <a:buNone/>
            </a:pP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8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Map Reduce</a:t>
            </a:r>
            <a:endParaRPr/>
          </a:p>
        </p:txBody>
      </p:sp>
      <p:sp>
        <p:nvSpPr>
          <p:cNvPr id="718" name="Google Shape;718;p88"/>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719" name="Google Shape;719;p88"/>
          <p:cNvPicPr preferRelativeResize="0"/>
          <p:nvPr/>
        </p:nvPicPr>
        <p:blipFill>
          <a:blip r:embed="rId3">
            <a:alphaModFix/>
          </a:blip>
          <a:stretch>
            <a:fillRect/>
          </a:stretch>
        </p:blipFill>
        <p:spPr>
          <a:xfrm>
            <a:off x="1847850" y="1244250"/>
            <a:ext cx="5448300" cy="33813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8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Map Reduce</a:t>
            </a:r>
            <a:endParaRPr/>
          </a:p>
        </p:txBody>
      </p:sp>
      <p:sp>
        <p:nvSpPr>
          <p:cNvPr id="725" name="Google Shape;725;p89"/>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726" name="Google Shape;726;p89"/>
          <p:cNvPicPr preferRelativeResize="0"/>
          <p:nvPr/>
        </p:nvPicPr>
        <p:blipFill>
          <a:blip r:embed="rId3">
            <a:alphaModFix/>
          </a:blip>
          <a:stretch>
            <a:fillRect/>
          </a:stretch>
        </p:blipFill>
        <p:spPr>
          <a:xfrm>
            <a:off x="400050" y="1336638"/>
            <a:ext cx="8343900" cy="35528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9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TP HDFS &amp; Map Reduce</a:t>
            </a:r>
            <a:endParaRPr/>
          </a:p>
        </p:txBody>
      </p:sp>
      <p:sp>
        <p:nvSpPr>
          <p:cNvPr id="732" name="Google Shape;732;p90"/>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L’objectif est de prendre en main le système distribué Hadoop et écrire vos premiers fonctions map reduce. Un rapport de TP est attendu par binôme.</a:t>
            </a:r>
            <a:endParaRPr/>
          </a:p>
          <a:p>
            <a:pPr marL="0" lvl="0" indent="0" algn="l" rtl="0">
              <a:spcBef>
                <a:spcPts val="0"/>
              </a:spcBef>
              <a:spcAft>
                <a:spcPts val="0"/>
              </a:spcAft>
              <a:buNone/>
            </a:pPr>
            <a:endParaRPr/>
          </a:p>
          <a:p>
            <a:pPr marL="0" lvl="0" indent="0" algn="l" rtl="0">
              <a:spcBef>
                <a:spcPts val="0"/>
              </a:spcBef>
              <a:spcAft>
                <a:spcPts val="0"/>
              </a:spcAft>
              <a:buNone/>
            </a:pPr>
            <a:r>
              <a:rPr lang="en"/>
              <a:t>Installation et démarrage : </a:t>
            </a:r>
            <a:endParaRPr/>
          </a:p>
          <a:p>
            <a:pPr marL="0" lvl="0" indent="0" algn="l" rtl="0">
              <a:spcBef>
                <a:spcPts val="0"/>
              </a:spcBef>
              <a:spcAft>
                <a:spcPts val="0"/>
              </a:spcAft>
              <a:buNone/>
            </a:pPr>
            <a:endParaRPr/>
          </a:p>
          <a:p>
            <a:pPr marL="0" lvl="0" indent="0" algn="l" rtl="0">
              <a:spcBef>
                <a:spcPts val="0"/>
              </a:spcBef>
              <a:spcAft>
                <a:spcPts val="0"/>
              </a:spcAft>
              <a:buNone/>
            </a:pPr>
            <a:r>
              <a:rPr lang="en"/>
              <a:t>docker pull liliasfaxi/hadoop-cluster:latest</a:t>
            </a:r>
            <a:endParaRPr/>
          </a:p>
          <a:p>
            <a:pPr marL="0" lvl="0" indent="0" algn="l" rtl="0">
              <a:spcBef>
                <a:spcPts val="0"/>
              </a:spcBef>
              <a:spcAft>
                <a:spcPts val="0"/>
              </a:spcAft>
              <a:buNone/>
            </a:pPr>
            <a:endParaRPr/>
          </a:p>
          <a:p>
            <a:pPr marL="0" lvl="0" indent="0" algn="l" rtl="0">
              <a:spcBef>
                <a:spcPts val="0"/>
              </a:spcBef>
              <a:spcAft>
                <a:spcPts val="0"/>
              </a:spcAft>
              <a:buNone/>
            </a:pPr>
            <a:r>
              <a:rPr lang="en"/>
              <a:t>docker network create --driver=bridge hadoop</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9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TP HDFS &amp; Map Reduce</a:t>
            </a:r>
            <a:endParaRPr/>
          </a:p>
        </p:txBody>
      </p:sp>
      <p:sp>
        <p:nvSpPr>
          <p:cNvPr id="738" name="Google Shape;738;p91"/>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L’objectif est de prendre en main le système distribué Hadoop et écrire vos premiers fonctions map reduce. Un rapport de TP est attendu par binôme.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docker run -itd --net=hadoop -p 9870:9870 -p 8088:8088 -p 7077:7077 -p 16010:16010 --name hadoop-master --hostname hadoop-master liliasfaxi/hadoop-cluster:latest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docker run -itd -p 8040:8042 --net=hadoop --name hadoop-worker1 --hostname hadoop-worker1 liliasfaxi/hadoop-cluster:latest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docker run -itd -p 8041:8042 --net=hadoop --name hadoop-worker2 --hostname hadoop-worker2 liliasfaxi/hadoop-cluster:latest</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Qu'est-ce que le Big Data?</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409" name="Google Shape;409;p38"/>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Exemple 3 : Santé et données médicales</a:t>
            </a:r>
            <a:endParaRPr b="1"/>
          </a:p>
          <a:p>
            <a:pPr marL="0" lvl="0" indent="0" algn="l" rtl="0">
              <a:spcBef>
                <a:spcPts val="0"/>
              </a:spcBef>
              <a:spcAft>
                <a:spcPts val="0"/>
              </a:spcAft>
              <a:buNone/>
            </a:pPr>
            <a:endParaRPr b="1"/>
          </a:p>
          <a:p>
            <a:pPr marL="0" lvl="0" indent="0" algn="l" rtl="0">
              <a:spcBef>
                <a:spcPts val="0"/>
              </a:spcBef>
              <a:spcAft>
                <a:spcPts val="0"/>
              </a:spcAft>
              <a:buNone/>
            </a:pPr>
            <a:r>
              <a:rPr lang="en"/>
              <a:t>Dans le domaine de la santé, le Big Data joue un rôle crucial. Les dossiers électroniques des patients, les résultats d'analyses médicales, les données provenant d'appareils de surveillance médicale et les recherches cliniques génèrent d'énormes quantités de données. En analysant ces données, les professionnels de la santé peuvent identifier des tendances, personnaliser les traitements, et améliorer la prise de décision médicale. Cela peut également contribuer à la recherche médicale en identifiant des schémas dans de grandes cohortes de patients.</a:t>
            </a:r>
            <a:endParaRPr/>
          </a:p>
          <a:p>
            <a:pPr marL="0" lvl="0" indent="0" algn="l" rtl="0">
              <a:spcBef>
                <a:spcPts val="0"/>
              </a:spcBef>
              <a:spcAft>
                <a:spcPts val="0"/>
              </a:spcAft>
              <a:buNone/>
            </a:pPr>
            <a:endParaRPr b="1"/>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9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TP HDFS &amp; Map Reduce</a:t>
            </a:r>
            <a:endParaRPr/>
          </a:p>
        </p:txBody>
      </p:sp>
      <p:sp>
        <p:nvSpPr>
          <p:cNvPr id="744" name="Google Shape;744;p92"/>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L’objectif est de prendre en main le système distribué Hadoop et écrire vos premiers fonctions map reduce. Un rapport de TP est attendu par binôme.</a:t>
            </a:r>
            <a:endParaRPr/>
          </a:p>
          <a:p>
            <a:pPr marL="0" lvl="0" indent="0" algn="l" rtl="0">
              <a:spcBef>
                <a:spcPts val="0"/>
              </a:spcBef>
              <a:spcAft>
                <a:spcPts val="0"/>
              </a:spcAft>
              <a:buNone/>
            </a:pPr>
            <a:endParaRPr/>
          </a:p>
          <a:p>
            <a:pPr marL="0" lvl="0" indent="0" algn="l" rtl="0">
              <a:spcBef>
                <a:spcPts val="0"/>
              </a:spcBef>
              <a:spcAft>
                <a:spcPts val="0"/>
              </a:spcAft>
              <a:buNone/>
            </a:pPr>
            <a:r>
              <a:rPr lang="en"/>
              <a:t>docker exec -it hadoop-master bash </a:t>
            </a:r>
            <a:endParaRPr/>
          </a:p>
          <a:p>
            <a:pPr marL="0" lvl="0" indent="0" algn="l" rtl="0">
              <a:spcBef>
                <a:spcPts val="0"/>
              </a:spcBef>
              <a:spcAft>
                <a:spcPts val="0"/>
              </a:spcAft>
              <a:buNone/>
            </a:pPr>
            <a:endParaRPr/>
          </a:p>
          <a:p>
            <a:pPr marL="0" lvl="0" indent="0" algn="l" rtl="0">
              <a:spcBef>
                <a:spcPts val="0"/>
              </a:spcBef>
              <a:spcAft>
                <a:spcPts val="0"/>
              </a:spcAft>
              <a:buNone/>
            </a:pPr>
            <a:r>
              <a:rPr lang="en"/>
              <a:t>./start-hadoop.sh</a:t>
            </a:r>
            <a:endParaRPr/>
          </a:p>
          <a:p>
            <a:pPr marL="0" lvl="0" indent="0" algn="l" rtl="0">
              <a:spcBef>
                <a:spcPts val="0"/>
              </a:spcBef>
              <a:spcAft>
                <a:spcPts val="0"/>
              </a:spcAft>
              <a:buNone/>
            </a:pPr>
            <a:endParaRPr/>
          </a:p>
          <a:p>
            <a:pPr marL="0" lvl="0" indent="0" algn="l" rtl="0">
              <a:spcBef>
                <a:spcPts val="0"/>
              </a:spcBef>
              <a:spcAft>
                <a:spcPts val="0"/>
              </a:spcAft>
              <a:buNone/>
            </a:pPr>
            <a:r>
              <a:rPr lang="en"/>
              <a:t>hdfs dfs –mkdir -p input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Qu'est-ce que le Big Data?</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415" name="Google Shape;415;p39"/>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p>
        </p:txBody>
      </p:sp>
      <p:pic>
        <p:nvPicPr>
          <p:cNvPr id="416" name="Google Shape;416;p39"/>
          <p:cNvPicPr preferRelativeResize="0"/>
          <p:nvPr/>
        </p:nvPicPr>
        <p:blipFill>
          <a:blip r:embed="rId3">
            <a:alphaModFix/>
          </a:blip>
          <a:stretch>
            <a:fillRect/>
          </a:stretch>
        </p:blipFill>
        <p:spPr>
          <a:xfrm>
            <a:off x="1073075" y="1172825"/>
            <a:ext cx="6858000" cy="3524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Les 5 V du Big Data</a:t>
            </a:r>
            <a:endParaRPr/>
          </a:p>
        </p:txBody>
      </p:sp>
      <p:sp>
        <p:nvSpPr>
          <p:cNvPr id="422" name="Google Shape;422;p40"/>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Volume :</a:t>
            </a:r>
            <a:endParaRPr b="1"/>
          </a:p>
          <a:p>
            <a:pPr marL="0" lvl="0" indent="0" algn="l" rtl="0">
              <a:spcBef>
                <a:spcPts val="0"/>
              </a:spcBef>
              <a:spcAft>
                <a:spcPts val="0"/>
              </a:spcAft>
              <a:buNone/>
            </a:pPr>
            <a:endParaRPr b="1"/>
          </a:p>
          <a:p>
            <a:pPr marL="0" lvl="0" indent="0" algn="l" rtl="0">
              <a:spcBef>
                <a:spcPts val="0"/>
              </a:spcBef>
              <a:spcAft>
                <a:spcPts val="0"/>
              </a:spcAft>
              <a:buNone/>
            </a:pPr>
            <a:r>
              <a:rPr lang="en"/>
              <a:t>Le volume dans le contexte du Big Data se réfère à la quantité massive de données générées, collectées et stockées. Un exemple concret illustrant le volume est la quantité astronomique de données générées quotidiennement par les réseaux sociaux. Des milliards de personnes partagent des messages, des photos, des vidéos, générant ainsi des pétaoctets de données chaque jour. Traiter ces volumes massifs nécessite des solutions de stockage et de traitement adaptées, telles que le stockage distribué et le traitement parallèle.</a:t>
            </a:r>
            <a:endParaRPr/>
          </a:p>
          <a:p>
            <a:pPr marL="0" lvl="0" indent="0" algn="l" rtl="0">
              <a:spcBef>
                <a:spcPts val="0"/>
              </a:spcBef>
              <a:spcAft>
                <a:spcPts val="0"/>
              </a:spcAft>
              <a:buNone/>
            </a:pPr>
            <a:endParaRPr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Les 5 V du Big Data</a:t>
            </a:r>
            <a:endParaRPr/>
          </a:p>
        </p:txBody>
      </p:sp>
      <p:sp>
        <p:nvSpPr>
          <p:cNvPr id="428" name="Google Shape;428;p41"/>
          <p:cNvSpPr txBox="1">
            <a:spLocks noGrp="1"/>
          </p:cNvSpPr>
          <p:nvPr>
            <p:ph type="body" idx="1"/>
          </p:nvPr>
        </p:nvSpPr>
        <p:spPr>
          <a:xfrm>
            <a:off x="720000" y="1262589"/>
            <a:ext cx="7704000" cy="33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Vélocité :</a:t>
            </a:r>
            <a:endParaRPr b="1"/>
          </a:p>
          <a:p>
            <a:pPr marL="0" lvl="0" indent="0" algn="l" rtl="0">
              <a:spcBef>
                <a:spcPts val="0"/>
              </a:spcBef>
              <a:spcAft>
                <a:spcPts val="0"/>
              </a:spcAft>
              <a:buNone/>
            </a:pPr>
            <a:endParaRPr b="1"/>
          </a:p>
          <a:p>
            <a:pPr marL="0" lvl="0" indent="0" algn="l" rtl="0">
              <a:spcBef>
                <a:spcPts val="0"/>
              </a:spcBef>
              <a:spcAft>
                <a:spcPts val="0"/>
              </a:spcAft>
              <a:buNone/>
            </a:pPr>
            <a:r>
              <a:rPr lang="en"/>
              <a:t>La vélocité fait référence à la vitesse à laquelle les données sont générées, traitées et mises à jour. Les réseaux sociaux génèrent des données en temps réel à un rythme extrêmement rapide, avec des millions de nouveaux messages, likes et partages chaque minute. Pour exploiter cette vélocité, les systèmes de Big Data doivent être capables d'effectuer des analyses en temps réel pour fournir des informations pertinentes dans un laps de temps très court.</a:t>
            </a:r>
            <a:endParaRPr/>
          </a:p>
          <a:p>
            <a:pPr marL="0" lvl="0" indent="0" algn="l" rtl="0">
              <a:spcBef>
                <a:spcPts val="0"/>
              </a:spcBef>
              <a:spcAft>
                <a:spcPts val="0"/>
              </a:spcAft>
              <a:buNone/>
            </a:pPr>
            <a:endParaRPr b="1"/>
          </a:p>
        </p:txBody>
      </p:sp>
    </p:spTree>
  </p:cSld>
  <p:clrMapOvr>
    <a:masterClrMapping/>
  </p:clrMapOvr>
</p:sld>
</file>

<file path=ppt/theme/theme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C86FB1E878AF439BDED275287133F7" ma:contentTypeVersion="0" ma:contentTypeDescription="Crée un document." ma:contentTypeScope="" ma:versionID="d230624fff32de1406465d7d6436dd7e">
  <xsd:schema xmlns:xsd="http://www.w3.org/2001/XMLSchema" xmlns:xs="http://www.w3.org/2001/XMLSchema" xmlns:p="http://schemas.microsoft.com/office/2006/metadata/properties" targetNamespace="http://schemas.microsoft.com/office/2006/metadata/properties" ma:root="true" ma:fieldsID="9b3613ba4871b6d4221e6a6d8c4f7bd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99CCAF-1967-4F54-BCDB-F52C887CC7A1}">
  <ds:schemaRefs>
    <ds:schemaRef ds:uri="http://schemas.microsoft.com/sharepoint/v3/contenttype/forms"/>
  </ds:schemaRefs>
</ds:datastoreItem>
</file>

<file path=customXml/itemProps2.xml><?xml version="1.0" encoding="utf-8"?>
<ds:datastoreItem xmlns:ds="http://schemas.openxmlformats.org/officeDocument/2006/customXml" ds:itemID="{6AC8B932-CF18-486B-9225-01DBD22344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TotalTime>
  <Words>4672</Words>
  <Application>Microsoft Office PowerPoint</Application>
  <PresentationFormat>On-screen Show (16:9)</PresentationFormat>
  <Paragraphs>316</Paragraphs>
  <Slides>60</Slides>
  <Notes>60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Outfit</vt:lpstr>
      <vt:lpstr>Arial</vt:lpstr>
      <vt:lpstr>DM Sans</vt:lpstr>
      <vt:lpstr>Nunito Light</vt:lpstr>
      <vt:lpstr>Data Collection and Analysis - Master of Science in Community Health and Prevention Research by Slidesgo</vt:lpstr>
      <vt:lpstr>Introduction au Big Data </vt:lpstr>
      <vt:lpstr>Introduction au Big Data</vt:lpstr>
      <vt:lpstr>Qu'est-ce que le Big Data?  </vt:lpstr>
      <vt:lpstr>Qu'est-ce que le Big Data?  </vt:lpstr>
      <vt:lpstr>Qu'est-ce que le Big Data?  </vt:lpstr>
      <vt:lpstr>Qu'est-ce que le Big Data?  </vt:lpstr>
      <vt:lpstr>Qu'est-ce que le Big Data?  </vt:lpstr>
      <vt:lpstr>Les 5 V du Big Data</vt:lpstr>
      <vt:lpstr>Les 5 V du Big Data</vt:lpstr>
      <vt:lpstr>Les 5 V du Big Data</vt:lpstr>
      <vt:lpstr>Les 5 V du Big Data</vt:lpstr>
      <vt:lpstr>Les 5 V du Big Data</vt:lpstr>
      <vt:lpstr>L'importance cruciale du Big Data</vt:lpstr>
      <vt:lpstr>L'importance cruciale du Big Data</vt:lpstr>
      <vt:lpstr>L'importance cruciale du Big Data</vt:lpstr>
      <vt:lpstr>L'importance cruciale du Big Data</vt:lpstr>
      <vt:lpstr>L'importance cruciale du Big Data</vt:lpstr>
      <vt:lpstr>L'importance cruciale du Big Data</vt:lpstr>
      <vt:lpstr>L'importance cruciale du Big Data</vt:lpstr>
      <vt:lpstr>Types de données dans le Big Data</vt:lpstr>
      <vt:lpstr>Types de données dans le Big Data</vt:lpstr>
      <vt:lpstr>Types de données dans le Big Data</vt:lpstr>
      <vt:lpstr>Types de données dans le Big Data</vt:lpstr>
      <vt:lpstr>Types de données dans le Big Data</vt:lpstr>
      <vt:lpstr>Types de données dans le Big Data</vt:lpstr>
      <vt:lpstr>Types de données dans le Big Data</vt:lpstr>
      <vt:lpstr>Défis du Big Data</vt:lpstr>
      <vt:lpstr>Défis du Big Data</vt:lpstr>
      <vt:lpstr>Défis du Big Data</vt:lpstr>
      <vt:lpstr>Défis du Big Data</vt:lpstr>
      <vt:lpstr>Stratégies pour gérer le Big Data</vt:lpstr>
      <vt:lpstr>Stratégies pour gérer le Big Data</vt:lpstr>
      <vt:lpstr>Stratégies pour gérer le Big Data</vt:lpstr>
      <vt:lpstr>Impact économique du Big Data</vt:lpstr>
      <vt:lpstr>Impact économique du Big Data</vt:lpstr>
      <vt:lpstr>Impact économique du Big Data</vt:lpstr>
      <vt:lpstr>Impact économique du Big Data</vt:lpstr>
      <vt:lpstr>Outils de gestion du Big Data</vt:lpstr>
      <vt:lpstr>Outils de gestion du Big Data</vt:lpstr>
      <vt:lpstr>Outils de gestion du Big Data</vt:lpstr>
      <vt:lpstr>Outils de gestion du Big Data</vt:lpstr>
      <vt:lpstr>Outils de gestion du Big Data</vt:lpstr>
      <vt:lpstr>Hadoop</vt:lpstr>
      <vt:lpstr>Hadoop</vt:lpstr>
      <vt:lpstr>Namenode</vt:lpstr>
      <vt:lpstr>Secondary Namenode</vt:lpstr>
      <vt:lpstr>Datanode</vt:lpstr>
      <vt:lpstr>JobTracker</vt:lpstr>
      <vt:lpstr>TaskTracker</vt:lpstr>
      <vt:lpstr>Principes de HDFS</vt:lpstr>
      <vt:lpstr>Limitation de HDFS</vt:lpstr>
      <vt:lpstr>Limitation de HDFS</vt:lpstr>
      <vt:lpstr>Commande HDFS</vt:lpstr>
      <vt:lpstr>Commande HDFS</vt:lpstr>
      <vt:lpstr>Map Reduce</vt:lpstr>
      <vt:lpstr>Map Reduce</vt:lpstr>
      <vt:lpstr>Map Reduce</vt:lpstr>
      <vt:lpstr>TP HDFS &amp; Map Reduce</vt:lpstr>
      <vt:lpstr>TP HDFS &amp; Map Reduce</vt:lpstr>
      <vt:lpstr>TP HDFS &amp; Map Reduce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au Big Data </dc:title>
  <cp:lastModifiedBy>Guillaume SAULNIER</cp:lastModifiedBy>
  <cp:revision>2</cp:revision>
  <dcterms:modified xsi:type="dcterms:W3CDTF">2024-04-04T15:24:58Z</dcterms:modified>
</cp:coreProperties>
</file>