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0" r:id="rId6"/>
    <p:sldId id="261" r:id="rId7"/>
    <p:sldId id="265" r:id="rId8"/>
    <p:sldId id="262" r:id="rId9"/>
    <p:sldId id="266"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0" d="100"/>
          <a:sy n="70" d="100"/>
        </p:scale>
        <p:origin x="46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7/27/2025</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7/27/2025</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plane on the runway&#10;&#10;AI-generated content may be incorrect.">
            <a:extLst>
              <a:ext uri="{FF2B5EF4-FFF2-40B4-BE49-F238E27FC236}">
                <a16:creationId xmlns:a16="http://schemas.microsoft.com/office/drawing/2014/main" id="{AB3C5C89-7F7A-0FE3-A28C-2D03B3B05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 y="818832"/>
            <a:ext cx="3790950" cy="505777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3">
            <a:extLst>
              <a:ext uri="{FF2B5EF4-FFF2-40B4-BE49-F238E27FC236}">
                <a16:creationId xmlns:a16="http://schemas.microsoft.com/office/drawing/2014/main" id="{EE9CC60F-3E8A-EB5D-B624-B24684405694}"/>
              </a:ext>
            </a:extLst>
          </p:cNvPr>
          <p:cNvSpPr>
            <a:spLocks noGrp="1"/>
          </p:cNvSpPr>
          <p:nvPr/>
        </p:nvSpPr>
        <p:spPr>
          <a:xfrm>
            <a:off x="5607368" y="1001394"/>
            <a:ext cx="6310312" cy="3407337"/>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5400" b="0" kern="1200">
                <a:solidFill>
                  <a:schemeClr val="tx1"/>
                </a:solidFill>
                <a:latin typeface="+mj-lt"/>
                <a:ea typeface="+mj-ea"/>
                <a:cs typeface="+mj-cs"/>
              </a:defRPr>
            </a:lvl1pPr>
          </a:lstStyle>
          <a:p>
            <a:r>
              <a:rPr lang="en-US" dirty="0"/>
              <a:t>A data-powered </a:t>
            </a:r>
            <a:r>
              <a:rPr lang="en-US" sz="4800" dirty="0"/>
              <a:t>strategy to select the safest aircraft for operational success and investor confidence.</a:t>
            </a:r>
            <a:endParaRPr lang="ru-RU" sz="4800" dirty="0"/>
          </a:p>
        </p:txBody>
      </p:sp>
      <p:sp>
        <p:nvSpPr>
          <p:cNvPr id="13" name="Text Placeholder 4">
            <a:extLst>
              <a:ext uri="{FF2B5EF4-FFF2-40B4-BE49-F238E27FC236}">
                <a16:creationId xmlns:a16="http://schemas.microsoft.com/office/drawing/2014/main" id="{E570E8C9-642D-AA9F-3203-A42C8944C16C}"/>
              </a:ext>
            </a:extLst>
          </p:cNvPr>
          <p:cNvSpPr>
            <a:spLocks noGrp="1"/>
          </p:cNvSpPr>
          <p:nvPr/>
        </p:nvSpPr>
        <p:spPr>
          <a:xfrm>
            <a:off x="5607368" y="4499846"/>
            <a:ext cx="5508625" cy="787800"/>
          </a:xfrm>
          <a:prstGeom prst="rect">
            <a:avLst/>
          </a:prstGeom>
        </p:spPr>
        <p:txBody>
          <a:bodyPr vert="horz" lIns="91440" tIns="45720" rIns="91440" bIns="45720" rtlCol="0" anchor="t">
            <a:noAutofit/>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Presentation by Your Joram Lemaiyan </a:t>
            </a:r>
            <a:r>
              <a:rPr lang="en-GB" dirty="0" err="1"/>
              <a:t>Mugesa</a:t>
            </a:r>
            <a:endParaRPr lang="ru-RU" dirty="0"/>
          </a:p>
        </p:txBody>
      </p:sp>
    </p:spTree>
    <p:extLst>
      <p:ext uri="{BB962C8B-B14F-4D97-AF65-F5344CB8AC3E}">
        <p14:creationId xmlns:p14="http://schemas.microsoft.com/office/powerpoint/2010/main" val="282636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C5844-3461-3FE7-EE89-74FC606CCFA0}"/>
            </a:ext>
          </a:extLst>
        </p:cNvPr>
        <p:cNvGrpSpPr/>
        <p:nvPr/>
      </p:nvGrpSpPr>
      <p:grpSpPr>
        <a:xfrm>
          <a:off x="0" y="0"/>
          <a:ext cx="0" cy="0"/>
          <a:chOff x="0" y="0"/>
          <a:chExt cx="0" cy="0"/>
        </a:xfrm>
      </p:grpSpPr>
      <p:sp>
        <p:nvSpPr>
          <p:cNvPr id="4" name="Title 5">
            <a:extLst>
              <a:ext uri="{FF2B5EF4-FFF2-40B4-BE49-F238E27FC236}">
                <a16:creationId xmlns:a16="http://schemas.microsoft.com/office/drawing/2014/main" id="{50E54CCB-235C-E2EE-F757-EC4F519D7B95}"/>
              </a:ext>
            </a:extLst>
          </p:cNvPr>
          <p:cNvSpPr>
            <a:spLocks noGrp="1"/>
          </p:cNvSpPr>
          <p:nvPr/>
        </p:nvSpPr>
        <p:spPr>
          <a:xfrm>
            <a:off x="547789" y="109729"/>
            <a:ext cx="11439995" cy="557784"/>
          </a:xfrm>
          <a:prstGeom prst="rect">
            <a:avLst/>
          </a:prstGeom>
        </p:spPr>
        <p:txBody>
          <a:bodyPr vert="horz" wrap="square" lIns="91440" tIns="45720" rIns="91440" bIns="45720" rtlCol="0" anchor="t">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pPr algn="ctr"/>
            <a:r>
              <a:rPr lang="en-GB" dirty="0"/>
              <a:t>Recommendations &amp; Future</a:t>
            </a:r>
          </a:p>
        </p:txBody>
      </p:sp>
      <p:graphicFrame>
        <p:nvGraphicFramePr>
          <p:cNvPr id="14" name="Table 13">
            <a:extLst>
              <a:ext uri="{FF2B5EF4-FFF2-40B4-BE49-F238E27FC236}">
                <a16:creationId xmlns:a16="http://schemas.microsoft.com/office/drawing/2014/main" id="{E3D773AC-B85C-59DB-CD03-B5A651D9ABC9}"/>
              </a:ext>
            </a:extLst>
          </p:cNvPr>
          <p:cNvGraphicFramePr>
            <a:graphicFrameLocks noGrp="1"/>
          </p:cNvGraphicFramePr>
          <p:nvPr>
            <p:extLst>
              <p:ext uri="{D42A27DB-BD31-4B8C-83A1-F6EECF244321}">
                <p14:modId xmlns:p14="http://schemas.microsoft.com/office/powerpoint/2010/main" val="1228870241"/>
              </p:ext>
            </p:extLst>
          </p:nvPr>
        </p:nvGraphicFramePr>
        <p:xfrm>
          <a:off x="1776476" y="920834"/>
          <a:ext cx="8355076" cy="4004486"/>
        </p:xfrm>
        <a:graphic>
          <a:graphicData uri="http://schemas.openxmlformats.org/drawingml/2006/table">
            <a:tbl>
              <a:tblPr firstRow="1" bandRow="1">
                <a:tableStyleId>{21E4AEA4-8DFA-4A89-87EB-49C32662AFE0}</a:tableStyleId>
              </a:tblPr>
              <a:tblGrid>
                <a:gridCol w="4218269">
                  <a:extLst>
                    <a:ext uri="{9D8B030D-6E8A-4147-A177-3AD203B41FA5}">
                      <a16:colId xmlns:a16="http://schemas.microsoft.com/office/drawing/2014/main" val="4128303931"/>
                    </a:ext>
                  </a:extLst>
                </a:gridCol>
                <a:gridCol w="4136807">
                  <a:extLst>
                    <a:ext uri="{9D8B030D-6E8A-4147-A177-3AD203B41FA5}">
                      <a16:colId xmlns:a16="http://schemas.microsoft.com/office/drawing/2014/main" val="3628990716"/>
                    </a:ext>
                  </a:extLst>
                </a:gridCol>
              </a:tblGrid>
              <a:tr h="402043">
                <a:tc gridSpan="2">
                  <a:txBody>
                    <a:bodyPr/>
                    <a:lstStyle/>
                    <a:p>
                      <a:pPr algn="ctr"/>
                      <a:r>
                        <a:rPr lang="en-US" b="1" dirty="0"/>
                        <a:t>What the Data Tells Us</a:t>
                      </a:r>
                    </a:p>
                  </a:txBody>
                  <a:tcPr/>
                </a:tc>
                <a:tc hMerge="1">
                  <a:txBody>
                    <a:bodyPr/>
                    <a:lstStyle/>
                    <a:p>
                      <a:endParaRPr lang="en-US" dirty="0"/>
                    </a:p>
                  </a:txBody>
                  <a:tcPr/>
                </a:tc>
                <a:extLst>
                  <a:ext uri="{0D108BD9-81ED-4DB2-BD59-A6C34878D82A}">
                    <a16:rowId xmlns:a16="http://schemas.microsoft.com/office/drawing/2014/main" val="1901149091"/>
                  </a:ext>
                </a:extLst>
              </a:tr>
              <a:tr h="402043">
                <a:tc>
                  <a:txBody>
                    <a:bodyPr/>
                    <a:lstStyle/>
                    <a:p>
                      <a:r>
                        <a:rPr lang="en-US" b="1" dirty="0"/>
                        <a:t>Area</a:t>
                      </a:r>
                    </a:p>
                  </a:txBody>
                  <a:tcPr anchor="ctr"/>
                </a:tc>
                <a:tc>
                  <a:txBody>
                    <a:bodyPr/>
                    <a:lstStyle/>
                    <a:p>
                      <a:r>
                        <a:rPr lang="en-US" b="1" dirty="0"/>
                        <a:t>Conclusion</a:t>
                      </a:r>
                      <a:r>
                        <a:rPr lang="en-US" dirty="0"/>
                        <a:t> </a:t>
                      </a:r>
                    </a:p>
                  </a:txBody>
                  <a:tcPr/>
                </a:tc>
                <a:extLst>
                  <a:ext uri="{0D108BD9-81ED-4DB2-BD59-A6C34878D82A}">
                    <a16:rowId xmlns:a16="http://schemas.microsoft.com/office/drawing/2014/main" val="456793211"/>
                  </a:ext>
                </a:extLst>
              </a:tr>
              <a:tr h="596848">
                <a:tc>
                  <a:txBody>
                    <a:bodyPr/>
                    <a:lstStyle/>
                    <a:p>
                      <a:r>
                        <a:rPr lang="en-US" dirty="0"/>
                        <a:t>Aircraft to Prioritize</a:t>
                      </a:r>
                    </a:p>
                  </a:txBody>
                  <a:tcPr/>
                </a:tc>
                <a:tc>
                  <a:txBody>
                    <a:bodyPr/>
                    <a:lstStyle/>
                    <a:p>
                      <a:r>
                        <a:rPr lang="en-US" b="1" dirty="0"/>
                        <a:t>Boeing 737</a:t>
                      </a:r>
                      <a:r>
                        <a:rPr lang="en-US" dirty="0"/>
                        <a:t> and </a:t>
                      </a:r>
                      <a:r>
                        <a:rPr lang="en-US" b="1" dirty="0"/>
                        <a:t>Cessna 206B</a:t>
                      </a:r>
                      <a:r>
                        <a:rPr lang="en-US" dirty="0"/>
                        <a:t> are reliable options for acquisition</a:t>
                      </a:r>
                    </a:p>
                  </a:txBody>
                  <a:tcPr anchor="ctr"/>
                </a:tc>
                <a:extLst>
                  <a:ext uri="{0D108BD9-81ED-4DB2-BD59-A6C34878D82A}">
                    <a16:rowId xmlns:a16="http://schemas.microsoft.com/office/drawing/2014/main" val="3050592868"/>
                  </a:ext>
                </a:extLst>
              </a:tr>
              <a:tr h="596848">
                <a:tc>
                  <a:txBody>
                    <a:bodyPr/>
                    <a:lstStyle/>
                    <a:p>
                      <a:r>
                        <a:rPr lang="en-US" dirty="0"/>
                        <a:t>Aircraft to Avoid</a:t>
                      </a:r>
                    </a:p>
                  </a:txBody>
                  <a:tcPr/>
                </a:tc>
                <a:tc>
                  <a:txBody>
                    <a:bodyPr/>
                    <a:lstStyle/>
                    <a:p>
                      <a:r>
                        <a:rPr lang="en-US" b="1" dirty="0"/>
                        <a:t>CESSNA 172/152</a:t>
                      </a:r>
                      <a:r>
                        <a:rPr lang="en-US" dirty="0"/>
                        <a:t>, </a:t>
                      </a:r>
                      <a:r>
                        <a:rPr lang="en-US" b="1" dirty="0"/>
                        <a:t>PIPER</a:t>
                      </a:r>
                      <a:r>
                        <a:rPr lang="en-US" dirty="0"/>
                        <a:t> show high incident risk — use with cautio</a:t>
                      </a:r>
                    </a:p>
                  </a:txBody>
                  <a:tcPr/>
                </a:tc>
                <a:extLst>
                  <a:ext uri="{0D108BD9-81ED-4DB2-BD59-A6C34878D82A}">
                    <a16:rowId xmlns:a16="http://schemas.microsoft.com/office/drawing/2014/main" val="1733868766"/>
                  </a:ext>
                </a:extLst>
              </a:tr>
              <a:tr h="596848">
                <a:tc>
                  <a:txBody>
                    <a:bodyPr/>
                    <a:lstStyle/>
                    <a:p>
                      <a:r>
                        <a:rPr lang="en-US" dirty="0"/>
                        <a:t>Model vs. Make</a:t>
                      </a:r>
                    </a:p>
                  </a:txBody>
                  <a:tcPr/>
                </a:tc>
                <a:tc>
                  <a:txBody>
                    <a:bodyPr/>
                    <a:lstStyle/>
                    <a:p>
                      <a:r>
                        <a:rPr lang="en-US" dirty="0"/>
                        <a:t>Model-level safety varies widely — brand alone is not enough</a:t>
                      </a:r>
                    </a:p>
                  </a:txBody>
                  <a:tcPr/>
                </a:tc>
                <a:extLst>
                  <a:ext uri="{0D108BD9-81ED-4DB2-BD59-A6C34878D82A}">
                    <a16:rowId xmlns:a16="http://schemas.microsoft.com/office/drawing/2014/main" val="1920531576"/>
                  </a:ext>
                </a:extLst>
              </a:tr>
              <a:tr h="596848">
                <a:tc>
                  <a:txBody>
                    <a:bodyPr/>
                    <a:lstStyle/>
                    <a:p>
                      <a:r>
                        <a:rPr lang="en-US" dirty="0"/>
                        <a:t>Flight Phase Risks</a:t>
                      </a:r>
                    </a:p>
                  </a:txBody>
                  <a:tcPr/>
                </a:tc>
                <a:tc>
                  <a:txBody>
                    <a:bodyPr/>
                    <a:lstStyle/>
                    <a:p>
                      <a:r>
                        <a:rPr lang="en-US" b="1" dirty="0"/>
                        <a:t>Cruise and approach</a:t>
                      </a:r>
                      <a:r>
                        <a:rPr lang="en-US" dirty="0"/>
                        <a:t> phases are deadliest — focus on safety training</a:t>
                      </a:r>
                    </a:p>
                  </a:txBody>
                  <a:tcPr/>
                </a:tc>
                <a:extLst>
                  <a:ext uri="{0D108BD9-81ED-4DB2-BD59-A6C34878D82A}">
                    <a16:rowId xmlns:a16="http://schemas.microsoft.com/office/drawing/2014/main" val="2434191348"/>
                  </a:ext>
                </a:extLst>
              </a:tr>
              <a:tr h="596848">
                <a:tc>
                  <a:txBody>
                    <a:bodyPr/>
                    <a:lstStyle/>
                    <a:p>
                      <a:r>
                        <a:rPr lang="en-US" dirty="0"/>
                        <a:t>Safety Score Usage</a:t>
                      </a:r>
                    </a:p>
                  </a:txBody>
                  <a:tcPr/>
                </a:tc>
                <a:tc>
                  <a:txBody>
                    <a:bodyPr/>
                    <a:lstStyle/>
                    <a:p>
                      <a:r>
                        <a:rPr lang="en-US" b="1" dirty="0"/>
                        <a:t>Combined Risk Score</a:t>
                      </a:r>
                      <a:r>
                        <a:rPr lang="en-US" dirty="0"/>
                        <a:t> is a useful metric for future aircraft screening</a:t>
                      </a:r>
                    </a:p>
                  </a:txBody>
                  <a:tcPr/>
                </a:tc>
                <a:extLst>
                  <a:ext uri="{0D108BD9-81ED-4DB2-BD59-A6C34878D82A}">
                    <a16:rowId xmlns:a16="http://schemas.microsoft.com/office/drawing/2014/main" val="3363244573"/>
                  </a:ext>
                </a:extLst>
              </a:tr>
            </a:tbl>
          </a:graphicData>
        </a:graphic>
      </p:graphicFrame>
      <p:sp>
        <p:nvSpPr>
          <p:cNvPr id="16" name="TextBox 15">
            <a:extLst>
              <a:ext uri="{FF2B5EF4-FFF2-40B4-BE49-F238E27FC236}">
                <a16:creationId xmlns:a16="http://schemas.microsoft.com/office/drawing/2014/main" id="{6676223E-D021-93D5-2318-80B8EC025052}"/>
              </a:ext>
            </a:extLst>
          </p:cNvPr>
          <p:cNvSpPr txBox="1"/>
          <p:nvPr/>
        </p:nvSpPr>
        <p:spPr>
          <a:xfrm>
            <a:off x="1913382" y="5178641"/>
            <a:ext cx="6094476" cy="738664"/>
          </a:xfrm>
          <a:prstGeom prst="rect">
            <a:avLst/>
          </a:prstGeom>
          <a:noFill/>
        </p:spPr>
        <p:txBody>
          <a:bodyPr wrap="square">
            <a:spAutoFit/>
          </a:bodyPr>
          <a:lstStyle/>
          <a:p>
            <a:pPr marL="285750" indent="-285750">
              <a:buFont typeface="Wingdings" panose="05000000000000000000" pitchFamily="2" charset="2"/>
              <a:buChar char="Ø"/>
            </a:pPr>
            <a:r>
              <a:rPr lang="en-US" sz="1400" dirty="0"/>
              <a:t>We now have a data-backed foundation for safer decisions in aviation investment.</a:t>
            </a:r>
            <a:br>
              <a:rPr lang="en-US" sz="1400" dirty="0"/>
            </a:br>
            <a:r>
              <a:rPr lang="en-US" sz="1400" b="1" dirty="0"/>
              <a:t>Let’s apply these findings directly into procurement and safety planning.</a:t>
            </a:r>
            <a:endParaRPr lang="en-US" sz="1400" dirty="0"/>
          </a:p>
        </p:txBody>
      </p:sp>
    </p:spTree>
    <p:extLst>
      <p:ext uri="{BB962C8B-B14F-4D97-AF65-F5344CB8AC3E}">
        <p14:creationId xmlns:p14="http://schemas.microsoft.com/office/powerpoint/2010/main" val="146858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D118E-EA74-2981-4C00-62E63CE53442}"/>
              </a:ext>
            </a:extLst>
          </p:cNvPr>
          <p:cNvPicPr>
            <a:picLocks noChangeAspect="1"/>
          </p:cNvPicPr>
          <p:nvPr/>
        </p:nvPicPr>
        <p:blipFill>
          <a:blip r:embed="rId2">
            <a:alphaModFix amt="59000"/>
            <a:extLst>
              <a:ext uri="{BEBA8EAE-BF5A-486C-A8C5-ECC9F3942E4B}">
                <a14:imgProps xmlns:a14="http://schemas.microsoft.com/office/drawing/2010/main">
                  <a14:imgLayer r:embed="rId3">
                    <a14:imgEffect>
                      <a14:colorTemperature colorTemp="6400"/>
                    </a14:imgEffect>
                    <a14:imgEffect>
                      <a14:saturation sat="85000"/>
                    </a14:imgEffect>
                    <a14:imgEffect>
                      <a14:brightnessContrast bright="-2000"/>
                    </a14:imgEffect>
                  </a14:imgLayer>
                </a14:imgProps>
              </a:ext>
              <a:ext uri="{28A0092B-C50C-407E-A947-70E740481C1C}">
                <a14:useLocalDpi xmlns:a14="http://schemas.microsoft.com/office/drawing/2010/main" val="0"/>
              </a:ext>
            </a:extLst>
          </a:blip>
          <a:stretch>
            <a:fillRect/>
          </a:stretch>
        </p:blipFill>
        <p:spPr>
          <a:xfrm>
            <a:off x="82296" y="0"/>
            <a:ext cx="12109704" cy="6858000"/>
          </a:xfrm>
          <a:prstGeom prst="rect">
            <a:avLst/>
          </a:prstGeom>
        </p:spPr>
      </p:pic>
      <p:sp>
        <p:nvSpPr>
          <p:cNvPr id="4" name="TextBox 3">
            <a:extLst>
              <a:ext uri="{FF2B5EF4-FFF2-40B4-BE49-F238E27FC236}">
                <a16:creationId xmlns:a16="http://schemas.microsoft.com/office/drawing/2014/main" id="{ECEBFB13-2888-BC88-7D2A-FB43A725A9B3}"/>
              </a:ext>
            </a:extLst>
          </p:cNvPr>
          <p:cNvSpPr txBox="1"/>
          <p:nvPr/>
        </p:nvSpPr>
        <p:spPr>
          <a:xfrm>
            <a:off x="2944368" y="1847088"/>
            <a:ext cx="6556248" cy="3539430"/>
          </a:xfrm>
          <a:prstGeom prst="rect">
            <a:avLst/>
          </a:prstGeom>
          <a:solidFill>
            <a:schemeClr val="tx2">
              <a:lumMod val="75000"/>
            </a:schemeClr>
          </a:solidFill>
        </p:spPr>
        <p:txBody>
          <a:bodyPr wrap="square" rtlCol="0">
            <a:spAutoFit/>
          </a:bodyPr>
          <a:lstStyle/>
          <a:p>
            <a:r>
              <a:rPr lang="en-US" sz="8000" b="1" u="sng" dirty="0">
                <a:solidFill>
                  <a:schemeClr val="bg1"/>
                </a:solidFill>
              </a:rPr>
              <a:t>Thank You!</a:t>
            </a:r>
            <a:br>
              <a:rPr lang="en-US" b="1" dirty="0"/>
            </a:br>
            <a:br>
              <a:rPr lang="en-US" b="1" dirty="0"/>
            </a:br>
            <a:r>
              <a:rPr lang="en-US" sz="2000" b="1" i="1" dirty="0">
                <a:solidFill>
                  <a:schemeClr val="bg1"/>
                </a:solidFill>
              </a:rPr>
              <a:t>Joram </a:t>
            </a:r>
            <a:r>
              <a:rPr lang="en-US" sz="2000" b="1" i="1" dirty="0" err="1">
                <a:solidFill>
                  <a:schemeClr val="bg1"/>
                </a:solidFill>
              </a:rPr>
              <a:t>Mugesa</a:t>
            </a:r>
            <a:br>
              <a:rPr lang="en-US" b="1" dirty="0"/>
            </a:br>
            <a:br>
              <a:rPr lang="en-US" b="1" dirty="0"/>
            </a:br>
            <a:br>
              <a:rPr lang="en-US" b="1" dirty="0"/>
            </a:br>
            <a:br>
              <a:rPr lang="en-US" b="1" dirty="0"/>
            </a:br>
            <a:br>
              <a:rPr lang="en-US" b="1" dirty="0"/>
            </a:br>
            <a:br>
              <a:rPr lang="en-US" b="1" dirty="0"/>
            </a:br>
            <a:endParaRPr lang="en-US" b="1" dirty="0"/>
          </a:p>
        </p:txBody>
      </p:sp>
    </p:spTree>
    <p:extLst>
      <p:ext uri="{BB962C8B-B14F-4D97-AF65-F5344CB8AC3E}">
        <p14:creationId xmlns:p14="http://schemas.microsoft.com/office/powerpoint/2010/main" val="249201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C18977B9-8213-4822-F1C4-766F9A3A8754}"/>
              </a:ext>
            </a:extLst>
          </p:cNvPr>
          <p:cNvSpPr>
            <a:spLocks noGrp="1"/>
          </p:cNvSpPr>
          <p:nvPr/>
        </p:nvSpPr>
        <p:spPr>
          <a:xfrm>
            <a:off x="587375" y="866813"/>
            <a:ext cx="11017250" cy="930274"/>
          </a:xfrm>
          <a:prstGeom prst="rect">
            <a:avLst/>
          </a:prstGeom>
        </p:spPr>
        <p:txBody>
          <a:bodyPr vert="horz" wrap="square" lIns="91440" tIns="45720" rIns="91440" bIns="45720" rtlCol="0" anchor="t">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pPr algn="ctr"/>
            <a:r>
              <a:rPr lang="en-GB" sz="4800" dirty="0"/>
              <a:t>Agenda</a:t>
            </a:r>
          </a:p>
        </p:txBody>
      </p:sp>
      <p:sp>
        <p:nvSpPr>
          <p:cNvPr id="3" name="Text Placeholder 3">
            <a:extLst>
              <a:ext uri="{FF2B5EF4-FFF2-40B4-BE49-F238E27FC236}">
                <a16:creationId xmlns:a16="http://schemas.microsoft.com/office/drawing/2014/main" id="{DB332772-46D6-9DCD-0D4B-0D93857D491B}"/>
              </a:ext>
            </a:extLst>
          </p:cNvPr>
          <p:cNvSpPr>
            <a:spLocks noGrp="1"/>
          </p:cNvSpPr>
          <p:nvPr/>
        </p:nvSpPr>
        <p:spPr>
          <a:xfrm>
            <a:off x="587374" y="2069286"/>
            <a:ext cx="4498973" cy="626475"/>
          </a:xfrm>
          <a:prstGeom prst="rect">
            <a:avLst/>
          </a:prstGeom>
        </p:spPr>
        <p:txBody>
          <a:bodyPr vert="horz" lIns="91440" tIns="45720" rIns="91440" bIns="45720" rtlCol="0" anchor="ctr">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Introduction to Aviation Risk Insights</a:t>
            </a:r>
          </a:p>
        </p:txBody>
      </p:sp>
      <p:sp>
        <p:nvSpPr>
          <p:cNvPr id="4" name="Text Placeholder 4">
            <a:extLst>
              <a:ext uri="{FF2B5EF4-FFF2-40B4-BE49-F238E27FC236}">
                <a16:creationId xmlns:a16="http://schemas.microsoft.com/office/drawing/2014/main" id="{7F3D2FD3-57C9-63EA-6EB6-B7CA7C32CE57}"/>
              </a:ext>
            </a:extLst>
          </p:cNvPr>
          <p:cNvSpPr>
            <a:spLocks noGrp="1"/>
          </p:cNvSpPr>
          <p:nvPr/>
        </p:nvSpPr>
        <p:spPr>
          <a:xfrm>
            <a:off x="587374" y="3167761"/>
            <a:ext cx="4498973" cy="626475"/>
          </a:xfrm>
          <a:prstGeom prst="rect">
            <a:avLst/>
          </a:prstGeom>
        </p:spPr>
        <p:txBody>
          <a:bodyPr vert="horz" lIns="91440" tIns="45720" rIns="91440" bIns="45720" rtlCol="0" anchor="ctr">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Business Context and Importance</a:t>
            </a:r>
          </a:p>
        </p:txBody>
      </p:sp>
      <p:sp>
        <p:nvSpPr>
          <p:cNvPr id="5" name="Text Placeholder 5">
            <a:extLst>
              <a:ext uri="{FF2B5EF4-FFF2-40B4-BE49-F238E27FC236}">
                <a16:creationId xmlns:a16="http://schemas.microsoft.com/office/drawing/2014/main" id="{021F27A0-12E8-E66E-43D4-4CA1F1A49CCC}"/>
              </a:ext>
            </a:extLst>
          </p:cNvPr>
          <p:cNvSpPr>
            <a:spLocks noGrp="1"/>
          </p:cNvSpPr>
          <p:nvPr/>
        </p:nvSpPr>
        <p:spPr>
          <a:xfrm>
            <a:off x="587374" y="4266236"/>
            <a:ext cx="4498973" cy="626475"/>
          </a:xfrm>
          <a:prstGeom prst="rect">
            <a:avLst/>
          </a:prstGeom>
        </p:spPr>
        <p:txBody>
          <a:bodyPr vert="horz" lIns="91440" tIns="45720" rIns="91440" bIns="45720" rtlCol="0" anchor="ctr">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NTSB Dataset Overview</a:t>
            </a:r>
          </a:p>
        </p:txBody>
      </p:sp>
      <p:sp>
        <p:nvSpPr>
          <p:cNvPr id="6" name="Text Placeholder 6">
            <a:extLst>
              <a:ext uri="{FF2B5EF4-FFF2-40B4-BE49-F238E27FC236}">
                <a16:creationId xmlns:a16="http://schemas.microsoft.com/office/drawing/2014/main" id="{D82DADC7-A5A4-2638-A4F4-4CE20376040D}"/>
              </a:ext>
            </a:extLst>
          </p:cNvPr>
          <p:cNvSpPr>
            <a:spLocks noGrp="1"/>
          </p:cNvSpPr>
          <p:nvPr/>
        </p:nvSpPr>
        <p:spPr>
          <a:xfrm>
            <a:off x="587374" y="5364712"/>
            <a:ext cx="4498973" cy="626475"/>
          </a:xfrm>
          <a:prstGeom prst="rect">
            <a:avLst/>
          </a:prstGeom>
        </p:spPr>
        <p:txBody>
          <a:bodyPr vert="horz" lIns="91440" tIns="45720" rIns="91440" bIns="45720" rtlCol="0" anchor="ctr">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Data Analysis Methodology</a:t>
            </a:r>
          </a:p>
        </p:txBody>
      </p:sp>
      <p:sp>
        <p:nvSpPr>
          <p:cNvPr id="7" name="Text Placeholder 7">
            <a:extLst>
              <a:ext uri="{FF2B5EF4-FFF2-40B4-BE49-F238E27FC236}">
                <a16:creationId xmlns:a16="http://schemas.microsoft.com/office/drawing/2014/main" id="{6A83F521-5266-1042-127A-CDA65B847BA6}"/>
              </a:ext>
            </a:extLst>
          </p:cNvPr>
          <p:cNvSpPr>
            <a:spLocks noGrp="1"/>
          </p:cNvSpPr>
          <p:nvPr/>
        </p:nvSpPr>
        <p:spPr>
          <a:xfrm>
            <a:off x="7100745" y="2069286"/>
            <a:ext cx="4498973" cy="626475"/>
          </a:xfrm>
          <a:prstGeom prst="rect">
            <a:avLst/>
          </a:prstGeom>
        </p:spPr>
        <p:txBody>
          <a:bodyPr vert="horz" lIns="91440" tIns="45720" rIns="91440" bIns="45720" rtlCol="0" anchor="ctr">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Key Findings from Visualizations</a:t>
            </a:r>
          </a:p>
        </p:txBody>
      </p:sp>
      <p:sp>
        <p:nvSpPr>
          <p:cNvPr id="8" name="Text Placeholder 8">
            <a:extLst>
              <a:ext uri="{FF2B5EF4-FFF2-40B4-BE49-F238E27FC236}">
                <a16:creationId xmlns:a16="http://schemas.microsoft.com/office/drawing/2014/main" id="{79747D9D-B076-88B6-1119-524DCB564E3A}"/>
              </a:ext>
            </a:extLst>
          </p:cNvPr>
          <p:cNvSpPr>
            <a:spLocks noGrp="1"/>
          </p:cNvSpPr>
          <p:nvPr/>
        </p:nvSpPr>
        <p:spPr>
          <a:xfrm>
            <a:off x="7100745" y="3167761"/>
            <a:ext cx="4498973" cy="626475"/>
          </a:xfrm>
          <a:prstGeom prst="rect">
            <a:avLst/>
          </a:prstGeom>
        </p:spPr>
        <p:txBody>
          <a:bodyPr vert="horz" lIns="91440" tIns="45720" rIns="91440" bIns="45720" rtlCol="0" anchor="ctr">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Recommendations for Action</a:t>
            </a:r>
          </a:p>
        </p:txBody>
      </p:sp>
    </p:spTree>
    <p:extLst>
      <p:ext uri="{BB962C8B-B14F-4D97-AF65-F5344CB8AC3E}">
        <p14:creationId xmlns:p14="http://schemas.microsoft.com/office/powerpoint/2010/main" val="172916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13927-BA59-679D-B31F-7467A9165225}"/>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AA7B75B5-8A7B-194B-C7C2-1BF184C53A80}"/>
              </a:ext>
            </a:extLst>
          </p:cNvPr>
          <p:cNvSpPr>
            <a:spLocks noGrp="1"/>
          </p:cNvSpPr>
          <p:nvPr/>
        </p:nvSpPr>
        <p:spPr>
          <a:xfrm>
            <a:off x="1965007" y="277533"/>
            <a:ext cx="9607233" cy="930274"/>
          </a:xfrm>
          <a:prstGeom prst="rect">
            <a:avLst/>
          </a:prstGeom>
        </p:spPr>
        <p:txBody>
          <a:bodyPr vert="horz" wrap="square" lIns="91440" tIns="45720" rIns="91440" bIns="45720" rtlCol="0" anchor="t">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r>
              <a:rPr lang="en-US" b="1" dirty="0"/>
              <a:t>Problem Statement And Objectives  </a:t>
            </a:r>
            <a:r>
              <a:rPr lang="en-US" dirty="0"/>
              <a:t>:</a:t>
            </a:r>
            <a:endParaRPr lang="en-GB" dirty="0"/>
          </a:p>
        </p:txBody>
      </p:sp>
      <p:sp>
        <p:nvSpPr>
          <p:cNvPr id="10" name="TextBox 9">
            <a:extLst>
              <a:ext uri="{FF2B5EF4-FFF2-40B4-BE49-F238E27FC236}">
                <a16:creationId xmlns:a16="http://schemas.microsoft.com/office/drawing/2014/main" id="{AD640DD1-E4B0-3D2C-F0FB-5F42865F9EAB}"/>
              </a:ext>
            </a:extLst>
          </p:cNvPr>
          <p:cNvSpPr txBox="1"/>
          <p:nvPr/>
        </p:nvSpPr>
        <p:spPr>
          <a:xfrm>
            <a:off x="2153920" y="1473200"/>
            <a:ext cx="6817360" cy="646331"/>
          </a:xfrm>
          <a:prstGeom prst="rect">
            <a:avLst/>
          </a:prstGeom>
          <a:noFill/>
        </p:spPr>
        <p:txBody>
          <a:bodyPr wrap="square" rtlCol="0">
            <a:spAutoFit/>
          </a:bodyPr>
          <a:lstStyle/>
          <a:p>
            <a:r>
              <a:rPr lang="en-US" dirty="0"/>
              <a:t>To identify which aircraft make and model have the lowest historical accident rates, fewer fatal incidents, and lower safety risks.</a:t>
            </a:r>
          </a:p>
        </p:txBody>
      </p:sp>
      <p:sp>
        <p:nvSpPr>
          <p:cNvPr id="11" name="Title 2">
            <a:extLst>
              <a:ext uri="{FF2B5EF4-FFF2-40B4-BE49-F238E27FC236}">
                <a16:creationId xmlns:a16="http://schemas.microsoft.com/office/drawing/2014/main" id="{48D3A12A-442B-E90C-3A22-12B810C83EB2}"/>
              </a:ext>
            </a:extLst>
          </p:cNvPr>
          <p:cNvSpPr>
            <a:spLocks noGrp="1"/>
          </p:cNvSpPr>
          <p:nvPr/>
        </p:nvSpPr>
        <p:spPr>
          <a:xfrm>
            <a:off x="1965006" y="2695613"/>
            <a:ext cx="9607233" cy="930274"/>
          </a:xfrm>
          <a:prstGeom prst="rect">
            <a:avLst/>
          </a:prstGeom>
        </p:spPr>
        <p:txBody>
          <a:bodyPr vert="horz" wrap="square" lIns="91440" tIns="45720" rIns="91440" bIns="45720" rtlCol="0" anchor="t">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r>
              <a:rPr lang="en-US" dirty="0"/>
              <a:t> </a:t>
            </a:r>
            <a:r>
              <a:rPr lang="en-US" b="1" dirty="0"/>
              <a:t>Goal and Objectives  :</a:t>
            </a:r>
            <a:endParaRPr lang="en-GB" b="1" dirty="0"/>
          </a:p>
        </p:txBody>
      </p:sp>
      <p:sp>
        <p:nvSpPr>
          <p:cNvPr id="12" name="TextBox 11">
            <a:extLst>
              <a:ext uri="{FF2B5EF4-FFF2-40B4-BE49-F238E27FC236}">
                <a16:creationId xmlns:a16="http://schemas.microsoft.com/office/drawing/2014/main" id="{841368EA-91BA-8CB0-4049-36B7E32FE2FF}"/>
              </a:ext>
            </a:extLst>
          </p:cNvPr>
          <p:cNvSpPr txBox="1"/>
          <p:nvPr/>
        </p:nvSpPr>
        <p:spPr>
          <a:xfrm>
            <a:off x="2072640" y="3625887"/>
            <a:ext cx="681736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To identify the safest aircraft manufacturers and models using real accident data.</a:t>
            </a:r>
          </a:p>
        </p:txBody>
      </p:sp>
      <p:sp>
        <p:nvSpPr>
          <p:cNvPr id="13" name="TextBox 12">
            <a:extLst>
              <a:ext uri="{FF2B5EF4-FFF2-40B4-BE49-F238E27FC236}">
                <a16:creationId xmlns:a16="http://schemas.microsoft.com/office/drawing/2014/main" id="{C4E22320-69D8-15AD-F553-8A1A220C39CB}"/>
              </a:ext>
            </a:extLst>
          </p:cNvPr>
          <p:cNvSpPr txBox="1"/>
          <p:nvPr/>
        </p:nvSpPr>
        <p:spPr>
          <a:xfrm>
            <a:off x="2153920" y="4513528"/>
            <a:ext cx="6817360" cy="1200329"/>
          </a:xfrm>
          <a:prstGeom prst="rect">
            <a:avLst/>
          </a:prstGeom>
          <a:noFill/>
        </p:spPr>
        <p:txBody>
          <a:bodyPr wrap="square" rtlCol="0">
            <a:spAutoFit/>
          </a:bodyPr>
          <a:lstStyle/>
          <a:p>
            <a:r>
              <a:rPr lang="en-US" b="1" dirty="0"/>
              <a:t>Objectives:</a:t>
            </a:r>
            <a:endParaRPr lang="en-US" dirty="0"/>
          </a:p>
          <a:p>
            <a:pPr marL="285750" indent="-285750">
              <a:buFont typeface="Wingdings" panose="05000000000000000000" pitchFamily="2" charset="2"/>
              <a:buChar char="Ø"/>
            </a:pPr>
            <a:r>
              <a:rPr lang="en-US" dirty="0"/>
              <a:t>Know which brands have a bad safety record</a:t>
            </a:r>
          </a:p>
          <a:p>
            <a:pPr marL="285750" indent="-285750">
              <a:buFont typeface="Wingdings" panose="05000000000000000000" pitchFamily="2" charset="2"/>
              <a:buChar char="Ø"/>
            </a:pPr>
            <a:r>
              <a:rPr lang="en-US" dirty="0"/>
              <a:t>Find reliable aircraft models for commercial use</a:t>
            </a:r>
          </a:p>
          <a:p>
            <a:pPr marL="285750" indent="-285750">
              <a:buFont typeface="Wingdings" panose="05000000000000000000" pitchFamily="2" charset="2"/>
              <a:buChar char="Ø"/>
            </a:pPr>
            <a:r>
              <a:rPr lang="en-US" dirty="0"/>
              <a:t>Make decisions based on evidence, not brand popularity</a:t>
            </a:r>
          </a:p>
        </p:txBody>
      </p:sp>
    </p:spTree>
    <p:extLst>
      <p:ext uri="{BB962C8B-B14F-4D97-AF65-F5344CB8AC3E}">
        <p14:creationId xmlns:p14="http://schemas.microsoft.com/office/powerpoint/2010/main" val="378037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70C83-075D-4EEF-C20E-3BCC8F27B073}"/>
            </a:ext>
          </a:extLst>
        </p:cNvPr>
        <p:cNvGrpSpPr/>
        <p:nvPr/>
      </p:nvGrpSpPr>
      <p:grpSpPr>
        <a:xfrm>
          <a:off x="0" y="0"/>
          <a:ext cx="0" cy="0"/>
          <a:chOff x="0" y="0"/>
          <a:chExt cx="0" cy="0"/>
        </a:xfrm>
      </p:grpSpPr>
      <p:pic>
        <p:nvPicPr>
          <p:cNvPr id="2050" name="Picture 2" descr="A tablet on a table with a screen on it&#10;&#10;AI-generated content may be incorrect.">
            <a:extLst>
              <a:ext uri="{FF2B5EF4-FFF2-40B4-BE49-F238E27FC236}">
                <a16:creationId xmlns:a16="http://schemas.microsoft.com/office/drawing/2014/main" id="{61A24EA6-82C1-8E1C-1D5B-FDA5C990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17208"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2">
            <a:extLst>
              <a:ext uri="{FF2B5EF4-FFF2-40B4-BE49-F238E27FC236}">
                <a16:creationId xmlns:a16="http://schemas.microsoft.com/office/drawing/2014/main" id="{E5DFB999-68FF-F441-3182-8CDBC95626B9}"/>
              </a:ext>
            </a:extLst>
          </p:cNvPr>
          <p:cNvSpPr>
            <a:spLocks noGrp="1"/>
          </p:cNvSpPr>
          <p:nvPr/>
        </p:nvSpPr>
        <p:spPr>
          <a:xfrm>
            <a:off x="4761865" y="725038"/>
            <a:ext cx="7524750" cy="1901825"/>
          </a:xfrm>
          <a:prstGeom prst="rect">
            <a:avLst/>
          </a:prstGeom>
        </p:spPr>
        <p:txBody>
          <a:bodyPr vert="horz" wrap="square" lIns="91440" tIns="45720" rIns="91440" bIns="45720" rtlCol="0" anchor="t">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r>
              <a:rPr lang="en-GB" sz="4800" dirty="0"/>
              <a:t>Business Context &amp; Dataset</a:t>
            </a:r>
          </a:p>
        </p:txBody>
      </p:sp>
      <p:sp>
        <p:nvSpPr>
          <p:cNvPr id="11" name="Text Placeholder 3">
            <a:extLst>
              <a:ext uri="{FF2B5EF4-FFF2-40B4-BE49-F238E27FC236}">
                <a16:creationId xmlns:a16="http://schemas.microsoft.com/office/drawing/2014/main" id="{6431C829-2EC4-AB56-4E1B-2CFCF564D727}"/>
              </a:ext>
            </a:extLst>
          </p:cNvPr>
          <p:cNvSpPr>
            <a:spLocks noGrp="1"/>
          </p:cNvSpPr>
          <p:nvPr/>
        </p:nvSpPr>
        <p:spPr>
          <a:xfrm>
            <a:off x="4766771" y="3569838"/>
            <a:ext cx="3487593" cy="2380243"/>
          </a:xfrm>
          <a:prstGeom prst="rect">
            <a:avLst/>
          </a:prstGeom>
        </p:spPr>
        <p:txBody>
          <a:bodyPr vert="horz" lIns="91440" tIns="45720" rIns="91440" bIns="45720" rtlCol="0">
            <a:noAutofit/>
          </a:bodyPr>
          <a:lstStyle>
            <a:lvl1pPr marL="0" indent="0" algn="l" defTabSz="685800" rtl="0" eaLnBrk="1" latinLnBrk="0" hangingPunct="1">
              <a:lnSpc>
                <a:spcPct val="100000"/>
              </a:lnSpc>
              <a:spcBef>
                <a:spcPts val="0"/>
              </a:spcBef>
              <a:buFont typeface="Arial" panose="020B0604020202020204" pitchFamily="34" charset="0"/>
              <a:buNone/>
              <a:defRPr sz="16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1800" dirty="0"/>
              <a:t>Investing in aircraft with proven safety records significantly lowers financial risk, ensuring better returns while prioritizing human lives and well-being.</a:t>
            </a:r>
          </a:p>
        </p:txBody>
      </p:sp>
      <p:sp>
        <p:nvSpPr>
          <p:cNvPr id="12" name="Text Placeholder 4">
            <a:extLst>
              <a:ext uri="{FF2B5EF4-FFF2-40B4-BE49-F238E27FC236}">
                <a16:creationId xmlns:a16="http://schemas.microsoft.com/office/drawing/2014/main" id="{D3EE02AE-70FF-CD7C-AEC4-65894F2CEAA0}"/>
              </a:ext>
            </a:extLst>
          </p:cNvPr>
          <p:cNvSpPr>
            <a:spLocks noGrp="1"/>
          </p:cNvSpPr>
          <p:nvPr/>
        </p:nvSpPr>
        <p:spPr>
          <a:xfrm>
            <a:off x="4766771" y="2964529"/>
            <a:ext cx="3487593" cy="602673"/>
          </a:xfrm>
          <a:prstGeom prst="rect">
            <a:avLst/>
          </a:prstGeom>
        </p:spPr>
        <p:txBody>
          <a:bodyPr vert="horz" lIns="91440" tIns="45720" rIns="91440" bIns="45720" rtlCol="0" anchor="b">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Importance of Safe Aircraft Investments</a:t>
            </a:r>
          </a:p>
        </p:txBody>
      </p:sp>
      <p:sp>
        <p:nvSpPr>
          <p:cNvPr id="13" name="Text Placeholder 5">
            <a:extLst>
              <a:ext uri="{FF2B5EF4-FFF2-40B4-BE49-F238E27FC236}">
                <a16:creationId xmlns:a16="http://schemas.microsoft.com/office/drawing/2014/main" id="{C60A8BA7-20BE-8DE2-084D-AF0362C9B8F9}"/>
              </a:ext>
            </a:extLst>
          </p:cNvPr>
          <p:cNvSpPr>
            <a:spLocks noGrp="1"/>
          </p:cNvSpPr>
          <p:nvPr/>
        </p:nvSpPr>
        <p:spPr>
          <a:xfrm>
            <a:off x="8799021" y="3569838"/>
            <a:ext cx="3487593" cy="2380243"/>
          </a:xfrm>
          <a:prstGeom prst="rect">
            <a:avLst/>
          </a:prstGeom>
        </p:spPr>
        <p:txBody>
          <a:bodyPr vert="horz" lIns="91440" tIns="45720" rIns="91440" bIns="45720" rtlCol="0">
            <a:noAutofit/>
          </a:bodyPr>
          <a:lstStyle>
            <a:lvl1pPr marL="0" indent="0" algn="l" defTabSz="685800" rtl="0" eaLnBrk="1" latinLnBrk="0" hangingPunct="1">
              <a:lnSpc>
                <a:spcPct val="100000"/>
              </a:lnSpc>
              <a:spcBef>
                <a:spcPts val="0"/>
              </a:spcBef>
              <a:buFont typeface="Arial" panose="020B0604020202020204" pitchFamily="34" charset="0"/>
              <a:buNone/>
              <a:defRPr sz="16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sz="1800" dirty="0"/>
              <a:t>The dataset, covering 1962-2023, reveals crucial patterns and statistics about aviation accidents, enhancing informed decision-making for investors.</a:t>
            </a:r>
          </a:p>
        </p:txBody>
      </p:sp>
      <p:sp>
        <p:nvSpPr>
          <p:cNvPr id="14" name="Text Placeholder 6">
            <a:extLst>
              <a:ext uri="{FF2B5EF4-FFF2-40B4-BE49-F238E27FC236}">
                <a16:creationId xmlns:a16="http://schemas.microsoft.com/office/drawing/2014/main" id="{8ED46969-CC5F-B0A8-2A3A-A37997F45D2B}"/>
              </a:ext>
            </a:extLst>
          </p:cNvPr>
          <p:cNvSpPr>
            <a:spLocks noGrp="1"/>
          </p:cNvSpPr>
          <p:nvPr/>
        </p:nvSpPr>
        <p:spPr>
          <a:xfrm>
            <a:off x="8799021" y="2964529"/>
            <a:ext cx="3487593" cy="602673"/>
          </a:xfrm>
          <a:prstGeom prst="rect">
            <a:avLst/>
          </a:prstGeom>
        </p:spPr>
        <p:txBody>
          <a:bodyPr vert="horz" lIns="91440" tIns="45720" rIns="91440" bIns="45720" rtlCol="0" anchor="b">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NTSB Accident Data Overview</a:t>
            </a:r>
          </a:p>
        </p:txBody>
      </p:sp>
    </p:spTree>
    <p:extLst>
      <p:ext uri="{BB962C8B-B14F-4D97-AF65-F5344CB8AC3E}">
        <p14:creationId xmlns:p14="http://schemas.microsoft.com/office/powerpoint/2010/main" val="318295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8676-E317-87A0-AD0A-24B11C30EBDF}"/>
              </a:ext>
            </a:extLst>
          </p:cNvPr>
          <p:cNvSpPr>
            <a:spLocks noGrp="1"/>
          </p:cNvSpPr>
          <p:nvPr/>
        </p:nvSpPr>
        <p:spPr>
          <a:xfrm>
            <a:off x="132438" y="171619"/>
            <a:ext cx="12059562" cy="537659"/>
          </a:xfrm>
          <a:prstGeom prst="rect">
            <a:avLst/>
          </a:prstGeom>
        </p:spPr>
        <p:txBody>
          <a:bodyPr vert="horz" wrap="square" lIns="91440" tIns="45720" rIns="91440" bIns="45720" rtlCol="0" anchor="t">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r>
              <a:rPr lang="en-GB" dirty="0"/>
              <a:t>Data Analysis Process and Methodology Overview </a:t>
            </a:r>
          </a:p>
        </p:txBody>
      </p:sp>
      <p:sp>
        <p:nvSpPr>
          <p:cNvPr id="3" name="Text Placeholder 2">
            <a:extLst>
              <a:ext uri="{FF2B5EF4-FFF2-40B4-BE49-F238E27FC236}">
                <a16:creationId xmlns:a16="http://schemas.microsoft.com/office/drawing/2014/main" id="{702F66C9-64A7-394A-98EE-EB24E06F9FAA}"/>
              </a:ext>
            </a:extLst>
          </p:cNvPr>
          <p:cNvSpPr>
            <a:spLocks noGrp="1"/>
          </p:cNvSpPr>
          <p:nvPr/>
        </p:nvSpPr>
        <p:spPr>
          <a:xfrm>
            <a:off x="534775" y="1859338"/>
            <a:ext cx="3283527" cy="1378797"/>
          </a:xfrm>
          <a:prstGeom prst="rect">
            <a:avLst/>
          </a:prstGeom>
        </p:spPr>
        <p:txBody>
          <a:bodyPr vert="horz" lIns="91440" tIns="45720" rIns="91440" bIns="45720" rtlCol="0">
            <a:noAutofit/>
          </a:bodyPr>
          <a:lstStyle>
            <a:lvl1pPr marL="0" indent="0" algn="l" defTabSz="685800" rtl="0" eaLnBrk="1" latinLnBrk="0" hangingPunct="1">
              <a:lnSpc>
                <a:spcPct val="100000"/>
              </a:lnSpc>
              <a:spcBef>
                <a:spcPts val="0"/>
              </a:spcBef>
              <a:buFont typeface="Arial" panose="020B0604020202020204" pitchFamily="34" charset="0"/>
              <a:buNone/>
              <a:defRPr sz="16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GB" dirty="0"/>
          </a:p>
        </p:txBody>
      </p:sp>
      <p:sp>
        <p:nvSpPr>
          <p:cNvPr id="4" name="Text Placeholder 3">
            <a:extLst>
              <a:ext uri="{FF2B5EF4-FFF2-40B4-BE49-F238E27FC236}">
                <a16:creationId xmlns:a16="http://schemas.microsoft.com/office/drawing/2014/main" id="{B62A3D85-0A56-DCF8-8ECE-E5A2078D9433}"/>
              </a:ext>
            </a:extLst>
          </p:cNvPr>
          <p:cNvSpPr>
            <a:spLocks noGrp="1"/>
          </p:cNvSpPr>
          <p:nvPr/>
        </p:nvSpPr>
        <p:spPr>
          <a:xfrm>
            <a:off x="534775" y="789917"/>
            <a:ext cx="3589169" cy="602673"/>
          </a:xfrm>
          <a:prstGeom prst="rect">
            <a:avLst/>
          </a:prstGeom>
        </p:spPr>
        <p:txBody>
          <a:bodyPr vert="horz" lIns="91440" tIns="45720" rIns="91440" bIns="45720" rtlCol="0" anchor="b">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Data Cleaning and Standardization</a:t>
            </a:r>
            <a:endParaRPr lang="en-GB" dirty="0"/>
          </a:p>
        </p:txBody>
      </p:sp>
      <p:sp>
        <p:nvSpPr>
          <p:cNvPr id="5" name="Text Placeholder 4">
            <a:extLst>
              <a:ext uri="{FF2B5EF4-FFF2-40B4-BE49-F238E27FC236}">
                <a16:creationId xmlns:a16="http://schemas.microsoft.com/office/drawing/2014/main" id="{1221A821-2CEC-1179-8D99-641E68661AAA}"/>
              </a:ext>
            </a:extLst>
          </p:cNvPr>
          <p:cNvSpPr>
            <a:spLocks noGrp="1"/>
          </p:cNvSpPr>
          <p:nvPr/>
        </p:nvSpPr>
        <p:spPr>
          <a:xfrm>
            <a:off x="519199" y="3593592"/>
            <a:ext cx="3283527" cy="2479467"/>
          </a:xfrm>
          <a:prstGeom prst="rect">
            <a:avLst/>
          </a:prstGeom>
        </p:spPr>
        <p:txBody>
          <a:bodyPr vert="horz" lIns="91440" tIns="45720" rIns="91440" bIns="45720" rtlCol="0">
            <a:noAutofit/>
          </a:bodyPr>
          <a:lstStyle>
            <a:lvl1pPr marL="0" indent="0" algn="l" defTabSz="685800" rtl="0" eaLnBrk="1" latinLnBrk="0" hangingPunct="1">
              <a:lnSpc>
                <a:spcPct val="100000"/>
              </a:lnSpc>
              <a:spcBef>
                <a:spcPts val="0"/>
              </a:spcBef>
              <a:buFont typeface="Arial" panose="020B0604020202020204" pitchFamily="34" charset="0"/>
              <a:buNone/>
              <a:defRPr sz="16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t>Created a custom severity score for each incident using weighted values for fatalities, serious, and minor injuries. This provided a clearer picture of accident impact.</a:t>
            </a:r>
            <a:br>
              <a:rPr lang="en-US" sz="1800" dirty="0"/>
            </a:br>
            <a:r>
              <a:rPr lang="en-US" sz="1800" b="1" dirty="0"/>
              <a:t>Weighted formula:</a:t>
            </a:r>
            <a:br>
              <a:rPr lang="en-US" sz="1800" dirty="0"/>
            </a:br>
            <a:r>
              <a:rPr lang="en-US" sz="1800" i="1" dirty="0"/>
              <a:t>Fatal × 3, Serious × 2, Minor × 1</a:t>
            </a:r>
            <a:br>
              <a:rPr lang="en-US" sz="1800" i="1" dirty="0"/>
            </a:br>
            <a:r>
              <a:rPr lang="en-US" sz="1800" i="1" dirty="0"/>
              <a:t>Used to measure how severe each accident was.</a:t>
            </a:r>
            <a:br>
              <a:rPr lang="en-US" sz="1800" dirty="0"/>
            </a:br>
            <a:endParaRPr lang="en-GB" sz="1800" dirty="0"/>
          </a:p>
        </p:txBody>
      </p:sp>
      <p:sp>
        <p:nvSpPr>
          <p:cNvPr id="6" name="Text Placeholder 5">
            <a:extLst>
              <a:ext uri="{FF2B5EF4-FFF2-40B4-BE49-F238E27FC236}">
                <a16:creationId xmlns:a16="http://schemas.microsoft.com/office/drawing/2014/main" id="{73303A59-CE14-BFA9-8C50-B10E5A580AC2}"/>
              </a:ext>
            </a:extLst>
          </p:cNvPr>
          <p:cNvSpPr>
            <a:spLocks noGrp="1"/>
          </p:cNvSpPr>
          <p:nvPr/>
        </p:nvSpPr>
        <p:spPr>
          <a:xfrm>
            <a:off x="759853" y="2861710"/>
            <a:ext cx="3283527" cy="602673"/>
          </a:xfrm>
          <a:prstGeom prst="rect">
            <a:avLst/>
          </a:prstGeom>
        </p:spPr>
        <p:txBody>
          <a:bodyPr vert="horz" lIns="91440" tIns="45720" rIns="91440" bIns="45720" rtlCol="0" anchor="b">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Severity Scoring System</a:t>
            </a:r>
            <a:endParaRPr lang="en-GB" dirty="0"/>
          </a:p>
        </p:txBody>
      </p:sp>
      <p:sp>
        <p:nvSpPr>
          <p:cNvPr id="7" name="Text Placeholder 6">
            <a:extLst>
              <a:ext uri="{FF2B5EF4-FFF2-40B4-BE49-F238E27FC236}">
                <a16:creationId xmlns:a16="http://schemas.microsoft.com/office/drawing/2014/main" id="{B43E4CBD-B549-F204-B3E6-7303C851C203}"/>
              </a:ext>
            </a:extLst>
          </p:cNvPr>
          <p:cNvSpPr>
            <a:spLocks noGrp="1"/>
          </p:cNvSpPr>
          <p:nvPr/>
        </p:nvSpPr>
        <p:spPr>
          <a:xfrm>
            <a:off x="8475796" y="1703264"/>
            <a:ext cx="3283527" cy="1517576"/>
          </a:xfrm>
          <a:prstGeom prst="rect">
            <a:avLst/>
          </a:prstGeom>
        </p:spPr>
        <p:txBody>
          <a:bodyPr vert="horz" lIns="91440" tIns="45720" rIns="91440" bIns="45720" rtlCol="0">
            <a:noAutofit/>
          </a:bodyPr>
          <a:lstStyle>
            <a:lvl1pPr marL="0" indent="0" algn="l" defTabSz="685800" rtl="0" eaLnBrk="1" latinLnBrk="0" hangingPunct="1">
              <a:lnSpc>
                <a:spcPct val="100000"/>
              </a:lnSpc>
              <a:spcBef>
                <a:spcPts val="0"/>
              </a:spcBef>
              <a:buFont typeface="Arial" panose="020B0604020202020204" pitchFamily="34" charset="0"/>
              <a:buNone/>
              <a:defRPr sz="16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t>Developed interactive dashboards to compare aircraft safety performance and support business decision-making with clear, data-driven visuals.</a:t>
            </a:r>
          </a:p>
        </p:txBody>
      </p:sp>
      <p:sp>
        <p:nvSpPr>
          <p:cNvPr id="8" name="Text Placeholder 7">
            <a:extLst>
              <a:ext uri="{FF2B5EF4-FFF2-40B4-BE49-F238E27FC236}">
                <a16:creationId xmlns:a16="http://schemas.microsoft.com/office/drawing/2014/main" id="{D60D5373-DB7C-BE84-E40E-228CBE0445DE}"/>
              </a:ext>
            </a:extLst>
          </p:cNvPr>
          <p:cNvSpPr>
            <a:spLocks noGrp="1"/>
          </p:cNvSpPr>
          <p:nvPr/>
        </p:nvSpPr>
        <p:spPr>
          <a:xfrm>
            <a:off x="4405469" y="3794397"/>
            <a:ext cx="3283527" cy="602673"/>
          </a:xfrm>
          <a:prstGeom prst="rect">
            <a:avLst/>
          </a:prstGeom>
        </p:spPr>
        <p:txBody>
          <a:bodyPr vert="horz" lIns="91440" tIns="45720" rIns="91440" bIns="45720" rtlCol="0" anchor="b">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Focused Analysis Areas</a:t>
            </a:r>
            <a:endParaRPr lang="en-GB" dirty="0"/>
          </a:p>
        </p:txBody>
      </p:sp>
      <p:sp>
        <p:nvSpPr>
          <p:cNvPr id="9" name="Slide Number Placeholder 8">
            <a:extLst>
              <a:ext uri="{FF2B5EF4-FFF2-40B4-BE49-F238E27FC236}">
                <a16:creationId xmlns:a16="http://schemas.microsoft.com/office/drawing/2014/main" id="{5F2335EF-8793-E343-474A-EFEC90770D05}"/>
              </a:ext>
            </a:extLst>
          </p:cNvPr>
          <p:cNvSpPr>
            <a:spLocks noGrp="1"/>
          </p:cNvSpPr>
          <p:nvPr/>
        </p:nvSpPr>
        <p:spPr>
          <a:xfrm>
            <a:off x="11416993" y="634313"/>
            <a:ext cx="373155" cy="364331"/>
          </a:xfrm>
          <a:prstGeom prst="rect">
            <a:avLst/>
          </a:prstGeom>
        </p:spPr>
        <p:txBody>
          <a:bodyPr vert="horz" lIns="91440" tIns="45720" rIns="91440" bIns="45720" rtlCol="0" anchor="ctr"/>
          <a:lstStyle>
            <a:defPPr>
              <a:defRPr lang="en-GB"/>
            </a:defPPr>
            <a:lvl1pPr marL="0" algn="r" defTabSz="914400" rtl="0" eaLnBrk="1" latinLnBrk="0" hangingPunct="1">
              <a:defRPr sz="1050" kern="120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72D20E-321F-EE4C-A76D-7EFD4B1BDA03}" type="slidenum">
              <a:rPr lang="en-US" smtClean="0"/>
              <a:pPr/>
              <a:t>4</a:t>
            </a:fld>
            <a:endParaRPr lang="en-US" dirty="0"/>
          </a:p>
        </p:txBody>
      </p:sp>
      <p:sp>
        <p:nvSpPr>
          <p:cNvPr id="13" name="Text Placeholder 5">
            <a:extLst>
              <a:ext uri="{FF2B5EF4-FFF2-40B4-BE49-F238E27FC236}">
                <a16:creationId xmlns:a16="http://schemas.microsoft.com/office/drawing/2014/main" id="{32F74D67-C4D0-3CFF-CDF6-75D5EBA6E644}"/>
              </a:ext>
            </a:extLst>
          </p:cNvPr>
          <p:cNvSpPr>
            <a:spLocks noGrp="1"/>
          </p:cNvSpPr>
          <p:nvPr/>
        </p:nvSpPr>
        <p:spPr>
          <a:xfrm>
            <a:off x="4440797" y="789916"/>
            <a:ext cx="3283527" cy="602673"/>
          </a:xfrm>
          <a:prstGeom prst="rect">
            <a:avLst/>
          </a:prstGeom>
        </p:spPr>
        <p:txBody>
          <a:bodyPr vert="horz" lIns="91440" tIns="45720" rIns="91440" bIns="45720" rtlCol="0" anchor="b">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Combined Risk Score Calculation</a:t>
            </a:r>
            <a:endParaRPr lang="en-GB" dirty="0"/>
          </a:p>
        </p:txBody>
      </p:sp>
      <p:sp>
        <p:nvSpPr>
          <p:cNvPr id="14" name="Text Placeholder 5">
            <a:extLst>
              <a:ext uri="{FF2B5EF4-FFF2-40B4-BE49-F238E27FC236}">
                <a16:creationId xmlns:a16="http://schemas.microsoft.com/office/drawing/2014/main" id="{71BD56BF-C7DD-3024-719E-45A8CC199385}"/>
              </a:ext>
            </a:extLst>
          </p:cNvPr>
          <p:cNvSpPr>
            <a:spLocks noGrp="1"/>
          </p:cNvSpPr>
          <p:nvPr/>
        </p:nvSpPr>
        <p:spPr>
          <a:xfrm>
            <a:off x="8424533" y="850759"/>
            <a:ext cx="3283527" cy="602673"/>
          </a:xfrm>
          <a:prstGeom prst="rect">
            <a:avLst/>
          </a:prstGeom>
        </p:spPr>
        <p:txBody>
          <a:bodyPr vert="horz" lIns="91440" tIns="45720" rIns="91440" bIns="45720" rtlCol="0" anchor="b">
            <a:noAutofit/>
          </a:bodyPr>
          <a:lstStyle>
            <a:lvl1pPr marL="0" indent="0" algn="l" defTabSz="685800" rtl="0" eaLnBrk="1" latinLnBrk="0" hangingPunct="1">
              <a:lnSpc>
                <a:spcPct val="100000"/>
              </a:lnSpc>
              <a:spcBef>
                <a:spcPts val="0"/>
              </a:spcBef>
              <a:buFont typeface="Arial" panose="020B0604020202020204" pitchFamily="34" charset="0"/>
              <a:buNone/>
              <a:defRPr sz="1800" b="1"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Visualized insights in Tableau</a:t>
            </a:r>
            <a:endParaRPr lang="en-GB" dirty="0"/>
          </a:p>
        </p:txBody>
      </p:sp>
      <p:sp>
        <p:nvSpPr>
          <p:cNvPr id="15" name="Text Placeholder 4">
            <a:extLst>
              <a:ext uri="{FF2B5EF4-FFF2-40B4-BE49-F238E27FC236}">
                <a16:creationId xmlns:a16="http://schemas.microsoft.com/office/drawing/2014/main" id="{5063D313-4376-C783-4C80-025D742052C0}"/>
              </a:ext>
            </a:extLst>
          </p:cNvPr>
          <p:cNvSpPr>
            <a:spLocks noGrp="1"/>
          </p:cNvSpPr>
          <p:nvPr/>
        </p:nvSpPr>
        <p:spPr>
          <a:xfrm>
            <a:off x="534775" y="1353705"/>
            <a:ext cx="3283527" cy="1378796"/>
          </a:xfrm>
          <a:prstGeom prst="rect">
            <a:avLst/>
          </a:prstGeom>
        </p:spPr>
        <p:txBody>
          <a:bodyPr vert="horz" lIns="91440" tIns="45720" rIns="91440" bIns="45720" rtlCol="0">
            <a:noAutofit/>
          </a:bodyPr>
          <a:lstStyle>
            <a:lvl1pPr marL="0" indent="0" algn="l" defTabSz="685800" rtl="0" eaLnBrk="1" latinLnBrk="0" hangingPunct="1">
              <a:lnSpc>
                <a:spcPct val="100000"/>
              </a:lnSpc>
              <a:spcBef>
                <a:spcPts val="0"/>
              </a:spcBef>
              <a:buFont typeface="Arial" panose="020B0604020202020204" pitchFamily="34" charset="0"/>
              <a:buNone/>
              <a:defRPr sz="16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t>Removed records with excessive missing values, standardized aircraft names, and corrected formatting issues to ensure accurate grouping and analysis.</a:t>
            </a:r>
            <a:endParaRPr lang="en-GB" sz="1800" dirty="0"/>
          </a:p>
        </p:txBody>
      </p:sp>
      <p:sp>
        <p:nvSpPr>
          <p:cNvPr id="16" name="Text Placeholder 6">
            <a:extLst>
              <a:ext uri="{FF2B5EF4-FFF2-40B4-BE49-F238E27FC236}">
                <a16:creationId xmlns:a16="http://schemas.microsoft.com/office/drawing/2014/main" id="{79D853E7-9CC2-66E5-0213-FD6C515DF270}"/>
              </a:ext>
            </a:extLst>
          </p:cNvPr>
          <p:cNvSpPr>
            <a:spLocks noGrp="1"/>
          </p:cNvSpPr>
          <p:nvPr/>
        </p:nvSpPr>
        <p:spPr>
          <a:xfrm>
            <a:off x="4271978" y="1334198"/>
            <a:ext cx="3283527" cy="1527511"/>
          </a:xfrm>
          <a:prstGeom prst="rect">
            <a:avLst/>
          </a:prstGeom>
        </p:spPr>
        <p:txBody>
          <a:bodyPr vert="horz" lIns="91440" tIns="45720" rIns="91440" bIns="45720" rtlCol="0">
            <a:noAutofit/>
          </a:bodyPr>
          <a:lstStyle>
            <a:lvl1pPr marL="0" indent="0" algn="l" defTabSz="685800" rtl="0" eaLnBrk="1" latinLnBrk="0" hangingPunct="1">
              <a:lnSpc>
                <a:spcPct val="100000"/>
              </a:lnSpc>
              <a:spcBef>
                <a:spcPts val="0"/>
              </a:spcBef>
              <a:buFont typeface="Arial" panose="020B0604020202020204" pitchFamily="34" charset="0"/>
              <a:buNone/>
              <a:defRPr sz="16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t>Calculated a combined risk score for each aircraft make by multiplying accident frequency by average severity. This allowed us to rank aircraft based on both how often and how badly they were involved in incidents.</a:t>
            </a:r>
            <a:br>
              <a:rPr lang="en-US" sz="1800" dirty="0"/>
            </a:br>
            <a:endParaRPr lang="en-GB" sz="1800" dirty="0"/>
          </a:p>
        </p:txBody>
      </p:sp>
      <p:cxnSp>
        <p:nvCxnSpPr>
          <p:cNvPr id="31" name="Straight Connector 30">
            <a:extLst>
              <a:ext uri="{FF2B5EF4-FFF2-40B4-BE49-F238E27FC236}">
                <a16:creationId xmlns:a16="http://schemas.microsoft.com/office/drawing/2014/main" id="{5B533E7F-19CD-D8EC-BECF-A8DD8D20463D}"/>
              </a:ext>
            </a:extLst>
          </p:cNvPr>
          <p:cNvCxnSpPr/>
          <p:nvPr/>
        </p:nvCxnSpPr>
        <p:spPr>
          <a:xfrm>
            <a:off x="3986784" y="768096"/>
            <a:ext cx="0" cy="6089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814630-8E6A-869C-4B12-94B40C1F8997}"/>
              </a:ext>
            </a:extLst>
          </p:cNvPr>
          <p:cNvCxnSpPr/>
          <p:nvPr/>
        </p:nvCxnSpPr>
        <p:spPr>
          <a:xfrm>
            <a:off x="8107680" y="768096"/>
            <a:ext cx="0" cy="60899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 Placeholder 6">
            <a:extLst>
              <a:ext uri="{FF2B5EF4-FFF2-40B4-BE49-F238E27FC236}">
                <a16:creationId xmlns:a16="http://schemas.microsoft.com/office/drawing/2014/main" id="{E36F3D45-7597-63E9-0651-69791C2F90ED}"/>
              </a:ext>
            </a:extLst>
          </p:cNvPr>
          <p:cNvSpPr>
            <a:spLocks noGrp="1"/>
          </p:cNvSpPr>
          <p:nvPr/>
        </p:nvSpPr>
        <p:spPr>
          <a:xfrm>
            <a:off x="4370141" y="4550508"/>
            <a:ext cx="3283527" cy="1517576"/>
          </a:xfrm>
          <a:prstGeom prst="rect">
            <a:avLst/>
          </a:prstGeom>
        </p:spPr>
        <p:txBody>
          <a:bodyPr vert="horz" lIns="91440" tIns="45720" rIns="91440" bIns="45720" rtlCol="0">
            <a:noAutofit/>
          </a:bodyPr>
          <a:lstStyle>
            <a:lvl1pPr marL="0" indent="0" algn="l" defTabSz="685800" rtl="0" eaLnBrk="1" latinLnBrk="0" hangingPunct="1">
              <a:lnSpc>
                <a:spcPct val="100000"/>
              </a:lnSpc>
              <a:spcBef>
                <a:spcPts val="0"/>
              </a:spcBef>
              <a:buFont typeface="Arial" panose="020B0604020202020204" pitchFamily="34" charset="0"/>
              <a:buNone/>
              <a:defRPr sz="16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Grouped insights into three focus areas:</a:t>
            </a:r>
          </a:p>
          <a:p>
            <a:pPr marL="342900" indent="-342900">
              <a:buFont typeface="+mj-lt"/>
              <a:buAutoNum type="arabicPeriod"/>
            </a:pPr>
            <a:r>
              <a:rPr lang="en-US" sz="1800" dirty="0"/>
              <a:t>Make and Model Overview</a:t>
            </a:r>
          </a:p>
          <a:p>
            <a:pPr marL="342900" indent="-342900">
              <a:buFont typeface="+mj-lt"/>
              <a:buAutoNum type="arabicPeriod"/>
            </a:pPr>
            <a:r>
              <a:rPr lang="en-US" sz="1800" dirty="0"/>
              <a:t>Injury and Damage Patterns</a:t>
            </a:r>
          </a:p>
          <a:p>
            <a:pPr marL="342900" indent="-342900">
              <a:buFont typeface="+mj-lt"/>
              <a:buAutoNum type="arabicPeriod"/>
            </a:pPr>
            <a:r>
              <a:rPr lang="en-US" sz="1800" dirty="0"/>
              <a:t>Safer Aircraft Identification based on consistent survival outcomes.</a:t>
            </a:r>
          </a:p>
        </p:txBody>
      </p:sp>
    </p:spTree>
    <p:extLst>
      <p:ext uri="{BB962C8B-B14F-4D97-AF65-F5344CB8AC3E}">
        <p14:creationId xmlns:p14="http://schemas.microsoft.com/office/powerpoint/2010/main" val="351106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50804-DF74-CD5F-5722-E873C221BB17}"/>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97CD08A6-FA4F-4195-BBAD-380FAB17C574}"/>
              </a:ext>
            </a:extLst>
          </p:cNvPr>
          <p:cNvSpPr>
            <a:spLocks noGrp="1"/>
          </p:cNvSpPr>
          <p:nvPr/>
        </p:nvSpPr>
        <p:spPr>
          <a:xfrm>
            <a:off x="1886076" y="108662"/>
            <a:ext cx="10305923" cy="680011"/>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pPr algn="ctr"/>
            <a:r>
              <a:rPr lang="en-US" dirty="0"/>
              <a:t>Key Findings – Riskiest Manufacturers</a:t>
            </a:r>
            <a:endParaRPr lang="en-GB" b="1" dirty="0"/>
          </a:p>
        </p:txBody>
      </p:sp>
      <p:pic>
        <p:nvPicPr>
          <p:cNvPr id="6" name="Picture 5">
            <a:extLst>
              <a:ext uri="{FF2B5EF4-FFF2-40B4-BE49-F238E27FC236}">
                <a16:creationId xmlns:a16="http://schemas.microsoft.com/office/drawing/2014/main" id="{F73A2EA0-CB25-5622-D0EA-62AE5B96F703}"/>
              </a:ext>
            </a:extLst>
          </p:cNvPr>
          <p:cNvPicPr>
            <a:picLocks noChangeAspect="1"/>
          </p:cNvPicPr>
          <p:nvPr/>
        </p:nvPicPr>
        <p:blipFill>
          <a:blip r:embed="rId2"/>
          <a:stretch>
            <a:fillRect/>
          </a:stretch>
        </p:blipFill>
        <p:spPr>
          <a:xfrm>
            <a:off x="234277" y="962409"/>
            <a:ext cx="6925475" cy="5310375"/>
          </a:xfrm>
          <a:prstGeom prst="rect">
            <a:avLst/>
          </a:prstGeom>
        </p:spPr>
      </p:pic>
      <p:sp>
        <p:nvSpPr>
          <p:cNvPr id="14" name="Rectangle 6">
            <a:extLst>
              <a:ext uri="{FF2B5EF4-FFF2-40B4-BE49-F238E27FC236}">
                <a16:creationId xmlns:a16="http://schemas.microsoft.com/office/drawing/2014/main" id="{C4335E48-C844-E541-761D-11EDBCF661EC}"/>
              </a:ext>
            </a:extLst>
          </p:cNvPr>
          <p:cNvSpPr>
            <a:spLocks noChangeArrowheads="1"/>
          </p:cNvSpPr>
          <p:nvPr/>
        </p:nvSpPr>
        <p:spPr bwMode="auto">
          <a:xfrm rot="10800000" flipV="1">
            <a:off x="7552943" y="962409"/>
            <a:ext cx="440477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CESSNA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BOEING</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PIPER</a:t>
            </a:r>
            <a:r>
              <a:rPr kumimoji="0" lang="en-US" altLang="en-US" b="0" i="0" u="none" strike="noStrike" cap="none" normalizeH="0" baseline="0" dirty="0">
                <a:ln>
                  <a:noFill/>
                </a:ln>
                <a:solidFill>
                  <a:schemeClr val="tx1"/>
                </a:solidFill>
                <a:effectLst/>
                <a:latin typeface="Arial" panose="020B0604020202020204" pitchFamily="34" charset="0"/>
              </a:rPr>
              <a:t> rank as the top three riskiest aircraft manufacturers, based on their high number of incidents combined with severe outcomes.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These brands contribute the highest </a:t>
            </a:r>
            <a:r>
              <a:rPr kumimoji="0" lang="en-US" altLang="en-US" b="1" i="0" u="none" strike="noStrike" cap="none" normalizeH="0" baseline="0" dirty="0">
                <a:ln>
                  <a:noFill/>
                </a:ln>
                <a:solidFill>
                  <a:schemeClr val="tx1"/>
                </a:solidFill>
                <a:effectLst/>
                <a:latin typeface="Arial" panose="020B0604020202020204" pitchFamily="34" charset="0"/>
              </a:rPr>
              <a:t>combined risk scores</a:t>
            </a:r>
            <a:r>
              <a:rPr kumimoji="0" lang="en-US" altLang="en-US" b="0" i="0" u="none" strike="noStrike" cap="none" normalizeH="0" baseline="0" dirty="0">
                <a:ln>
                  <a:noFill/>
                </a:ln>
                <a:solidFill>
                  <a:schemeClr val="tx1"/>
                </a:solidFill>
                <a:effectLst/>
                <a:latin typeface="Arial" panose="020B0604020202020204" pitchFamily="34" charset="0"/>
              </a:rPr>
              <a:t>, meaning they appear frequently in accidents </a:t>
            </a:r>
            <a:r>
              <a:rPr kumimoji="0" lang="en-US" altLang="en-US" b="1" i="0" u="none" strike="noStrike" cap="none" normalizeH="0" baseline="0" dirty="0">
                <a:ln>
                  <a:noFill/>
                </a:ln>
                <a:solidFill>
                  <a:schemeClr val="tx1"/>
                </a:solidFill>
                <a:effectLst/>
                <a:latin typeface="Arial" panose="020B0604020202020204" pitchFamily="34" charset="0"/>
              </a:rPr>
              <a:t>and</a:t>
            </a:r>
            <a:r>
              <a:rPr kumimoji="0" lang="en-US" altLang="en-US" b="0" i="0" u="none" strike="noStrike" cap="none" normalizeH="0" baseline="0" dirty="0">
                <a:ln>
                  <a:noFill/>
                </a:ln>
                <a:solidFill>
                  <a:schemeClr val="tx1"/>
                </a:solidFill>
                <a:effectLst/>
                <a:latin typeface="Arial" panose="020B0604020202020204" pitchFamily="34" charset="0"/>
              </a:rPr>
              <a:t> are often involved in serious or fatal ones.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This finding helps us narrow down which manufacturers pose higher long-term operational risks — and which to avoid during fleet selection.</a:t>
            </a:r>
          </a:p>
        </p:txBody>
      </p:sp>
    </p:spTree>
    <p:extLst>
      <p:ext uri="{BB962C8B-B14F-4D97-AF65-F5344CB8AC3E}">
        <p14:creationId xmlns:p14="http://schemas.microsoft.com/office/powerpoint/2010/main" val="241090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41F28-67D5-FEE4-567D-04533E8FBD3E}"/>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1690568F-DE52-C889-9189-3546654AEB58}"/>
              </a:ext>
            </a:extLst>
          </p:cNvPr>
          <p:cNvSpPr>
            <a:spLocks noGrp="1"/>
          </p:cNvSpPr>
          <p:nvPr/>
        </p:nvSpPr>
        <p:spPr>
          <a:xfrm>
            <a:off x="1886076" y="108662"/>
            <a:ext cx="9214739" cy="680011"/>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pPr algn="ctr"/>
            <a:r>
              <a:rPr lang="en-US" dirty="0"/>
              <a:t>Key Findings – Safest Manufacturers</a:t>
            </a:r>
            <a:endParaRPr lang="en-GB" b="1" dirty="0"/>
          </a:p>
        </p:txBody>
      </p:sp>
      <p:sp>
        <p:nvSpPr>
          <p:cNvPr id="14" name="Rectangle 6">
            <a:extLst>
              <a:ext uri="{FF2B5EF4-FFF2-40B4-BE49-F238E27FC236}">
                <a16:creationId xmlns:a16="http://schemas.microsoft.com/office/drawing/2014/main" id="{49D09A60-3CAA-C105-58C8-4562212CD032}"/>
              </a:ext>
            </a:extLst>
          </p:cNvPr>
          <p:cNvSpPr>
            <a:spLocks noChangeArrowheads="1"/>
          </p:cNvSpPr>
          <p:nvPr/>
        </p:nvSpPr>
        <p:spPr bwMode="auto">
          <a:xfrm rot="10800000" flipV="1">
            <a:off x="7342631" y="1443841"/>
            <a:ext cx="440477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b="1" dirty="0"/>
          </a:p>
          <a:p>
            <a:pPr marL="285750" indent="-285750">
              <a:buFont typeface="Wingdings" panose="05000000000000000000" pitchFamily="2" charset="2"/>
              <a:buChar char="Ø"/>
            </a:pPr>
            <a:r>
              <a:rPr lang="en-US" b="1" dirty="0"/>
              <a:t>UNIVERSAL STINSON</a:t>
            </a:r>
            <a:r>
              <a:rPr lang="en-US" dirty="0"/>
              <a:t>, </a:t>
            </a:r>
            <a:r>
              <a:rPr lang="en-US" b="1" dirty="0"/>
              <a:t>MONNETT</a:t>
            </a:r>
            <a:r>
              <a:rPr lang="en-US" dirty="0"/>
              <a:t>, and </a:t>
            </a:r>
            <a:r>
              <a:rPr lang="en-US" b="1" dirty="0"/>
              <a:t>AEROPRO CZ</a:t>
            </a:r>
            <a:r>
              <a:rPr lang="en-US" dirty="0"/>
              <a:t> are the top three safest aircraft manufacturers in this analysis, with the lowest combined risk scores.</a:t>
            </a:r>
          </a:p>
          <a:p>
            <a:pPr marL="285750" indent="-285750">
              <a:buFont typeface="Wingdings" panose="05000000000000000000" pitchFamily="2" charset="2"/>
              <a:buChar char="Ø"/>
            </a:pPr>
            <a:r>
              <a:rPr lang="en-US" dirty="0"/>
              <a:t>These manufacturers consistently showed:</a:t>
            </a:r>
          </a:p>
          <a:p>
            <a:pPr marL="742950" lvl="1" indent="-285750">
              <a:buFont typeface="Wingdings" panose="05000000000000000000" pitchFamily="2" charset="2"/>
              <a:buChar char="§"/>
            </a:pPr>
            <a:r>
              <a:rPr lang="en-US" dirty="0"/>
              <a:t>Low accident counts</a:t>
            </a:r>
          </a:p>
          <a:p>
            <a:pPr marL="742950" lvl="1" indent="-285750">
              <a:buFont typeface="Wingdings" panose="05000000000000000000" pitchFamily="2" charset="2"/>
              <a:buChar char="§"/>
            </a:pPr>
            <a:r>
              <a:rPr lang="en-US" dirty="0"/>
              <a:t>Minimal injury severity</a:t>
            </a:r>
          </a:p>
          <a:p>
            <a:pPr marL="742950" lvl="1" indent="-285750">
              <a:buFont typeface="Wingdings" panose="05000000000000000000" pitchFamily="2" charset="2"/>
              <a:buChar char="§"/>
            </a:pPr>
            <a:r>
              <a:rPr lang="en-US" dirty="0"/>
              <a:t>Higher survivability rates in reported incidents</a:t>
            </a:r>
          </a:p>
          <a:p>
            <a:pPr marL="285750" indent="-285750">
              <a:buFont typeface="Wingdings" panose="05000000000000000000" pitchFamily="2" charset="2"/>
              <a:buChar char="Ø"/>
            </a:pPr>
            <a:r>
              <a:rPr lang="en-US" dirty="0"/>
              <a:t>Their safety records suggest they could be strong candidates for safe, stable, and low-risk fleet investments.</a:t>
            </a:r>
          </a:p>
        </p:txBody>
      </p:sp>
      <p:pic>
        <p:nvPicPr>
          <p:cNvPr id="3" name="Picture 2">
            <a:extLst>
              <a:ext uri="{FF2B5EF4-FFF2-40B4-BE49-F238E27FC236}">
                <a16:creationId xmlns:a16="http://schemas.microsoft.com/office/drawing/2014/main" id="{E0B50E4B-8681-4C57-9725-8184E5A4B0D9}"/>
              </a:ext>
            </a:extLst>
          </p:cNvPr>
          <p:cNvPicPr>
            <a:picLocks noChangeAspect="1"/>
          </p:cNvPicPr>
          <p:nvPr/>
        </p:nvPicPr>
        <p:blipFill>
          <a:blip r:embed="rId2"/>
          <a:stretch>
            <a:fillRect/>
          </a:stretch>
        </p:blipFill>
        <p:spPr>
          <a:xfrm>
            <a:off x="234278" y="1186738"/>
            <a:ext cx="6349402" cy="4936933"/>
          </a:xfrm>
          <a:prstGeom prst="rect">
            <a:avLst/>
          </a:prstGeom>
        </p:spPr>
      </p:pic>
    </p:spTree>
    <p:extLst>
      <p:ext uri="{BB962C8B-B14F-4D97-AF65-F5344CB8AC3E}">
        <p14:creationId xmlns:p14="http://schemas.microsoft.com/office/powerpoint/2010/main" val="256483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19D05-5E24-721E-4188-BC3D49D90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24851A-4AAA-D4A1-2100-E4BFB2DB15FE}"/>
              </a:ext>
            </a:extLst>
          </p:cNvPr>
          <p:cNvSpPr>
            <a:spLocks noGrp="1"/>
          </p:cNvSpPr>
          <p:nvPr/>
        </p:nvSpPr>
        <p:spPr>
          <a:xfrm>
            <a:off x="0" y="153105"/>
            <a:ext cx="12192000" cy="1200630"/>
          </a:xfrm>
          <a:prstGeom prst="rect">
            <a:avLst/>
          </a:prstGeom>
        </p:spPr>
        <p:txBody>
          <a:bodyPr vert="horz" wrap="square" lIns="91440" tIns="45720" rIns="91440" bIns="45720" rtlCol="0" anchor="ctr">
            <a:norm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r>
              <a:rPr lang="en-US" dirty="0"/>
              <a:t>Accident Trends and Model-Level Safety Insights</a:t>
            </a:r>
            <a:endParaRPr lang="en-GB" dirty="0"/>
          </a:p>
        </p:txBody>
      </p:sp>
      <p:pic>
        <p:nvPicPr>
          <p:cNvPr id="6" name="Picture 5">
            <a:extLst>
              <a:ext uri="{FF2B5EF4-FFF2-40B4-BE49-F238E27FC236}">
                <a16:creationId xmlns:a16="http://schemas.microsoft.com/office/drawing/2014/main" id="{47897AF7-E041-E35A-4BC7-2989EEE1414E}"/>
              </a:ext>
            </a:extLst>
          </p:cNvPr>
          <p:cNvPicPr>
            <a:picLocks noChangeAspect="1"/>
          </p:cNvPicPr>
          <p:nvPr/>
        </p:nvPicPr>
        <p:blipFill>
          <a:blip r:embed="rId2"/>
          <a:stretch>
            <a:fillRect/>
          </a:stretch>
        </p:blipFill>
        <p:spPr>
          <a:xfrm>
            <a:off x="600075" y="1232474"/>
            <a:ext cx="4804029" cy="3223027"/>
          </a:xfrm>
          <a:prstGeom prst="rect">
            <a:avLst/>
          </a:prstGeom>
        </p:spPr>
      </p:pic>
      <p:pic>
        <p:nvPicPr>
          <p:cNvPr id="9" name="Picture 8">
            <a:extLst>
              <a:ext uri="{FF2B5EF4-FFF2-40B4-BE49-F238E27FC236}">
                <a16:creationId xmlns:a16="http://schemas.microsoft.com/office/drawing/2014/main" id="{13D2A60A-8C27-1464-CBC6-8EED8E3A3183}"/>
              </a:ext>
            </a:extLst>
          </p:cNvPr>
          <p:cNvPicPr>
            <a:picLocks noChangeAspect="1"/>
          </p:cNvPicPr>
          <p:nvPr/>
        </p:nvPicPr>
        <p:blipFill>
          <a:blip r:embed="rId3"/>
          <a:stretch>
            <a:fillRect/>
          </a:stretch>
        </p:blipFill>
        <p:spPr>
          <a:xfrm>
            <a:off x="5678526" y="1232473"/>
            <a:ext cx="5716349" cy="3223027"/>
          </a:xfrm>
          <a:prstGeom prst="rect">
            <a:avLst/>
          </a:prstGeom>
        </p:spPr>
      </p:pic>
      <p:sp>
        <p:nvSpPr>
          <p:cNvPr id="10" name="Rectangle 1">
            <a:extLst>
              <a:ext uri="{FF2B5EF4-FFF2-40B4-BE49-F238E27FC236}">
                <a16:creationId xmlns:a16="http://schemas.microsoft.com/office/drawing/2014/main" id="{E754F78D-4EFE-CA8D-0BBF-31A689FBD900}"/>
              </a:ext>
            </a:extLst>
          </p:cNvPr>
          <p:cNvSpPr>
            <a:spLocks noChangeArrowheads="1"/>
          </p:cNvSpPr>
          <p:nvPr/>
        </p:nvSpPr>
        <p:spPr bwMode="auto">
          <a:xfrm rot="10800000" flipV="1">
            <a:off x="983779" y="5090236"/>
            <a:ext cx="863570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a:ln>
                  <a:noFill/>
                </a:ln>
                <a:solidFill>
                  <a:schemeClr val="tx1"/>
                </a:solidFill>
                <a:effectLst/>
                <a:latin typeface="Arial" panose="020B0604020202020204" pitchFamily="34" charset="0"/>
              </a:rPr>
              <a:t>Model-level safety varies greatly</a:t>
            </a:r>
            <a:r>
              <a:rPr kumimoji="0" lang="en-US" altLang="en-US" sz="1200" b="0" i="0" u="none" strike="noStrike" cap="none" normalizeH="0" baseline="0" dirty="0">
                <a:ln>
                  <a:noFill/>
                </a:ln>
                <a:solidFill>
                  <a:schemeClr val="tx1"/>
                </a:solidFill>
                <a:effectLst/>
                <a:latin typeface="Arial" panose="020B0604020202020204" pitchFamily="34" charset="0"/>
              </a:rPr>
              <a:t> — some aircraft, like the Boeing 747 and DC-10-30, consistently show higher numbers of uninjured passengers across incidents.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a:ln>
                  <a:noFill/>
                </a:ln>
                <a:solidFill>
                  <a:schemeClr val="tx1"/>
                </a:solidFill>
                <a:effectLst/>
                <a:latin typeface="Arial" panose="020B0604020202020204" pitchFamily="34" charset="0"/>
              </a:rPr>
              <a:t>Not all aircraft within a manufacturer are equal</a:t>
            </a:r>
            <a:r>
              <a:rPr kumimoji="0" lang="en-US" altLang="en-US" sz="1200" b="0" i="0" u="none" strike="noStrike" cap="none" normalizeH="0" baseline="0" dirty="0">
                <a:ln>
                  <a:noFill/>
                </a:ln>
                <a:solidFill>
                  <a:schemeClr val="tx1"/>
                </a:solidFill>
                <a:effectLst/>
                <a:latin typeface="Arial" panose="020B0604020202020204" pitchFamily="34" charset="0"/>
              </a:rPr>
              <a:t> — this boxplot helps identify which specific models offer better survival outcomes.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a:ln>
                  <a:noFill/>
                </a:ln>
                <a:solidFill>
                  <a:schemeClr val="tx1"/>
                </a:solidFill>
                <a:effectLst/>
                <a:latin typeface="Arial" panose="020B0604020202020204" pitchFamily="34" charset="0"/>
              </a:rPr>
              <a:t>Long-term accident trends</a:t>
            </a:r>
            <a:r>
              <a:rPr kumimoji="0" lang="en-US" altLang="en-US" sz="1200" b="0" i="0" u="none" strike="noStrike" cap="none" normalizeH="0" baseline="0" dirty="0">
                <a:ln>
                  <a:noFill/>
                </a:ln>
                <a:solidFill>
                  <a:schemeClr val="tx1"/>
                </a:solidFill>
                <a:effectLst/>
                <a:latin typeface="Arial" panose="020B0604020202020204" pitchFamily="34" charset="0"/>
              </a:rPr>
              <a:t> show that CESSNA and PIPER have had consistently higher incident rates over time, while BOEING, BEECH, and BELL remained more stable.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0" i="0" u="none" strike="noStrike" cap="none" normalizeH="0" baseline="0" dirty="0">
                <a:ln>
                  <a:noFill/>
                </a:ln>
                <a:solidFill>
                  <a:schemeClr val="tx1"/>
                </a:solidFill>
                <a:effectLst/>
                <a:latin typeface="Arial" panose="020B0604020202020204" pitchFamily="34" charset="0"/>
              </a:rPr>
              <a:t>These insights support our recommendation to evaluate both </a:t>
            </a:r>
            <a:r>
              <a:rPr kumimoji="0" lang="en-US" altLang="en-US" sz="1200" b="1" i="0" u="none" strike="noStrike" cap="none" normalizeH="0" baseline="0" dirty="0">
                <a:ln>
                  <a:noFill/>
                </a:ln>
                <a:solidFill>
                  <a:schemeClr val="tx1"/>
                </a:solidFill>
                <a:effectLst/>
                <a:latin typeface="Arial" panose="020B0604020202020204" pitchFamily="34" charset="0"/>
              </a:rPr>
              <a:t>brands</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individual aircraft models</a:t>
            </a:r>
            <a:r>
              <a:rPr kumimoji="0" lang="en-US" altLang="en-US" sz="1200" b="0" i="0" u="none" strike="noStrike" cap="none" normalizeH="0" baseline="0" dirty="0">
                <a:ln>
                  <a:noFill/>
                </a:ln>
                <a:solidFill>
                  <a:schemeClr val="tx1"/>
                </a:solidFill>
                <a:effectLst/>
                <a:latin typeface="Arial" panose="020B0604020202020204" pitchFamily="34" charset="0"/>
              </a:rPr>
              <a:t> before purchase.</a:t>
            </a:r>
          </a:p>
        </p:txBody>
      </p:sp>
    </p:spTree>
    <p:extLst>
      <p:ext uri="{BB962C8B-B14F-4D97-AF65-F5344CB8AC3E}">
        <p14:creationId xmlns:p14="http://schemas.microsoft.com/office/powerpoint/2010/main" val="292437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2ECE87-93DA-6191-DCE4-638EFDCE8C77}"/>
              </a:ext>
            </a:extLst>
          </p:cNvPr>
          <p:cNvPicPr>
            <a:picLocks noChangeAspect="1"/>
          </p:cNvPicPr>
          <p:nvPr/>
        </p:nvPicPr>
        <p:blipFill>
          <a:blip r:embed="rId2"/>
          <a:stretch>
            <a:fillRect/>
          </a:stretch>
        </p:blipFill>
        <p:spPr>
          <a:xfrm>
            <a:off x="681227" y="1761258"/>
            <a:ext cx="8229601" cy="3335483"/>
          </a:xfrm>
          <a:prstGeom prst="rect">
            <a:avLst/>
          </a:prstGeom>
        </p:spPr>
      </p:pic>
      <p:sp>
        <p:nvSpPr>
          <p:cNvPr id="3" name="Title 1">
            <a:extLst>
              <a:ext uri="{FF2B5EF4-FFF2-40B4-BE49-F238E27FC236}">
                <a16:creationId xmlns:a16="http://schemas.microsoft.com/office/drawing/2014/main" id="{4ACEEDED-101E-71C0-8D77-082173E52ABA}"/>
              </a:ext>
            </a:extLst>
          </p:cNvPr>
          <p:cNvSpPr>
            <a:spLocks noGrp="1"/>
          </p:cNvSpPr>
          <p:nvPr/>
        </p:nvSpPr>
        <p:spPr>
          <a:xfrm>
            <a:off x="164592" y="118871"/>
            <a:ext cx="11530584" cy="713655"/>
          </a:xfrm>
          <a:prstGeom prst="rect">
            <a:avLst/>
          </a:prstGeom>
        </p:spPr>
        <p:txBody>
          <a:bodyPr vert="horz" wrap="square" lIns="91440" tIns="45720" rIns="91440" bIns="45720" rtlCol="0" anchor="ctr">
            <a:noAutofit/>
          </a:bodyPr>
          <a:lstStyle>
            <a:lvl1pPr algn="l" defTabSz="685800" rtl="0" eaLnBrk="1" latinLnBrk="0" hangingPunct="1">
              <a:lnSpc>
                <a:spcPct val="90000"/>
              </a:lnSpc>
              <a:spcBef>
                <a:spcPct val="0"/>
              </a:spcBef>
              <a:buNone/>
              <a:defRPr sz="4400" b="0" kern="1200">
                <a:solidFill>
                  <a:schemeClr val="tx1"/>
                </a:solidFill>
                <a:latin typeface="+mj-lt"/>
                <a:ea typeface="+mj-ea"/>
                <a:cs typeface="+mj-cs"/>
              </a:defRPr>
            </a:lvl1pPr>
          </a:lstStyle>
          <a:p>
            <a:pPr algn="ctr"/>
            <a:r>
              <a:rPr lang="en-US" sz="2800" b="1" dirty="0"/>
              <a:t>Aviation Risk Dashboard Summary (1962–2023)</a:t>
            </a:r>
            <a:br>
              <a:rPr lang="en-US" sz="2800" dirty="0"/>
            </a:br>
            <a:r>
              <a:rPr lang="en-US" sz="2800" i="1" dirty="0"/>
              <a:t>Identifying the Safest Aircraft for Commercial Operations</a:t>
            </a:r>
            <a:endParaRPr lang="en-GB" sz="2800" dirty="0"/>
          </a:p>
        </p:txBody>
      </p:sp>
      <p:sp>
        <p:nvSpPr>
          <p:cNvPr id="5" name="TextBox 4">
            <a:extLst>
              <a:ext uri="{FF2B5EF4-FFF2-40B4-BE49-F238E27FC236}">
                <a16:creationId xmlns:a16="http://schemas.microsoft.com/office/drawing/2014/main" id="{6ED92C1D-C078-CAAF-93D8-EC530C405F4D}"/>
              </a:ext>
            </a:extLst>
          </p:cNvPr>
          <p:cNvSpPr txBox="1"/>
          <p:nvPr/>
        </p:nvSpPr>
        <p:spPr>
          <a:xfrm>
            <a:off x="681227" y="5247978"/>
            <a:ext cx="6094476" cy="1015663"/>
          </a:xfrm>
          <a:prstGeom prst="rect">
            <a:avLst/>
          </a:prstGeom>
          <a:noFill/>
        </p:spPr>
        <p:txBody>
          <a:bodyPr wrap="square">
            <a:spAutoFit/>
          </a:bodyPr>
          <a:lstStyle/>
          <a:p>
            <a:pPr marL="171450" indent="-171450">
              <a:buFont typeface="Wingdings" panose="05000000000000000000" pitchFamily="2" charset="2"/>
              <a:buChar char="Ø"/>
            </a:pPr>
            <a:r>
              <a:rPr lang="en-US" sz="1200" dirty="0"/>
              <a:t>Models like the Boeing 737 and DC-10-30 show strong survival outcomes (high number of uninjured).Cruise and approach phases are where most fatalities occur — key focus areas for pilot training and safety </a:t>
            </a:r>
            <a:r>
              <a:rPr lang="en-US" sz="1200" dirty="0" err="1"/>
              <a:t>systems.The</a:t>
            </a:r>
            <a:r>
              <a:rPr lang="en-US" sz="1200" dirty="0"/>
              <a:t> safest manufacturers include GRUMMAN, AEROSTAR, and </a:t>
            </a:r>
            <a:r>
              <a:rPr lang="en-US" sz="1200" dirty="0" err="1"/>
              <a:t>CAMERON.Highest</a:t>
            </a:r>
            <a:r>
              <a:rPr lang="en-US" sz="1200" dirty="0"/>
              <a:t>-risk brands — CESSNA, BOEING, and PIPER — show both frequent and severe accident history.</a:t>
            </a:r>
          </a:p>
        </p:txBody>
      </p:sp>
    </p:spTree>
    <p:extLst>
      <p:ext uri="{BB962C8B-B14F-4D97-AF65-F5344CB8AC3E}">
        <p14:creationId xmlns:p14="http://schemas.microsoft.com/office/powerpoint/2010/main" val="1163271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796</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Joram lemaiyan</cp:lastModifiedBy>
  <cp:revision>3</cp:revision>
  <dcterms:created xsi:type="dcterms:W3CDTF">2025-07-26T17:03:05Z</dcterms:created>
  <dcterms:modified xsi:type="dcterms:W3CDTF">2025-07-27T14:48:32Z</dcterms:modified>
</cp:coreProperties>
</file>