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61" r:id="rId5"/>
    <p:sldId id="264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C0A"/>
    <a:srgbClr val="00B0F0"/>
    <a:srgbClr val="FF6600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xels-pixabay-373543"/>
          <p:cNvPicPr>
            <a:picLocks noChangeAspect="1"/>
          </p:cNvPicPr>
          <p:nvPr/>
        </p:nvPicPr>
        <p:blipFill>
          <a:blip r:embed="rId1">
            <a:alphaModFix amt="91000"/>
            <a:grayscl/>
          </a:blip>
          <a:srcRect l="47" r="-146" b="-18314"/>
          <a:stretch>
            <a:fillRect/>
          </a:stretch>
        </p:blipFill>
        <p:spPr>
          <a:xfrm>
            <a:off x="0" y="45720"/>
            <a:ext cx="12191365" cy="812673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635" y="1818640"/>
            <a:ext cx="12190730" cy="112014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332798" y="2025650"/>
            <a:ext cx="55257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algn="ctr"/>
            <a:r>
              <a:rPr lang="en-US" sz="4000" b="1">
                <a:solidFill>
                  <a:schemeClr val="bg1"/>
                </a:solidFill>
                <a:latin typeface="Ubuntu" panose="020B0504030602030204" charset="0"/>
                <a:cs typeface="Ubuntu" panose="020B0504030602030204" charset="0"/>
              </a:rPr>
              <a:t>Финальный проект</a:t>
            </a:r>
            <a:endParaRPr lang="en-US" sz="4000" b="1">
              <a:solidFill>
                <a:schemeClr val="bg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15645"/>
          </a:xfrm>
        </p:spPr>
        <p:txBody>
          <a:bodyPr/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effectLst/>
                <a:latin typeface="Ubuntu" panose="020B0504030602030204" charset="0"/>
                <a:cs typeface="Ubuntu" panose="020B0504030602030204" charset="0"/>
              </a:rPr>
              <a:t>ЗАДАЧА</a:t>
            </a:r>
            <a:endParaRPr lang="en-US" sz="2800">
              <a:solidFill>
                <a:schemeClr val="bg1">
                  <a:lumMod val="95000"/>
                </a:schemeClr>
              </a:solidFill>
              <a:effectLst/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647700" y="1254760"/>
            <a:ext cx="10515600" cy="1569085"/>
          </a:xfrm>
        </p:spPr>
        <p:txBody>
          <a:bodyPr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Цель клиента - рост продаж на 20%</a:t>
            </a:r>
            <a:endParaRPr lang="en-US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Решение - создание рекомендательной системы, которая в идеальном сценарии должна дать +20% к обороту</a:t>
            </a:r>
            <a:endParaRPr lang="en-US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Метрика -- Precision@3, так как есть только 3 рекомендательные позиции на сайте</a:t>
            </a:r>
            <a:endParaRPr lang="en-US" sz="1200">
              <a:solidFill>
                <a:schemeClr val="bg1">
                  <a:lumMod val="85000"/>
                </a:schemeClr>
              </a:solidFill>
            </a:endParaRPr>
          </a:p>
          <a:p>
            <a:endParaRPr lang="en-US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Целевое значение метрики - это 20% к конверсии сайта (порядка 0,84%), то есть порядка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  <a:sym typeface="+mn-ea"/>
              </a:rPr>
              <a:t>Precision@3 более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1% </a:t>
            </a:r>
            <a:endParaRPr 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915" y="3014345"/>
            <a:ext cx="9361170" cy="1480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15645"/>
          </a:xfrm>
        </p:spPr>
        <p:txBody>
          <a:bodyPr/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effectLst/>
                <a:latin typeface="Ubuntu" panose="020B0504030602030204" charset="0"/>
                <a:cs typeface="Ubuntu" panose="020B0504030602030204" charset="0"/>
              </a:rPr>
              <a:t>ОПИСАНИЕ ДАННЫХ</a:t>
            </a:r>
            <a:endParaRPr lang="en-US" sz="2800">
              <a:solidFill>
                <a:schemeClr val="bg1">
                  <a:lumMod val="95000"/>
                </a:schemeClr>
              </a:solidFill>
              <a:effectLst/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647700" y="1247140"/>
            <a:ext cx="10515600" cy="3535680"/>
          </a:xfrm>
        </p:spPr>
        <p:txBody>
          <a:bodyPr>
            <a:normAutofit/>
          </a:bodyPr>
          <a:p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events csv - данные о посетителях сайта и их взаимодействии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1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'timestamp' - временная метка события (unix-time)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1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'visitorid' - id посетителя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1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'event' - тип события: view, addtocart и transaction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1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'itemid' - id товара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1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'transactionid' - id транзакции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0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item_properties_part(1, 2).csv - данны о свойствах товаров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1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'timestamp' - временная метка присвоения свойства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1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'itemid' - id товара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1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'property' - закодированное название свойства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1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'value' - закодированное значение свойства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0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category-tree.csv - дополнительные данные о соответствии категории товара (categoryid) и надкатегории (parentid)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lvl="0"/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0" lvl="0" indent="0">
              <a:buNone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Нужно отметить, что не все товары присутствуют в справочнике по данным о свойствах товаров (item_properties...csv)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0" lvl="0" indent="0">
              <a:buNone/>
            </a:pP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0" lvl="0" indent="0">
              <a:buNone/>
            </a:pPr>
            <a:endParaRPr lang="en-US" sz="1200" b="1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647700" y="5505450"/>
            <a:ext cx="279400" cy="615315"/>
          </a:xfrm>
          <a:prstGeom prst="homePlate">
            <a:avLst>
              <a:gd name="adj" fmla="val 166294"/>
            </a:avLst>
          </a:prstGeom>
          <a:solidFill>
            <a:srgbClr val="B2E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96950" y="5552123"/>
            <a:ext cx="871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Для построения рекомендательных моделей предлагается взять данные, где были транзакции. В качестве </a:t>
            </a:r>
            <a:r>
              <a:rPr lang="en-US" sz="1400" b="1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user у нас будет выступать visitorid, в качестве item - itemid</a:t>
            </a:r>
            <a:endParaRPr lang="en-US" sz="1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15645"/>
          </a:xfrm>
          <a:ln>
            <a:noFill/>
          </a:ln>
        </p:spPr>
        <p:txBody>
          <a:bodyPr/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effectLst/>
                <a:latin typeface="Ubuntu" panose="020B0504030602030204" charset="0"/>
                <a:cs typeface="Ubuntu" panose="020B0504030602030204" charset="0"/>
              </a:rPr>
              <a:t>ВЫБРАННАЯ МОДЕЛЬ</a:t>
            </a:r>
            <a:endParaRPr lang="en-US" sz="2800">
              <a:solidFill>
                <a:schemeClr val="bg1">
                  <a:lumMod val="95000"/>
                </a:schemeClr>
              </a:solidFill>
              <a:effectLst/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647700" y="1254125"/>
            <a:ext cx="10515600" cy="1854835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Были проведены следующие эксперименты: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0" lvl="0" indent="0">
              <a:buNone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- построение рекомендация на основе данных о товарах (контекстные рекомендации) на базе FastText. Целевая метрика Precision@k получилась равной 0,12%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0" lvl="0" indent="0">
              <a:buNone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- матричные методы (ALS) - 0.09%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0" lvl="0" indent="0">
              <a:buNone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- XGBoost в режиме классификации (транзакция / не транзакция) ожидаемо неотработал из-за огромного дисбаланса классов (доля класса 1 равна конверсии сервиса)</a:t>
            </a:r>
            <a:endParaRPr lang="en-US" sz="1200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0" lvl="0" indent="0">
              <a:buNone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- </a:t>
            </a:r>
            <a:r>
              <a:rPr lang="en-US" sz="1200" b="1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коллаборативная фильтрация (LightFM) - 0.93%</a:t>
            </a:r>
            <a:endParaRPr lang="en-US" sz="1200" b="1">
              <a:solidFill>
                <a:schemeClr val="bg1">
                  <a:lumMod val="8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647700" y="5502910"/>
            <a:ext cx="279400" cy="615315"/>
          </a:xfrm>
          <a:prstGeom prst="homePlate">
            <a:avLst>
              <a:gd name="adj" fmla="val 166294"/>
            </a:avLst>
          </a:prstGeom>
          <a:solidFill>
            <a:srgbClr val="B2E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6950" y="5549583"/>
            <a:ext cx="871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Модель LightFM показала себя значительно лучше на фоне других - </a:t>
            </a:r>
            <a:r>
              <a:rPr lang="en-US" sz="1400" b="1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Precision@3 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на уровне </a:t>
            </a:r>
            <a:r>
              <a:rPr lang="en-US" sz="1400" b="1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0.93%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 на тестовой выборке, что на 11% выше, чем конверсия сайта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1785</Words>
  <Application>WPS Presentation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Ubuntu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ЗАДАЧА</vt:lpstr>
      <vt:lpstr>ОПИСАНИЕ ДАННЫХ</vt:lpstr>
      <vt:lpstr>ВЫБРАННАЯ МОДЕЛЬ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max</cp:lastModifiedBy>
  <cp:revision>13</cp:revision>
  <dcterms:created xsi:type="dcterms:W3CDTF">2022-11-21T21:11:44Z</dcterms:created>
  <dcterms:modified xsi:type="dcterms:W3CDTF">2022-11-21T21:11:44Z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