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8" r:id="rId3"/>
    <p:sldId id="274" r:id="rId4"/>
    <p:sldId id="259" r:id="rId5"/>
    <p:sldId id="276" r:id="rId6"/>
    <p:sldId id="275" r:id="rId7"/>
    <p:sldId id="277" r:id="rId8"/>
    <p:sldId id="278" r:id="rId9"/>
    <p:sldId id="279" r:id="rId10"/>
    <p:sldId id="280" r:id="rId11"/>
    <p:sldId id="281" r:id="rId12"/>
    <p:sldId id="283" r:id="rId13"/>
    <p:sldId id="282"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A56C6-4435-4977-B8B2-25A42A062FC1}" type="datetimeFigureOut">
              <a:rPr lang="fr-FR" smtClean="0"/>
              <a:t>20/02/2021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49516-6035-4CDC-B442-5B4A23876000}" type="slidenum">
              <a:rPr lang="fr-FR" smtClean="0"/>
              <a:t>‹#›</a:t>
            </a:fld>
            <a:endParaRPr lang="fr-FR"/>
          </a:p>
        </p:txBody>
      </p:sp>
    </p:spTree>
    <p:extLst>
      <p:ext uri="{BB962C8B-B14F-4D97-AF65-F5344CB8AC3E}">
        <p14:creationId xmlns:p14="http://schemas.microsoft.com/office/powerpoint/2010/main" val="3678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1F49516-6035-4CDC-B442-5B4A23876000}" type="slidenum">
              <a:rPr lang="fr-FR" smtClean="0"/>
              <a:t>4</a:t>
            </a:fld>
            <a:endParaRPr lang="fr-FR"/>
          </a:p>
        </p:txBody>
      </p:sp>
    </p:spTree>
    <p:extLst>
      <p:ext uri="{BB962C8B-B14F-4D97-AF65-F5344CB8AC3E}">
        <p14:creationId xmlns:p14="http://schemas.microsoft.com/office/powerpoint/2010/main" val="392996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5032566-5A04-43FD-BAD8-3F6AE1D3AF4E}"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02844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B239FA-235B-4ABD-A209-6317400724B4}"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01499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265B1B-B09E-4614-B8C1-A1B675FEB3B3}"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464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46924AE-F84C-4927-BE7D-E3A6DC88FD5B}"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580046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A0C8C05-F3FD-4986-840B-F2D655553D5B}"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5856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5CA5039-69D9-4F9E-83A6-6828A38983AF}"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60995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35B6471-3E14-467B-B3AE-DCAFD3E05DC1}"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7942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4A6CC82-0EBB-4878-9CDD-4F114F5CC3DF}"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0830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3C4ED37-CC81-482A-AAF7-4417142215E5}"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2937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F567430-37C4-42D4-A1DB-9418B229EDE1}" type="datetime1">
              <a:rPr lang="fr-FR" smtClean="0"/>
              <a:t>20/02/2021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79353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F96AACA-D749-4268-8833-EF991525EAB8}"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9268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56CC702-1B03-41DE-8F72-E6DD204B0F62}" type="datetime1">
              <a:rPr lang="fr-FR" smtClean="0"/>
              <a:t>20/02/2021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92137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207740D-01B9-4364-B4EE-C3B35B6F7578}" type="datetime1">
              <a:rPr lang="fr-FR" smtClean="0"/>
              <a:t>20/02/2021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357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285F3-FE89-4987-9A24-2299FBA05263}" type="datetime1">
              <a:rPr lang="fr-FR" smtClean="0"/>
              <a:t>20/02/2021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198865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2CD9B5D-83CD-40F7-9B78-61889351D4CB}"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49029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1BB3948-6CB9-42F6-A5A8-9879697BF9EC}" type="datetime1">
              <a:rPr lang="fr-FR" smtClean="0"/>
              <a:t>20/02/2021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35097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73896CE-9B86-4FF5-9EE4-C80CA423B7A6}" type="datetime1">
              <a:rPr lang="fr-FR" smtClean="0"/>
              <a:t>20/02/2021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B25E17-3206-4938-8DF2-887E78E4E304}" type="slidenum">
              <a:rPr lang="fr-FR" smtClean="0"/>
              <a:t>‹#›</a:t>
            </a:fld>
            <a:endParaRPr lang="fr-FR"/>
          </a:p>
        </p:txBody>
      </p:sp>
    </p:spTree>
    <p:extLst>
      <p:ext uri="{BB962C8B-B14F-4D97-AF65-F5344CB8AC3E}">
        <p14:creationId xmlns:p14="http://schemas.microsoft.com/office/powerpoint/2010/main" val="25456118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44262" y="310661"/>
            <a:ext cx="8915399" cy="2262781"/>
          </a:xfrm>
        </p:spPr>
        <p:txBody>
          <a:bodyPr>
            <a:normAutofit/>
          </a:bodyPr>
          <a:lstStyle/>
          <a:p>
            <a:pPr algn="ctr"/>
            <a:r>
              <a:rPr lang="fr-FR" sz="3200" dirty="0" smtClean="0">
                <a:solidFill>
                  <a:schemeClr val="tx1"/>
                </a:solidFill>
                <a:latin typeface="Times New Roman" pitchFamily="18" charset="0"/>
                <a:cs typeface="Times New Roman" pitchFamily="18" charset="0"/>
              </a:rPr>
              <a:t>Université Ahmed Daria - Adrar</a:t>
            </a:r>
            <a:br>
              <a:rPr lang="fr-FR" sz="3200" dirty="0" smtClean="0">
                <a:solidFill>
                  <a:schemeClr val="tx1"/>
                </a:solidFill>
                <a:latin typeface="Times New Roman" pitchFamily="18" charset="0"/>
                <a:cs typeface="Times New Roman" pitchFamily="18" charset="0"/>
              </a:rPr>
            </a:br>
            <a:r>
              <a:rPr lang="fr-FR" sz="3200" dirty="0" smtClean="0">
                <a:solidFill>
                  <a:schemeClr val="tx1"/>
                </a:solidFill>
                <a:latin typeface="Times New Roman" pitchFamily="18" charset="0"/>
                <a:cs typeface="Times New Roman" pitchFamily="18" charset="0"/>
              </a:rPr>
              <a:t>Faculté des Sciences et de la Technologie</a:t>
            </a:r>
            <a:br>
              <a:rPr lang="fr-FR" sz="3200" dirty="0" smtClean="0">
                <a:solidFill>
                  <a:schemeClr val="tx1"/>
                </a:solidFill>
                <a:latin typeface="Times New Roman" pitchFamily="18" charset="0"/>
                <a:cs typeface="Times New Roman" pitchFamily="18" charset="0"/>
              </a:rPr>
            </a:br>
            <a:r>
              <a:rPr lang="fr-FR" sz="3200" dirty="0" smtClean="0">
                <a:solidFill>
                  <a:schemeClr val="tx1"/>
                </a:solidFill>
                <a:latin typeface="Times New Roman" pitchFamily="18" charset="0"/>
                <a:cs typeface="Times New Roman" pitchFamily="18" charset="0"/>
              </a:rPr>
              <a:t>Département des Mathématiques et Informatique</a:t>
            </a:r>
            <a:endParaRPr lang="fr-FR" sz="3200" dirty="0"/>
          </a:p>
        </p:txBody>
      </p:sp>
      <p:sp>
        <p:nvSpPr>
          <p:cNvPr id="3" name="Sous-titre 2"/>
          <p:cNvSpPr>
            <a:spLocks noGrp="1"/>
          </p:cNvSpPr>
          <p:nvPr>
            <p:ph type="subTitle" idx="1"/>
          </p:nvPr>
        </p:nvSpPr>
        <p:spPr>
          <a:xfrm>
            <a:off x="1863969" y="3036276"/>
            <a:ext cx="9401908" cy="3552093"/>
          </a:xfrm>
        </p:spPr>
        <p:txBody>
          <a:bodyPr>
            <a:normAutofit lnSpcReduction="10000"/>
          </a:bodyPr>
          <a:lstStyle/>
          <a:p>
            <a:r>
              <a:rPr lang="fr-FR"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Theme</a:t>
            </a:r>
            <a:r>
              <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p>
          <a:p>
            <a:pPr algn="ctr"/>
            <a:r>
              <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fr-FR" dirty="0">
                <a:latin typeface="Arial Rounded MT Bold" panose="020F0704030504030204" pitchFamily="34" charset="0"/>
              </a:rPr>
              <a:t>la communication entre réseau de capteur sans </a:t>
            </a:r>
            <a:r>
              <a:rPr lang="fr-FR" dirty="0" smtClean="0">
                <a:latin typeface="Arial Rounded MT Bold" panose="020F0704030504030204" pitchFamily="34" charset="0"/>
              </a:rPr>
              <a:t>fil</a:t>
            </a:r>
          </a:p>
          <a:p>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Par:</a:t>
            </a:r>
          </a:p>
          <a:p>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IDRISSI </a:t>
            </a:r>
            <a:r>
              <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MOHAMMED       </a:t>
            </a:r>
            <a:endPar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LEMDAK </a:t>
            </a:r>
            <a:r>
              <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oureddine                                                               </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Dr</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Dahou</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Abdelghani</a:t>
            </a:r>
            <a:endPar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Missirene</a:t>
            </a: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Abdelkarim</a:t>
            </a:r>
            <a:endPar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fr-FR"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2020/2021</a:t>
            </a:r>
            <a:endParaRPr lang="fr-FR"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1</a:t>
            </a:fld>
            <a:endParaRPr lang="fr-FR"/>
          </a:p>
        </p:txBody>
      </p:sp>
    </p:spTree>
    <p:extLst>
      <p:ext uri="{BB962C8B-B14F-4D97-AF65-F5344CB8AC3E}">
        <p14:creationId xmlns:p14="http://schemas.microsoft.com/office/powerpoint/2010/main" val="3188760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Hypothèses</a:t>
            </a:r>
          </a:p>
        </p:txBody>
      </p:sp>
      <p:sp>
        <p:nvSpPr>
          <p:cNvPr id="3" name="عنصر نائب للمحتوى 2"/>
          <p:cNvSpPr>
            <a:spLocks noGrp="1"/>
          </p:cNvSpPr>
          <p:nvPr>
            <p:ph idx="1"/>
          </p:nvPr>
        </p:nvSpPr>
        <p:spPr/>
        <p:txBody>
          <a:bodyPr/>
          <a:lstStyle/>
          <a:p>
            <a:pPr marL="0" indent="0" algn="justLow">
              <a:buNone/>
            </a:pPr>
            <a:r>
              <a:rPr lang="fr-FR" sz="2000" dirty="0"/>
              <a:t>Nous supposons les points suivants afin de surmonter ces </a:t>
            </a:r>
            <a:r>
              <a:rPr lang="fr-FR" sz="2000" dirty="0" smtClean="0"/>
              <a:t>obstacles :</a:t>
            </a:r>
            <a:endParaRPr lang="fr-FR" sz="2000" dirty="0"/>
          </a:p>
          <a:p>
            <a:pPr algn="justLow"/>
            <a:r>
              <a:rPr lang="fr-FR" sz="2000" dirty="0"/>
              <a:t>Le groupe de nœuds _Adjacent crée un groupe privé appelé cluster</a:t>
            </a:r>
          </a:p>
          <a:p>
            <a:pPr algn="justLow"/>
            <a:r>
              <a:rPr lang="fr-FR" sz="2000" dirty="0"/>
              <a:t>_ Ce contrat élit une base responsable appelée Cluster Head</a:t>
            </a:r>
          </a:p>
          <a:p>
            <a:pPr algn="justLow"/>
            <a:r>
              <a:rPr lang="fr-FR" sz="2000" dirty="0"/>
              <a:t>_ Un groupe de cluster </a:t>
            </a:r>
            <a:r>
              <a:rPr lang="fr-FR" sz="2000" dirty="0" err="1"/>
              <a:t>head</a:t>
            </a:r>
            <a:r>
              <a:rPr lang="fr-FR" sz="2000" dirty="0"/>
              <a:t> qui y sont connectés, formant un protocole de routage vers la station de base</a:t>
            </a:r>
          </a:p>
          <a:p>
            <a:pPr algn="justLow"/>
            <a:r>
              <a:rPr lang="fr-FR" sz="2000" dirty="0"/>
              <a:t>_ Définir un seuil pour l'activité des nœuds en cas de dépassement ou vice versa pour éviter d'accumuler des données en double</a:t>
            </a:r>
          </a:p>
          <a:p>
            <a:endParaRPr lang="fr-FR"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10</a:t>
            </a:fld>
            <a:endParaRPr lang="fr-FR"/>
          </a:p>
        </p:txBody>
      </p:sp>
    </p:spTree>
    <p:extLst>
      <p:ext uri="{BB962C8B-B14F-4D97-AF65-F5344CB8AC3E}">
        <p14:creationId xmlns:p14="http://schemas.microsoft.com/office/powerpoint/2010/main" val="2962185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b="1" dirty="0">
                <a:ln w="22225">
                  <a:solidFill>
                    <a:schemeClr val="accent2"/>
                  </a:solidFill>
                  <a:prstDash val="solid"/>
                </a:ln>
                <a:solidFill>
                  <a:schemeClr val="accent2">
                    <a:lumMod val="40000"/>
                    <a:lumOff val="60000"/>
                  </a:schemeClr>
                </a:solidFill>
              </a:rPr>
              <a:t>TEEN (THRESHOLD-SENSITIVE ENERGY EFFICIENT SENSOR NETWORK PROTOCOLE)</a:t>
            </a:r>
            <a:endParaRPr lang="fr-FR" b="1" dirty="0">
              <a:ln w="22225">
                <a:solidFill>
                  <a:schemeClr val="accent2"/>
                </a:solidFill>
                <a:prstDash val="solid"/>
              </a:ln>
              <a:solidFill>
                <a:schemeClr val="accent2">
                  <a:lumMod val="40000"/>
                  <a:lumOff val="60000"/>
                </a:schemeClr>
              </a:solidFill>
            </a:endParaRPr>
          </a:p>
        </p:txBody>
      </p:sp>
      <p:sp>
        <p:nvSpPr>
          <p:cNvPr id="3" name="عنصر نائب للمحتوى 2"/>
          <p:cNvSpPr>
            <a:spLocks noGrp="1"/>
          </p:cNvSpPr>
          <p:nvPr>
            <p:ph idx="1"/>
          </p:nvPr>
        </p:nvSpPr>
        <p:spPr/>
        <p:txBody>
          <a:bodyPr/>
          <a:lstStyle/>
          <a:p>
            <a:pPr algn="justLow"/>
            <a:r>
              <a:rPr lang="fr-FR" sz="2000" dirty="0">
                <a:latin typeface="Times New Roman" panose="02020603050405020304" pitchFamily="18" charset="0"/>
                <a:cs typeface="Times New Roman" panose="02020603050405020304" pitchFamily="18" charset="0"/>
              </a:rPr>
              <a:t>L'architecture du réseau est basée sur un </a:t>
            </a:r>
            <a:r>
              <a:rPr lang="fr-FR" sz="2000" dirty="0" err="1">
                <a:latin typeface="Times New Roman" panose="02020603050405020304" pitchFamily="18" charset="0"/>
                <a:cs typeface="Times New Roman" panose="02020603050405020304" pitchFamily="18" charset="0"/>
              </a:rPr>
              <a:t>clustering</a:t>
            </a:r>
            <a:r>
              <a:rPr lang="fr-FR" sz="2000" dirty="0">
                <a:latin typeface="Times New Roman" panose="02020603050405020304" pitchFamily="18" charset="0"/>
                <a:cs typeface="Times New Roman" panose="02020603050405020304" pitchFamily="18" charset="0"/>
              </a:rPr>
              <a:t> hiérarchique à plusieurs niveaux où les nœuds les plus proches forment des clusters.</a:t>
            </a:r>
          </a:p>
          <a:p>
            <a:pPr algn="justLow"/>
            <a:r>
              <a:rPr lang="fr-FR" sz="2000" dirty="0">
                <a:latin typeface="Times New Roman" panose="02020603050405020304" pitchFamily="18" charset="0"/>
                <a:cs typeface="Times New Roman" panose="02020603050405020304" pitchFamily="18" charset="0"/>
              </a:rPr>
              <a:t>Où les nœuds adjacents créent une tête de cluster</a:t>
            </a:r>
          </a:p>
          <a:p>
            <a:pPr algn="justLow"/>
            <a:r>
              <a:rPr lang="fr-FR" sz="2000" dirty="0">
                <a:latin typeface="Times New Roman" panose="02020603050405020304" pitchFamily="18" charset="0"/>
                <a:cs typeface="Times New Roman" panose="02020603050405020304" pitchFamily="18" charset="0"/>
              </a:rPr>
              <a:t>Ensuite, ce processus d'assemblage passe au deuxième niveau jusqu'à ce que la station de base soit atteinte. Après avoir formé des clusters, chaque tête de cluster transfère à ses membres deux seuils: le seuil HT solide (seuil solide), qui est la valeur limite qui autorise l'activité du nœud lorsqu'il est franchi, et ST (seuil souple) qui maintient les nœuds immobiles. Cette fonctionnalité réduit la consommation d'énergie et évite la redondance des données</a:t>
            </a:r>
            <a:r>
              <a:rPr lang="fr-FR" dirty="0"/>
              <a:t>.</a:t>
            </a:r>
          </a:p>
          <a:p>
            <a:pPr marL="0" indent="0">
              <a:buNone/>
            </a:pPr>
            <a:endParaRPr lang="fr-FR"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11</a:t>
            </a:fld>
            <a:endParaRPr lang="fr-FR"/>
          </a:p>
        </p:txBody>
      </p:sp>
    </p:spTree>
    <p:extLst>
      <p:ext uri="{BB962C8B-B14F-4D97-AF65-F5344CB8AC3E}">
        <p14:creationId xmlns:p14="http://schemas.microsoft.com/office/powerpoint/2010/main" val="295111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b="1" dirty="0">
                <a:ln w="22225">
                  <a:solidFill>
                    <a:schemeClr val="accent2"/>
                  </a:solidFill>
                  <a:prstDash val="solid"/>
                </a:ln>
                <a:solidFill>
                  <a:schemeClr val="accent2">
                    <a:lumMod val="40000"/>
                    <a:lumOff val="60000"/>
                  </a:schemeClr>
                </a:solidFill>
              </a:rPr>
              <a:t>TEEN (THRESHOLD-SENSITIVE ENERGY EFFICIENT SENSOR NETWORK PROTOCOLE)</a:t>
            </a:r>
            <a:endParaRPr lang="fr-FR" dirty="0"/>
          </a:p>
        </p:txBody>
      </p:sp>
      <p:pic>
        <p:nvPicPr>
          <p:cNvPr id="5" name="عنصر نائب للمحتوى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1183" y="2133600"/>
            <a:ext cx="5811460" cy="3778250"/>
          </a:xfrm>
        </p:spPr>
      </p:pic>
      <p:sp>
        <p:nvSpPr>
          <p:cNvPr id="4" name="عنصر نائب لرقم الشريحة 3"/>
          <p:cNvSpPr>
            <a:spLocks noGrp="1"/>
          </p:cNvSpPr>
          <p:nvPr>
            <p:ph type="sldNum" sz="quarter" idx="12"/>
          </p:nvPr>
        </p:nvSpPr>
        <p:spPr/>
        <p:txBody>
          <a:bodyPr/>
          <a:lstStyle/>
          <a:p>
            <a:fld id="{7DB25E17-3206-4938-8DF2-887E78E4E304}" type="slidenum">
              <a:rPr lang="fr-FR" smtClean="0"/>
              <a:t>12</a:t>
            </a:fld>
            <a:endParaRPr lang="fr-FR"/>
          </a:p>
        </p:txBody>
      </p:sp>
    </p:spTree>
    <p:extLst>
      <p:ext uri="{BB962C8B-B14F-4D97-AF65-F5344CB8AC3E}">
        <p14:creationId xmlns:p14="http://schemas.microsoft.com/office/powerpoint/2010/main" val="233570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Conclusion</a:t>
            </a:r>
          </a:p>
        </p:txBody>
      </p:sp>
      <p:sp>
        <p:nvSpPr>
          <p:cNvPr id="3" name="عنصر نائب للمحتوى 2"/>
          <p:cNvSpPr>
            <a:spLocks noGrp="1"/>
          </p:cNvSpPr>
          <p:nvPr>
            <p:ph idx="1"/>
          </p:nvPr>
        </p:nvSpPr>
        <p:spPr/>
        <p:txBody>
          <a:bodyPr>
            <a:normAutofit/>
          </a:bodyPr>
          <a:lstStyle/>
          <a:p>
            <a:pPr marL="0" indent="0" algn="justLow">
              <a:buNone/>
            </a:pPr>
            <a:r>
              <a:rPr lang="fr-FR" sz="2800" dirty="0">
                <a:latin typeface="Times New Roman" panose="02020603050405020304" pitchFamily="18" charset="0"/>
                <a:cs typeface="Times New Roman" panose="02020603050405020304" pitchFamily="18" charset="0"/>
              </a:rPr>
              <a:t>Étant donné que l'envoi d'un message consomme plus d'énergie que la découverte de données, la consommation d'énergie de TEEN est inférieure à celle des protocoles préventifs ou de ceux qui transmettent périodiquement des données </a:t>
            </a:r>
            <a:r>
              <a:rPr lang="fr-FR" sz="2800" dirty="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a:p>
            <a:pPr marL="0" indent="0" algn="justLow">
              <a:buNone/>
            </a:pPr>
            <a:endParaRPr lang="fr-FR" sz="2800" dirty="0">
              <a:latin typeface="Times New Roman" panose="02020603050405020304" pitchFamily="18" charset="0"/>
              <a:cs typeface="Times New Roman" panose="02020603050405020304"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13</a:t>
            </a:fld>
            <a:endParaRPr lang="fr-FR"/>
          </a:p>
        </p:txBody>
      </p:sp>
    </p:spTree>
    <p:extLst>
      <p:ext uri="{BB962C8B-B14F-4D97-AF65-F5344CB8AC3E}">
        <p14:creationId xmlns:p14="http://schemas.microsoft.com/office/powerpoint/2010/main" val="2071078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0000"/>
                </a:solidFill>
                <a:latin typeface="Times New Roman" panose="02020603050405020304" pitchFamily="18" charset="0"/>
                <a:cs typeface="Times New Roman" panose="02020603050405020304" pitchFamily="18" charset="0"/>
              </a:rPr>
              <a:t>Introduction</a:t>
            </a:r>
            <a:r>
              <a:rPr lang="fr-FR" dirty="0" smtClean="0">
                <a:solidFill>
                  <a:srgbClr val="FF0000"/>
                </a:solidFill>
              </a:rPr>
              <a:t/>
            </a:r>
            <a:br>
              <a:rPr lang="fr-FR"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2056950" y="1905000"/>
            <a:ext cx="8915400" cy="3777622"/>
          </a:xfrm>
        </p:spPr>
        <p:txBody>
          <a:bodyPr/>
          <a:lstStyle/>
          <a:p>
            <a:pPr marL="0" indent="0">
              <a:buNone/>
            </a:pPr>
            <a:r>
              <a:rPr lang="fr-FR" dirty="0" smtClean="0"/>
              <a:t> </a:t>
            </a:r>
            <a:endParaRPr lang="fr-FR" dirty="0"/>
          </a:p>
          <a:p>
            <a:pPr marL="0" indent="0" algn="justLow">
              <a:buNone/>
            </a:pPr>
            <a:r>
              <a:rPr lang="fr-FR" sz="2400" dirty="0"/>
              <a:t>À l'ère moderne, le développement de la technologie dans le domaine des réseaux sans fil a conduit à la production de dispositifs de petite taille et à faible coût appelés nœuds, ces derniers contribuant grandement à résoudre des solutions à plusieurs défis insolubles pour les humains.</a:t>
            </a:r>
          </a:p>
          <a:p>
            <a:pPr marL="0" indent="0" algn="just">
              <a:buNone/>
            </a:pPr>
            <a:endParaRPr lang="fr-FR"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2</a:t>
            </a:fld>
            <a:endParaRPr lang="fr-FR"/>
          </a:p>
        </p:txBody>
      </p:sp>
    </p:spTree>
    <p:extLst>
      <p:ext uri="{BB962C8B-B14F-4D97-AF65-F5344CB8AC3E}">
        <p14:creationId xmlns:p14="http://schemas.microsoft.com/office/powerpoint/2010/main" val="614760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Motivation</a:t>
            </a:r>
            <a:r>
              <a:rPr lang="fr-FR" dirty="0"/>
              <a:t> </a:t>
            </a:r>
            <a:br>
              <a:rPr lang="fr-FR" dirty="0"/>
            </a:br>
            <a:endParaRPr lang="fr-FR" dirty="0"/>
          </a:p>
        </p:txBody>
      </p:sp>
      <p:sp>
        <p:nvSpPr>
          <p:cNvPr id="3" name="عنصر نائب للمحتوى 2"/>
          <p:cNvSpPr>
            <a:spLocks noGrp="1"/>
          </p:cNvSpPr>
          <p:nvPr>
            <p:ph idx="1"/>
          </p:nvPr>
        </p:nvSpPr>
        <p:spPr/>
        <p:txBody>
          <a:bodyPr>
            <a:normAutofit/>
          </a:bodyPr>
          <a:lstStyle/>
          <a:p>
            <a:pPr marL="0" indent="0" algn="justLow">
              <a:buNone/>
            </a:pPr>
            <a:r>
              <a:rPr lang="fr-FR" sz="2800" dirty="0">
                <a:latin typeface="Times New Roman" panose="02020603050405020304" pitchFamily="18" charset="0"/>
                <a:cs typeface="Times New Roman" panose="02020603050405020304" pitchFamily="18" charset="0"/>
              </a:rPr>
              <a:t>Des dizaines de nœuds sont publiés dans des endroits difficiles qu'une personne est incapable de surveiller ou de voir en permanence, et de prédire les changements ou avant la catastrophe pour les éviter ou pour agir avec une solution appropriée, et c'est la principale motivation d'entre eux </a:t>
            </a:r>
            <a:endParaRPr lang="fr-FR" sz="2800" dirty="0">
              <a:latin typeface="Times New Roman" panose="02020603050405020304" pitchFamily="18" charset="0"/>
              <a:cs typeface="Times New Roman" panose="02020603050405020304"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3</a:t>
            </a:fld>
            <a:endParaRPr lang="fr-FR"/>
          </a:p>
        </p:txBody>
      </p:sp>
    </p:spTree>
    <p:extLst>
      <p:ext uri="{BB962C8B-B14F-4D97-AF65-F5344CB8AC3E}">
        <p14:creationId xmlns:p14="http://schemas.microsoft.com/office/powerpoint/2010/main" val="226870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capteur</a:t>
            </a:r>
            <a:r>
              <a:rPr lang="fr-FR" b="1" dirty="0" smtClean="0">
                <a:ln w="22225">
                  <a:solidFill>
                    <a:schemeClr val="accent2"/>
                  </a:solidFill>
                  <a:prstDash val="solid"/>
                </a:ln>
                <a:solidFill>
                  <a:schemeClr val="accent2">
                    <a:lumMod val="40000"/>
                    <a:lumOff val="60000"/>
                  </a:schemeClr>
                </a:solidFill>
              </a:rPr>
              <a:t/>
            </a:r>
            <a:br>
              <a:rPr lang="fr-FR" b="1" dirty="0" smtClean="0">
                <a:ln w="22225">
                  <a:solidFill>
                    <a:schemeClr val="accent2"/>
                  </a:solidFill>
                  <a:prstDash val="solid"/>
                </a:ln>
                <a:solidFill>
                  <a:schemeClr val="accent2">
                    <a:lumMod val="40000"/>
                    <a:lumOff val="60000"/>
                  </a:schemeClr>
                </a:solidFill>
              </a:rPr>
            </a:br>
            <a:endParaRPr lang="fr-FR" b="1" dirty="0">
              <a:ln w="22225">
                <a:solidFill>
                  <a:schemeClr val="accent2"/>
                </a:solidFill>
                <a:prstDash val="solid"/>
              </a:ln>
              <a:solidFill>
                <a:schemeClr val="accent2">
                  <a:lumMod val="40000"/>
                  <a:lumOff val="60000"/>
                </a:schemeClr>
              </a:solidFill>
            </a:endParaRPr>
          </a:p>
        </p:txBody>
      </p:sp>
      <p:sp>
        <p:nvSpPr>
          <p:cNvPr id="3" name="Espace réservé du contenu 2"/>
          <p:cNvSpPr>
            <a:spLocks noGrp="1"/>
          </p:cNvSpPr>
          <p:nvPr>
            <p:ph idx="1"/>
          </p:nvPr>
        </p:nvSpPr>
        <p:spPr/>
        <p:txBody>
          <a:bodyPr>
            <a:normAutofit/>
          </a:bodyPr>
          <a:lstStyle/>
          <a:p>
            <a:pPr marL="0" indent="0" algn="justLow">
              <a:buNone/>
            </a:pPr>
            <a:r>
              <a:rPr lang="fr-FR" sz="4000" dirty="0">
                <a:latin typeface="Times New Roman" panose="02020603050405020304" pitchFamily="18" charset="0"/>
                <a:cs typeface="Times New Roman" panose="02020603050405020304" pitchFamily="18" charset="0"/>
              </a:rPr>
              <a:t>Un capteur sans fil est un petit appareil électronique intelligent capable de mesurer une </a:t>
            </a:r>
            <a:r>
              <a:rPr lang="fr-FR" sz="4000" dirty="0" smtClean="0">
                <a:latin typeface="Times New Roman" panose="02020603050405020304" pitchFamily="18" charset="0"/>
                <a:cs typeface="Times New Roman" panose="02020603050405020304" pitchFamily="18" charset="0"/>
              </a:rPr>
              <a:t>valeur l'environnement </a:t>
            </a:r>
            <a:r>
              <a:rPr lang="fr-FR" sz="4000" dirty="0">
                <a:latin typeface="Times New Roman" panose="02020603050405020304" pitchFamily="18" charset="0"/>
                <a:cs typeface="Times New Roman" panose="02020603050405020304" pitchFamily="18" charset="0"/>
              </a:rPr>
              <a:t>physique et le reliant au centre de contrôle via un station de Base .</a:t>
            </a:r>
          </a:p>
          <a:p>
            <a:pPr marL="0" indent="0">
              <a:buNone/>
            </a:pPr>
            <a:r>
              <a:rPr lang="fr-FR" sz="2800" dirty="0" smtClean="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4</a:t>
            </a:fld>
            <a:endParaRPr lang="fr-FR"/>
          </a:p>
        </p:txBody>
      </p:sp>
    </p:spTree>
    <p:extLst>
      <p:ext uri="{BB962C8B-B14F-4D97-AF65-F5344CB8AC3E}">
        <p14:creationId xmlns:p14="http://schemas.microsoft.com/office/powerpoint/2010/main" val="3720576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Architecteur de nœud capteur </a:t>
            </a:r>
            <a:endParaRPr lang="fr-FR" b="1" dirty="0">
              <a:ln w="22225">
                <a:solidFill>
                  <a:schemeClr val="accent2"/>
                </a:solidFill>
                <a:prstDash val="solid"/>
              </a:ln>
              <a:solidFill>
                <a:schemeClr val="accent2">
                  <a:lumMod val="40000"/>
                  <a:lumOff val="60000"/>
                </a:schemeClr>
              </a:solidFill>
            </a:endParaRPr>
          </a:p>
        </p:txBody>
      </p:sp>
      <p:sp>
        <p:nvSpPr>
          <p:cNvPr id="3" name="عنصر نائب للمحتوى 2"/>
          <p:cNvSpPr>
            <a:spLocks noGrp="1"/>
          </p:cNvSpPr>
          <p:nvPr>
            <p:ph idx="1"/>
          </p:nvPr>
        </p:nvSpPr>
        <p:spPr/>
        <p:txBody>
          <a:bodyPr/>
          <a:lstStyle/>
          <a:p>
            <a:pPr marL="0" indent="0">
              <a:buNone/>
            </a:pPr>
            <a:r>
              <a:rPr lang="fr-FR" dirty="0"/>
              <a:t>Le nœud de capteur se compose de quatre unités:</a:t>
            </a:r>
          </a:p>
          <a:p>
            <a:r>
              <a:rPr lang="fr-FR" dirty="0"/>
              <a:t>Unité de traitement</a:t>
            </a:r>
          </a:p>
          <a:p>
            <a:r>
              <a:rPr lang="fr-FR" dirty="0"/>
              <a:t>unité de capteur </a:t>
            </a:r>
          </a:p>
          <a:p>
            <a:r>
              <a:rPr lang="fr-FR" dirty="0"/>
              <a:t>Unité de communication</a:t>
            </a:r>
          </a:p>
          <a:p>
            <a:r>
              <a:rPr lang="fr-FR" dirty="0"/>
              <a:t>Bloc d’alimentation</a:t>
            </a:r>
          </a:p>
          <a:p>
            <a:pPr marL="0" indent="0">
              <a:buNone/>
            </a:pPr>
            <a:endParaRPr lang="fr-FR"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5</a:t>
            </a:fld>
            <a:endParaRPr lang="fr-FR"/>
          </a:p>
        </p:txBody>
      </p:sp>
    </p:spTree>
    <p:extLst>
      <p:ext uri="{BB962C8B-B14F-4D97-AF65-F5344CB8AC3E}">
        <p14:creationId xmlns:p14="http://schemas.microsoft.com/office/powerpoint/2010/main" val="1943057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capteur</a:t>
            </a:r>
            <a:endParaRPr lang="fr-FR" b="1" dirty="0">
              <a:ln w="22225">
                <a:solidFill>
                  <a:schemeClr val="accent2"/>
                </a:solidFill>
                <a:prstDash val="solid"/>
              </a:ln>
              <a:solidFill>
                <a:schemeClr val="accent2">
                  <a:lumMod val="40000"/>
                  <a:lumOff val="60000"/>
                </a:schemeClr>
              </a:solidFill>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6</a:t>
            </a:fld>
            <a:endParaRPr lang="fr-FR"/>
          </a:p>
        </p:txBody>
      </p:sp>
      <p:pic>
        <p:nvPicPr>
          <p:cNvPr id="5" name="Picture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79891" y="2484756"/>
            <a:ext cx="4134044" cy="3075938"/>
          </a:xfrm>
          <a:prstGeom prst="rect">
            <a:avLst/>
          </a:prstGeom>
          <a:noFill/>
          <a:ln>
            <a:noFill/>
          </a:ln>
        </p:spPr>
      </p:pic>
    </p:spTree>
    <p:extLst>
      <p:ext uri="{BB962C8B-B14F-4D97-AF65-F5344CB8AC3E}">
        <p14:creationId xmlns:p14="http://schemas.microsoft.com/office/powerpoint/2010/main" val="2189717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Le réseau de capteurs sans </a:t>
            </a:r>
            <a:r>
              <a:rPr lang="fr-FR" b="1" dirty="0" smtClean="0">
                <a:ln w="22225">
                  <a:solidFill>
                    <a:schemeClr val="accent2"/>
                  </a:solidFill>
                  <a:prstDash val="solid"/>
                </a:ln>
                <a:solidFill>
                  <a:schemeClr val="accent2">
                    <a:lumMod val="40000"/>
                    <a:lumOff val="60000"/>
                  </a:schemeClr>
                </a:solidFill>
              </a:rPr>
              <a:t>fil</a:t>
            </a:r>
            <a:r>
              <a:rPr lang="ar-DZ" b="1" dirty="0" smtClean="0">
                <a:ln w="22225">
                  <a:solidFill>
                    <a:schemeClr val="accent2"/>
                  </a:solidFill>
                  <a:prstDash val="solid"/>
                </a:ln>
                <a:solidFill>
                  <a:schemeClr val="accent2">
                    <a:lumMod val="40000"/>
                    <a:lumOff val="60000"/>
                  </a:schemeClr>
                </a:solidFill>
              </a:rPr>
              <a:t> </a:t>
            </a:r>
            <a:r>
              <a:rPr lang="fr-FR" b="1" dirty="0" smtClean="0">
                <a:ln w="22225">
                  <a:solidFill>
                    <a:schemeClr val="accent2"/>
                  </a:solidFill>
                  <a:prstDash val="solid"/>
                </a:ln>
                <a:solidFill>
                  <a:schemeClr val="accent2">
                    <a:lumMod val="40000"/>
                    <a:lumOff val="60000"/>
                  </a:schemeClr>
                </a:solidFill>
              </a:rPr>
              <a:t>RCSF</a:t>
            </a:r>
            <a:endParaRPr lang="fr-FR" b="1" dirty="0">
              <a:ln w="22225">
                <a:solidFill>
                  <a:schemeClr val="accent2"/>
                </a:solidFill>
                <a:prstDash val="solid"/>
              </a:ln>
              <a:solidFill>
                <a:schemeClr val="accent2">
                  <a:lumMod val="40000"/>
                  <a:lumOff val="60000"/>
                </a:schemeClr>
              </a:solidFill>
            </a:endParaRPr>
          </a:p>
        </p:txBody>
      </p:sp>
      <p:sp>
        <p:nvSpPr>
          <p:cNvPr id="3" name="عنصر نائب للمحتوى 2"/>
          <p:cNvSpPr>
            <a:spLocks noGrp="1"/>
          </p:cNvSpPr>
          <p:nvPr>
            <p:ph idx="1"/>
          </p:nvPr>
        </p:nvSpPr>
        <p:spPr/>
        <p:txBody>
          <a:bodyPr>
            <a:normAutofit/>
          </a:bodyPr>
          <a:lstStyle/>
          <a:p>
            <a:pPr marL="0" indent="0" algn="justLow">
              <a:buNone/>
            </a:pPr>
            <a:r>
              <a:rPr lang="fr-FR" sz="2400" dirty="0"/>
              <a:t>Le réseau de capteurs sans fil se compose d'un grand nombre de nœuds interconnectés avec différentes topologies, où les nœuds capturent l'événement du support et l'envoient au moyen d'un protocole de routage à la station de base directement ou via une série de séquences de nœuds à la station de base indirectement</a:t>
            </a:r>
            <a:endParaRPr lang="fr-FR" sz="2400"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7</a:t>
            </a:fld>
            <a:endParaRPr lang="fr-FR"/>
          </a:p>
        </p:txBody>
      </p:sp>
    </p:spTree>
    <p:extLst>
      <p:ext uri="{BB962C8B-B14F-4D97-AF65-F5344CB8AC3E}">
        <p14:creationId xmlns:p14="http://schemas.microsoft.com/office/powerpoint/2010/main" val="4007114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fr-FR" dirty="0"/>
              <a:t>Le réseau de capteurs sans fil</a:t>
            </a:r>
            <a:r>
              <a:rPr lang="ar-DZ" dirty="0"/>
              <a:t> </a:t>
            </a:r>
            <a:r>
              <a:rPr lang="fr-FR" dirty="0"/>
              <a:t>RCSF</a:t>
            </a: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8</a:t>
            </a:fld>
            <a:endParaRPr lang="fr-FR"/>
          </a:p>
        </p:txBody>
      </p:sp>
      <p:pic>
        <p:nvPicPr>
          <p:cNvPr id="5" name="Picture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5560" y="2133600"/>
            <a:ext cx="6842706" cy="3778250"/>
          </a:xfrm>
          <a:prstGeom prst="rect">
            <a:avLst/>
          </a:prstGeom>
          <a:noFill/>
          <a:ln>
            <a:noFill/>
          </a:ln>
        </p:spPr>
      </p:pic>
    </p:spTree>
    <p:extLst>
      <p:ext uri="{BB962C8B-B14F-4D97-AF65-F5344CB8AC3E}">
        <p14:creationId xmlns:p14="http://schemas.microsoft.com/office/powerpoint/2010/main" val="642871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Défis</a:t>
            </a:r>
          </a:p>
        </p:txBody>
      </p:sp>
      <p:sp>
        <p:nvSpPr>
          <p:cNvPr id="3" name="عنصر نائب للمحتوى 2"/>
          <p:cNvSpPr>
            <a:spLocks noGrp="1"/>
          </p:cNvSpPr>
          <p:nvPr>
            <p:ph idx="1"/>
          </p:nvPr>
        </p:nvSpPr>
        <p:spPr/>
        <p:txBody>
          <a:bodyPr/>
          <a:lstStyle/>
          <a:p>
            <a:pPr marL="0" indent="0" algn="justLow">
              <a:buNone/>
            </a:pPr>
            <a:r>
              <a:rPr lang="fr-FR" sz="3200" dirty="0">
                <a:latin typeface="Times New Roman" panose="02020603050405020304" pitchFamily="18" charset="0"/>
                <a:cs typeface="Times New Roman" panose="02020603050405020304" pitchFamily="18" charset="0"/>
              </a:rPr>
              <a:t>Les principaux problèmes dans les réseaux de capteurs sans fil sont le protocole de routage, l'énergie consommée par le nœud, la sécurité, l’agrégation de données, la mobilité imprévisible des nœuds, etc</a:t>
            </a:r>
            <a:r>
              <a:rPr lang="fr-FR" dirty="0"/>
              <a:t>.</a:t>
            </a:r>
            <a:endParaRPr lang="fr-FR" dirty="0"/>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9</a:t>
            </a:fld>
            <a:endParaRPr lang="fr-FR"/>
          </a:p>
        </p:txBody>
      </p:sp>
    </p:spTree>
    <p:extLst>
      <p:ext uri="{BB962C8B-B14F-4D97-AF65-F5344CB8AC3E}">
        <p14:creationId xmlns:p14="http://schemas.microsoft.com/office/powerpoint/2010/main" val="3178618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512</TotalTime>
  <Words>554</Words>
  <Application>Microsoft Office PowerPoint</Application>
  <PresentationFormat>ملء الشاشة</PresentationFormat>
  <Paragraphs>57</Paragraphs>
  <Slides>13</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13</vt:i4>
      </vt:variant>
    </vt:vector>
  </HeadingPairs>
  <TitlesOfParts>
    <vt:vector size="21" baseType="lpstr">
      <vt:lpstr>Arial</vt:lpstr>
      <vt:lpstr>Arial Rounded MT Bold</vt:lpstr>
      <vt:lpstr>Calibri</vt:lpstr>
      <vt:lpstr>Century Gothic</vt:lpstr>
      <vt:lpstr>Tahoma</vt:lpstr>
      <vt:lpstr>Times New Roman</vt:lpstr>
      <vt:lpstr>Wingdings 3</vt:lpstr>
      <vt:lpstr>Brin</vt:lpstr>
      <vt:lpstr>Université Ahmed Daria - Adrar Faculté des Sciences et de la Technologie Département des Mathématiques et Informatique</vt:lpstr>
      <vt:lpstr>Introduction </vt:lpstr>
      <vt:lpstr>Motivation  </vt:lpstr>
      <vt:lpstr>capteur </vt:lpstr>
      <vt:lpstr>Architecteur de nœud capteur </vt:lpstr>
      <vt:lpstr>capteur</vt:lpstr>
      <vt:lpstr>Le réseau de capteurs sans fil RCSF</vt:lpstr>
      <vt:lpstr>Le réseau de capteurs sans fil RCSF</vt:lpstr>
      <vt:lpstr>Défis</vt:lpstr>
      <vt:lpstr>Hypothèses</vt:lpstr>
      <vt:lpstr>TEEN (THRESHOLD-SENSITIVE ENERGY EFFICIENT SENSOR NETWORK PROTOCOLE)</vt:lpstr>
      <vt:lpstr>TEEN (THRESHOLD-SENSITIVE ENERGY EFFICIENT SENSOR NETWORK PROTOCOLE)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Ahmed Daria - Adrar Faculté des Sciences et de la Technologie Département des Mathématiques et Informatique</dc:title>
  <dc:creator>Utilisateur Windows</dc:creator>
  <cp:lastModifiedBy>Windows</cp:lastModifiedBy>
  <cp:revision>41</cp:revision>
  <dcterms:created xsi:type="dcterms:W3CDTF">2021-01-05T20:09:40Z</dcterms:created>
  <dcterms:modified xsi:type="dcterms:W3CDTF">2021-02-20T22:28:21Z</dcterms:modified>
</cp:coreProperties>
</file>