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19" r:id="rId1"/>
  </p:sldMasterIdLst>
  <p:notesMasterIdLst>
    <p:notesMasterId r:id="rId34"/>
  </p:notesMasterIdLst>
  <p:handoutMasterIdLst>
    <p:handoutMasterId r:id="rId35"/>
  </p:handoutMasterIdLst>
  <p:sldIdLst>
    <p:sldId id="423" r:id="rId2"/>
    <p:sldId id="424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7" r:id="rId21"/>
    <p:sldId id="448" r:id="rId22"/>
    <p:sldId id="449" r:id="rId23"/>
    <p:sldId id="450" r:id="rId24"/>
    <p:sldId id="443" r:id="rId25"/>
    <p:sldId id="444" r:id="rId26"/>
    <p:sldId id="445" r:id="rId27"/>
    <p:sldId id="451" r:id="rId28"/>
    <p:sldId id="452" r:id="rId29"/>
    <p:sldId id="454" r:id="rId30"/>
    <p:sldId id="453" r:id="rId31"/>
    <p:sldId id="455" r:id="rId32"/>
    <p:sldId id="425" r:id="rId3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72924" autoAdjust="0"/>
  </p:normalViewPr>
  <p:slideViewPr>
    <p:cSldViewPr>
      <p:cViewPr varScale="1">
        <p:scale>
          <a:sx n="62" d="100"/>
          <a:sy n="62" d="100"/>
        </p:scale>
        <p:origin x="891" y="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2E07C-328A-47A0-9AA5-C8E4E184F673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335D8785-FC87-4AE1-AEB6-1C424D806C5A}">
      <dgm:prSet/>
      <dgm:spPr/>
      <dgm:t>
        <a:bodyPr/>
        <a:lstStyle/>
        <a:p>
          <a:r>
            <a:rPr lang="en-US"/>
            <a:t>5.1</a:t>
          </a:r>
          <a:r>
            <a:rPr lang="zh-CN"/>
            <a:t>应用场景</a:t>
          </a:r>
        </a:p>
      </dgm:t>
    </dgm:pt>
    <dgm:pt modelId="{327E0ACD-5172-473B-A856-C7C698625083}" type="parTrans" cxnId="{7019FE71-DC79-41FF-AB42-69269BB88FFF}">
      <dgm:prSet/>
      <dgm:spPr/>
      <dgm:t>
        <a:bodyPr/>
        <a:lstStyle/>
        <a:p>
          <a:endParaRPr lang="zh-CN" altLang="en-US"/>
        </a:p>
      </dgm:t>
    </dgm:pt>
    <dgm:pt modelId="{F3F89AD8-4A8A-4ACD-A25B-53BB95D34870}" type="sibTrans" cxnId="{7019FE71-DC79-41FF-AB42-69269BB88FFF}">
      <dgm:prSet/>
      <dgm:spPr/>
      <dgm:t>
        <a:bodyPr/>
        <a:lstStyle/>
        <a:p>
          <a:endParaRPr lang="zh-CN" altLang="en-US"/>
        </a:p>
      </dgm:t>
    </dgm:pt>
    <dgm:pt modelId="{6228A884-2E9B-472C-AF91-D5A76037F73A}">
      <dgm:prSet/>
      <dgm:spPr/>
      <dgm:t>
        <a:bodyPr/>
        <a:lstStyle/>
        <a:p>
          <a:r>
            <a:rPr lang="en-US"/>
            <a:t>5.2</a:t>
          </a:r>
          <a:r>
            <a:rPr lang="zh-CN"/>
            <a:t>算法原理</a:t>
          </a:r>
        </a:p>
      </dgm:t>
    </dgm:pt>
    <dgm:pt modelId="{03BCF7BB-D07B-4B21-9761-DC58BB8FD986}" type="parTrans" cxnId="{EC478785-EC12-45F6-BF07-3994210E2ED7}">
      <dgm:prSet/>
      <dgm:spPr/>
      <dgm:t>
        <a:bodyPr/>
        <a:lstStyle/>
        <a:p>
          <a:endParaRPr lang="zh-CN" altLang="en-US"/>
        </a:p>
      </dgm:t>
    </dgm:pt>
    <dgm:pt modelId="{4B15ECE4-AF25-467F-BEF8-3E51CF11A515}" type="sibTrans" cxnId="{EC478785-EC12-45F6-BF07-3994210E2ED7}">
      <dgm:prSet/>
      <dgm:spPr/>
      <dgm:t>
        <a:bodyPr/>
        <a:lstStyle/>
        <a:p>
          <a:endParaRPr lang="zh-CN" altLang="en-US"/>
        </a:p>
      </dgm:t>
    </dgm:pt>
    <dgm:pt modelId="{6559052B-188B-4E60-A9F9-207CEE0497BA}">
      <dgm:prSet/>
      <dgm:spPr/>
      <dgm:t>
        <a:bodyPr/>
        <a:lstStyle/>
        <a:p>
          <a:r>
            <a:rPr lang="en-US"/>
            <a:t>5.3</a:t>
          </a:r>
          <a:r>
            <a:rPr lang="zh-CN"/>
            <a:t>核心术语</a:t>
          </a:r>
        </a:p>
      </dgm:t>
    </dgm:pt>
    <dgm:pt modelId="{759D7514-11BB-4A47-BADC-85EECCC35370}" type="parTrans" cxnId="{556D47F0-68D1-4CAB-9CCE-F447F54C9AD1}">
      <dgm:prSet/>
      <dgm:spPr/>
      <dgm:t>
        <a:bodyPr/>
        <a:lstStyle/>
        <a:p>
          <a:endParaRPr lang="zh-CN" altLang="en-US"/>
        </a:p>
      </dgm:t>
    </dgm:pt>
    <dgm:pt modelId="{E11A85B8-B9BA-4348-9588-476AA6F057C4}" type="sibTrans" cxnId="{556D47F0-68D1-4CAB-9CCE-F447F54C9AD1}">
      <dgm:prSet/>
      <dgm:spPr/>
      <dgm:t>
        <a:bodyPr/>
        <a:lstStyle/>
        <a:p>
          <a:endParaRPr lang="zh-CN" altLang="en-US"/>
        </a:p>
      </dgm:t>
    </dgm:pt>
    <dgm:pt modelId="{B0F61014-83B5-4ECF-94ED-7C8FEA569B4F}">
      <dgm:prSet/>
      <dgm:spPr/>
      <dgm:t>
        <a:bodyPr/>
        <a:lstStyle/>
        <a:p>
          <a:r>
            <a:rPr lang="en-US"/>
            <a:t>5.4 Python</a:t>
          </a:r>
          <a:r>
            <a:rPr lang="zh-CN"/>
            <a:t>编程实践</a:t>
          </a:r>
          <a:r>
            <a:rPr lang="en-US"/>
            <a:t>——</a:t>
          </a:r>
          <a:r>
            <a:rPr lang="zh-CN"/>
            <a:t>蛋白质消费特征分析</a:t>
          </a:r>
        </a:p>
      </dgm:t>
    </dgm:pt>
    <dgm:pt modelId="{B81B6C71-FDB1-413D-9B9E-E9F07400CC8E}" type="parTrans" cxnId="{42623B0D-9E8D-4CA0-A332-4AA3D118D825}">
      <dgm:prSet/>
      <dgm:spPr/>
      <dgm:t>
        <a:bodyPr/>
        <a:lstStyle/>
        <a:p>
          <a:endParaRPr lang="zh-CN" altLang="en-US"/>
        </a:p>
      </dgm:t>
    </dgm:pt>
    <dgm:pt modelId="{C17E4A7F-E064-4DFA-865D-CBBD0585A536}" type="sibTrans" cxnId="{42623B0D-9E8D-4CA0-A332-4AA3D118D825}">
      <dgm:prSet/>
      <dgm:spPr/>
      <dgm:t>
        <a:bodyPr/>
        <a:lstStyle/>
        <a:p>
          <a:endParaRPr lang="zh-CN" altLang="en-US"/>
        </a:p>
      </dgm:t>
    </dgm:pt>
    <dgm:pt modelId="{1F83D917-833B-4285-9A8C-E3E2992B2352}">
      <dgm:prSet/>
      <dgm:spPr/>
      <dgm:t>
        <a:bodyPr/>
        <a:lstStyle/>
        <a:p>
          <a:r>
            <a:rPr lang="en-US"/>
            <a:t>5.5</a:t>
          </a:r>
          <a:r>
            <a:rPr lang="zh-CN"/>
            <a:t>重点与难点解读	</a:t>
          </a:r>
        </a:p>
      </dgm:t>
    </dgm:pt>
    <dgm:pt modelId="{7A693F1B-4525-4D24-B9A8-09B81DB05DB8}" type="parTrans" cxnId="{9236A273-7D5D-4B2B-9A79-C1267942A07D}">
      <dgm:prSet/>
      <dgm:spPr/>
      <dgm:t>
        <a:bodyPr/>
        <a:lstStyle/>
        <a:p>
          <a:endParaRPr lang="zh-CN" altLang="en-US"/>
        </a:p>
      </dgm:t>
    </dgm:pt>
    <dgm:pt modelId="{76B05BA7-5163-4C94-A22A-E8725F761466}" type="sibTrans" cxnId="{9236A273-7D5D-4B2B-9A79-C1267942A07D}">
      <dgm:prSet/>
      <dgm:spPr/>
      <dgm:t>
        <a:bodyPr/>
        <a:lstStyle/>
        <a:p>
          <a:endParaRPr lang="zh-CN" altLang="en-US"/>
        </a:p>
      </dgm:t>
    </dgm:pt>
    <dgm:pt modelId="{F80E170C-3F12-45B6-95BA-D04AEB61B8AB}" type="pres">
      <dgm:prSet presAssocID="{8C62E07C-328A-47A0-9AA5-C8E4E184F673}" presName="Name0" presStyleCnt="0">
        <dgm:presLayoutVars>
          <dgm:chMax val="7"/>
          <dgm:chPref val="7"/>
          <dgm:dir/>
        </dgm:presLayoutVars>
      </dgm:prSet>
      <dgm:spPr/>
    </dgm:pt>
    <dgm:pt modelId="{9124651C-C19F-4E7C-98FD-6C274C9B6F60}" type="pres">
      <dgm:prSet presAssocID="{8C62E07C-328A-47A0-9AA5-C8E4E184F673}" presName="Name1" presStyleCnt="0"/>
      <dgm:spPr/>
    </dgm:pt>
    <dgm:pt modelId="{617529A7-CBB7-47B0-A566-E9D2E3BC66DF}" type="pres">
      <dgm:prSet presAssocID="{8C62E07C-328A-47A0-9AA5-C8E4E184F673}" presName="cycle" presStyleCnt="0"/>
      <dgm:spPr/>
    </dgm:pt>
    <dgm:pt modelId="{03227B44-29EA-43D1-8A0A-08AC060721EF}" type="pres">
      <dgm:prSet presAssocID="{8C62E07C-328A-47A0-9AA5-C8E4E184F673}" presName="srcNode" presStyleLbl="node1" presStyleIdx="0" presStyleCnt="5"/>
      <dgm:spPr/>
    </dgm:pt>
    <dgm:pt modelId="{A3EC54F2-128C-4118-A0CE-659AEC15FAE7}" type="pres">
      <dgm:prSet presAssocID="{8C62E07C-328A-47A0-9AA5-C8E4E184F673}" presName="conn" presStyleLbl="parChTrans1D2" presStyleIdx="0" presStyleCnt="1"/>
      <dgm:spPr/>
    </dgm:pt>
    <dgm:pt modelId="{CEB013A5-7E0D-4ABF-B697-26758632EBB2}" type="pres">
      <dgm:prSet presAssocID="{8C62E07C-328A-47A0-9AA5-C8E4E184F673}" presName="extraNode" presStyleLbl="node1" presStyleIdx="0" presStyleCnt="5"/>
      <dgm:spPr/>
    </dgm:pt>
    <dgm:pt modelId="{BB0B6C15-7687-489D-ABE5-D74FFDFFCF64}" type="pres">
      <dgm:prSet presAssocID="{8C62E07C-328A-47A0-9AA5-C8E4E184F673}" presName="dstNode" presStyleLbl="node1" presStyleIdx="0" presStyleCnt="5"/>
      <dgm:spPr/>
    </dgm:pt>
    <dgm:pt modelId="{A82BDF1B-17C0-403E-9EF5-C325151887F0}" type="pres">
      <dgm:prSet presAssocID="{335D8785-FC87-4AE1-AEB6-1C424D806C5A}" presName="text_1" presStyleLbl="node1" presStyleIdx="0" presStyleCnt="5">
        <dgm:presLayoutVars>
          <dgm:bulletEnabled val="1"/>
        </dgm:presLayoutVars>
      </dgm:prSet>
      <dgm:spPr/>
    </dgm:pt>
    <dgm:pt modelId="{F3C3E045-2912-4978-946A-D66A210E9FD0}" type="pres">
      <dgm:prSet presAssocID="{335D8785-FC87-4AE1-AEB6-1C424D806C5A}" presName="accent_1" presStyleCnt="0"/>
      <dgm:spPr/>
    </dgm:pt>
    <dgm:pt modelId="{A22008DD-74AE-42A5-A49A-918F5C3845D8}" type="pres">
      <dgm:prSet presAssocID="{335D8785-FC87-4AE1-AEB6-1C424D806C5A}" presName="accentRepeatNode" presStyleLbl="solidFgAcc1" presStyleIdx="0" presStyleCnt="5"/>
      <dgm:spPr/>
    </dgm:pt>
    <dgm:pt modelId="{C1230700-D1F0-4642-86FA-FAA672A786B6}" type="pres">
      <dgm:prSet presAssocID="{6228A884-2E9B-472C-AF91-D5A76037F73A}" presName="text_2" presStyleLbl="node1" presStyleIdx="1" presStyleCnt="5">
        <dgm:presLayoutVars>
          <dgm:bulletEnabled val="1"/>
        </dgm:presLayoutVars>
      </dgm:prSet>
      <dgm:spPr/>
    </dgm:pt>
    <dgm:pt modelId="{8948B811-9CFA-4F6F-885B-EBF82BB82CC2}" type="pres">
      <dgm:prSet presAssocID="{6228A884-2E9B-472C-AF91-D5A76037F73A}" presName="accent_2" presStyleCnt="0"/>
      <dgm:spPr/>
    </dgm:pt>
    <dgm:pt modelId="{3C9E8069-8DCF-4B94-99F5-5994205C0293}" type="pres">
      <dgm:prSet presAssocID="{6228A884-2E9B-472C-AF91-D5A76037F73A}" presName="accentRepeatNode" presStyleLbl="solidFgAcc1" presStyleIdx="1" presStyleCnt="5"/>
      <dgm:spPr/>
    </dgm:pt>
    <dgm:pt modelId="{9D2451B3-B149-4F2F-9BD3-0C3190035357}" type="pres">
      <dgm:prSet presAssocID="{6559052B-188B-4E60-A9F9-207CEE0497BA}" presName="text_3" presStyleLbl="node1" presStyleIdx="2" presStyleCnt="5">
        <dgm:presLayoutVars>
          <dgm:bulletEnabled val="1"/>
        </dgm:presLayoutVars>
      </dgm:prSet>
      <dgm:spPr/>
    </dgm:pt>
    <dgm:pt modelId="{2B664631-8F3C-47B1-99BB-1AF7FC1E489E}" type="pres">
      <dgm:prSet presAssocID="{6559052B-188B-4E60-A9F9-207CEE0497BA}" presName="accent_3" presStyleCnt="0"/>
      <dgm:spPr/>
    </dgm:pt>
    <dgm:pt modelId="{EF305789-7C03-4E50-8841-8E735D4BDD0A}" type="pres">
      <dgm:prSet presAssocID="{6559052B-188B-4E60-A9F9-207CEE0497BA}" presName="accentRepeatNode" presStyleLbl="solidFgAcc1" presStyleIdx="2" presStyleCnt="5"/>
      <dgm:spPr/>
    </dgm:pt>
    <dgm:pt modelId="{E6806F7B-B56C-446C-B1CD-0BAF47F8BECA}" type="pres">
      <dgm:prSet presAssocID="{B0F61014-83B5-4ECF-94ED-7C8FEA569B4F}" presName="text_4" presStyleLbl="node1" presStyleIdx="3" presStyleCnt="5">
        <dgm:presLayoutVars>
          <dgm:bulletEnabled val="1"/>
        </dgm:presLayoutVars>
      </dgm:prSet>
      <dgm:spPr/>
    </dgm:pt>
    <dgm:pt modelId="{58996226-5A1D-40B7-9388-CEC0AA504F06}" type="pres">
      <dgm:prSet presAssocID="{B0F61014-83B5-4ECF-94ED-7C8FEA569B4F}" presName="accent_4" presStyleCnt="0"/>
      <dgm:spPr/>
    </dgm:pt>
    <dgm:pt modelId="{D66C2E7F-1725-48E3-AFCD-B3738EB76303}" type="pres">
      <dgm:prSet presAssocID="{B0F61014-83B5-4ECF-94ED-7C8FEA569B4F}" presName="accentRepeatNode" presStyleLbl="solidFgAcc1" presStyleIdx="3" presStyleCnt="5"/>
      <dgm:spPr/>
    </dgm:pt>
    <dgm:pt modelId="{AC2107A6-D2C4-4545-ACF6-EC3E49215A22}" type="pres">
      <dgm:prSet presAssocID="{1F83D917-833B-4285-9A8C-E3E2992B2352}" presName="text_5" presStyleLbl="node1" presStyleIdx="4" presStyleCnt="5">
        <dgm:presLayoutVars>
          <dgm:bulletEnabled val="1"/>
        </dgm:presLayoutVars>
      </dgm:prSet>
      <dgm:spPr/>
    </dgm:pt>
    <dgm:pt modelId="{3E391739-A630-4CF0-88EE-AACF8B330E86}" type="pres">
      <dgm:prSet presAssocID="{1F83D917-833B-4285-9A8C-E3E2992B2352}" presName="accent_5" presStyleCnt="0"/>
      <dgm:spPr/>
    </dgm:pt>
    <dgm:pt modelId="{E4474D8D-AE6E-4F41-950B-DF15DAB2173D}" type="pres">
      <dgm:prSet presAssocID="{1F83D917-833B-4285-9A8C-E3E2992B2352}" presName="accentRepeatNode" presStyleLbl="solidFgAcc1" presStyleIdx="4" presStyleCnt="5"/>
      <dgm:spPr/>
    </dgm:pt>
  </dgm:ptLst>
  <dgm:cxnLst>
    <dgm:cxn modelId="{42623B0D-9E8D-4CA0-A332-4AA3D118D825}" srcId="{8C62E07C-328A-47A0-9AA5-C8E4E184F673}" destId="{B0F61014-83B5-4ECF-94ED-7C8FEA569B4F}" srcOrd="3" destOrd="0" parTransId="{B81B6C71-FDB1-413D-9B9E-E9F07400CC8E}" sibTransId="{C17E4A7F-E064-4DFA-865D-CBBD0585A536}"/>
    <dgm:cxn modelId="{78A42730-E9FE-4E4F-A9A2-9665F36DE495}" type="presOf" srcId="{6559052B-188B-4E60-A9F9-207CEE0497BA}" destId="{9D2451B3-B149-4F2F-9BD3-0C3190035357}" srcOrd="0" destOrd="0" presId="urn:microsoft.com/office/officeart/2008/layout/VerticalCurvedList"/>
    <dgm:cxn modelId="{EF04B35B-0BF3-419F-BD3B-CECA772BBBB0}" type="presOf" srcId="{1F83D917-833B-4285-9A8C-E3E2992B2352}" destId="{AC2107A6-D2C4-4545-ACF6-EC3E49215A22}" srcOrd="0" destOrd="0" presId="urn:microsoft.com/office/officeart/2008/layout/VerticalCurvedList"/>
    <dgm:cxn modelId="{DCE7A541-D450-42EF-8DC2-E4DD44E4B824}" type="presOf" srcId="{335D8785-FC87-4AE1-AEB6-1C424D806C5A}" destId="{A82BDF1B-17C0-403E-9EF5-C325151887F0}" srcOrd="0" destOrd="0" presId="urn:microsoft.com/office/officeart/2008/layout/VerticalCurvedList"/>
    <dgm:cxn modelId="{7019FE71-DC79-41FF-AB42-69269BB88FFF}" srcId="{8C62E07C-328A-47A0-9AA5-C8E4E184F673}" destId="{335D8785-FC87-4AE1-AEB6-1C424D806C5A}" srcOrd="0" destOrd="0" parTransId="{327E0ACD-5172-473B-A856-C7C698625083}" sibTransId="{F3F89AD8-4A8A-4ACD-A25B-53BB95D34870}"/>
    <dgm:cxn modelId="{9236A273-7D5D-4B2B-9A79-C1267942A07D}" srcId="{8C62E07C-328A-47A0-9AA5-C8E4E184F673}" destId="{1F83D917-833B-4285-9A8C-E3E2992B2352}" srcOrd="4" destOrd="0" parTransId="{7A693F1B-4525-4D24-B9A8-09B81DB05DB8}" sibTransId="{76B05BA7-5163-4C94-A22A-E8725F761466}"/>
    <dgm:cxn modelId="{CAE0807E-FBD0-46CF-93A7-E235E3803662}" type="presOf" srcId="{F3F89AD8-4A8A-4ACD-A25B-53BB95D34870}" destId="{A3EC54F2-128C-4118-A0CE-659AEC15FAE7}" srcOrd="0" destOrd="0" presId="urn:microsoft.com/office/officeart/2008/layout/VerticalCurvedList"/>
    <dgm:cxn modelId="{EC478785-EC12-45F6-BF07-3994210E2ED7}" srcId="{8C62E07C-328A-47A0-9AA5-C8E4E184F673}" destId="{6228A884-2E9B-472C-AF91-D5A76037F73A}" srcOrd="1" destOrd="0" parTransId="{03BCF7BB-D07B-4B21-9761-DC58BB8FD986}" sibTransId="{4B15ECE4-AF25-467F-BEF8-3E51CF11A515}"/>
    <dgm:cxn modelId="{E731CBB7-D0B6-4DBA-897C-B0CE196E2794}" type="presOf" srcId="{B0F61014-83B5-4ECF-94ED-7C8FEA569B4F}" destId="{E6806F7B-B56C-446C-B1CD-0BAF47F8BECA}" srcOrd="0" destOrd="0" presId="urn:microsoft.com/office/officeart/2008/layout/VerticalCurvedList"/>
    <dgm:cxn modelId="{AEF8A4C8-BB7C-456D-B0E5-92CAB02E1AB5}" type="presOf" srcId="{6228A884-2E9B-472C-AF91-D5A76037F73A}" destId="{C1230700-D1F0-4642-86FA-FAA672A786B6}" srcOrd="0" destOrd="0" presId="urn:microsoft.com/office/officeart/2008/layout/VerticalCurvedList"/>
    <dgm:cxn modelId="{D01AD7DF-424D-462F-989E-C4554D68CF3A}" type="presOf" srcId="{8C62E07C-328A-47A0-9AA5-C8E4E184F673}" destId="{F80E170C-3F12-45B6-95BA-D04AEB61B8AB}" srcOrd="0" destOrd="0" presId="urn:microsoft.com/office/officeart/2008/layout/VerticalCurvedList"/>
    <dgm:cxn modelId="{556D47F0-68D1-4CAB-9CCE-F447F54C9AD1}" srcId="{8C62E07C-328A-47A0-9AA5-C8E4E184F673}" destId="{6559052B-188B-4E60-A9F9-207CEE0497BA}" srcOrd="2" destOrd="0" parTransId="{759D7514-11BB-4A47-BADC-85EECCC35370}" sibTransId="{E11A85B8-B9BA-4348-9588-476AA6F057C4}"/>
    <dgm:cxn modelId="{7D72BD69-C347-4F7E-94B9-D7CA7F766A2F}" type="presParOf" srcId="{F80E170C-3F12-45B6-95BA-D04AEB61B8AB}" destId="{9124651C-C19F-4E7C-98FD-6C274C9B6F60}" srcOrd="0" destOrd="0" presId="urn:microsoft.com/office/officeart/2008/layout/VerticalCurvedList"/>
    <dgm:cxn modelId="{035508E0-B483-48DD-9277-7190445272F5}" type="presParOf" srcId="{9124651C-C19F-4E7C-98FD-6C274C9B6F60}" destId="{617529A7-CBB7-47B0-A566-E9D2E3BC66DF}" srcOrd="0" destOrd="0" presId="urn:microsoft.com/office/officeart/2008/layout/VerticalCurvedList"/>
    <dgm:cxn modelId="{0D637FFC-544A-4037-8599-5D3843D7284C}" type="presParOf" srcId="{617529A7-CBB7-47B0-A566-E9D2E3BC66DF}" destId="{03227B44-29EA-43D1-8A0A-08AC060721EF}" srcOrd="0" destOrd="0" presId="urn:microsoft.com/office/officeart/2008/layout/VerticalCurvedList"/>
    <dgm:cxn modelId="{90130541-1A7A-4C70-9F73-AA38EF5F14FF}" type="presParOf" srcId="{617529A7-CBB7-47B0-A566-E9D2E3BC66DF}" destId="{A3EC54F2-128C-4118-A0CE-659AEC15FAE7}" srcOrd="1" destOrd="0" presId="urn:microsoft.com/office/officeart/2008/layout/VerticalCurvedList"/>
    <dgm:cxn modelId="{68602BC5-847D-4179-8B2C-FAC47F79663B}" type="presParOf" srcId="{617529A7-CBB7-47B0-A566-E9D2E3BC66DF}" destId="{CEB013A5-7E0D-4ABF-B697-26758632EBB2}" srcOrd="2" destOrd="0" presId="urn:microsoft.com/office/officeart/2008/layout/VerticalCurvedList"/>
    <dgm:cxn modelId="{2FD63F9E-8D06-4F35-8445-C9132867E84A}" type="presParOf" srcId="{617529A7-CBB7-47B0-A566-E9D2E3BC66DF}" destId="{BB0B6C15-7687-489D-ABE5-D74FFDFFCF64}" srcOrd="3" destOrd="0" presId="urn:microsoft.com/office/officeart/2008/layout/VerticalCurvedList"/>
    <dgm:cxn modelId="{6B271061-BBAD-42DC-9858-E9DB3EC67BCE}" type="presParOf" srcId="{9124651C-C19F-4E7C-98FD-6C274C9B6F60}" destId="{A82BDF1B-17C0-403E-9EF5-C325151887F0}" srcOrd="1" destOrd="0" presId="urn:microsoft.com/office/officeart/2008/layout/VerticalCurvedList"/>
    <dgm:cxn modelId="{966E0778-D41E-4DA2-869C-23B187F038DE}" type="presParOf" srcId="{9124651C-C19F-4E7C-98FD-6C274C9B6F60}" destId="{F3C3E045-2912-4978-946A-D66A210E9FD0}" srcOrd="2" destOrd="0" presId="urn:microsoft.com/office/officeart/2008/layout/VerticalCurvedList"/>
    <dgm:cxn modelId="{F023E8EA-3227-41F8-9F9F-9B9E88489BE8}" type="presParOf" srcId="{F3C3E045-2912-4978-946A-D66A210E9FD0}" destId="{A22008DD-74AE-42A5-A49A-918F5C3845D8}" srcOrd="0" destOrd="0" presId="urn:microsoft.com/office/officeart/2008/layout/VerticalCurvedList"/>
    <dgm:cxn modelId="{DED58AD9-14B7-4BF2-A7B3-A5F3C8D86867}" type="presParOf" srcId="{9124651C-C19F-4E7C-98FD-6C274C9B6F60}" destId="{C1230700-D1F0-4642-86FA-FAA672A786B6}" srcOrd="3" destOrd="0" presId="urn:microsoft.com/office/officeart/2008/layout/VerticalCurvedList"/>
    <dgm:cxn modelId="{CC3D8197-4601-4F5C-B628-2DAB30A50250}" type="presParOf" srcId="{9124651C-C19F-4E7C-98FD-6C274C9B6F60}" destId="{8948B811-9CFA-4F6F-885B-EBF82BB82CC2}" srcOrd="4" destOrd="0" presId="urn:microsoft.com/office/officeart/2008/layout/VerticalCurvedList"/>
    <dgm:cxn modelId="{BC7F1573-021C-4293-9689-B62CA3B0A106}" type="presParOf" srcId="{8948B811-9CFA-4F6F-885B-EBF82BB82CC2}" destId="{3C9E8069-8DCF-4B94-99F5-5994205C0293}" srcOrd="0" destOrd="0" presId="urn:microsoft.com/office/officeart/2008/layout/VerticalCurvedList"/>
    <dgm:cxn modelId="{1D1B397E-35C2-4D8E-8E33-8E58EE222DD4}" type="presParOf" srcId="{9124651C-C19F-4E7C-98FD-6C274C9B6F60}" destId="{9D2451B3-B149-4F2F-9BD3-0C3190035357}" srcOrd="5" destOrd="0" presId="urn:microsoft.com/office/officeart/2008/layout/VerticalCurvedList"/>
    <dgm:cxn modelId="{78D04EB2-AEC8-4157-9CD5-9888E8C99040}" type="presParOf" srcId="{9124651C-C19F-4E7C-98FD-6C274C9B6F60}" destId="{2B664631-8F3C-47B1-99BB-1AF7FC1E489E}" srcOrd="6" destOrd="0" presId="urn:microsoft.com/office/officeart/2008/layout/VerticalCurvedList"/>
    <dgm:cxn modelId="{5975035E-1C0F-45C0-9C95-B57DF462093B}" type="presParOf" srcId="{2B664631-8F3C-47B1-99BB-1AF7FC1E489E}" destId="{EF305789-7C03-4E50-8841-8E735D4BDD0A}" srcOrd="0" destOrd="0" presId="urn:microsoft.com/office/officeart/2008/layout/VerticalCurvedList"/>
    <dgm:cxn modelId="{CA6C248E-0AB4-4836-A1B0-504E08D540D3}" type="presParOf" srcId="{9124651C-C19F-4E7C-98FD-6C274C9B6F60}" destId="{E6806F7B-B56C-446C-B1CD-0BAF47F8BECA}" srcOrd="7" destOrd="0" presId="urn:microsoft.com/office/officeart/2008/layout/VerticalCurvedList"/>
    <dgm:cxn modelId="{C11B92F0-130F-4E4C-84CC-FB33768F6F6B}" type="presParOf" srcId="{9124651C-C19F-4E7C-98FD-6C274C9B6F60}" destId="{58996226-5A1D-40B7-9388-CEC0AA504F06}" srcOrd="8" destOrd="0" presId="urn:microsoft.com/office/officeart/2008/layout/VerticalCurvedList"/>
    <dgm:cxn modelId="{2831D4FD-13D5-421F-AB9F-7AF16D679D43}" type="presParOf" srcId="{58996226-5A1D-40B7-9388-CEC0AA504F06}" destId="{D66C2E7F-1725-48E3-AFCD-B3738EB76303}" srcOrd="0" destOrd="0" presId="urn:microsoft.com/office/officeart/2008/layout/VerticalCurvedList"/>
    <dgm:cxn modelId="{8CF16E2D-8A4B-40D7-9FE6-F1DC92DE5CC0}" type="presParOf" srcId="{9124651C-C19F-4E7C-98FD-6C274C9B6F60}" destId="{AC2107A6-D2C4-4545-ACF6-EC3E49215A22}" srcOrd="9" destOrd="0" presId="urn:microsoft.com/office/officeart/2008/layout/VerticalCurvedList"/>
    <dgm:cxn modelId="{82F56DBB-5454-467B-8A37-A90CFB42EF9E}" type="presParOf" srcId="{9124651C-C19F-4E7C-98FD-6C274C9B6F60}" destId="{3E391739-A630-4CF0-88EE-AACF8B330E86}" srcOrd="10" destOrd="0" presId="urn:microsoft.com/office/officeart/2008/layout/VerticalCurvedList"/>
    <dgm:cxn modelId="{0A186423-DBFE-4C32-AC81-D0C21402F4F0}" type="presParOf" srcId="{3E391739-A630-4CF0-88EE-AACF8B330E86}" destId="{E4474D8D-AE6E-4F41-950B-DF15DAB2173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B30E06-D38C-4A00-B253-EE22E35397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4386B6-57F1-481D-AD7D-C50330B716EF}">
      <dgm:prSet/>
      <dgm:spPr/>
      <dgm:t>
        <a:bodyPr/>
        <a:lstStyle/>
        <a:p>
          <a:r>
            <a:rPr lang="en-US" dirty="0"/>
            <a:t>protein</a:t>
          </a:r>
          <a:endParaRPr lang="en-US" altLang="zh-CN" dirty="0"/>
        </a:p>
      </dgm:t>
    </dgm:pt>
    <dgm:pt modelId="{9C07654A-65EF-4609-9239-56A29B5A9925}" type="parTrans" cxnId="{A6AE7801-AA33-4E8A-9B00-F75231C12146}">
      <dgm:prSet/>
      <dgm:spPr/>
      <dgm:t>
        <a:bodyPr/>
        <a:lstStyle/>
        <a:p>
          <a:endParaRPr lang="zh-CN" altLang="en-US"/>
        </a:p>
      </dgm:t>
    </dgm:pt>
    <dgm:pt modelId="{C5B08562-AFB9-4570-B3D1-63BD450AEDC9}" type="sibTrans" cxnId="{A6AE7801-AA33-4E8A-9B00-F75231C12146}">
      <dgm:prSet/>
      <dgm:spPr/>
      <dgm:t>
        <a:bodyPr/>
        <a:lstStyle/>
        <a:p>
          <a:endParaRPr lang="zh-CN" altLang="en-US"/>
        </a:p>
      </dgm:t>
    </dgm:pt>
    <dgm:pt modelId="{56AF1BAE-B93F-4750-AA74-F75007D78651}">
      <dgm:prSet/>
      <dgm:spPr/>
      <dgm:t>
        <a:bodyPr/>
        <a:lstStyle/>
        <a:p>
          <a:r>
            <a:rPr lang="zh-CN"/>
            <a:t>（</a:t>
          </a:r>
          <a:r>
            <a:rPr lang="en-US"/>
            <a:t>1</a:t>
          </a:r>
          <a:r>
            <a:rPr lang="zh-CN"/>
            <a:t>）</a:t>
          </a:r>
          <a:r>
            <a:rPr lang="en-US"/>
            <a:t>ID</a:t>
          </a:r>
          <a:r>
            <a:rPr lang="zh-CN"/>
            <a:t>：国家的</a:t>
          </a:r>
          <a:r>
            <a:rPr lang="en-US"/>
            <a:t>ID</a:t>
          </a:r>
          <a:r>
            <a:rPr lang="zh-CN"/>
            <a:t>；</a:t>
          </a:r>
        </a:p>
      </dgm:t>
    </dgm:pt>
    <dgm:pt modelId="{0029A86F-06EB-42A5-BDA9-CD042F62A838}" type="parTrans" cxnId="{B843EFCE-290D-4BDE-9D4F-C6D346127156}">
      <dgm:prSet/>
      <dgm:spPr/>
      <dgm:t>
        <a:bodyPr/>
        <a:lstStyle/>
        <a:p>
          <a:endParaRPr lang="zh-CN" altLang="en-US"/>
        </a:p>
      </dgm:t>
    </dgm:pt>
    <dgm:pt modelId="{7CBB2FFF-9E02-41FB-ABDD-D8ACCA3BDE36}" type="sibTrans" cxnId="{B843EFCE-290D-4BDE-9D4F-C6D346127156}">
      <dgm:prSet/>
      <dgm:spPr/>
      <dgm:t>
        <a:bodyPr/>
        <a:lstStyle/>
        <a:p>
          <a:endParaRPr lang="zh-CN" altLang="en-US"/>
        </a:p>
      </dgm:t>
    </dgm:pt>
    <dgm:pt modelId="{ED83CE45-A2A0-47BE-8B14-FE79EF7A5810}">
      <dgm:prSet/>
      <dgm:spPr/>
      <dgm:t>
        <a:bodyPr/>
        <a:lstStyle/>
        <a:p>
          <a:r>
            <a:rPr lang="zh-CN"/>
            <a:t>（</a:t>
          </a:r>
          <a:r>
            <a:rPr lang="en-US"/>
            <a:t>2</a:t>
          </a:r>
          <a:r>
            <a:rPr lang="zh-CN"/>
            <a:t>）</a:t>
          </a:r>
          <a:r>
            <a:rPr lang="en-US"/>
            <a:t>Country</a:t>
          </a:r>
          <a:r>
            <a:rPr lang="zh-CN"/>
            <a:t>（国家类别）：该数据集涉及</a:t>
          </a:r>
          <a:r>
            <a:rPr lang="en-US"/>
            <a:t>25</a:t>
          </a:r>
          <a:r>
            <a:rPr lang="zh-CN"/>
            <a:t>个欧洲国家肉类和其他食品之间的关系；</a:t>
          </a:r>
        </a:p>
      </dgm:t>
    </dgm:pt>
    <dgm:pt modelId="{3BBE2B94-7680-43F4-B544-830279F6F8B9}" type="parTrans" cxnId="{183C4CF2-9939-45EE-AC3D-8F52007A136E}">
      <dgm:prSet/>
      <dgm:spPr/>
      <dgm:t>
        <a:bodyPr/>
        <a:lstStyle/>
        <a:p>
          <a:endParaRPr lang="zh-CN" altLang="en-US"/>
        </a:p>
      </dgm:t>
    </dgm:pt>
    <dgm:pt modelId="{20D93FF8-C9D8-4AF1-A56E-2B87B59221E6}" type="sibTrans" cxnId="{183C4CF2-9939-45EE-AC3D-8F52007A136E}">
      <dgm:prSet/>
      <dgm:spPr/>
      <dgm:t>
        <a:bodyPr/>
        <a:lstStyle/>
        <a:p>
          <a:endParaRPr lang="zh-CN" altLang="en-US"/>
        </a:p>
      </dgm:t>
    </dgm:pt>
    <dgm:pt modelId="{AE68F70D-FA26-4AE5-87EC-025543340050}">
      <dgm:prSet/>
      <dgm:spPr/>
      <dgm:t>
        <a:bodyPr/>
        <a:lstStyle/>
        <a:p>
          <a:r>
            <a:rPr lang="zh-CN"/>
            <a:t>（</a:t>
          </a:r>
          <a:r>
            <a:rPr lang="en-US"/>
            <a:t>3</a:t>
          </a:r>
          <a:r>
            <a:rPr lang="zh-CN"/>
            <a:t>）关于肉类和其他食品的</a:t>
          </a:r>
          <a:r>
            <a:rPr lang="en-US"/>
            <a:t>9</a:t>
          </a:r>
          <a:r>
            <a:rPr lang="zh-CN"/>
            <a:t>个数据包括</a:t>
          </a:r>
          <a:r>
            <a:rPr lang="en-US"/>
            <a:t>RedMeat</a:t>
          </a:r>
          <a:r>
            <a:rPr lang="zh-CN"/>
            <a:t>（红肉），</a:t>
          </a:r>
          <a:r>
            <a:rPr lang="en-US"/>
            <a:t>WhiteMeat</a:t>
          </a:r>
          <a:r>
            <a:rPr lang="zh-CN"/>
            <a:t>（白肉），</a:t>
          </a:r>
          <a:r>
            <a:rPr lang="en-US"/>
            <a:t>Eggs</a:t>
          </a:r>
          <a:r>
            <a:rPr lang="zh-CN"/>
            <a:t>（蛋类），</a:t>
          </a:r>
          <a:r>
            <a:rPr lang="en-US"/>
            <a:t>Milk</a:t>
          </a:r>
          <a:r>
            <a:rPr lang="zh-CN"/>
            <a:t>（牛奶），</a:t>
          </a:r>
          <a:r>
            <a:rPr lang="en-US"/>
            <a:t>Fish</a:t>
          </a:r>
          <a:r>
            <a:rPr lang="zh-CN"/>
            <a:t>（鱼类），</a:t>
          </a:r>
          <a:r>
            <a:rPr lang="en-US"/>
            <a:t>Cereals</a:t>
          </a:r>
          <a:r>
            <a:rPr lang="zh-CN"/>
            <a:t>（谷类），</a:t>
          </a:r>
          <a:r>
            <a:rPr lang="en-US"/>
            <a:t>Starch</a:t>
          </a:r>
          <a:r>
            <a:rPr lang="zh-CN"/>
            <a:t>（淀粉类），</a:t>
          </a:r>
          <a:r>
            <a:rPr lang="en-US"/>
            <a:t>Nuts</a:t>
          </a:r>
          <a:r>
            <a:rPr lang="zh-CN"/>
            <a:t>（坚果类），</a:t>
          </a:r>
          <a:r>
            <a:rPr lang="en-US"/>
            <a:t>Fr&amp;Veg</a:t>
          </a:r>
          <a:r>
            <a:rPr lang="zh-CN"/>
            <a:t>（水果和蔬菜）。</a:t>
          </a:r>
        </a:p>
      </dgm:t>
    </dgm:pt>
    <dgm:pt modelId="{62A1305B-3FAA-43DA-A7B6-07AA3759C3E7}" type="parTrans" cxnId="{381D81F6-5654-449C-9728-8B88115E721B}">
      <dgm:prSet/>
      <dgm:spPr/>
      <dgm:t>
        <a:bodyPr/>
        <a:lstStyle/>
        <a:p>
          <a:endParaRPr lang="zh-CN" altLang="en-US"/>
        </a:p>
      </dgm:t>
    </dgm:pt>
    <dgm:pt modelId="{555949EF-C779-47FC-8ED9-3D9546988045}" type="sibTrans" cxnId="{381D81F6-5654-449C-9728-8B88115E721B}">
      <dgm:prSet/>
      <dgm:spPr/>
      <dgm:t>
        <a:bodyPr/>
        <a:lstStyle/>
        <a:p>
          <a:endParaRPr lang="zh-CN" altLang="en-US"/>
        </a:p>
      </dgm:t>
    </dgm:pt>
    <dgm:pt modelId="{66F09806-C8D8-4E82-86A7-1160F2CFA570}">
      <dgm:prSet/>
      <dgm:spPr/>
      <dgm:t>
        <a:bodyPr/>
        <a:lstStyle/>
        <a:p>
          <a:r>
            <a:rPr lang="zh-CN"/>
            <a:t>主要</a:t>
          </a:r>
          <a:r>
            <a:rPr lang="zh-CN" dirty="0"/>
            <a:t>记录了</a:t>
          </a:r>
          <a:r>
            <a:rPr lang="en-US" dirty="0"/>
            <a:t>25</a:t>
          </a:r>
          <a:r>
            <a:rPr lang="zh-CN" dirty="0"/>
            <a:t>个国家的</a:t>
          </a:r>
          <a:r>
            <a:rPr lang="en-US" dirty="0"/>
            <a:t>9</a:t>
          </a:r>
          <a:r>
            <a:rPr lang="zh-CN" dirty="0"/>
            <a:t>个属性，主要属性如下：</a:t>
          </a:r>
        </a:p>
      </dgm:t>
    </dgm:pt>
    <dgm:pt modelId="{73EF176E-F9BC-45EF-9BE3-ABE8BE4E3E1D}" type="parTrans" cxnId="{374E5995-AEE2-4E35-BD21-7369B80E9E6C}">
      <dgm:prSet/>
      <dgm:spPr/>
      <dgm:t>
        <a:bodyPr/>
        <a:lstStyle/>
        <a:p>
          <a:endParaRPr lang="zh-CN" altLang="en-US"/>
        </a:p>
      </dgm:t>
    </dgm:pt>
    <dgm:pt modelId="{83760A83-B168-43CE-8A3C-E83659107CCA}" type="sibTrans" cxnId="{374E5995-AEE2-4E35-BD21-7369B80E9E6C}">
      <dgm:prSet/>
      <dgm:spPr/>
      <dgm:t>
        <a:bodyPr/>
        <a:lstStyle/>
        <a:p>
          <a:endParaRPr lang="zh-CN" altLang="en-US"/>
        </a:p>
      </dgm:t>
    </dgm:pt>
    <dgm:pt modelId="{6857F89E-6CC4-4128-BBEB-ABE2A53CE00F}" type="pres">
      <dgm:prSet presAssocID="{8DB30E06-D38C-4A00-B253-EE22E35397F1}" presName="linear" presStyleCnt="0">
        <dgm:presLayoutVars>
          <dgm:animLvl val="lvl"/>
          <dgm:resizeHandles val="exact"/>
        </dgm:presLayoutVars>
      </dgm:prSet>
      <dgm:spPr/>
    </dgm:pt>
    <dgm:pt modelId="{03FBDC15-CCA5-4312-8D9F-4A5F90DA9673}" type="pres">
      <dgm:prSet presAssocID="{384386B6-57F1-481D-AD7D-C50330B716E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EDB9803-E7EC-4D5B-B11E-6B7D5677685B}" type="pres">
      <dgm:prSet presAssocID="{384386B6-57F1-481D-AD7D-C50330B716E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6AE7801-AA33-4E8A-9B00-F75231C12146}" srcId="{8DB30E06-D38C-4A00-B253-EE22E35397F1}" destId="{384386B6-57F1-481D-AD7D-C50330B716EF}" srcOrd="0" destOrd="0" parTransId="{9C07654A-65EF-4609-9239-56A29B5A9925}" sibTransId="{C5B08562-AFB9-4570-B3D1-63BD450AEDC9}"/>
    <dgm:cxn modelId="{3AF5FB36-75F0-4546-83D1-FF5A3D60A513}" type="presOf" srcId="{66F09806-C8D8-4E82-86A7-1160F2CFA570}" destId="{5EDB9803-E7EC-4D5B-B11E-6B7D5677685B}" srcOrd="0" destOrd="0" presId="urn:microsoft.com/office/officeart/2005/8/layout/vList2"/>
    <dgm:cxn modelId="{29D8D938-93B0-4D66-B633-41D3738D5A70}" type="presOf" srcId="{8DB30E06-D38C-4A00-B253-EE22E35397F1}" destId="{6857F89E-6CC4-4128-BBEB-ABE2A53CE00F}" srcOrd="0" destOrd="0" presId="urn:microsoft.com/office/officeart/2005/8/layout/vList2"/>
    <dgm:cxn modelId="{B66B7470-7632-4109-8ABD-19ED02CB9E01}" type="presOf" srcId="{384386B6-57F1-481D-AD7D-C50330B716EF}" destId="{03FBDC15-CCA5-4312-8D9F-4A5F90DA9673}" srcOrd="0" destOrd="0" presId="urn:microsoft.com/office/officeart/2005/8/layout/vList2"/>
    <dgm:cxn modelId="{374E5995-AEE2-4E35-BD21-7369B80E9E6C}" srcId="{384386B6-57F1-481D-AD7D-C50330B716EF}" destId="{66F09806-C8D8-4E82-86A7-1160F2CFA570}" srcOrd="0" destOrd="0" parTransId="{73EF176E-F9BC-45EF-9BE3-ABE8BE4E3E1D}" sibTransId="{83760A83-B168-43CE-8A3C-E83659107CCA}"/>
    <dgm:cxn modelId="{40F185AD-679C-446D-B33D-A7DFBF28BFBC}" type="presOf" srcId="{ED83CE45-A2A0-47BE-8B14-FE79EF7A5810}" destId="{5EDB9803-E7EC-4D5B-B11E-6B7D5677685B}" srcOrd="0" destOrd="2" presId="urn:microsoft.com/office/officeart/2005/8/layout/vList2"/>
    <dgm:cxn modelId="{5D8CCEAD-E41A-4A58-AF04-EF7F9C542AD2}" type="presOf" srcId="{AE68F70D-FA26-4AE5-87EC-025543340050}" destId="{5EDB9803-E7EC-4D5B-B11E-6B7D5677685B}" srcOrd="0" destOrd="3" presId="urn:microsoft.com/office/officeart/2005/8/layout/vList2"/>
    <dgm:cxn modelId="{6C3D2FB0-E55D-4902-B669-E1D0A9318482}" type="presOf" srcId="{56AF1BAE-B93F-4750-AA74-F75007D78651}" destId="{5EDB9803-E7EC-4D5B-B11E-6B7D5677685B}" srcOrd="0" destOrd="1" presId="urn:microsoft.com/office/officeart/2005/8/layout/vList2"/>
    <dgm:cxn modelId="{B843EFCE-290D-4BDE-9D4F-C6D346127156}" srcId="{384386B6-57F1-481D-AD7D-C50330B716EF}" destId="{56AF1BAE-B93F-4750-AA74-F75007D78651}" srcOrd="1" destOrd="0" parTransId="{0029A86F-06EB-42A5-BDA9-CD042F62A838}" sibTransId="{7CBB2FFF-9E02-41FB-ABDD-D8ACCA3BDE36}"/>
    <dgm:cxn modelId="{183C4CF2-9939-45EE-AC3D-8F52007A136E}" srcId="{384386B6-57F1-481D-AD7D-C50330B716EF}" destId="{ED83CE45-A2A0-47BE-8B14-FE79EF7A5810}" srcOrd="2" destOrd="0" parTransId="{3BBE2B94-7680-43F4-B544-830279F6F8B9}" sibTransId="{20D93FF8-C9D8-4AF1-A56E-2B87B59221E6}"/>
    <dgm:cxn modelId="{381D81F6-5654-449C-9728-8B88115E721B}" srcId="{384386B6-57F1-481D-AD7D-C50330B716EF}" destId="{AE68F70D-FA26-4AE5-87EC-025543340050}" srcOrd="3" destOrd="0" parTransId="{62A1305B-3FAA-43DA-A7B6-07AA3759C3E7}" sibTransId="{555949EF-C779-47FC-8ED9-3D9546988045}"/>
    <dgm:cxn modelId="{CF90CB2E-AE87-4D1E-96D7-95848D6BBC20}" type="presParOf" srcId="{6857F89E-6CC4-4128-BBEB-ABE2A53CE00F}" destId="{03FBDC15-CCA5-4312-8D9F-4A5F90DA9673}" srcOrd="0" destOrd="0" presId="urn:microsoft.com/office/officeart/2005/8/layout/vList2"/>
    <dgm:cxn modelId="{6CE2DDFC-F273-47E6-805A-2832238C75F1}" type="presParOf" srcId="{6857F89E-6CC4-4128-BBEB-ABE2A53CE00F}" destId="{5EDB9803-E7EC-4D5B-B11E-6B7D5677685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D7C9BA-B9CE-4F1F-8C90-2F3328E99816}" type="doc">
      <dgm:prSet loTypeId="urn:microsoft.com/office/officeart/2005/8/layout/pyramid4" loCatId="relationship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65E4A682-62BC-45C3-B158-BC1B213D486B}">
      <dgm:prSet custT="1"/>
      <dgm:spPr/>
      <dgm:t>
        <a:bodyPr/>
        <a:lstStyle/>
        <a:p>
          <a:r>
            <a:rPr lang="en-US" sz="1800" dirty="0"/>
            <a:t>scikit-learn</a:t>
          </a:r>
          <a:endParaRPr lang="zh-CN" sz="1800" dirty="0"/>
        </a:p>
      </dgm:t>
    </dgm:pt>
    <dgm:pt modelId="{4FC56D32-4DC8-45D6-B8E5-5E0684029637}" type="parTrans" cxnId="{CFCD09AB-E719-4868-B5C3-E70F700C6A85}">
      <dgm:prSet/>
      <dgm:spPr/>
      <dgm:t>
        <a:bodyPr/>
        <a:lstStyle/>
        <a:p>
          <a:endParaRPr lang="zh-CN" altLang="en-US" sz="1800"/>
        </a:p>
      </dgm:t>
    </dgm:pt>
    <dgm:pt modelId="{103BC0AB-78B1-4DBD-861A-EAEDFAB27CC3}" type="sibTrans" cxnId="{CFCD09AB-E719-4868-B5C3-E70F700C6A85}">
      <dgm:prSet/>
      <dgm:spPr/>
      <dgm:t>
        <a:bodyPr/>
        <a:lstStyle/>
        <a:p>
          <a:endParaRPr lang="zh-CN" altLang="en-US" sz="1800"/>
        </a:p>
      </dgm:t>
    </dgm:pt>
    <dgm:pt modelId="{819294E6-AD89-4FEA-8BCF-F1243C22E98A}">
      <dgm:prSet custT="1"/>
      <dgm:spPr/>
      <dgm:t>
        <a:bodyPr/>
        <a:lstStyle/>
        <a:p>
          <a:r>
            <a:rPr lang="en-US" sz="1800" dirty="0"/>
            <a:t>P</a:t>
          </a:r>
          <a:r>
            <a:rPr lang="en-US" altLang="zh-CN" sz="1800" dirty="0"/>
            <a:t>ython</a:t>
          </a:r>
          <a:endParaRPr lang="zh-CN" sz="1800" dirty="0"/>
        </a:p>
      </dgm:t>
    </dgm:pt>
    <dgm:pt modelId="{1255AF84-3700-4C19-998C-7AA611D2A896}" type="parTrans" cxnId="{F7FEB411-5C6B-43AF-92C4-F474571DF366}">
      <dgm:prSet/>
      <dgm:spPr/>
      <dgm:t>
        <a:bodyPr/>
        <a:lstStyle/>
        <a:p>
          <a:endParaRPr lang="zh-CN" altLang="en-US" sz="1800"/>
        </a:p>
      </dgm:t>
    </dgm:pt>
    <dgm:pt modelId="{BF3F2CD2-5A99-4C61-BF86-034C157CCA74}" type="sibTrans" cxnId="{F7FEB411-5C6B-43AF-92C4-F474571DF366}">
      <dgm:prSet/>
      <dgm:spPr/>
      <dgm:t>
        <a:bodyPr/>
        <a:lstStyle/>
        <a:p>
          <a:endParaRPr lang="zh-CN" altLang="en-US" sz="1800"/>
        </a:p>
      </dgm:t>
    </dgm:pt>
    <dgm:pt modelId="{7C93AC88-38B8-42F4-8101-B3A27A133400}">
      <dgm:prSet custT="1"/>
      <dgm:spPr/>
      <dgm:t>
        <a:bodyPr/>
        <a:lstStyle/>
        <a:p>
          <a:r>
            <a:rPr lang="en-US" sz="1800"/>
            <a:t>Matplotlib</a:t>
          </a:r>
          <a:endParaRPr lang="zh-CN" sz="1800"/>
        </a:p>
      </dgm:t>
    </dgm:pt>
    <dgm:pt modelId="{BE866D34-CF53-434D-A21D-5DB2EABCEF7E}" type="parTrans" cxnId="{BD556D9B-16B4-41D7-BBC9-294DA8624D51}">
      <dgm:prSet/>
      <dgm:spPr/>
      <dgm:t>
        <a:bodyPr/>
        <a:lstStyle/>
        <a:p>
          <a:endParaRPr lang="zh-CN" altLang="en-US" sz="1800"/>
        </a:p>
      </dgm:t>
    </dgm:pt>
    <dgm:pt modelId="{B79BE95C-0FA5-4C3E-A1D6-07F800EDE0E3}" type="sibTrans" cxnId="{BD556D9B-16B4-41D7-BBC9-294DA8624D51}">
      <dgm:prSet/>
      <dgm:spPr/>
      <dgm:t>
        <a:bodyPr/>
        <a:lstStyle/>
        <a:p>
          <a:endParaRPr lang="zh-CN" altLang="en-US" sz="1800"/>
        </a:p>
      </dgm:t>
    </dgm:pt>
    <dgm:pt modelId="{0D0329AB-7B57-433B-9CF3-5B466C2C7B50}">
      <dgm:prSet custT="1"/>
      <dgm:spPr/>
      <dgm:t>
        <a:bodyPr/>
        <a:lstStyle/>
        <a:p>
          <a:r>
            <a:rPr lang="en-US" sz="1800" dirty="0"/>
            <a:t>Pandas</a:t>
          </a:r>
          <a:endParaRPr lang="zh-CN" sz="1800" dirty="0"/>
        </a:p>
      </dgm:t>
    </dgm:pt>
    <dgm:pt modelId="{EC4C126F-2569-48FF-84B4-6DC8ACA393ED}" type="parTrans" cxnId="{F57562E8-6337-4106-AD0B-1F42A6577A0E}">
      <dgm:prSet/>
      <dgm:spPr/>
      <dgm:t>
        <a:bodyPr/>
        <a:lstStyle/>
        <a:p>
          <a:endParaRPr lang="zh-CN" altLang="en-US" sz="1800"/>
        </a:p>
      </dgm:t>
    </dgm:pt>
    <dgm:pt modelId="{27FF3046-097C-4274-B611-684DDF7BCE02}" type="sibTrans" cxnId="{F57562E8-6337-4106-AD0B-1F42A6577A0E}">
      <dgm:prSet/>
      <dgm:spPr/>
      <dgm:t>
        <a:bodyPr/>
        <a:lstStyle/>
        <a:p>
          <a:endParaRPr lang="zh-CN" altLang="en-US" sz="1800"/>
        </a:p>
      </dgm:t>
    </dgm:pt>
    <dgm:pt modelId="{A65FFBF3-A97A-40F7-8131-F0DC7BBA8E99}" type="pres">
      <dgm:prSet presAssocID="{C6D7C9BA-B9CE-4F1F-8C90-2F3328E99816}" presName="compositeShape" presStyleCnt="0">
        <dgm:presLayoutVars>
          <dgm:chMax val="9"/>
          <dgm:dir/>
          <dgm:resizeHandles val="exact"/>
        </dgm:presLayoutVars>
      </dgm:prSet>
      <dgm:spPr/>
    </dgm:pt>
    <dgm:pt modelId="{6B9AEF0D-5711-4EB3-97AB-9091BC2456A5}" type="pres">
      <dgm:prSet presAssocID="{C6D7C9BA-B9CE-4F1F-8C90-2F3328E99816}" presName="triangle1" presStyleLbl="node1" presStyleIdx="0" presStyleCnt="4">
        <dgm:presLayoutVars>
          <dgm:bulletEnabled val="1"/>
        </dgm:presLayoutVars>
      </dgm:prSet>
      <dgm:spPr/>
    </dgm:pt>
    <dgm:pt modelId="{BC447B3F-E5E5-4D52-9CAF-C6E250A889D5}" type="pres">
      <dgm:prSet presAssocID="{C6D7C9BA-B9CE-4F1F-8C90-2F3328E99816}" presName="triangle2" presStyleLbl="node1" presStyleIdx="1" presStyleCnt="4">
        <dgm:presLayoutVars>
          <dgm:bulletEnabled val="1"/>
        </dgm:presLayoutVars>
      </dgm:prSet>
      <dgm:spPr/>
    </dgm:pt>
    <dgm:pt modelId="{F5A8D2BA-08A7-4F8E-A816-089761F2DD41}" type="pres">
      <dgm:prSet presAssocID="{C6D7C9BA-B9CE-4F1F-8C90-2F3328E99816}" presName="triangle3" presStyleLbl="node1" presStyleIdx="2" presStyleCnt="4">
        <dgm:presLayoutVars>
          <dgm:bulletEnabled val="1"/>
        </dgm:presLayoutVars>
      </dgm:prSet>
      <dgm:spPr/>
    </dgm:pt>
    <dgm:pt modelId="{0D86E28F-4193-4947-A12C-73B74E037709}" type="pres">
      <dgm:prSet presAssocID="{C6D7C9BA-B9CE-4F1F-8C90-2F3328E99816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F7FEB411-5C6B-43AF-92C4-F474571DF366}" srcId="{C6D7C9BA-B9CE-4F1F-8C90-2F3328E99816}" destId="{819294E6-AD89-4FEA-8BCF-F1243C22E98A}" srcOrd="2" destOrd="0" parTransId="{1255AF84-3700-4C19-998C-7AA611D2A896}" sibTransId="{BF3F2CD2-5A99-4C61-BF86-034C157CCA74}"/>
    <dgm:cxn modelId="{13258314-A1F1-4711-B0D3-23E3F383718C}" type="presOf" srcId="{65E4A682-62BC-45C3-B158-BC1B213D486B}" destId="{BC447B3F-E5E5-4D52-9CAF-C6E250A889D5}" srcOrd="0" destOrd="0" presId="urn:microsoft.com/office/officeart/2005/8/layout/pyramid4"/>
    <dgm:cxn modelId="{26B34A69-B649-4696-93F1-0F659D273EEF}" type="presOf" srcId="{0D0329AB-7B57-433B-9CF3-5B466C2C7B50}" destId="{6B9AEF0D-5711-4EB3-97AB-9091BC2456A5}" srcOrd="0" destOrd="0" presId="urn:microsoft.com/office/officeart/2005/8/layout/pyramid4"/>
    <dgm:cxn modelId="{BD556D9B-16B4-41D7-BBC9-294DA8624D51}" srcId="{C6D7C9BA-B9CE-4F1F-8C90-2F3328E99816}" destId="{7C93AC88-38B8-42F4-8101-B3A27A133400}" srcOrd="3" destOrd="0" parTransId="{BE866D34-CF53-434D-A21D-5DB2EABCEF7E}" sibTransId="{B79BE95C-0FA5-4C3E-A1D6-07F800EDE0E3}"/>
    <dgm:cxn modelId="{CFCD09AB-E719-4868-B5C3-E70F700C6A85}" srcId="{C6D7C9BA-B9CE-4F1F-8C90-2F3328E99816}" destId="{65E4A682-62BC-45C3-B158-BC1B213D486B}" srcOrd="1" destOrd="0" parTransId="{4FC56D32-4DC8-45D6-B8E5-5E0684029637}" sibTransId="{103BC0AB-78B1-4DBD-861A-EAEDFAB27CC3}"/>
    <dgm:cxn modelId="{02B588AD-4FFD-4F2B-B51E-4AD7A514FDE6}" type="presOf" srcId="{7C93AC88-38B8-42F4-8101-B3A27A133400}" destId="{0D86E28F-4193-4947-A12C-73B74E037709}" srcOrd="0" destOrd="0" presId="urn:microsoft.com/office/officeart/2005/8/layout/pyramid4"/>
    <dgm:cxn modelId="{918BD7BB-6A5B-47F0-90C1-598B793C2B30}" type="presOf" srcId="{C6D7C9BA-B9CE-4F1F-8C90-2F3328E99816}" destId="{A65FFBF3-A97A-40F7-8131-F0DC7BBA8E99}" srcOrd="0" destOrd="0" presId="urn:microsoft.com/office/officeart/2005/8/layout/pyramid4"/>
    <dgm:cxn modelId="{F57562E8-6337-4106-AD0B-1F42A6577A0E}" srcId="{C6D7C9BA-B9CE-4F1F-8C90-2F3328E99816}" destId="{0D0329AB-7B57-433B-9CF3-5B466C2C7B50}" srcOrd="0" destOrd="0" parTransId="{EC4C126F-2569-48FF-84B4-6DC8ACA393ED}" sibTransId="{27FF3046-097C-4274-B611-684DDF7BCE02}"/>
    <dgm:cxn modelId="{AB26D7FD-B8C8-47DB-9019-B3EAAA2930B0}" type="presOf" srcId="{819294E6-AD89-4FEA-8BCF-F1243C22E98A}" destId="{F5A8D2BA-08A7-4F8E-A816-089761F2DD41}" srcOrd="0" destOrd="0" presId="urn:microsoft.com/office/officeart/2005/8/layout/pyramid4"/>
    <dgm:cxn modelId="{4B6520EE-CDD0-4DF0-A6CA-FFDCCF438682}" type="presParOf" srcId="{A65FFBF3-A97A-40F7-8131-F0DC7BBA8E99}" destId="{6B9AEF0D-5711-4EB3-97AB-9091BC2456A5}" srcOrd="0" destOrd="0" presId="urn:microsoft.com/office/officeart/2005/8/layout/pyramid4"/>
    <dgm:cxn modelId="{F179306C-DBE3-4F33-936F-9A41B7025758}" type="presParOf" srcId="{A65FFBF3-A97A-40F7-8131-F0DC7BBA8E99}" destId="{BC447B3F-E5E5-4D52-9CAF-C6E250A889D5}" srcOrd="1" destOrd="0" presId="urn:microsoft.com/office/officeart/2005/8/layout/pyramid4"/>
    <dgm:cxn modelId="{ECE04B7B-DCF8-45B4-BFAC-E0964F3B30F1}" type="presParOf" srcId="{A65FFBF3-A97A-40F7-8131-F0DC7BBA8E99}" destId="{F5A8D2BA-08A7-4F8E-A816-089761F2DD41}" srcOrd="2" destOrd="0" presId="urn:microsoft.com/office/officeart/2005/8/layout/pyramid4"/>
    <dgm:cxn modelId="{0D6CEA38-B0A9-4174-9530-D548F499EF17}" type="presParOf" srcId="{A65FFBF3-A97A-40F7-8131-F0DC7BBA8E99}" destId="{0D86E28F-4193-4947-A12C-73B74E037709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C54F2-128C-4118-A0CE-659AEC15FAE7}">
      <dsp:nvSpPr>
        <dsp:cNvPr id="0" name=""/>
        <dsp:cNvSpPr/>
      </dsp:nvSpPr>
      <dsp:spPr>
        <a:xfrm>
          <a:off x="-5385069" y="-824620"/>
          <a:ext cx="6412151" cy="6412151"/>
        </a:xfrm>
        <a:prstGeom prst="blockArc">
          <a:avLst>
            <a:gd name="adj1" fmla="val 18900000"/>
            <a:gd name="adj2" fmla="val 2700000"/>
            <a:gd name="adj3" fmla="val 337"/>
          </a:avLst>
        </a:pr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BDF1B-17C0-403E-9EF5-C325151887F0}">
      <dsp:nvSpPr>
        <dsp:cNvPr id="0" name=""/>
        <dsp:cNvSpPr/>
      </dsp:nvSpPr>
      <dsp:spPr>
        <a:xfrm>
          <a:off x="449121" y="297586"/>
          <a:ext cx="9160341" cy="59555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272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5.1</a:t>
          </a:r>
          <a:r>
            <a:rPr lang="zh-CN" sz="2900" kern="1200"/>
            <a:t>应用场景</a:t>
          </a:r>
        </a:p>
      </dsp:txBody>
      <dsp:txXfrm>
        <a:off x="449121" y="297586"/>
        <a:ext cx="9160341" cy="595554"/>
      </dsp:txXfrm>
    </dsp:sp>
    <dsp:sp modelId="{A22008DD-74AE-42A5-A49A-918F5C3845D8}">
      <dsp:nvSpPr>
        <dsp:cNvPr id="0" name=""/>
        <dsp:cNvSpPr/>
      </dsp:nvSpPr>
      <dsp:spPr>
        <a:xfrm>
          <a:off x="76900" y="223142"/>
          <a:ext cx="744442" cy="7444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30700-D1F0-4642-86FA-FAA672A786B6}">
      <dsp:nvSpPr>
        <dsp:cNvPr id="0" name=""/>
        <dsp:cNvSpPr/>
      </dsp:nvSpPr>
      <dsp:spPr>
        <a:xfrm>
          <a:off x="875878" y="1190632"/>
          <a:ext cx="8733584" cy="595554"/>
        </a:xfrm>
        <a:prstGeom prst="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272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5.2</a:t>
          </a:r>
          <a:r>
            <a:rPr lang="zh-CN" sz="2900" kern="1200"/>
            <a:t>算法原理</a:t>
          </a:r>
        </a:p>
      </dsp:txBody>
      <dsp:txXfrm>
        <a:off x="875878" y="1190632"/>
        <a:ext cx="8733584" cy="595554"/>
      </dsp:txXfrm>
    </dsp:sp>
    <dsp:sp modelId="{3C9E8069-8DCF-4B94-99F5-5994205C0293}">
      <dsp:nvSpPr>
        <dsp:cNvPr id="0" name=""/>
        <dsp:cNvSpPr/>
      </dsp:nvSpPr>
      <dsp:spPr>
        <a:xfrm>
          <a:off x="503657" y="1116187"/>
          <a:ext cx="744442" cy="7444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451B3-B149-4F2F-9BD3-0C3190035357}">
      <dsp:nvSpPr>
        <dsp:cNvPr id="0" name=""/>
        <dsp:cNvSpPr/>
      </dsp:nvSpPr>
      <dsp:spPr>
        <a:xfrm>
          <a:off x="1006858" y="2083677"/>
          <a:ext cx="8602604" cy="595554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272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5.3</a:t>
          </a:r>
          <a:r>
            <a:rPr lang="zh-CN" sz="2900" kern="1200"/>
            <a:t>核心术语</a:t>
          </a:r>
        </a:p>
      </dsp:txBody>
      <dsp:txXfrm>
        <a:off x="1006858" y="2083677"/>
        <a:ext cx="8602604" cy="595554"/>
      </dsp:txXfrm>
    </dsp:sp>
    <dsp:sp modelId="{EF305789-7C03-4E50-8841-8E735D4BDD0A}">
      <dsp:nvSpPr>
        <dsp:cNvPr id="0" name=""/>
        <dsp:cNvSpPr/>
      </dsp:nvSpPr>
      <dsp:spPr>
        <a:xfrm>
          <a:off x="634637" y="2009233"/>
          <a:ext cx="744442" cy="7444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06F7B-B56C-446C-B1CD-0BAF47F8BECA}">
      <dsp:nvSpPr>
        <dsp:cNvPr id="0" name=""/>
        <dsp:cNvSpPr/>
      </dsp:nvSpPr>
      <dsp:spPr>
        <a:xfrm>
          <a:off x="875878" y="2976723"/>
          <a:ext cx="8733584" cy="595554"/>
        </a:xfrm>
        <a:prstGeom prst="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272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5.4 Python</a:t>
          </a:r>
          <a:r>
            <a:rPr lang="zh-CN" sz="2900" kern="1200"/>
            <a:t>编程实践</a:t>
          </a:r>
          <a:r>
            <a:rPr lang="en-US" sz="2900" kern="1200"/>
            <a:t>——</a:t>
          </a:r>
          <a:r>
            <a:rPr lang="zh-CN" sz="2900" kern="1200"/>
            <a:t>蛋白质消费特征分析</a:t>
          </a:r>
        </a:p>
      </dsp:txBody>
      <dsp:txXfrm>
        <a:off x="875878" y="2976723"/>
        <a:ext cx="8733584" cy="595554"/>
      </dsp:txXfrm>
    </dsp:sp>
    <dsp:sp modelId="{D66C2E7F-1725-48E3-AFCD-B3738EB76303}">
      <dsp:nvSpPr>
        <dsp:cNvPr id="0" name=""/>
        <dsp:cNvSpPr/>
      </dsp:nvSpPr>
      <dsp:spPr>
        <a:xfrm>
          <a:off x="503657" y="2902279"/>
          <a:ext cx="744442" cy="7444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107A6-D2C4-4545-ACF6-EC3E49215A22}">
      <dsp:nvSpPr>
        <dsp:cNvPr id="0" name=""/>
        <dsp:cNvSpPr/>
      </dsp:nvSpPr>
      <dsp:spPr>
        <a:xfrm>
          <a:off x="449121" y="3869769"/>
          <a:ext cx="9160341" cy="595554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272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5.5</a:t>
          </a:r>
          <a:r>
            <a:rPr lang="zh-CN" sz="2900" kern="1200"/>
            <a:t>重点与难点解读	</a:t>
          </a:r>
        </a:p>
      </dsp:txBody>
      <dsp:txXfrm>
        <a:off x="449121" y="3869769"/>
        <a:ext cx="9160341" cy="595554"/>
      </dsp:txXfrm>
    </dsp:sp>
    <dsp:sp modelId="{E4474D8D-AE6E-4F41-950B-DF15DAB2173D}">
      <dsp:nvSpPr>
        <dsp:cNvPr id="0" name=""/>
        <dsp:cNvSpPr/>
      </dsp:nvSpPr>
      <dsp:spPr>
        <a:xfrm>
          <a:off x="76900" y="3795324"/>
          <a:ext cx="744442" cy="7444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BDC15-CCA5-4312-8D9F-4A5F90DA9673}">
      <dsp:nvSpPr>
        <dsp:cNvPr id="0" name=""/>
        <dsp:cNvSpPr/>
      </dsp:nvSpPr>
      <dsp:spPr>
        <a:xfrm>
          <a:off x="0" y="33804"/>
          <a:ext cx="10871200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protein</a:t>
          </a:r>
          <a:endParaRPr lang="en-US" altLang="zh-CN" sz="3700" kern="1200" dirty="0"/>
        </a:p>
      </dsp:txBody>
      <dsp:txXfrm>
        <a:off x="42265" y="76069"/>
        <a:ext cx="10786670" cy="781270"/>
      </dsp:txXfrm>
    </dsp:sp>
    <dsp:sp modelId="{5EDB9803-E7EC-4D5B-B11E-6B7D5677685B}">
      <dsp:nvSpPr>
        <dsp:cNvPr id="0" name=""/>
        <dsp:cNvSpPr/>
      </dsp:nvSpPr>
      <dsp:spPr>
        <a:xfrm>
          <a:off x="0" y="899604"/>
          <a:ext cx="10871200" cy="3829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161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900" kern="1200"/>
            <a:t>主要</a:t>
          </a:r>
          <a:r>
            <a:rPr lang="zh-CN" sz="2900" kern="1200" dirty="0"/>
            <a:t>记录了</a:t>
          </a:r>
          <a:r>
            <a:rPr lang="en-US" sz="2900" kern="1200" dirty="0"/>
            <a:t>25</a:t>
          </a:r>
          <a:r>
            <a:rPr lang="zh-CN" sz="2900" kern="1200" dirty="0"/>
            <a:t>个国家的</a:t>
          </a:r>
          <a:r>
            <a:rPr lang="en-US" sz="2900" kern="1200" dirty="0"/>
            <a:t>9</a:t>
          </a:r>
          <a:r>
            <a:rPr lang="zh-CN" sz="2900" kern="1200" dirty="0"/>
            <a:t>个属性，主要属性如下：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900" kern="1200"/>
            <a:t>（</a:t>
          </a:r>
          <a:r>
            <a:rPr lang="en-US" sz="2900" kern="1200"/>
            <a:t>1</a:t>
          </a:r>
          <a:r>
            <a:rPr lang="zh-CN" sz="2900" kern="1200"/>
            <a:t>）</a:t>
          </a:r>
          <a:r>
            <a:rPr lang="en-US" sz="2900" kern="1200"/>
            <a:t>ID</a:t>
          </a:r>
          <a:r>
            <a:rPr lang="zh-CN" sz="2900" kern="1200"/>
            <a:t>：国家的</a:t>
          </a:r>
          <a:r>
            <a:rPr lang="en-US" sz="2900" kern="1200"/>
            <a:t>ID</a:t>
          </a:r>
          <a:r>
            <a:rPr lang="zh-CN" sz="2900" kern="1200"/>
            <a:t>；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900" kern="1200"/>
            <a:t>（</a:t>
          </a:r>
          <a:r>
            <a:rPr lang="en-US" sz="2900" kern="1200"/>
            <a:t>2</a:t>
          </a:r>
          <a:r>
            <a:rPr lang="zh-CN" sz="2900" kern="1200"/>
            <a:t>）</a:t>
          </a:r>
          <a:r>
            <a:rPr lang="en-US" sz="2900" kern="1200"/>
            <a:t>Country</a:t>
          </a:r>
          <a:r>
            <a:rPr lang="zh-CN" sz="2900" kern="1200"/>
            <a:t>（国家类别）：该数据集涉及</a:t>
          </a:r>
          <a:r>
            <a:rPr lang="en-US" sz="2900" kern="1200"/>
            <a:t>25</a:t>
          </a:r>
          <a:r>
            <a:rPr lang="zh-CN" sz="2900" kern="1200"/>
            <a:t>个欧洲国家肉类和其他食品之间的关系；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900" kern="1200"/>
            <a:t>（</a:t>
          </a:r>
          <a:r>
            <a:rPr lang="en-US" sz="2900" kern="1200"/>
            <a:t>3</a:t>
          </a:r>
          <a:r>
            <a:rPr lang="zh-CN" sz="2900" kern="1200"/>
            <a:t>）关于肉类和其他食品的</a:t>
          </a:r>
          <a:r>
            <a:rPr lang="en-US" sz="2900" kern="1200"/>
            <a:t>9</a:t>
          </a:r>
          <a:r>
            <a:rPr lang="zh-CN" sz="2900" kern="1200"/>
            <a:t>个数据包括</a:t>
          </a:r>
          <a:r>
            <a:rPr lang="en-US" sz="2900" kern="1200"/>
            <a:t>RedMeat</a:t>
          </a:r>
          <a:r>
            <a:rPr lang="zh-CN" sz="2900" kern="1200"/>
            <a:t>（红肉），</a:t>
          </a:r>
          <a:r>
            <a:rPr lang="en-US" sz="2900" kern="1200"/>
            <a:t>WhiteMeat</a:t>
          </a:r>
          <a:r>
            <a:rPr lang="zh-CN" sz="2900" kern="1200"/>
            <a:t>（白肉），</a:t>
          </a:r>
          <a:r>
            <a:rPr lang="en-US" sz="2900" kern="1200"/>
            <a:t>Eggs</a:t>
          </a:r>
          <a:r>
            <a:rPr lang="zh-CN" sz="2900" kern="1200"/>
            <a:t>（蛋类），</a:t>
          </a:r>
          <a:r>
            <a:rPr lang="en-US" sz="2900" kern="1200"/>
            <a:t>Milk</a:t>
          </a:r>
          <a:r>
            <a:rPr lang="zh-CN" sz="2900" kern="1200"/>
            <a:t>（牛奶），</a:t>
          </a:r>
          <a:r>
            <a:rPr lang="en-US" sz="2900" kern="1200"/>
            <a:t>Fish</a:t>
          </a:r>
          <a:r>
            <a:rPr lang="zh-CN" sz="2900" kern="1200"/>
            <a:t>（鱼类），</a:t>
          </a:r>
          <a:r>
            <a:rPr lang="en-US" sz="2900" kern="1200"/>
            <a:t>Cereals</a:t>
          </a:r>
          <a:r>
            <a:rPr lang="zh-CN" sz="2900" kern="1200"/>
            <a:t>（谷类），</a:t>
          </a:r>
          <a:r>
            <a:rPr lang="en-US" sz="2900" kern="1200"/>
            <a:t>Starch</a:t>
          </a:r>
          <a:r>
            <a:rPr lang="zh-CN" sz="2900" kern="1200"/>
            <a:t>（淀粉类），</a:t>
          </a:r>
          <a:r>
            <a:rPr lang="en-US" sz="2900" kern="1200"/>
            <a:t>Nuts</a:t>
          </a:r>
          <a:r>
            <a:rPr lang="zh-CN" sz="2900" kern="1200"/>
            <a:t>（坚果类），</a:t>
          </a:r>
          <a:r>
            <a:rPr lang="en-US" sz="2900" kern="1200"/>
            <a:t>Fr&amp;Veg</a:t>
          </a:r>
          <a:r>
            <a:rPr lang="zh-CN" sz="2900" kern="1200"/>
            <a:t>（水果和蔬菜）。</a:t>
          </a:r>
        </a:p>
      </dsp:txBody>
      <dsp:txXfrm>
        <a:off x="0" y="899604"/>
        <a:ext cx="10871200" cy="3829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AEF0D-5711-4EB3-97AB-9091BC2456A5}">
      <dsp:nvSpPr>
        <dsp:cNvPr id="0" name=""/>
        <dsp:cNvSpPr/>
      </dsp:nvSpPr>
      <dsp:spPr>
        <a:xfrm>
          <a:off x="3493767" y="0"/>
          <a:ext cx="2373505" cy="2373505"/>
        </a:xfrm>
        <a:prstGeom prst="triangl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shade val="5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Pandas</a:t>
          </a:r>
          <a:endParaRPr lang="zh-CN" sz="1800" kern="1200" dirty="0"/>
        </a:p>
      </dsp:txBody>
      <dsp:txXfrm>
        <a:off x="4087143" y="1186753"/>
        <a:ext cx="1186753" cy="1186752"/>
      </dsp:txXfrm>
    </dsp:sp>
    <dsp:sp modelId="{BC447B3F-E5E5-4D52-9CAF-C6E250A889D5}">
      <dsp:nvSpPr>
        <dsp:cNvPr id="0" name=""/>
        <dsp:cNvSpPr/>
      </dsp:nvSpPr>
      <dsp:spPr>
        <a:xfrm>
          <a:off x="2307014" y="2373505"/>
          <a:ext cx="2373505" cy="2373505"/>
        </a:xfrm>
        <a:prstGeom prst="triangle">
          <a:avLst/>
        </a:prstGeom>
        <a:gradFill rotWithShape="0">
          <a:gsLst>
            <a:gs pos="0">
              <a:schemeClr val="accent1">
                <a:shade val="50000"/>
                <a:hueOff val="167129"/>
                <a:satOff val="4478"/>
                <a:lumOff val="19726"/>
                <a:alphaOff val="0"/>
                <a:shade val="47500"/>
                <a:satMod val="137000"/>
              </a:schemeClr>
            </a:gs>
            <a:gs pos="55000">
              <a:schemeClr val="accent1">
                <a:shade val="50000"/>
                <a:hueOff val="167129"/>
                <a:satOff val="4478"/>
                <a:lumOff val="19726"/>
                <a:alphaOff val="0"/>
                <a:shade val="69000"/>
                <a:satMod val="137000"/>
              </a:schemeClr>
            </a:gs>
            <a:gs pos="100000">
              <a:schemeClr val="accent1">
                <a:shade val="50000"/>
                <a:hueOff val="167129"/>
                <a:satOff val="4478"/>
                <a:lumOff val="1972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scikit-learn</a:t>
          </a:r>
          <a:endParaRPr lang="zh-CN" sz="1800" kern="1200" dirty="0"/>
        </a:p>
      </dsp:txBody>
      <dsp:txXfrm>
        <a:off x="2900390" y="3560258"/>
        <a:ext cx="1186753" cy="1186752"/>
      </dsp:txXfrm>
    </dsp:sp>
    <dsp:sp modelId="{F5A8D2BA-08A7-4F8E-A816-089761F2DD41}">
      <dsp:nvSpPr>
        <dsp:cNvPr id="0" name=""/>
        <dsp:cNvSpPr/>
      </dsp:nvSpPr>
      <dsp:spPr>
        <a:xfrm rot="10800000">
          <a:off x="3493767" y="2373505"/>
          <a:ext cx="2373505" cy="2373505"/>
        </a:xfrm>
        <a:prstGeom prst="triangle">
          <a:avLst/>
        </a:prstGeom>
        <a:gradFill rotWithShape="0">
          <a:gsLst>
            <a:gs pos="0">
              <a:schemeClr val="accent1">
                <a:shade val="50000"/>
                <a:hueOff val="334258"/>
                <a:satOff val="8955"/>
                <a:lumOff val="39453"/>
                <a:alphaOff val="0"/>
                <a:shade val="47500"/>
                <a:satMod val="137000"/>
              </a:schemeClr>
            </a:gs>
            <a:gs pos="55000">
              <a:schemeClr val="accent1">
                <a:shade val="50000"/>
                <a:hueOff val="334258"/>
                <a:satOff val="8955"/>
                <a:lumOff val="39453"/>
                <a:alphaOff val="0"/>
                <a:shade val="69000"/>
                <a:satMod val="137000"/>
              </a:schemeClr>
            </a:gs>
            <a:gs pos="100000">
              <a:schemeClr val="accent1">
                <a:shade val="50000"/>
                <a:hueOff val="334258"/>
                <a:satOff val="8955"/>
                <a:lumOff val="3945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</a:t>
          </a:r>
          <a:r>
            <a:rPr lang="en-US" altLang="zh-CN" sz="1800" kern="1200" dirty="0"/>
            <a:t>ython</a:t>
          </a:r>
          <a:endParaRPr lang="zh-CN" sz="1800" kern="1200" dirty="0"/>
        </a:p>
      </dsp:txBody>
      <dsp:txXfrm rot="10800000">
        <a:off x="4087143" y="2373505"/>
        <a:ext cx="1186753" cy="1186752"/>
      </dsp:txXfrm>
    </dsp:sp>
    <dsp:sp modelId="{0D86E28F-4193-4947-A12C-73B74E037709}">
      <dsp:nvSpPr>
        <dsp:cNvPr id="0" name=""/>
        <dsp:cNvSpPr/>
      </dsp:nvSpPr>
      <dsp:spPr>
        <a:xfrm>
          <a:off x="4680520" y="2373505"/>
          <a:ext cx="2373505" cy="2373505"/>
        </a:xfrm>
        <a:prstGeom prst="triangle">
          <a:avLst/>
        </a:prstGeom>
        <a:gradFill rotWithShape="0">
          <a:gsLst>
            <a:gs pos="0">
              <a:schemeClr val="accent1">
                <a:shade val="50000"/>
                <a:hueOff val="167129"/>
                <a:satOff val="4478"/>
                <a:lumOff val="19726"/>
                <a:alphaOff val="0"/>
                <a:shade val="47500"/>
                <a:satMod val="137000"/>
              </a:schemeClr>
            </a:gs>
            <a:gs pos="55000">
              <a:schemeClr val="accent1">
                <a:shade val="50000"/>
                <a:hueOff val="167129"/>
                <a:satOff val="4478"/>
                <a:lumOff val="19726"/>
                <a:alphaOff val="0"/>
                <a:shade val="69000"/>
                <a:satMod val="137000"/>
              </a:schemeClr>
            </a:gs>
            <a:gs pos="100000">
              <a:schemeClr val="accent1">
                <a:shade val="50000"/>
                <a:hueOff val="167129"/>
                <a:satOff val="4478"/>
                <a:lumOff val="1972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Matplotlib</a:t>
          </a:r>
          <a:endParaRPr lang="zh-CN" sz="1800" kern="1200"/>
        </a:p>
      </dsp:txBody>
      <dsp:txXfrm>
        <a:off x="5273896" y="3560258"/>
        <a:ext cx="1186753" cy="1186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2022/11/5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2022/11/5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 hasCustomPrompt="1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聚类分析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105397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11170675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第</a:t>
            </a:r>
            <a:r>
              <a:rPr lang="en-US" altLang="zh-CN" sz="1200" dirty="0">
                <a:solidFill>
                  <a:schemeClr val="bg1"/>
                </a:solidFill>
              </a:rPr>
              <a:t>5</a:t>
            </a:r>
            <a:r>
              <a:rPr lang="zh-CN" altLang="en-US" sz="1200" dirty="0">
                <a:solidFill>
                  <a:schemeClr val="bg1"/>
                </a:solidFill>
              </a:rPr>
              <a:t>章 聚类分析</a:t>
            </a: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551384" y="6597352"/>
            <a:ext cx="10729192" cy="317798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配套教材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数据分析原理与实践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——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基于经典算法及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Python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编程实现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[M].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北京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机械工业出版社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,2022.</a:t>
            </a:r>
            <a:endParaRPr lang="zh-CN" altLang="en-US" sz="105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377" r:id="rId19"/>
    <p:sldLayoutId id="2147484446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919536" y="2348880"/>
            <a:ext cx="7485856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3200" b="0" dirty="0">
                <a:solidFill>
                  <a:schemeClr val="bg2">
                    <a:lumMod val="10000"/>
                  </a:schemeClr>
                </a:solidFill>
              </a:rPr>
              <a:t>第</a:t>
            </a:r>
            <a:r>
              <a:rPr lang="en-US" altLang="zh-CN" sz="3200" b="0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zh-CN" altLang="en-US" sz="3200" b="0" dirty="0">
                <a:solidFill>
                  <a:schemeClr val="bg2">
                    <a:lumMod val="10000"/>
                  </a:schemeClr>
                </a:solidFill>
              </a:rPr>
              <a:t>章</a:t>
            </a:r>
            <a:br>
              <a:rPr lang="en-US" altLang="zh-CN" sz="32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3200" b="0" dirty="0">
                <a:solidFill>
                  <a:schemeClr val="bg2">
                    <a:lumMod val="10000"/>
                  </a:schemeClr>
                </a:solidFill>
              </a:rPr>
              <a:t>       </a:t>
            </a:r>
            <a:r>
              <a:rPr lang="zh-CN" altLang="en-US" sz="6000" dirty="0"/>
              <a:t>聚类分析</a:t>
            </a:r>
            <a:endParaRPr lang="zh-CN" altLang="en-US" sz="6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5087888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359517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F5AAB-FC19-41C2-AC6F-C56E893A7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73" y="713787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zh-CN" altLang="en-US" dirty="0"/>
              <a:t>聚类效果的评价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DDF1EA1-57CD-D0DD-9697-50B254028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67D6755-DBD9-67D0-903C-0A03095237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7C067297-677C-113F-ECF3-2DF01150DB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0B10C9-58E1-4477-A91C-61EC1A866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734" y="1988840"/>
            <a:ext cx="8948746" cy="36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57257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F321A-94C7-45A2-9F77-0EBE2FEF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【1】</a:t>
            </a:r>
            <a:r>
              <a:rPr lang="zh-CN" altLang="en-US" dirty="0"/>
              <a:t>轮廓系数 （</a:t>
            </a:r>
            <a:r>
              <a:rPr lang="en-US" altLang="zh-CN" dirty="0"/>
              <a:t>Silhouette Coefficient</a:t>
            </a:r>
            <a:r>
              <a:rPr lang="zh-CN" altLang="en-US" dirty="0"/>
              <a:t>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6583E6-1B80-4D76-8353-9DA64D4AED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355116-9A99-4941-A85F-05591979C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A4CBDFB-6E3B-4CB3-A106-80FD09FB8B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DF22A9-B8B2-4844-8042-246671AEC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862" y="1392643"/>
            <a:ext cx="5325429" cy="50085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637A44-A02A-4CE7-A343-837250A8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333" y="1916832"/>
            <a:ext cx="3245609" cy="85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88806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8F221-EF39-4FB4-A2BB-970A2ACF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2" y="802804"/>
            <a:ext cx="11387667" cy="821913"/>
          </a:xfrm>
        </p:spPr>
        <p:txBody>
          <a:bodyPr/>
          <a:lstStyle/>
          <a:p>
            <a:r>
              <a:rPr lang="en-US" altLang="zh-CN" dirty="0"/>
              <a:t>【2】Rand</a:t>
            </a:r>
            <a:r>
              <a:rPr lang="zh-CN" altLang="en-US" dirty="0"/>
              <a:t>指数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ABD8A9-8A31-4A1E-9E30-393E8B4FD0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8FCF03-B228-4B6C-A9E6-9056C343BF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408ED02-ABDE-443A-8D37-065614C934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AB411F6-DB12-4264-9700-CFF4EE9ED896}"/>
                  </a:ext>
                </a:extLst>
              </p:cNvPr>
              <p:cNvSpPr txBox="1"/>
              <p:nvPr/>
            </p:nvSpPr>
            <p:spPr>
              <a:xfrm>
                <a:off x="3967530" y="2484481"/>
                <a:ext cx="4248472" cy="1117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zh-CN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+ⅆ</m:t>
                              </m:r>
                            </m:e>
                          </m:d>
                        </m:num>
                        <m:den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zh-CN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AB411F6-DB12-4264-9700-CFF4EE9ED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530" y="2484481"/>
                <a:ext cx="4248472" cy="1117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B283B14C-D09A-4452-98DA-F4BE3BB5C9F5}"/>
              </a:ext>
            </a:extLst>
          </p:cNvPr>
          <p:cNvSpPr txBox="1"/>
          <p:nvPr/>
        </p:nvSpPr>
        <p:spPr>
          <a:xfrm>
            <a:off x="1343472" y="4499774"/>
            <a:ext cx="89289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358775"/>
            <a:r>
              <a:rPr lang="en-US" altLang="zh-CN" sz="18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a</a:t>
            </a:r>
            <a:r>
              <a:rPr lang="zh-CN" altLang="zh-CN" sz="18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为在“聚类结果”中隶属于相同“类簇”，且“基准数据”中也“隶属”相同“类簇”的样本对的个数；</a:t>
            </a:r>
          </a:p>
          <a:p>
            <a:pPr marL="0" lvl="2" indent="358775"/>
            <a:r>
              <a:rPr lang="en-US" altLang="zh-CN" sz="18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d</a:t>
            </a:r>
            <a:r>
              <a:rPr lang="zh-CN" altLang="zh-CN" sz="18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为在“聚类结果”中并不隶属于相同“类簇”，且“基准数据”中也并不“隶属”相同“类簇”的样本对的个数；</a:t>
            </a:r>
          </a:p>
          <a:p>
            <a:pPr marL="0" lvl="2" indent="358775"/>
            <a:r>
              <a:rPr lang="en-US" altLang="zh-CN" sz="18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m</a:t>
            </a:r>
            <a:r>
              <a:rPr lang="zh-CN" altLang="zh-CN" sz="18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为训练集的大小。</a:t>
            </a:r>
          </a:p>
        </p:txBody>
      </p:sp>
    </p:spTree>
    <p:extLst>
      <p:ext uri="{BB962C8B-B14F-4D97-AF65-F5344CB8AC3E}">
        <p14:creationId xmlns:p14="http://schemas.microsoft.com/office/powerpoint/2010/main" val="2371641526"/>
      </p:ext>
    </p:extLst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78253-0194-4754-851F-7857BA95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6" y="696169"/>
            <a:ext cx="11387667" cy="821913"/>
          </a:xfrm>
        </p:spPr>
        <p:txBody>
          <a:bodyPr/>
          <a:lstStyle/>
          <a:p>
            <a:r>
              <a:rPr lang="en-US" altLang="zh-CN" dirty="0"/>
              <a:t>【3】Jaccard</a:t>
            </a:r>
            <a:r>
              <a:rPr lang="zh-CN" altLang="en-US" dirty="0"/>
              <a:t>系数（</a:t>
            </a:r>
            <a:r>
              <a:rPr lang="en-US" altLang="zh-CN" dirty="0"/>
              <a:t>JC</a:t>
            </a:r>
            <a:r>
              <a:rPr lang="zh-CN" altLang="en-US" dirty="0"/>
              <a:t>系数）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C134E5-7314-4125-9086-0BC5099743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7331F0-7842-4929-AF8F-7BC9D67670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E772719-546D-425D-8D4F-BC8306AA14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B3D5737-397E-43B7-85C2-844B33BEC8FF}"/>
                  </a:ext>
                </a:extLst>
              </p:cNvPr>
              <p:cNvSpPr txBox="1"/>
              <p:nvPr/>
            </p:nvSpPr>
            <p:spPr>
              <a:xfrm>
                <a:off x="2855640" y="2009772"/>
                <a:ext cx="6115478" cy="1050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𝐽𝐶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B3D5737-397E-43B7-85C2-844B33BEC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2009772"/>
                <a:ext cx="6115478" cy="1050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BE670B50-D80F-40DF-94F7-01350D3E7335}"/>
              </a:ext>
            </a:extLst>
          </p:cNvPr>
          <p:cNvSpPr txBox="1"/>
          <p:nvPr/>
        </p:nvSpPr>
        <p:spPr>
          <a:xfrm>
            <a:off x="1343472" y="3645024"/>
            <a:ext cx="97210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3pPr marL="0" lvl="2" indent="358775">
              <a:defRPr sz="180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defRPr>
            </a:lvl3pPr>
          </a:lstStyle>
          <a:p>
            <a:pPr lvl="2"/>
            <a:r>
              <a:rPr lang="en-US" altLang="zh-CN" dirty="0"/>
              <a:t>a</a:t>
            </a:r>
            <a:r>
              <a:rPr lang="zh-CN" altLang="zh-CN" dirty="0"/>
              <a:t>为在“聚类结果”中隶属于相同“类簇”，且“基准数据”中也“隶属”相同“类簇”的样本对的个数；</a:t>
            </a:r>
          </a:p>
          <a:p>
            <a:pPr lvl="2"/>
            <a:r>
              <a:rPr lang="en-US" altLang="zh-CN" dirty="0"/>
              <a:t>b</a:t>
            </a:r>
            <a:r>
              <a:rPr lang="zh-CN" altLang="zh-CN" dirty="0"/>
              <a:t>为在“聚类结果”中隶属于相同“类簇”，且“基准数据”中并不“隶属”相同“类簇”的样本对的个数；</a:t>
            </a:r>
          </a:p>
          <a:p>
            <a:pPr lvl="2"/>
            <a:r>
              <a:rPr lang="en-US" altLang="zh-CN" dirty="0"/>
              <a:t>c</a:t>
            </a:r>
            <a:r>
              <a:rPr lang="zh-CN" altLang="zh-CN" dirty="0"/>
              <a:t>为在“聚类结果”中并不隶属于相同“类簇”，且“基准数据”中“隶属”相同“类簇”的样本对的个数。</a:t>
            </a:r>
          </a:p>
          <a:p>
            <a:pPr lvl="2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516694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AFE56-FD4F-44B4-9E54-0A7332D1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6" y="593165"/>
            <a:ext cx="11387667" cy="821913"/>
          </a:xfrm>
        </p:spPr>
        <p:txBody>
          <a:bodyPr/>
          <a:lstStyle/>
          <a:p>
            <a:r>
              <a:rPr lang="en-US" altLang="zh-CN" dirty="0"/>
              <a:t>【4】Calinski-Harabasz</a:t>
            </a:r>
            <a:r>
              <a:rPr lang="zh-CN" altLang="en-US" dirty="0"/>
              <a:t>指数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EA2E6-1397-4E3F-B5FC-A5E06DF8E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定义了类内分散度和类间分散度的比率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F24B59-BDC4-4EDB-AEFE-7181544DDA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B578D6-9BC7-4095-9B38-FAEEE81E36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461AFF3-992F-4DE8-AA1A-A216E037C8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1" descr="C H 左小括號 k 右小括號 等於 分數 t r 左小括號 W 下標 k 右小括號 分之 t r 左小括號 B 下標 k 右小括號 結束分數 空格 分數 k 減 1 分之 n 減 k 結束分數" title="{&quot;mathml&quot;:&quot;&lt;math style=\&quot;font-family:stix;font-size:16px;\&quot; xmlns=\&quot;http://www.w3.org/1998/Math/MathML\&quot;&gt;&lt;mstyle mathsize=\&quot;16px\&quot;&gt;&lt;mi&gt;C&lt;/mi&gt;&lt;mi&gt;H&lt;/mi&gt;&lt;mfenced&gt;&lt;mi&gt;k&lt;/mi&gt;&lt;/mfenced&gt;&lt;mo&gt;=&lt;/mo&gt;&lt;mfrac&gt;&lt;mrow&gt;&lt;mi&gt;t&lt;/mi&gt;&lt;mi&gt;r&lt;/mi&gt;&lt;mfenced&gt;&lt;msub&gt;&lt;mi&gt;B&lt;/mi&gt;&lt;mi&gt;k&lt;/mi&gt;&lt;/msub&gt;&lt;/mfenced&gt;&lt;/mrow&gt;&lt;mrow&gt;&lt;mi&gt;t&lt;/mi&gt;&lt;mi&gt;r&lt;/mi&gt;&lt;mfenced&gt;&lt;msub&gt;&lt;mi&gt;W&lt;/mi&gt;&lt;mi&gt;k&lt;/mi&gt;&lt;/msub&gt;&lt;/mfenced&gt;&lt;/mrow&gt;&lt;/mfrac&gt;&lt;mo&gt;&amp;#xA0;&lt;/mo&gt;&lt;mfrac&gt;&lt;mrow&gt;&lt;mi&gt;n&lt;/mi&gt;&lt;mo&gt;-&lt;/mo&gt;&lt;mi&gt;k&lt;/mi&gt;&lt;/mrow&gt;&lt;mrow&gt;&lt;mi&gt;k&lt;/mi&gt;&lt;mo&gt;-&lt;/mo&gt;&lt;mn&gt;1&lt;/mn&gt;&lt;/mrow&gt;&lt;/mfrac&gt;&lt;/mstyle&gt;&lt;/math&gt;&quot;}">
            <a:extLst>
              <a:ext uri="{FF2B5EF4-FFF2-40B4-BE49-F238E27FC236}">
                <a16:creationId xmlns:a16="http://schemas.microsoft.com/office/drawing/2014/main" id="{399499AF-AAD3-4634-A831-0FADD1C971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227" y="3140968"/>
            <a:ext cx="4752528" cy="13298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0BA054D-769D-4936-8D4B-AD422B1B1309}"/>
              </a:ext>
            </a:extLst>
          </p:cNvPr>
          <p:cNvSpPr txBox="1"/>
          <p:nvPr/>
        </p:nvSpPr>
        <p:spPr>
          <a:xfrm>
            <a:off x="6888088" y="4619161"/>
            <a:ext cx="39254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-87313" algn="just"/>
            <a:r>
              <a:rPr lang="en-US" altLang="zh-CN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zh-CN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为类簇个数</a:t>
            </a:r>
            <a:endParaRPr lang="en-US" altLang="zh-CN" kern="10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66700" indent="-87313" algn="just"/>
            <a:r>
              <a:rPr lang="en-US" altLang="zh-CN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为训练集中的样本数</a:t>
            </a:r>
            <a:endParaRPr lang="en-US" altLang="zh-CN" kern="10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66700" indent="-87313" algn="just"/>
            <a:r>
              <a:rPr lang="en-US" altLang="zh-CN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kern="100" baseline="-250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zh-CN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为类簇之间的</a:t>
            </a:r>
            <a:r>
              <a:rPr lang="zh-CN" altLang="zh-CN" kern="10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协方差矩阵</a:t>
            </a:r>
            <a:endParaRPr lang="en-US" altLang="zh-CN" kern="100" dirty="0">
              <a:solidFill>
                <a:srgbClr val="FF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66700" indent="-87313" algn="just"/>
            <a:r>
              <a:rPr lang="en-US" altLang="zh-CN" kern="100" dirty="0" err="1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kern="100" baseline="-25000" dirty="0" err="1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zh-CN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为类簇内部样本的</a:t>
            </a:r>
            <a:r>
              <a:rPr lang="zh-CN" altLang="zh-CN" kern="10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协方差矩阵</a:t>
            </a:r>
            <a:endParaRPr lang="en-US" altLang="zh-CN" kern="100" dirty="0">
              <a:solidFill>
                <a:srgbClr val="FF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66700" indent="-87313" algn="just"/>
            <a:r>
              <a:rPr lang="en-US" altLang="zh-CN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tr</a:t>
            </a:r>
            <a:r>
              <a:rPr lang="zh-CN" altLang="zh-CN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为矩阵的迹。</a:t>
            </a:r>
          </a:p>
        </p:txBody>
      </p:sp>
    </p:spTree>
    <p:extLst>
      <p:ext uri="{BB962C8B-B14F-4D97-AF65-F5344CB8AC3E}">
        <p14:creationId xmlns:p14="http://schemas.microsoft.com/office/powerpoint/2010/main" val="286430256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D45866F-103A-492A-B808-E0257E4FD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核心术语</a:t>
            </a:r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A13893E8-A14C-4391-8DAD-69B953661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417516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CAB5A99-3EE5-4A70-9939-85B4DE29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6" y="683492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【1】</a:t>
            </a:r>
            <a:r>
              <a:rPr lang="zh-CN" altLang="en-US" dirty="0"/>
              <a:t>类簇（</a:t>
            </a:r>
            <a:r>
              <a:rPr lang="en-US" altLang="zh-CN" dirty="0"/>
              <a:t>Cluster</a:t>
            </a:r>
            <a:r>
              <a:rPr lang="zh-CN" altLang="en-US" dirty="0"/>
              <a:t>）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ADBBCB0-5059-8977-2848-3513362AC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16D3C9-5494-2855-4E30-49FD973288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96A47EC-0673-1E8A-3C46-5E04447C58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5AF1A9-537A-46C7-AE34-D8C123E09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158470"/>
            <a:ext cx="9861828" cy="343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60493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B7EE2-9375-495D-BF82-A52861E3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【2】</a:t>
            </a:r>
            <a:r>
              <a:rPr lang="zh-CN" altLang="en-US" dirty="0"/>
              <a:t>手肘法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98902A5-C030-3A6B-4C7D-69C1CE9D0D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85F1D0D-AFAE-2F35-5DCF-654EA9DAA7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40D1E4D-8E5F-D5BF-FFDB-8AA43B2EF5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FD42BE-4062-48B7-B344-E1BC0BE04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04" y="3835321"/>
            <a:ext cx="2448272" cy="2245549"/>
          </a:xfrm>
          <a:prstGeom prst="rect">
            <a:avLst/>
          </a:prstGeom>
        </p:spPr>
      </p:pic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3DD4C601-8F50-49D9-AA23-E5216EA575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060848"/>
            <a:ext cx="6446520" cy="421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00888"/>
      </p:ext>
    </p:extLst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7315A5A-8D9E-4CBC-AE6E-D31993B16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10582200" cy="1143000"/>
          </a:xfrm>
        </p:spPr>
        <p:txBody>
          <a:bodyPr/>
          <a:lstStyle/>
          <a:p>
            <a:r>
              <a:rPr lang="en-US" altLang="zh-CN" dirty="0"/>
              <a:t>5.4 Python</a:t>
            </a:r>
            <a:r>
              <a:rPr lang="zh-CN" altLang="en-US" dirty="0"/>
              <a:t>编程实践</a:t>
            </a:r>
            <a:r>
              <a:rPr lang="en-US" altLang="zh-CN" dirty="0"/>
              <a:t>——</a:t>
            </a:r>
            <a:r>
              <a:rPr lang="zh-CN" altLang="en-US" dirty="0"/>
              <a:t>蛋白质消费特征分析</a:t>
            </a:r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0FCC3207-A02E-4599-9D06-55F1CA057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71933"/>
      </p:ext>
    </p:extLst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0053B61-123E-4BED-9AA9-D562F135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【1】</a:t>
            </a:r>
            <a:r>
              <a:rPr lang="zh-CN" altLang="en-US" dirty="0"/>
              <a:t>数据及分析对象</a:t>
            </a:r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776A76B9-B8E6-4AD7-A739-4F5CD89B0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405213"/>
              </p:ext>
            </p:extLst>
          </p:nvPr>
        </p:nvGraphicFramePr>
        <p:xfrm>
          <a:off x="812800" y="1500175"/>
          <a:ext cx="1087120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73F8E74-227F-4F6C-999A-C803A3B6C5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0449582-577A-48F1-A158-42CDBD2B0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7F58E162-011F-484F-98A3-C2AA6939F5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22332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BF00997E-77A4-4CB0-AC8A-A17E8BEA4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084284"/>
              </p:ext>
            </p:extLst>
          </p:nvPr>
        </p:nvGraphicFramePr>
        <p:xfrm>
          <a:off x="1127448" y="1484784"/>
          <a:ext cx="967568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/>
              <a:t>章 聚类分析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727696"/>
      </p:ext>
    </p:extLst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0F820-0B14-4130-BE17-8C9D5567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【2】</a:t>
            </a:r>
            <a:r>
              <a:rPr lang="zh-CN" altLang="en-US" dirty="0"/>
              <a:t>目的及分析任务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349C4-C694-4C60-9D3A-ACA5CF9B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）将数据集导入后，在初始化阶段随机选择</a:t>
            </a:r>
            <a:r>
              <a:rPr lang="en-US" altLang="zh-CN" dirty="0"/>
              <a:t>k</a:t>
            </a:r>
            <a:r>
              <a:rPr lang="zh-CN" altLang="en-US" dirty="0"/>
              <a:t>个类簇进行聚类，确定初始聚类中心；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）以初始化后的分类模型为基础，通过计算每一簇的中心点 重新确定聚类中心；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）迭代重复“计算距离</a:t>
            </a:r>
            <a:r>
              <a:rPr lang="en-US" altLang="zh-CN" dirty="0"/>
              <a:t>—</a:t>
            </a:r>
            <a:r>
              <a:rPr lang="zh-CN" altLang="en-US" dirty="0"/>
              <a:t>确定聚类中心</a:t>
            </a:r>
            <a:r>
              <a:rPr lang="en-US" altLang="zh-CN" dirty="0"/>
              <a:t>—</a:t>
            </a:r>
            <a:r>
              <a:rPr lang="zh-CN" altLang="en-US" dirty="0"/>
              <a:t>聚类”的过程；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）通过检验特定的指标来验证</a:t>
            </a:r>
            <a:r>
              <a:rPr lang="en-US" altLang="zh-CN" dirty="0"/>
              <a:t>k-means</a:t>
            </a:r>
            <a:r>
              <a:rPr lang="zh-CN" altLang="en-US" dirty="0"/>
              <a:t>模型聚类的正确性和合理性。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DD2867-973D-4C04-8448-8E86F919A5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821175-98A4-4EEE-817C-D117B8D306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143FD61-90AD-4FBD-A59F-F316D8304C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37807"/>
      </p:ext>
    </p:extLst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3A3B6-0EF3-40A7-8D57-1C785EC1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【3】</a:t>
            </a:r>
            <a:r>
              <a:rPr lang="zh-CN" altLang="en-US" dirty="0"/>
              <a:t>方法及工具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2CCB7030-637A-469E-8FED-51E7C51199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076253"/>
              </p:ext>
            </p:extLst>
          </p:nvPr>
        </p:nvGraphicFramePr>
        <p:xfrm>
          <a:off x="1487488" y="1426762"/>
          <a:ext cx="9361040" cy="474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7553C8-2650-4546-9905-3032429A7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5E2B9E-27E1-467B-8856-F5C84D9B7B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0BFFCD-1E0B-4AAA-843B-8AC5922DC4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34494"/>
      </p:ext>
    </p:extLst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91DB9-D8BE-419C-9D17-96AC36E3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【4】</a:t>
            </a:r>
            <a:r>
              <a:rPr lang="zh-CN" altLang="en-US" dirty="0"/>
              <a:t>步骤及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5B409-4D96-4F14-8136-81F68FEA7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（略）</a:t>
            </a:r>
            <a:endParaRPr lang="en-US" altLang="zh-CN" dirty="0"/>
          </a:p>
          <a:p>
            <a:r>
              <a:rPr lang="zh-CN" altLang="en-US" dirty="0"/>
              <a:t>参见教材</a:t>
            </a:r>
            <a:r>
              <a:rPr lang="en-US" altLang="zh-CN" dirty="0"/>
              <a:t>P141-148</a:t>
            </a:r>
            <a:r>
              <a:rPr lang="zh-CN" altLang="en-US"/>
              <a:t>的详解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4B4AF1-A394-4358-A07C-2D8772C64A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04C599-DD1A-44EF-8DBE-5E8A6259D3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0506B2D-2BB9-4E24-BD3B-C9073BF481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724364-7314-49AF-BA36-239295315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2708920"/>
            <a:ext cx="5864815" cy="314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39809"/>
      </p:ext>
    </p:extLst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A2883E1-F3FE-4D80-AC0A-E7C66FEA8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重点与难点解读</a:t>
            </a:r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AC47CB66-ADE5-4C10-9C36-A40B0A0F7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97088"/>
      </p:ext>
    </p:extLst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0053B61-123E-4BED-9AA9-D562F135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【1】</a:t>
            </a:r>
            <a:r>
              <a:rPr lang="zh-CN" altLang="en-US" dirty="0"/>
              <a:t>参数解读</a:t>
            </a:r>
            <a:r>
              <a:rPr lang="en-US" altLang="zh-CN" dirty="0"/>
              <a:t>——k-means</a:t>
            </a:r>
            <a:r>
              <a:rPr lang="zh-CN" altLang="en-US" dirty="0"/>
              <a:t>算法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4E2DD0-87DB-5287-8DC9-6C10D57227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B7718EE-7F43-B6D5-AA5A-86D4D60558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0BDFC5F-47AA-94F7-4754-1C81A42B07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CEDBE5B-C93A-434C-AB99-A3120F04C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227000"/>
              </p:ext>
            </p:extLst>
          </p:nvPr>
        </p:nvGraphicFramePr>
        <p:xfrm>
          <a:off x="812800" y="1799680"/>
          <a:ext cx="10871201" cy="4163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706">
                  <a:extLst>
                    <a:ext uri="{9D8B030D-6E8A-4147-A177-3AD203B41FA5}">
                      <a16:colId xmlns:a16="http://schemas.microsoft.com/office/drawing/2014/main" val="3965444229"/>
                    </a:ext>
                  </a:extLst>
                </a:gridCol>
                <a:gridCol w="3658237">
                  <a:extLst>
                    <a:ext uri="{9D8B030D-6E8A-4147-A177-3AD203B41FA5}">
                      <a16:colId xmlns:a16="http://schemas.microsoft.com/office/drawing/2014/main" val="2218993584"/>
                    </a:ext>
                  </a:extLst>
                </a:gridCol>
                <a:gridCol w="5234258">
                  <a:extLst>
                    <a:ext uri="{9D8B030D-6E8A-4147-A177-3AD203B41FA5}">
                      <a16:colId xmlns:a16="http://schemas.microsoft.com/office/drawing/2014/main" val="2508528305"/>
                    </a:ext>
                  </a:extLst>
                </a:gridCol>
              </a:tblGrid>
              <a:tr h="413505">
                <a:tc>
                  <a:txBody>
                    <a:bodyPr/>
                    <a:lstStyle/>
                    <a:p>
                      <a:r>
                        <a:rPr lang="zh-CN" sz="2200">
                          <a:effectLst/>
                        </a:rPr>
                        <a:t>参数名称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246" marR="144246" marT="0" marB="0"/>
                </a:tc>
                <a:tc>
                  <a:txBody>
                    <a:bodyPr/>
                    <a:lstStyle/>
                    <a:p>
                      <a:r>
                        <a:rPr lang="zh-CN" sz="2200">
                          <a:effectLst/>
                        </a:rPr>
                        <a:t>参数含义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246" marR="144246" marT="0" marB="0"/>
                </a:tc>
                <a:tc>
                  <a:txBody>
                    <a:bodyPr/>
                    <a:lstStyle/>
                    <a:p>
                      <a:r>
                        <a:rPr lang="zh-CN" sz="2200">
                          <a:effectLst/>
                        </a:rPr>
                        <a:t>备注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246" marR="144246" marT="0" marB="0"/>
                </a:tc>
                <a:extLst>
                  <a:ext uri="{0D108BD9-81ED-4DB2-BD59-A6C34878D82A}">
                    <a16:rowId xmlns:a16="http://schemas.microsoft.com/office/drawing/2014/main" val="2392718419"/>
                  </a:ext>
                </a:extLst>
              </a:tr>
              <a:tr h="750079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</a:rPr>
                        <a:t>n_clusters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246" marR="14424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200">
                          <a:effectLst/>
                        </a:rPr>
                        <a:t>分类簇的数量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246" marR="144246" marT="0" marB="0"/>
                </a:tc>
                <a:tc>
                  <a:txBody>
                    <a:bodyPr/>
                    <a:lstStyle/>
                    <a:p>
                      <a:r>
                        <a:rPr lang="zh-CN" sz="2200">
                          <a:effectLst/>
                        </a:rPr>
                        <a:t>即设定的</a:t>
                      </a:r>
                      <a:r>
                        <a:rPr lang="en-US" sz="2200">
                          <a:effectLst/>
                        </a:rPr>
                        <a:t>K</a:t>
                      </a:r>
                      <a:r>
                        <a:rPr lang="zh-CN" sz="2200">
                          <a:effectLst/>
                        </a:rPr>
                        <a:t>值，也是要产生中心点（质心）的数量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246" marR="144246" marT="0" marB="0"/>
                </a:tc>
                <a:extLst>
                  <a:ext uri="{0D108BD9-81ED-4DB2-BD59-A6C34878D82A}">
                    <a16:rowId xmlns:a16="http://schemas.microsoft.com/office/drawing/2014/main" val="3665955783"/>
                  </a:ext>
                </a:extLst>
              </a:tr>
              <a:tr h="750079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</a:rPr>
                        <a:t>n_init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246" marR="14424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200">
                          <a:effectLst/>
                        </a:rPr>
                        <a:t>确定不同聚类中心后迭代算法的次数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246" marR="144246" marT="0" marB="0"/>
                </a:tc>
                <a:tc>
                  <a:txBody>
                    <a:bodyPr/>
                    <a:lstStyle/>
                    <a:p>
                      <a:r>
                        <a:rPr lang="zh-CN" sz="2200">
                          <a:effectLst/>
                        </a:rPr>
                        <a:t>最终结果是</a:t>
                      </a:r>
                      <a:r>
                        <a:rPr lang="en-US" sz="2200">
                          <a:effectLst/>
                        </a:rPr>
                        <a:t>n_init</a:t>
                      </a:r>
                      <a:r>
                        <a:rPr lang="zh-CN" sz="2200">
                          <a:effectLst/>
                        </a:rPr>
                        <a:t>连续运行的最佳输出，默认值为</a:t>
                      </a:r>
                      <a:r>
                        <a:rPr lang="en-US" sz="2200">
                          <a:effectLst/>
                        </a:rPr>
                        <a:t>10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246" marR="144246" marT="0" marB="0"/>
                </a:tc>
                <a:extLst>
                  <a:ext uri="{0D108BD9-81ED-4DB2-BD59-A6C34878D82A}">
                    <a16:rowId xmlns:a16="http://schemas.microsoft.com/office/drawing/2014/main" val="266838417"/>
                  </a:ext>
                </a:extLst>
              </a:tr>
              <a:tr h="413505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</a:rPr>
                        <a:t>max_iter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246" marR="14424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200">
                          <a:effectLst/>
                        </a:rPr>
                        <a:t>单次运行的最大迭代次数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246" marR="144246" marT="0" marB="0"/>
                </a:tc>
                <a:tc>
                  <a:txBody>
                    <a:bodyPr/>
                    <a:lstStyle/>
                    <a:p>
                      <a:r>
                        <a:rPr lang="zh-CN" sz="2200">
                          <a:effectLst/>
                        </a:rPr>
                        <a:t>默认值一般取</a:t>
                      </a:r>
                      <a:r>
                        <a:rPr lang="en-US" sz="2200">
                          <a:effectLst/>
                        </a:rPr>
                        <a:t>300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246" marR="144246" marT="0" marB="0"/>
                </a:tc>
                <a:extLst>
                  <a:ext uri="{0D108BD9-81ED-4DB2-BD59-A6C34878D82A}">
                    <a16:rowId xmlns:a16="http://schemas.microsoft.com/office/drawing/2014/main" val="3300152298"/>
                  </a:ext>
                </a:extLst>
              </a:tr>
              <a:tr h="750079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</a:rPr>
                        <a:t>algorithm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246" marR="14424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200">
                          <a:effectLst/>
                        </a:rPr>
                        <a:t>使用的</a:t>
                      </a:r>
                      <a:r>
                        <a:rPr lang="en-US" sz="2200">
                          <a:effectLst/>
                        </a:rPr>
                        <a:t>k-means</a:t>
                      </a:r>
                      <a:r>
                        <a:rPr lang="zh-CN" sz="2200">
                          <a:effectLst/>
                        </a:rPr>
                        <a:t>算法类别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246" marR="144246" marT="0" marB="0"/>
                </a:tc>
                <a:tc>
                  <a:txBody>
                    <a:bodyPr/>
                    <a:lstStyle/>
                    <a:p>
                      <a:r>
                        <a:rPr lang="zh-CN" sz="2200">
                          <a:effectLst/>
                        </a:rPr>
                        <a:t>有“</a:t>
                      </a:r>
                      <a:r>
                        <a:rPr lang="en-US" sz="2200">
                          <a:effectLst/>
                        </a:rPr>
                        <a:t>auto”</a:t>
                      </a:r>
                      <a:r>
                        <a:rPr lang="zh-CN" sz="2200">
                          <a:effectLst/>
                        </a:rPr>
                        <a:t>、</a:t>
                      </a:r>
                      <a:r>
                        <a:rPr lang="en-US" sz="2200">
                          <a:effectLst/>
                        </a:rPr>
                        <a:t>“full”</a:t>
                      </a:r>
                      <a:r>
                        <a:rPr lang="zh-CN" sz="2200">
                          <a:effectLst/>
                        </a:rPr>
                        <a:t>和</a:t>
                      </a:r>
                      <a:r>
                        <a:rPr lang="en-US" sz="2200">
                          <a:effectLst/>
                        </a:rPr>
                        <a:t>“elkan”</a:t>
                      </a:r>
                      <a:r>
                        <a:rPr lang="zh-CN" sz="2200">
                          <a:effectLst/>
                        </a:rPr>
                        <a:t>三种选择，本算法选用“</a:t>
                      </a:r>
                      <a:r>
                        <a:rPr lang="en-US" sz="2200">
                          <a:effectLst/>
                        </a:rPr>
                        <a:t>auto</a:t>
                      </a:r>
                      <a:r>
                        <a:rPr lang="zh-CN" sz="2200">
                          <a:effectLst/>
                        </a:rPr>
                        <a:t>”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246" marR="144246" marT="0" marB="0"/>
                </a:tc>
                <a:extLst>
                  <a:ext uri="{0D108BD9-81ED-4DB2-BD59-A6C34878D82A}">
                    <a16:rowId xmlns:a16="http://schemas.microsoft.com/office/drawing/2014/main" val="2273606375"/>
                  </a:ext>
                </a:extLst>
              </a:tr>
              <a:tr h="1086653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</a:rPr>
                        <a:t>verbose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246" marR="14424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200">
                          <a:effectLst/>
                        </a:rPr>
                        <a:t>是否输出详细信息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246" marR="144246" marT="0" marB="0"/>
                </a:tc>
                <a:tc>
                  <a:txBody>
                    <a:bodyPr/>
                    <a:lstStyle/>
                    <a:p>
                      <a:r>
                        <a:rPr lang="zh-CN" sz="2200" dirty="0">
                          <a:effectLst/>
                        </a:rPr>
                        <a:t>默认为“</a:t>
                      </a:r>
                      <a:r>
                        <a:rPr lang="en-US" sz="2200" dirty="0">
                          <a:effectLst/>
                        </a:rPr>
                        <a:t>0</a:t>
                      </a:r>
                      <a:r>
                        <a:rPr lang="zh-CN" sz="2200" dirty="0">
                          <a:effectLst/>
                        </a:rPr>
                        <a:t>”，表示不输出信息；“</a:t>
                      </a:r>
                      <a:r>
                        <a:rPr lang="en-US" sz="2200" dirty="0">
                          <a:effectLst/>
                        </a:rPr>
                        <a:t>1</a:t>
                      </a:r>
                      <a:r>
                        <a:rPr lang="zh-CN" sz="2200" dirty="0">
                          <a:effectLst/>
                        </a:rPr>
                        <a:t>”表示每隔一段时间打印一次日志信息；大于</a:t>
                      </a:r>
                      <a:r>
                        <a:rPr lang="en-US" sz="2200" dirty="0">
                          <a:effectLst/>
                        </a:rPr>
                        <a:t>1</a:t>
                      </a:r>
                      <a:r>
                        <a:rPr lang="zh-CN" sz="2200" dirty="0">
                          <a:effectLst/>
                        </a:rPr>
                        <a:t>表示打印次数频繁。</a:t>
                      </a:r>
                      <a:endParaRPr lang="zh-CN" sz="2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246" marR="144246" marT="0" marB="0"/>
                </a:tc>
                <a:extLst>
                  <a:ext uri="{0D108BD9-81ED-4DB2-BD59-A6C34878D82A}">
                    <a16:rowId xmlns:a16="http://schemas.microsoft.com/office/drawing/2014/main" val="2110053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545503"/>
      </p:ext>
    </p:extLst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0053B61-123E-4BED-9AA9-D562F135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【2】 k-means++</a:t>
            </a:r>
            <a:r>
              <a:rPr lang="zh-CN" altLang="en-US" dirty="0"/>
              <a:t>方法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2F2785D-82B4-4D44-B9C2-ED63A19C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00175"/>
            <a:ext cx="10827816" cy="4762910"/>
          </a:xfrm>
        </p:spPr>
        <p:txBody>
          <a:bodyPr/>
          <a:lstStyle/>
          <a:p>
            <a:r>
              <a:rPr lang="en-US" altLang="zh-CN" dirty="0"/>
              <a:t>k-means++</a:t>
            </a:r>
            <a:r>
              <a:rPr lang="zh-CN" altLang="en-US" dirty="0"/>
              <a:t>是一种为</a:t>
            </a:r>
            <a:r>
              <a:rPr lang="en-US" altLang="zh-CN" dirty="0"/>
              <a:t>k-means </a:t>
            </a:r>
            <a:r>
              <a:rPr lang="zh-CN" altLang="en-US" dirty="0"/>
              <a:t>聚类算法 选择初始值的算法。其基本思路如下：当已经选择出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1≤n</a:t>
            </a:r>
            <a:r>
              <a:rPr lang="zh-CN" altLang="en-US" dirty="0"/>
              <a:t>＜</a:t>
            </a:r>
            <a:r>
              <a:rPr lang="en-US" altLang="zh-CN" dirty="0"/>
              <a:t>k</a:t>
            </a:r>
            <a:r>
              <a:rPr lang="zh-CN" altLang="en-US" dirty="0"/>
              <a:t>）个初始聚类中心时，第</a:t>
            </a:r>
            <a:r>
              <a:rPr lang="en-US" altLang="zh-CN" dirty="0"/>
              <a:t>n+1</a:t>
            </a:r>
            <a:r>
              <a:rPr lang="zh-CN" altLang="en-US" dirty="0"/>
              <a:t>个初始聚类中心（质心）更大概率将会从距离前</a:t>
            </a:r>
            <a:r>
              <a:rPr lang="en-US" altLang="zh-CN" dirty="0"/>
              <a:t>n</a:t>
            </a:r>
            <a:r>
              <a:rPr lang="zh-CN" altLang="en-US" dirty="0"/>
              <a:t>个聚类中心（质心）较远的数据点中确定。</a:t>
            </a:r>
          </a:p>
          <a:p>
            <a:endParaRPr lang="zh-CN" altLang="en-US" sz="200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73F8E74-227F-4F6C-999A-C803A3B6C5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0449582-577A-48F1-A158-42CDBD2B0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7F58E162-011F-484F-98A3-C2AA6939F5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6CCF000-3061-4CFC-B72A-B9ADF7507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681" y="3726610"/>
            <a:ext cx="3689025" cy="252028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DF25A3-2DC4-49CE-8097-54FF9E463948}"/>
              </a:ext>
            </a:extLst>
          </p:cNvPr>
          <p:cNvSpPr txBox="1"/>
          <p:nvPr/>
        </p:nvSpPr>
        <p:spPr>
          <a:xfrm>
            <a:off x="1055440" y="3212976"/>
            <a:ext cx="6206782" cy="31700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）从数据点（样本集）中随机选择第一个中心点（质心）。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）对于每个数据点（样本），计算它与最近的、先前选择的中心点的距离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）从数据点中选择下一个中心点，使得选择一个点作为中心点的概率与其与最近的、先前选择的中心点的距离成正比 。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）重复步骤 </a:t>
            </a:r>
            <a:r>
              <a:rPr lang="en-US" altLang="zh-CN" sz="2000" dirty="0"/>
              <a:t>2 </a:t>
            </a:r>
            <a:r>
              <a:rPr lang="zh-CN" altLang="en-US" sz="2000" dirty="0"/>
              <a:t>和 </a:t>
            </a:r>
            <a:r>
              <a:rPr lang="en-US" altLang="zh-CN" sz="2000" dirty="0"/>
              <a:t>3</a:t>
            </a:r>
            <a:r>
              <a:rPr lang="zh-CN" altLang="en-US" sz="2000" dirty="0"/>
              <a:t>，直到采样到 </a:t>
            </a:r>
            <a:r>
              <a:rPr lang="en-US" altLang="zh-CN" sz="2000" dirty="0"/>
              <a:t>k </a:t>
            </a:r>
            <a:r>
              <a:rPr lang="zh-CN" altLang="en-US" sz="2000" dirty="0"/>
              <a:t>个中心点（质心）。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0552889"/>
      </p:ext>
    </p:extLst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0053B61-123E-4BED-9AA9-D562F135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【3】elkan</a:t>
            </a:r>
            <a:r>
              <a:rPr lang="zh-CN" altLang="en-US" dirty="0"/>
              <a:t>算法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73F8E74-227F-4F6C-999A-C803A3B6C5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0449582-577A-48F1-A158-42CDBD2B0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7F58E162-011F-484F-98A3-C2AA6939F5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F204D5C-FB12-46A7-A71B-0E5BD1B9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10" y="1844824"/>
            <a:ext cx="9774506" cy="40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17691"/>
      </p:ext>
    </p:extLst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C79E7-9345-4F70-93EB-A403955F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KMeans</a:t>
            </a:r>
            <a:r>
              <a:rPr lang="zh-CN" altLang="en-US" dirty="0"/>
              <a:t>算法的缺点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A21ED9-7483-4D6F-A961-87922EEDA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3FFDF5-797F-49A2-82A1-FA96226A6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749A683-14F4-4610-BC8A-77F7437542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" name="pic">
            <a:extLst>
              <a:ext uri="{FF2B5EF4-FFF2-40B4-BE49-F238E27FC236}">
                <a16:creationId xmlns:a16="http://schemas.microsoft.com/office/drawing/2014/main" id="{8B226B50-9384-4AAF-A173-C1A63663D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8048" y="4327665"/>
            <a:ext cx="2664296" cy="2007796"/>
          </a:xfrm>
          <a:prstGeom prst="rect">
            <a:avLst/>
          </a:prstGeom>
        </p:spPr>
      </p:pic>
      <p:pic>
        <p:nvPicPr>
          <p:cNvPr id="18" name="pic">
            <a:extLst>
              <a:ext uri="{FF2B5EF4-FFF2-40B4-BE49-F238E27FC236}">
                <a16:creationId xmlns:a16="http://schemas.microsoft.com/office/drawing/2014/main" id="{40CD9371-3360-4D47-A0D5-EB1012F2B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8048" y="1782088"/>
            <a:ext cx="2664296" cy="2007796"/>
          </a:xfrm>
          <a:prstGeom prst="rect">
            <a:avLst/>
          </a:prstGeom>
        </p:spPr>
      </p:pic>
      <p:pic>
        <p:nvPicPr>
          <p:cNvPr id="19" name="pic">
            <a:extLst>
              <a:ext uri="{FF2B5EF4-FFF2-40B4-BE49-F238E27FC236}">
                <a16:creationId xmlns:a16="http://schemas.microsoft.com/office/drawing/2014/main" id="{A43E7BA9-8C8E-4327-AE58-F8E71DC89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5520" y="2723007"/>
            <a:ext cx="2924099" cy="2203581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3D0A21E-EC04-496C-AA90-FFAF75061BA5}"/>
              </a:ext>
            </a:extLst>
          </p:cNvPr>
          <p:cNvCxnSpPr/>
          <p:nvPr/>
        </p:nvCxnSpPr>
        <p:spPr>
          <a:xfrm flipV="1">
            <a:off x="4871864" y="2924944"/>
            <a:ext cx="1219902" cy="504056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19BF13-8941-4594-8B8D-A437B2FA3874}"/>
              </a:ext>
            </a:extLst>
          </p:cNvPr>
          <p:cNvCxnSpPr>
            <a:cxnSpLocks/>
          </p:cNvCxnSpPr>
          <p:nvPr/>
        </p:nvCxnSpPr>
        <p:spPr>
          <a:xfrm>
            <a:off x="4871864" y="4268467"/>
            <a:ext cx="1152128" cy="658121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317530"/>
      </p:ext>
    </p:extLst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3372F-2CE2-45F8-A1F1-7F6C22F8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DBScan</a:t>
            </a:r>
            <a:r>
              <a:rPr lang="zh-CN" altLang="en-US" dirty="0"/>
              <a:t>算法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45F218-9011-4660-B11F-AFACF6884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48F1B3-4983-4969-8D7D-18050774AB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">
            <a:extLst>
              <a:ext uri="{FF2B5EF4-FFF2-40B4-BE49-F238E27FC236}">
                <a16:creationId xmlns:a16="http://schemas.microsoft.com/office/drawing/2014/main" id="{A6F6786D-ABE5-4100-B39A-EEC6F18CD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3512" y="2204864"/>
            <a:ext cx="4870000" cy="367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F3F018-71F7-4F40-B0BB-93C1592551C8}"/>
              </a:ext>
            </a:extLst>
          </p:cNvPr>
          <p:cNvSpPr txBox="1"/>
          <p:nvPr/>
        </p:nvSpPr>
        <p:spPr>
          <a:xfrm>
            <a:off x="7680176" y="1556792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MinPts</a:t>
            </a:r>
            <a:r>
              <a:rPr lang="en-US" altLang="zh-CN" dirty="0"/>
              <a:t>= 4</a:t>
            </a:r>
          </a:p>
          <a:p>
            <a:endParaRPr lang="en-US" altLang="zh-CN" dirty="0"/>
          </a:p>
          <a:p>
            <a:r>
              <a:rPr lang="en-US" altLang="zh-CN" dirty="0"/>
              <a:t>Eps : </a:t>
            </a:r>
            <a:r>
              <a:rPr lang="zh-CN" altLang="en-US" dirty="0"/>
              <a:t>半径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4985749-1698-4CF4-84CD-1ED3D28186B0}"/>
              </a:ext>
            </a:extLst>
          </p:cNvPr>
          <p:cNvSpPr/>
          <p:nvPr/>
        </p:nvSpPr>
        <p:spPr>
          <a:xfrm>
            <a:off x="9408368" y="1897369"/>
            <a:ext cx="904786" cy="82253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C38245A-C39F-4EAC-82C6-7B600DCE452F}"/>
              </a:ext>
            </a:extLst>
          </p:cNvPr>
          <p:cNvCxnSpPr>
            <a:endCxn id="10" idx="6"/>
          </p:cNvCxnSpPr>
          <p:nvPr/>
        </p:nvCxnSpPr>
        <p:spPr>
          <a:xfrm>
            <a:off x="9839296" y="2287855"/>
            <a:ext cx="473858" cy="20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699911"/>
      </p:ext>
    </p:extLst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 descr="图表&#10;&#10;中度可信度描述已自动生成">
            <a:extLst>
              <a:ext uri="{FF2B5EF4-FFF2-40B4-BE49-F238E27FC236}">
                <a16:creationId xmlns:a16="http://schemas.microsoft.com/office/drawing/2014/main" id="{36287085-473A-4364-AD3E-9D99C4C98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644625"/>
            <a:ext cx="5618988" cy="4270248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73EC6C-A0C6-443B-ACA9-D138B315E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63E72E-BDCB-4065-806F-BF6F2F7466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6DFD44-8649-4B7C-BFA0-BB2637F376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11FD9E0-3D9E-4477-8199-8A85A738F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63" y="392113"/>
            <a:ext cx="11387137" cy="822325"/>
          </a:xfrm>
        </p:spPr>
        <p:txBody>
          <a:bodyPr/>
          <a:lstStyle/>
          <a:p>
            <a:r>
              <a:rPr lang="en-US" altLang="zh-CN" dirty="0" err="1"/>
              <a:t>DBScan</a:t>
            </a:r>
            <a:r>
              <a:rPr lang="zh-CN" altLang="en-US" dirty="0"/>
              <a:t>算法</a:t>
            </a:r>
            <a:r>
              <a:rPr lang="en-US" altLang="zh-CN" dirty="0"/>
              <a:t>——</a:t>
            </a:r>
            <a:r>
              <a:rPr lang="zh-CN" altLang="en-US" dirty="0"/>
              <a:t>核心结点的识别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288910-DD54-4280-9179-76DA5E4B0CD6}"/>
              </a:ext>
            </a:extLst>
          </p:cNvPr>
          <p:cNvSpPr txBox="1"/>
          <p:nvPr/>
        </p:nvSpPr>
        <p:spPr>
          <a:xfrm>
            <a:off x="8400256" y="270892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MinPts</a:t>
            </a:r>
            <a:r>
              <a:rPr lang="en-US" altLang="zh-CN" dirty="0"/>
              <a:t>= 4</a:t>
            </a:r>
          </a:p>
        </p:txBody>
      </p:sp>
    </p:spTree>
    <p:extLst>
      <p:ext uri="{BB962C8B-B14F-4D97-AF65-F5344CB8AC3E}">
        <p14:creationId xmlns:p14="http://schemas.microsoft.com/office/powerpoint/2010/main" val="904898293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874C8-CD4C-40E0-9706-2A57944D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zh-CN" altLang="en-US" dirty="0"/>
              <a:t>聚类分析与分类分析的区别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B9DCE2-DADF-4208-94EA-424DA519B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785" y="2060848"/>
            <a:ext cx="8456429" cy="3963951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127716-3834-42B2-2027-E595BA85B2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E2D74DC-B4F6-859A-5DC6-568249CD5B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934FB6A-58BE-0632-E0FE-98AB62F5BC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90551"/>
      </p:ext>
    </p:extLst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52715C-88BF-4DED-BD12-FAE68F41B2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236D5-004A-4628-BD11-8B1548A89F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71C9E5E-8510-4746-B00D-6971A2837C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8545ED7-FA6D-4E9D-86F4-41CE1028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63" y="392113"/>
            <a:ext cx="11387137" cy="822325"/>
          </a:xfrm>
        </p:spPr>
        <p:txBody>
          <a:bodyPr/>
          <a:lstStyle/>
          <a:p>
            <a:r>
              <a:rPr lang="en-US" altLang="zh-CN" dirty="0" err="1"/>
              <a:t>DBScan</a:t>
            </a:r>
            <a:r>
              <a:rPr lang="zh-CN" altLang="en-US" dirty="0"/>
              <a:t>算法</a:t>
            </a:r>
            <a:r>
              <a:rPr lang="en-US" altLang="zh-CN" dirty="0"/>
              <a:t>——</a:t>
            </a:r>
            <a:r>
              <a:rPr lang="zh-CN" altLang="en-US" dirty="0"/>
              <a:t>核心结点的合并</a:t>
            </a:r>
          </a:p>
        </p:txBody>
      </p:sp>
      <p:pic>
        <p:nvPicPr>
          <p:cNvPr id="9" name="图片 8" descr="图片包含 图表&#10;&#10;描述已自动生成">
            <a:extLst>
              <a:ext uri="{FF2B5EF4-FFF2-40B4-BE49-F238E27FC236}">
                <a16:creationId xmlns:a16="http://schemas.microsoft.com/office/drawing/2014/main" id="{C27EF4F4-232E-4C59-94CA-EEDCAA4981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1628800"/>
            <a:ext cx="5615940" cy="42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12899"/>
      </p:ext>
    </p:extLst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DC4A8-5B4E-4AF0-959C-518E7597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核心代码（改写本章例题）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C10AB-754A-4254-A088-10F4D416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628799"/>
            <a:ext cx="10871200" cy="4634285"/>
          </a:xfrm>
        </p:spPr>
        <p:txBody>
          <a:bodyPr/>
          <a:lstStyle/>
          <a:p>
            <a:r>
              <a:rPr lang="en-US" altLang="zh-CN" dirty="0"/>
              <a:t>from </a:t>
            </a:r>
            <a:r>
              <a:rPr lang="en-US" altLang="zh-CN" dirty="0" err="1"/>
              <a:t>sklearn.cluster</a:t>
            </a:r>
            <a:r>
              <a:rPr lang="en-US" altLang="zh-CN" dirty="0"/>
              <a:t> import DBSCAN</a:t>
            </a:r>
          </a:p>
          <a:p>
            <a:r>
              <a:rPr lang="en-US" altLang="zh-CN" dirty="0"/>
              <a:t>clustering = DBSCAN(eps=2, </a:t>
            </a:r>
            <a:r>
              <a:rPr lang="en-US" altLang="zh-CN" dirty="0" err="1"/>
              <a:t>min_samples</a:t>
            </a:r>
            <a:r>
              <a:rPr lang="en-US" altLang="zh-CN" dirty="0"/>
              <a:t>=3).fit(</a:t>
            </a:r>
            <a:r>
              <a:rPr lang="en-US" altLang="zh-CN" dirty="0" err="1"/>
              <a:t>sprotein_scaled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clustering.labels</a:t>
            </a:r>
            <a:r>
              <a:rPr lang="en-US" altLang="zh-CN" dirty="0"/>
              <a:t>_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28B274-49A5-43BA-A2C2-6C3CFDA09D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41136-BF1F-453A-9C31-85DEAC363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441E904-3A42-4840-96C0-087E78A4D6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65268"/>
      </p:ext>
    </p:extLst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F61C4-CFEC-4B46-8EF1-51373459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E011C7-8078-4311-9CE4-CFFF4D7B9E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0" descr="thankyou">
            <a:extLst>
              <a:ext uri="{FF2B5EF4-FFF2-40B4-BE49-F238E27FC236}">
                <a16:creationId xmlns:a16="http://schemas.microsoft.com/office/drawing/2014/main" id="{C6135895-C92F-47C9-82C3-C2E41160D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7786" y="86511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FA86BC-503E-4E00-833C-0EF26BADE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4048667"/>
            <a:ext cx="1992430" cy="19924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121545A-CA6B-4F1F-9056-58BADFBC72E7}"/>
              </a:ext>
            </a:extLst>
          </p:cNvPr>
          <p:cNvSpPr txBox="1"/>
          <p:nvPr/>
        </p:nvSpPr>
        <p:spPr>
          <a:xfrm flipH="1">
            <a:off x="8544272" y="6202948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451C77-CDC0-482D-8156-2C31E3341F5F}"/>
              </a:ext>
            </a:extLst>
          </p:cNvPr>
          <p:cNvSpPr txBox="1"/>
          <p:nvPr/>
        </p:nvSpPr>
        <p:spPr>
          <a:xfrm>
            <a:off x="4709874" y="4249492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2C7383-E08E-48AE-9AC5-A8F17611B0F2}"/>
              </a:ext>
            </a:extLst>
          </p:cNvPr>
          <p:cNvSpPr txBox="1"/>
          <p:nvPr/>
        </p:nvSpPr>
        <p:spPr>
          <a:xfrm flipH="1">
            <a:off x="4968734" y="6281201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作者联系方式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9DAD14-3D5B-43EC-8455-AC5A3FEEC10B}"/>
              </a:ext>
            </a:extLst>
          </p:cNvPr>
          <p:cNvSpPr txBox="1"/>
          <p:nvPr/>
        </p:nvSpPr>
        <p:spPr>
          <a:xfrm flipH="1">
            <a:off x="1703512" y="6188491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配套教材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338D5B2-E839-432F-A3DF-F3FFB5E89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496" y="3947460"/>
            <a:ext cx="2093637" cy="20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26683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B9BAD-5A21-455B-8603-91E903DF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6" y="854994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zh-CN" altLang="en-US" dirty="0"/>
              <a:t>分类分析和聚类分析的区别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D5FD3CB-2E88-32C4-BE0F-FE9ADDCAF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02386CB-8C77-A2FF-F899-6682B7040E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3D124A-90C3-43CE-984A-BE415E245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200685"/>
              </p:ext>
            </p:extLst>
          </p:nvPr>
        </p:nvGraphicFramePr>
        <p:xfrm>
          <a:off x="1338916" y="2140475"/>
          <a:ext cx="9514165" cy="3867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7943">
                  <a:extLst>
                    <a:ext uri="{9D8B030D-6E8A-4147-A177-3AD203B41FA5}">
                      <a16:colId xmlns:a16="http://schemas.microsoft.com/office/drawing/2014/main" val="1238809295"/>
                    </a:ext>
                  </a:extLst>
                </a:gridCol>
                <a:gridCol w="3423801">
                  <a:extLst>
                    <a:ext uri="{9D8B030D-6E8A-4147-A177-3AD203B41FA5}">
                      <a16:colId xmlns:a16="http://schemas.microsoft.com/office/drawing/2014/main" val="3950757181"/>
                    </a:ext>
                  </a:extLst>
                </a:gridCol>
                <a:gridCol w="3802421">
                  <a:extLst>
                    <a:ext uri="{9D8B030D-6E8A-4147-A177-3AD203B41FA5}">
                      <a16:colId xmlns:a16="http://schemas.microsoft.com/office/drawing/2014/main" val="3003553262"/>
                    </a:ext>
                  </a:extLst>
                </a:gridCol>
              </a:tblGrid>
              <a:tr h="583577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15537" marR="215537" marT="0" marB="0"/>
                </a:tc>
                <a:tc>
                  <a:txBody>
                    <a:bodyPr/>
                    <a:lstStyle/>
                    <a:p>
                      <a:r>
                        <a:rPr lang="zh-CN" sz="2400">
                          <a:effectLst/>
                        </a:rPr>
                        <a:t>分类分析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15537" marR="215537" marT="0" marB="0"/>
                </a:tc>
                <a:tc>
                  <a:txBody>
                    <a:bodyPr/>
                    <a:lstStyle/>
                    <a:p>
                      <a:r>
                        <a:rPr lang="zh-CN" sz="2400">
                          <a:effectLst/>
                        </a:rPr>
                        <a:t>聚类分析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15537" marR="215537" marT="0" marB="0"/>
                </a:tc>
                <a:extLst>
                  <a:ext uri="{0D108BD9-81ED-4DB2-BD59-A6C34878D82A}">
                    <a16:rowId xmlns:a16="http://schemas.microsoft.com/office/drawing/2014/main" val="780463409"/>
                  </a:ext>
                </a:extLst>
              </a:tr>
              <a:tr h="583577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FFFF00"/>
                          </a:solidFill>
                        </a:rPr>
                        <a:t>命名方法</a:t>
                      </a:r>
                    </a:p>
                  </a:txBody>
                  <a:tcPr marL="215537" marR="215537" marT="0" marB="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类别（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Class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 marL="215537" marR="215537" marT="0" marB="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类簇（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Cluster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 marL="215537" marR="215537" marT="0" marB="0"/>
                </a:tc>
                <a:extLst>
                  <a:ext uri="{0D108BD9-81ED-4DB2-BD59-A6C34878D82A}">
                    <a16:rowId xmlns:a16="http://schemas.microsoft.com/office/drawing/2014/main" val="2209228432"/>
                  </a:ext>
                </a:extLst>
              </a:tr>
              <a:tr h="583577">
                <a:tc>
                  <a:txBody>
                    <a:bodyPr/>
                    <a:lstStyle/>
                    <a:p>
                      <a:r>
                        <a:rPr lang="zh-CN" sz="2400" dirty="0">
                          <a:effectLst/>
                        </a:rPr>
                        <a:t>算法类型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15537" marR="215537" marT="0" marB="0"/>
                </a:tc>
                <a:tc>
                  <a:txBody>
                    <a:bodyPr/>
                    <a:lstStyle/>
                    <a:p>
                      <a:r>
                        <a:rPr lang="zh-CN" sz="2400" dirty="0">
                          <a:effectLst/>
                        </a:rPr>
                        <a:t>有监督学习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15537" marR="215537" marT="0" marB="0"/>
                </a:tc>
                <a:tc>
                  <a:txBody>
                    <a:bodyPr/>
                    <a:lstStyle/>
                    <a:p>
                      <a:r>
                        <a:rPr lang="zh-CN" sz="2400" dirty="0">
                          <a:effectLst/>
                        </a:rPr>
                        <a:t>无监督学习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15537" marR="215537" marT="0" marB="0"/>
                </a:tc>
                <a:extLst>
                  <a:ext uri="{0D108BD9-81ED-4DB2-BD59-A6C34878D82A}">
                    <a16:rowId xmlns:a16="http://schemas.microsoft.com/office/drawing/2014/main" val="1568733471"/>
                  </a:ext>
                </a:extLst>
              </a:tr>
              <a:tr h="583577">
                <a:tc>
                  <a:txBody>
                    <a:bodyPr/>
                    <a:lstStyle/>
                    <a:p>
                      <a:r>
                        <a:rPr lang="zh-CN" sz="2400" dirty="0">
                          <a:effectLst/>
                        </a:rPr>
                        <a:t>计算过程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15537" marR="215537" marT="0" marB="0"/>
                </a:tc>
                <a:tc>
                  <a:txBody>
                    <a:bodyPr/>
                    <a:lstStyle/>
                    <a:p>
                      <a:r>
                        <a:rPr lang="zh-CN" sz="2400" dirty="0">
                          <a:effectLst/>
                        </a:rPr>
                        <a:t>分两个阶段进行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15537" marR="215537" marT="0" marB="0"/>
                </a:tc>
                <a:tc>
                  <a:txBody>
                    <a:bodyPr/>
                    <a:lstStyle/>
                    <a:p>
                      <a:r>
                        <a:rPr lang="zh-CN" sz="2400" dirty="0">
                          <a:effectLst/>
                        </a:rPr>
                        <a:t>一个阶段直接完成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15537" marR="215537" marT="0" marB="0"/>
                </a:tc>
                <a:extLst>
                  <a:ext uri="{0D108BD9-81ED-4DB2-BD59-A6C34878D82A}">
                    <a16:rowId xmlns:a16="http://schemas.microsoft.com/office/drawing/2014/main" val="909798485"/>
                  </a:ext>
                </a:extLst>
              </a:tr>
              <a:tr h="1533584">
                <a:tc>
                  <a:txBody>
                    <a:bodyPr/>
                    <a:lstStyle/>
                    <a:p>
                      <a:r>
                        <a:rPr lang="zh-CN" sz="2400">
                          <a:effectLst/>
                        </a:rPr>
                        <a:t>典型算法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15537" marR="215537" marT="0" marB="0"/>
                </a:tc>
                <a:tc>
                  <a:txBody>
                    <a:bodyPr/>
                    <a:lstStyle/>
                    <a:p>
                      <a:r>
                        <a:rPr lang="zh-CN" sz="2400" dirty="0">
                          <a:effectLst/>
                        </a:rPr>
                        <a:t>决策树</a:t>
                      </a:r>
                    </a:p>
                    <a:p>
                      <a:r>
                        <a:rPr lang="zh-CN" sz="2400" dirty="0">
                          <a:effectLst/>
                        </a:rPr>
                        <a:t>贝叶斯分类</a:t>
                      </a:r>
                    </a:p>
                    <a:p>
                      <a:r>
                        <a:rPr lang="en-US" sz="2400" dirty="0">
                          <a:effectLst/>
                        </a:rPr>
                        <a:t>SVM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15537" marR="215537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k-means</a:t>
                      </a:r>
                      <a:endParaRPr lang="zh-CN" sz="2400" dirty="0">
                        <a:effectLst/>
                      </a:endParaRPr>
                    </a:p>
                    <a:p>
                      <a:r>
                        <a:rPr lang="en-US" sz="2400" dirty="0" err="1">
                          <a:effectLst/>
                        </a:rPr>
                        <a:t>DBScan</a:t>
                      </a:r>
                      <a:endParaRPr lang="zh-CN" sz="2400" dirty="0">
                        <a:effectLst/>
                      </a:endParaRPr>
                    </a:p>
                    <a:p>
                      <a:r>
                        <a:rPr lang="zh-CN" sz="2400" dirty="0">
                          <a:effectLst/>
                        </a:rPr>
                        <a:t>层次聚类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15537" marR="215537" marT="0" marB="0"/>
                </a:tc>
                <a:extLst>
                  <a:ext uri="{0D108BD9-81ED-4DB2-BD59-A6C34878D82A}">
                    <a16:rowId xmlns:a16="http://schemas.microsoft.com/office/drawing/2014/main" val="229906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23698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201C888-CA55-4561-BC1B-FD36D28DE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应用场景</a:t>
            </a:r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80680975-7927-4D9F-9A89-828D4A363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555227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32D8290-9102-4D8E-8AC0-5D3D9AC4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zh-CN" altLang="en-US" dirty="0"/>
              <a:t>应用场景</a:t>
            </a:r>
          </a:p>
        </p:txBody>
      </p:sp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0F63C670-282D-458E-A727-9D7612437C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36" y="1966174"/>
            <a:ext cx="9747696" cy="3947818"/>
          </a:xfrm>
          <a:prstGeom prst="rect">
            <a:avLst/>
          </a:prstGeom>
          <a:noFill/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45342C6-2ED8-FBB2-E824-C233B04C5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D2CB8F1-2F4C-210F-71BB-FE26F9012C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570EE10-3996-7A69-21F1-EC47572AC7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27538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C73EEE65-1BBC-4052-941C-C66394BE7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9790112" cy="1143000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算法原理</a:t>
            </a:r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0AF33DAC-B4F5-46B7-9E9B-86DE570C2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933924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BFC90-0409-40CD-A1A1-1B2A7105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6" y="957649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zh-CN" altLang="en-US" dirty="0"/>
              <a:t>聚类分析的三种基本类型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4464D02-FE59-EBAB-636D-70F21A9FE8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44F5258-184D-DDF4-A72A-3C5FE7A8C7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95A40689-1FD5-9399-CBE0-ACB07B6591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A16B7F-73B7-4E92-8784-6B77350C6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2490108"/>
            <a:ext cx="9108804" cy="311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40468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3F2C6-84DB-49E2-8E8D-5CAEA547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r>
              <a:rPr lang="zh-CN" altLang="en-US" dirty="0"/>
              <a:t>算法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223484-ACBF-4D1F-AA05-AA376E6C92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BFAD84-2712-4367-BCD3-D429AEF556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3DDC1E6-7D80-4D08-8A47-9B1F8293AD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E423B31-8228-43F4-A500-29CDC7850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241" y="9527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119494E-024E-4B58-878F-DA14EA4E3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862594"/>
              </p:ext>
            </p:extLst>
          </p:nvPr>
        </p:nvGraphicFramePr>
        <p:xfrm>
          <a:off x="6168008" y="1238764"/>
          <a:ext cx="4762500" cy="549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r:id="rId3" imgW="6459959" imgH="7392330" progId="">
                  <p:embed/>
                </p:oleObj>
              </mc:Choice>
              <mc:Fallback>
                <p:oleObj r:id="rId3" imgW="6459959" imgH="739233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008" y="1238764"/>
                        <a:ext cx="4762500" cy="549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9FC763EB-DE75-4C8A-BD9B-4CF48C87D199}"/>
              </a:ext>
            </a:extLst>
          </p:cNvPr>
          <p:cNvSpPr txBox="1"/>
          <p:nvPr/>
        </p:nvSpPr>
        <p:spPr>
          <a:xfrm>
            <a:off x="839416" y="1844824"/>
            <a:ext cx="47338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k-means 算法是一个经典的聚类算法，它接受输入量 k，然后将n个数据对象划分为 k个聚类，以便使得所获得的聚类满足两个条件：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(1)同一聚类中的对象之间的相似度较高；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(2)不同聚类中的对象之间的相似度较小。</a:t>
            </a:r>
          </a:p>
        </p:txBody>
      </p:sp>
    </p:spTree>
    <p:extLst>
      <p:ext uri="{BB962C8B-B14F-4D97-AF65-F5344CB8AC3E}">
        <p14:creationId xmlns:p14="http://schemas.microsoft.com/office/powerpoint/2010/main" val="3520387837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12710</TotalTime>
  <Words>1047</Words>
  <Application>Microsoft Office PowerPoint</Application>
  <PresentationFormat>宽屏</PresentationFormat>
  <Paragraphs>131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仿宋</vt:lpstr>
      <vt:lpstr>华文中宋</vt:lpstr>
      <vt:lpstr>宋体</vt:lpstr>
      <vt:lpstr>Arial</vt:lpstr>
      <vt:lpstr>Calibri</vt:lpstr>
      <vt:lpstr>Cambria Math</vt:lpstr>
      <vt:lpstr>Times New Roman</vt:lpstr>
      <vt:lpstr>Wingdings</vt:lpstr>
      <vt:lpstr>Wingdings 2</vt:lpstr>
      <vt:lpstr>吉祥如意</vt:lpstr>
      <vt:lpstr>第5章        聚类分析</vt:lpstr>
      <vt:lpstr>目录</vt:lpstr>
      <vt:lpstr>聚类分析与分类分析的区别</vt:lpstr>
      <vt:lpstr>分类分析和聚类分析的区别</vt:lpstr>
      <vt:lpstr>5.1 应用场景</vt:lpstr>
      <vt:lpstr>应用场景</vt:lpstr>
      <vt:lpstr>5.2  算法原理</vt:lpstr>
      <vt:lpstr>聚类分析的三种基本类型</vt:lpstr>
      <vt:lpstr>k-means算法</vt:lpstr>
      <vt:lpstr>聚类效果的评价</vt:lpstr>
      <vt:lpstr>【1】轮廓系数 （Silhouette Coefficient）</vt:lpstr>
      <vt:lpstr>【2】Rand指数</vt:lpstr>
      <vt:lpstr>【3】Jaccard系数（JC系数）</vt:lpstr>
      <vt:lpstr>【4】Calinski-Harabasz指数 </vt:lpstr>
      <vt:lpstr>5.3 核心术语</vt:lpstr>
      <vt:lpstr>【1】类簇（Cluster）</vt:lpstr>
      <vt:lpstr>【2】手肘法</vt:lpstr>
      <vt:lpstr>5.4 Python编程实践——蛋白质消费特征分析</vt:lpstr>
      <vt:lpstr>【1】数据及分析对象</vt:lpstr>
      <vt:lpstr>【2】目的及分析任务</vt:lpstr>
      <vt:lpstr>【3】方法及工具</vt:lpstr>
      <vt:lpstr>【4】步骤及Python代码</vt:lpstr>
      <vt:lpstr>5.5 重点与难点解读</vt:lpstr>
      <vt:lpstr>【1】参数解读——k-means算法</vt:lpstr>
      <vt:lpstr>【2】 k-means++方法</vt:lpstr>
      <vt:lpstr>【3】elkan算法</vt:lpstr>
      <vt:lpstr>KMeans算法的缺点</vt:lpstr>
      <vt:lpstr>DBScan算法</vt:lpstr>
      <vt:lpstr>DBScan算法——核心结点的识别</vt:lpstr>
      <vt:lpstr>DBScan算法——核心结点的合并</vt:lpstr>
      <vt:lpstr>核心代码（改写本章例题）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Soloman Soloman</cp:lastModifiedBy>
  <cp:revision>1358</cp:revision>
  <dcterms:created xsi:type="dcterms:W3CDTF">2007-03-02T11:26:21Z</dcterms:created>
  <dcterms:modified xsi:type="dcterms:W3CDTF">2022-11-04T21:52:59Z</dcterms:modified>
</cp:coreProperties>
</file>