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19" r:id="rId1"/>
  </p:sldMasterIdLst>
  <p:notesMasterIdLst>
    <p:notesMasterId r:id="rId54"/>
  </p:notesMasterIdLst>
  <p:handoutMasterIdLst>
    <p:handoutMasterId r:id="rId55"/>
  </p:handoutMasterIdLst>
  <p:sldIdLst>
    <p:sldId id="423" r:id="rId2"/>
    <p:sldId id="424" r:id="rId3"/>
    <p:sldId id="426" r:id="rId4"/>
    <p:sldId id="427" r:id="rId5"/>
    <p:sldId id="456" r:id="rId6"/>
    <p:sldId id="428" r:id="rId7"/>
    <p:sldId id="429" r:id="rId8"/>
    <p:sldId id="430" r:id="rId9"/>
    <p:sldId id="431" r:id="rId10"/>
    <p:sldId id="475" r:id="rId11"/>
    <p:sldId id="474" r:id="rId12"/>
    <p:sldId id="470" r:id="rId13"/>
    <p:sldId id="458" r:id="rId14"/>
    <p:sldId id="467" r:id="rId15"/>
    <p:sldId id="468" r:id="rId16"/>
    <p:sldId id="432" r:id="rId17"/>
    <p:sldId id="433" r:id="rId18"/>
    <p:sldId id="457" r:id="rId19"/>
    <p:sldId id="434" r:id="rId20"/>
    <p:sldId id="469" r:id="rId21"/>
    <p:sldId id="435" r:id="rId22"/>
    <p:sldId id="459" r:id="rId23"/>
    <p:sldId id="461" r:id="rId24"/>
    <p:sldId id="460" r:id="rId25"/>
    <p:sldId id="437" r:id="rId26"/>
    <p:sldId id="438" r:id="rId27"/>
    <p:sldId id="440" r:id="rId28"/>
    <p:sldId id="439" r:id="rId29"/>
    <p:sldId id="471" r:id="rId30"/>
    <p:sldId id="472" r:id="rId31"/>
    <p:sldId id="441" r:id="rId32"/>
    <p:sldId id="442" r:id="rId33"/>
    <p:sldId id="443" r:id="rId34"/>
    <p:sldId id="444" r:id="rId35"/>
    <p:sldId id="445" r:id="rId36"/>
    <p:sldId id="446" r:id="rId37"/>
    <p:sldId id="447" r:id="rId38"/>
    <p:sldId id="448" r:id="rId39"/>
    <p:sldId id="449" r:id="rId40"/>
    <p:sldId id="450" r:id="rId41"/>
    <p:sldId id="452" r:id="rId42"/>
    <p:sldId id="453" r:id="rId43"/>
    <p:sldId id="462" r:id="rId44"/>
    <p:sldId id="463" r:id="rId45"/>
    <p:sldId id="464" r:id="rId46"/>
    <p:sldId id="465" r:id="rId47"/>
    <p:sldId id="473" r:id="rId48"/>
    <p:sldId id="466" r:id="rId49"/>
    <p:sldId id="454" r:id="rId50"/>
    <p:sldId id="455" r:id="rId51"/>
    <p:sldId id="476" r:id="rId52"/>
    <p:sldId id="425" r:id="rId5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loman Soloman" initials="SS" lastIdx="1" clrIdx="0">
    <p:extLst>
      <p:ext uri="{19B8F6BF-5375-455C-9EA6-DF929625EA0E}">
        <p15:presenceInfo xmlns:p15="http://schemas.microsoft.com/office/powerpoint/2012/main" userId="29dff8a422dc77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AB0000"/>
    <a:srgbClr val="EDCDCB"/>
    <a:srgbClr val="A9CDCB"/>
    <a:srgbClr val="D1EBF1"/>
    <a:srgbClr val="EBF1DE"/>
    <a:srgbClr val="F1EEF4"/>
    <a:srgbClr val="DFF5A9"/>
    <a:srgbClr val="E5F7B9"/>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72924" autoAdjust="0"/>
  </p:normalViewPr>
  <p:slideViewPr>
    <p:cSldViewPr>
      <p:cViewPr>
        <p:scale>
          <a:sx n="75" d="100"/>
          <a:sy n="75" d="100"/>
        </p:scale>
        <p:origin x="24" y="-11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08ED67-26FC-4755-BD40-1819A6D45821}" type="doc">
      <dgm:prSet loTypeId="urn:microsoft.com/office/officeart/2008/layout/VerticalCurvedList" loCatId="list" qsTypeId="urn:microsoft.com/office/officeart/2005/8/quickstyle/simple4" qsCatId="simple" csTypeId="urn:microsoft.com/office/officeart/2005/8/colors/colorful5" csCatId="colorful"/>
      <dgm:spPr/>
      <dgm:t>
        <a:bodyPr/>
        <a:lstStyle/>
        <a:p>
          <a:endParaRPr lang="zh-CN" altLang="en-US"/>
        </a:p>
      </dgm:t>
    </dgm:pt>
    <dgm:pt modelId="{3B745FE9-0561-4254-BF26-668504AF1F2F}">
      <dgm:prSet/>
      <dgm:spPr/>
      <dgm:t>
        <a:bodyPr/>
        <a:lstStyle/>
        <a:p>
          <a:r>
            <a:rPr lang="en-US"/>
            <a:t>6.1</a:t>
          </a:r>
          <a:r>
            <a:rPr lang="zh-CN"/>
            <a:t>应用场景	</a:t>
          </a:r>
        </a:p>
      </dgm:t>
    </dgm:pt>
    <dgm:pt modelId="{7AD1ACED-71DF-4458-89AF-F27E25D6D12C}" type="parTrans" cxnId="{5EE89027-13F2-4004-9BAF-FD08F1DEB986}">
      <dgm:prSet/>
      <dgm:spPr/>
      <dgm:t>
        <a:bodyPr/>
        <a:lstStyle/>
        <a:p>
          <a:endParaRPr lang="zh-CN" altLang="en-US"/>
        </a:p>
      </dgm:t>
    </dgm:pt>
    <dgm:pt modelId="{E4D7F419-C3EE-4496-BC26-5D9DCF01ADFC}" type="sibTrans" cxnId="{5EE89027-13F2-4004-9BAF-FD08F1DEB986}">
      <dgm:prSet/>
      <dgm:spPr/>
      <dgm:t>
        <a:bodyPr/>
        <a:lstStyle/>
        <a:p>
          <a:endParaRPr lang="zh-CN" altLang="en-US"/>
        </a:p>
      </dgm:t>
    </dgm:pt>
    <dgm:pt modelId="{848A92F1-4961-45A7-A613-8E9D8E1D2363}">
      <dgm:prSet/>
      <dgm:spPr/>
      <dgm:t>
        <a:bodyPr/>
        <a:lstStyle/>
        <a:p>
          <a:r>
            <a:rPr lang="en-US"/>
            <a:t>6.2</a:t>
          </a:r>
          <a:r>
            <a:rPr lang="zh-CN"/>
            <a:t>算法原理	</a:t>
          </a:r>
        </a:p>
      </dgm:t>
    </dgm:pt>
    <dgm:pt modelId="{C542CE08-7A96-436F-8B55-58379D15B4E8}" type="parTrans" cxnId="{3EFD4604-9D02-42B9-B294-7DB35F23C9D8}">
      <dgm:prSet/>
      <dgm:spPr/>
      <dgm:t>
        <a:bodyPr/>
        <a:lstStyle/>
        <a:p>
          <a:endParaRPr lang="zh-CN" altLang="en-US"/>
        </a:p>
      </dgm:t>
    </dgm:pt>
    <dgm:pt modelId="{5E4291A8-F0C1-418F-B9D2-5BB8ADA5EB30}" type="sibTrans" cxnId="{3EFD4604-9D02-42B9-B294-7DB35F23C9D8}">
      <dgm:prSet/>
      <dgm:spPr/>
      <dgm:t>
        <a:bodyPr/>
        <a:lstStyle/>
        <a:p>
          <a:endParaRPr lang="zh-CN" altLang="en-US"/>
        </a:p>
      </dgm:t>
    </dgm:pt>
    <dgm:pt modelId="{50A6D7A0-59F4-4437-8184-F67C491F05D7}">
      <dgm:prSet/>
      <dgm:spPr/>
      <dgm:t>
        <a:bodyPr/>
        <a:lstStyle/>
        <a:p>
          <a:r>
            <a:rPr lang="en-US"/>
            <a:t>6.3</a:t>
          </a:r>
          <a:r>
            <a:rPr lang="zh-CN"/>
            <a:t>核心术语	</a:t>
          </a:r>
        </a:p>
      </dgm:t>
    </dgm:pt>
    <dgm:pt modelId="{FA025F3A-53E3-40BA-A8C4-035652ECA8E8}" type="parTrans" cxnId="{79B8DD6F-A19E-41B0-9193-AE36ABCE2960}">
      <dgm:prSet/>
      <dgm:spPr/>
      <dgm:t>
        <a:bodyPr/>
        <a:lstStyle/>
        <a:p>
          <a:endParaRPr lang="zh-CN" altLang="en-US"/>
        </a:p>
      </dgm:t>
    </dgm:pt>
    <dgm:pt modelId="{3AC59E5E-9BA6-47F6-8694-72A1DCE27CB6}" type="sibTrans" cxnId="{79B8DD6F-A19E-41B0-9193-AE36ABCE2960}">
      <dgm:prSet/>
      <dgm:spPr/>
      <dgm:t>
        <a:bodyPr/>
        <a:lstStyle/>
        <a:p>
          <a:endParaRPr lang="zh-CN" altLang="en-US"/>
        </a:p>
      </dgm:t>
    </dgm:pt>
    <dgm:pt modelId="{69E1B53D-2DC7-48E9-9D9A-033005A841F3}">
      <dgm:prSet/>
      <dgm:spPr/>
      <dgm:t>
        <a:bodyPr/>
        <a:lstStyle/>
        <a:p>
          <a:r>
            <a:rPr lang="en-US"/>
            <a:t>6.4 Python</a:t>
          </a:r>
          <a:r>
            <a:rPr lang="zh-CN"/>
            <a:t>编程实践</a:t>
          </a:r>
          <a:r>
            <a:rPr lang="en-US"/>
            <a:t>——</a:t>
          </a:r>
          <a:r>
            <a:rPr lang="zh-CN"/>
            <a:t>房屋价格预测分析	</a:t>
          </a:r>
        </a:p>
      </dgm:t>
    </dgm:pt>
    <dgm:pt modelId="{82856E5B-0C9C-46BE-BF02-5F0159B9EDFD}" type="parTrans" cxnId="{ECD9CC8C-53D4-45E3-A8A8-7B30BB7FE1D3}">
      <dgm:prSet/>
      <dgm:spPr/>
      <dgm:t>
        <a:bodyPr/>
        <a:lstStyle/>
        <a:p>
          <a:endParaRPr lang="zh-CN" altLang="en-US"/>
        </a:p>
      </dgm:t>
    </dgm:pt>
    <dgm:pt modelId="{85EF3D81-DFCB-4583-9A0D-3BB3E6DF2C13}" type="sibTrans" cxnId="{ECD9CC8C-53D4-45E3-A8A8-7B30BB7FE1D3}">
      <dgm:prSet/>
      <dgm:spPr/>
      <dgm:t>
        <a:bodyPr/>
        <a:lstStyle/>
        <a:p>
          <a:endParaRPr lang="zh-CN" altLang="en-US"/>
        </a:p>
      </dgm:t>
    </dgm:pt>
    <dgm:pt modelId="{4D66EDF1-A11F-4E24-BA94-604678EEDCD7}">
      <dgm:prSet/>
      <dgm:spPr/>
      <dgm:t>
        <a:bodyPr/>
        <a:lstStyle/>
        <a:p>
          <a:r>
            <a:rPr lang="en-US"/>
            <a:t>6.5</a:t>
          </a:r>
          <a:r>
            <a:rPr lang="zh-CN"/>
            <a:t>重点与难点解读	</a:t>
          </a:r>
        </a:p>
      </dgm:t>
    </dgm:pt>
    <dgm:pt modelId="{E8F49C93-9D6E-4D74-817B-5002FD9D1FFA}" type="parTrans" cxnId="{7B35288A-F9D6-42B6-9AAD-103433CCDE4C}">
      <dgm:prSet/>
      <dgm:spPr/>
      <dgm:t>
        <a:bodyPr/>
        <a:lstStyle/>
        <a:p>
          <a:endParaRPr lang="zh-CN" altLang="en-US"/>
        </a:p>
      </dgm:t>
    </dgm:pt>
    <dgm:pt modelId="{48B2816A-4D38-4E21-ADD4-4CE924DAC0B9}" type="sibTrans" cxnId="{7B35288A-F9D6-42B6-9AAD-103433CCDE4C}">
      <dgm:prSet/>
      <dgm:spPr/>
      <dgm:t>
        <a:bodyPr/>
        <a:lstStyle/>
        <a:p>
          <a:endParaRPr lang="zh-CN" altLang="en-US"/>
        </a:p>
      </dgm:t>
    </dgm:pt>
    <dgm:pt modelId="{F59E00BF-D6D4-4DBE-B1AD-DF55CD73D72E}" type="pres">
      <dgm:prSet presAssocID="{2E08ED67-26FC-4755-BD40-1819A6D45821}" presName="Name0" presStyleCnt="0">
        <dgm:presLayoutVars>
          <dgm:chMax val="7"/>
          <dgm:chPref val="7"/>
          <dgm:dir/>
        </dgm:presLayoutVars>
      </dgm:prSet>
      <dgm:spPr/>
    </dgm:pt>
    <dgm:pt modelId="{BAA2F54B-9568-4A76-89F4-8629B93EEDD7}" type="pres">
      <dgm:prSet presAssocID="{2E08ED67-26FC-4755-BD40-1819A6D45821}" presName="Name1" presStyleCnt="0"/>
      <dgm:spPr/>
    </dgm:pt>
    <dgm:pt modelId="{86EA4052-40B8-46C4-B9A1-84E13411A9E9}" type="pres">
      <dgm:prSet presAssocID="{2E08ED67-26FC-4755-BD40-1819A6D45821}" presName="cycle" presStyleCnt="0"/>
      <dgm:spPr/>
    </dgm:pt>
    <dgm:pt modelId="{D2D19F01-843F-4747-9BB2-F9827E663A64}" type="pres">
      <dgm:prSet presAssocID="{2E08ED67-26FC-4755-BD40-1819A6D45821}" presName="srcNode" presStyleLbl="node1" presStyleIdx="0" presStyleCnt="5"/>
      <dgm:spPr/>
    </dgm:pt>
    <dgm:pt modelId="{CCFE6FF0-03FF-4914-A09F-69DC102460A2}" type="pres">
      <dgm:prSet presAssocID="{2E08ED67-26FC-4755-BD40-1819A6D45821}" presName="conn" presStyleLbl="parChTrans1D2" presStyleIdx="0" presStyleCnt="1"/>
      <dgm:spPr/>
    </dgm:pt>
    <dgm:pt modelId="{29777C28-3FAB-4B3E-9132-E3F33170814B}" type="pres">
      <dgm:prSet presAssocID="{2E08ED67-26FC-4755-BD40-1819A6D45821}" presName="extraNode" presStyleLbl="node1" presStyleIdx="0" presStyleCnt="5"/>
      <dgm:spPr/>
    </dgm:pt>
    <dgm:pt modelId="{EDE6EF65-7027-471C-8D75-0E45025A3881}" type="pres">
      <dgm:prSet presAssocID="{2E08ED67-26FC-4755-BD40-1819A6D45821}" presName="dstNode" presStyleLbl="node1" presStyleIdx="0" presStyleCnt="5"/>
      <dgm:spPr/>
    </dgm:pt>
    <dgm:pt modelId="{36B361CD-FA30-45FB-B407-F180B965C3FB}" type="pres">
      <dgm:prSet presAssocID="{3B745FE9-0561-4254-BF26-668504AF1F2F}" presName="text_1" presStyleLbl="node1" presStyleIdx="0" presStyleCnt="5">
        <dgm:presLayoutVars>
          <dgm:bulletEnabled val="1"/>
        </dgm:presLayoutVars>
      </dgm:prSet>
      <dgm:spPr/>
    </dgm:pt>
    <dgm:pt modelId="{2F5D453B-74DF-4F0F-8137-06857E355F05}" type="pres">
      <dgm:prSet presAssocID="{3B745FE9-0561-4254-BF26-668504AF1F2F}" presName="accent_1" presStyleCnt="0"/>
      <dgm:spPr/>
    </dgm:pt>
    <dgm:pt modelId="{29624A77-8643-403F-984A-4374F7E31D14}" type="pres">
      <dgm:prSet presAssocID="{3B745FE9-0561-4254-BF26-668504AF1F2F}" presName="accentRepeatNode" presStyleLbl="solidFgAcc1" presStyleIdx="0" presStyleCnt="5"/>
      <dgm:spPr/>
    </dgm:pt>
    <dgm:pt modelId="{393DFCDF-6F99-43C6-9BD6-5CE1BABC2A69}" type="pres">
      <dgm:prSet presAssocID="{848A92F1-4961-45A7-A613-8E9D8E1D2363}" presName="text_2" presStyleLbl="node1" presStyleIdx="1" presStyleCnt="5">
        <dgm:presLayoutVars>
          <dgm:bulletEnabled val="1"/>
        </dgm:presLayoutVars>
      </dgm:prSet>
      <dgm:spPr/>
    </dgm:pt>
    <dgm:pt modelId="{D920859B-6DE0-4B51-8295-9D9289E6B957}" type="pres">
      <dgm:prSet presAssocID="{848A92F1-4961-45A7-A613-8E9D8E1D2363}" presName="accent_2" presStyleCnt="0"/>
      <dgm:spPr/>
    </dgm:pt>
    <dgm:pt modelId="{DA2FBFEA-A96E-4960-919F-14C130597FB3}" type="pres">
      <dgm:prSet presAssocID="{848A92F1-4961-45A7-A613-8E9D8E1D2363}" presName="accentRepeatNode" presStyleLbl="solidFgAcc1" presStyleIdx="1" presStyleCnt="5"/>
      <dgm:spPr/>
    </dgm:pt>
    <dgm:pt modelId="{0C8A0F17-F736-4CC4-8359-119540280D88}" type="pres">
      <dgm:prSet presAssocID="{50A6D7A0-59F4-4437-8184-F67C491F05D7}" presName="text_3" presStyleLbl="node1" presStyleIdx="2" presStyleCnt="5">
        <dgm:presLayoutVars>
          <dgm:bulletEnabled val="1"/>
        </dgm:presLayoutVars>
      </dgm:prSet>
      <dgm:spPr/>
    </dgm:pt>
    <dgm:pt modelId="{5520A479-B45E-499D-A5E7-C15E5163DE03}" type="pres">
      <dgm:prSet presAssocID="{50A6D7A0-59F4-4437-8184-F67C491F05D7}" presName="accent_3" presStyleCnt="0"/>
      <dgm:spPr/>
    </dgm:pt>
    <dgm:pt modelId="{2D9F907F-F7EF-4A60-8C17-0372767FDA76}" type="pres">
      <dgm:prSet presAssocID="{50A6D7A0-59F4-4437-8184-F67C491F05D7}" presName="accentRepeatNode" presStyleLbl="solidFgAcc1" presStyleIdx="2" presStyleCnt="5"/>
      <dgm:spPr/>
    </dgm:pt>
    <dgm:pt modelId="{0C9FCC46-D93C-49EC-8661-6077CB8ACEEC}" type="pres">
      <dgm:prSet presAssocID="{69E1B53D-2DC7-48E9-9D9A-033005A841F3}" presName="text_4" presStyleLbl="node1" presStyleIdx="3" presStyleCnt="5">
        <dgm:presLayoutVars>
          <dgm:bulletEnabled val="1"/>
        </dgm:presLayoutVars>
      </dgm:prSet>
      <dgm:spPr/>
    </dgm:pt>
    <dgm:pt modelId="{8611B24E-00E5-4898-A887-9C7E8ACB0982}" type="pres">
      <dgm:prSet presAssocID="{69E1B53D-2DC7-48E9-9D9A-033005A841F3}" presName="accent_4" presStyleCnt="0"/>
      <dgm:spPr/>
    </dgm:pt>
    <dgm:pt modelId="{CD482713-3FC6-426E-966D-85456C38B675}" type="pres">
      <dgm:prSet presAssocID="{69E1B53D-2DC7-48E9-9D9A-033005A841F3}" presName="accentRepeatNode" presStyleLbl="solidFgAcc1" presStyleIdx="3" presStyleCnt="5"/>
      <dgm:spPr/>
    </dgm:pt>
    <dgm:pt modelId="{39B0FBBF-6213-4D91-874E-56D9CA713FFA}" type="pres">
      <dgm:prSet presAssocID="{4D66EDF1-A11F-4E24-BA94-604678EEDCD7}" presName="text_5" presStyleLbl="node1" presStyleIdx="4" presStyleCnt="5">
        <dgm:presLayoutVars>
          <dgm:bulletEnabled val="1"/>
        </dgm:presLayoutVars>
      </dgm:prSet>
      <dgm:spPr/>
    </dgm:pt>
    <dgm:pt modelId="{0584B7EA-798C-48F5-871E-1E52AE20AB4B}" type="pres">
      <dgm:prSet presAssocID="{4D66EDF1-A11F-4E24-BA94-604678EEDCD7}" presName="accent_5" presStyleCnt="0"/>
      <dgm:spPr/>
    </dgm:pt>
    <dgm:pt modelId="{3E61F2E3-5297-4AA8-8372-65501AC38451}" type="pres">
      <dgm:prSet presAssocID="{4D66EDF1-A11F-4E24-BA94-604678EEDCD7}" presName="accentRepeatNode" presStyleLbl="solidFgAcc1" presStyleIdx="4" presStyleCnt="5"/>
      <dgm:spPr/>
    </dgm:pt>
  </dgm:ptLst>
  <dgm:cxnLst>
    <dgm:cxn modelId="{3EFD4604-9D02-42B9-B294-7DB35F23C9D8}" srcId="{2E08ED67-26FC-4755-BD40-1819A6D45821}" destId="{848A92F1-4961-45A7-A613-8E9D8E1D2363}" srcOrd="1" destOrd="0" parTransId="{C542CE08-7A96-436F-8B55-58379D15B4E8}" sibTransId="{5E4291A8-F0C1-418F-B9D2-5BB8ADA5EB30}"/>
    <dgm:cxn modelId="{E4C0650C-BFD4-4C88-9927-72F53C66850B}" type="presOf" srcId="{4D66EDF1-A11F-4E24-BA94-604678EEDCD7}" destId="{39B0FBBF-6213-4D91-874E-56D9CA713FFA}" srcOrd="0" destOrd="0" presId="urn:microsoft.com/office/officeart/2008/layout/VerticalCurvedList"/>
    <dgm:cxn modelId="{5EE89027-13F2-4004-9BAF-FD08F1DEB986}" srcId="{2E08ED67-26FC-4755-BD40-1819A6D45821}" destId="{3B745FE9-0561-4254-BF26-668504AF1F2F}" srcOrd="0" destOrd="0" parTransId="{7AD1ACED-71DF-4458-89AF-F27E25D6D12C}" sibTransId="{E4D7F419-C3EE-4496-BC26-5D9DCF01ADFC}"/>
    <dgm:cxn modelId="{A1995C2F-0815-4C40-AC55-B3C9E36E6022}" type="presOf" srcId="{848A92F1-4961-45A7-A613-8E9D8E1D2363}" destId="{393DFCDF-6F99-43C6-9BD6-5CE1BABC2A69}" srcOrd="0" destOrd="0" presId="urn:microsoft.com/office/officeart/2008/layout/VerticalCurvedList"/>
    <dgm:cxn modelId="{00A12447-2D74-49D7-8E30-65891D88658B}" type="presOf" srcId="{2E08ED67-26FC-4755-BD40-1819A6D45821}" destId="{F59E00BF-D6D4-4DBE-B1AD-DF55CD73D72E}" srcOrd="0" destOrd="0" presId="urn:microsoft.com/office/officeart/2008/layout/VerticalCurvedList"/>
    <dgm:cxn modelId="{79B8DD6F-A19E-41B0-9193-AE36ABCE2960}" srcId="{2E08ED67-26FC-4755-BD40-1819A6D45821}" destId="{50A6D7A0-59F4-4437-8184-F67C491F05D7}" srcOrd="2" destOrd="0" parTransId="{FA025F3A-53E3-40BA-A8C4-035652ECA8E8}" sibTransId="{3AC59E5E-9BA6-47F6-8694-72A1DCE27CB6}"/>
    <dgm:cxn modelId="{7B35288A-F9D6-42B6-9AAD-103433CCDE4C}" srcId="{2E08ED67-26FC-4755-BD40-1819A6D45821}" destId="{4D66EDF1-A11F-4E24-BA94-604678EEDCD7}" srcOrd="4" destOrd="0" parTransId="{E8F49C93-9D6E-4D74-817B-5002FD9D1FFA}" sibTransId="{48B2816A-4D38-4E21-ADD4-4CE924DAC0B9}"/>
    <dgm:cxn modelId="{ECD9CC8C-53D4-45E3-A8A8-7B30BB7FE1D3}" srcId="{2E08ED67-26FC-4755-BD40-1819A6D45821}" destId="{69E1B53D-2DC7-48E9-9D9A-033005A841F3}" srcOrd="3" destOrd="0" parTransId="{82856E5B-0C9C-46BE-BF02-5F0159B9EDFD}" sibTransId="{85EF3D81-DFCB-4583-9A0D-3BB3E6DF2C13}"/>
    <dgm:cxn modelId="{20B70D8E-5221-408F-87C4-4A52509690D5}" type="presOf" srcId="{69E1B53D-2DC7-48E9-9D9A-033005A841F3}" destId="{0C9FCC46-D93C-49EC-8661-6077CB8ACEEC}" srcOrd="0" destOrd="0" presId="urn:microsoft.com/office/officeart/2008/layout/VerticalCurvedList"/>
    <dgm:cxn modelId="{5F4F6ACB-801E-4AD7-B927-66AD089DC515}" type="presOf" srcId="{50A6D7A0-59F4-4437-8184-F67C491F05D7}" destId="{0C8A0F17-F736-4CC4-8359-119540280D88}" srcOrd="0" destOrd="0" presId="urn:microsoft.com/office/officeart/2008/layout/VerticalCurvedList"/>
    <dgm:cxn modelId="{4F9278D2-ACEF-4A3B-82FE-D817867CF5FA}" type="presOf" srcId="{E4D7F419-C3EE-4496-BC26-5D9DCF01ADFC}" destId="{CCFE6FF0-03FF-4914-A09F-69DC102460A2}" srcOrd="0" destOrd="0" presId="urn:microsoft.com/office/officeart/2008/layout/VerticalCurvedList"/>
    <dgm:cxn modelId="{27E9A1F2-14E6-4005-8762-D78FF90700FF}" type="presOf" srcId="{3B745FE9-0561-4254-BF26-668504AF1F2F}" destId="{36B361CD-FA30-45FB-B407-F180B965C3FB}" srcOrd="0" destOrd="0" presId="urn:microsoft.com/office/officeart/2008/layout/VerticalCurvedList"/>
    <dgm:cxn modelId="{EA380974-CC5E-4DAE-9830-CEE45E4A22A4}" type="presParOf" srcId="{F59E00BF-D6D4-4DBE-B1AD-DF55CD73D72E}" destId="{BAA2F54B-9568-4A76-89F4-8629B93EEDD7}" srcOrd="0" destOrd="0" presId="urn:microsoft.com/office/officeart/2008/layout/VerticalCurvedList"/>
    <dgm:cxn modelId="{0ABAB23C-AB30-4234-A254-2C5A7019D9A0}" type="presParOf" srcId="{BAA2F54B-9568-4A76-89F4-8629B93EEDD7}" destId="{86EA4052-40B8-46C4-B9A1-84E13411A9E9}" srcOrd="0" destOrd="0" presId="urn:microsoft.com/office/officeart/2008/layout/VerticalCurvedList"/>
    <dgm:cxn modelId="{F9044ED1-B07E-4BCE-BA1F-30C0CEDAF09B}" type="presParOf" srcId="{86EA4052-40B8-46C4-B9A1-84E13411A9E9}" destId="{D2D19F01-843F-4747-9BB2-F9827E663A64}" srcOrd="0" destOrd="0" presId="urn:microsoft.com/office/officeart/2008/layout/VerticalCurvedList"/>
    <dgm:cxn modelId="{E56DD4C1-F3E8-4270-B419-C287298F9FF9}" type="presParOf" srcId="{86EA4052-40B8-46C4-B9A1-84E13411A9E9}" destId="{CCFE6FF0-03FF-4914-A09F-69DC102460A2}" srcOrd="1" destOrd="0" presId="urn:microsoft.com/office/officeart/2008/layout/VerticalCurvedList"/>
    <dgm:cxn modelId="{40059F6D-D5F8-44BC-856C-7EEDCD4CA5CF}" type="presParOf" srcId="{86EA4052-40B8-46C4-B9A1-84E13411A9E9}" destId="{29777C28-3FAB-4B3E-9132-E3F33170814B}" srcOrd="2" destOrd="0" presId="urn:microsoft.com/office/officeart/2008/layout/VerticalCurvedList"/>
    <dgm:cxn modelId="{418FD4C4-7E8F-4C06-BE2D-B2A0B1A11424}" type="presParOf" srcId="{86EA4052-40B8-46C4-B9A1-84E13411A9E9}" destId="{EDE6EF65-7027-471C-8D75-0E45025A3881}" srcOrd="3" destOrd="0" presId="urn:microsoft.com/office/officeart/2008/layout/VerticalCurvedList"/>
    <dgm:cxn modelId="{3908EB8B-FCCB-4F8E-A6F4-4B8E4DF7A719}" type="presParOf" srcId="{BAA2F54B-9568-4A76-89F4-8629B93EEDD7}" destId="{36B361CD-FA30-45FB-B407-F180B965C3FB}" srcOrd="1" destOrd="0" presId="urn:microsoft.com/office/officeart/2008/layout/VerticalCurvedList"/>
    <dgm:cxn modelId="{75E3B0D6-C41E-4D2A-846B-A686F1BE16E3}" type="presParOf" srcId="{BAA2F54B-9568-4A76-89F4-8629B93EEDD7}" destId="{2F5D453B-74DF-4F0F-8137-06857E355F05}" srcOrd="2" destOrd="0" presId="urn:microsoft.com/office/officeart/2008/layout/VerticalCurvedList"/>
    <dgm:cxn modelId="{A07BA741-328A-48DE-B89A-4406A53F50A7}" type="presParOf" srcId="{2F5D453B-74DF-4F0F-8137-06857E355F05}" destId="{29624A77-8643-403F-984A-4374F7E31D14}" srcOrd="0" destOrd="0" presId="urn:microsoft.com/office/officeart/2008/layout/VerticalCurvedList"/>
    <dgm:cxn modelId="{9D2CB73C-A38C-4F71-855D-2B3C5D38EBAC}" type="presParOf" srcId="{BAA2F54B-9568-4A76-89F4-8629B93EEDD7}" destId="{393DFCDF-6F99-43C6-9BD6-5CE1BABC2A69}" srcOrd="3" destOrd="0" presId="urn:microsoft.com/office/officeart/2008/layout/VerticalCurvedList"/>
    <dgm:cxn modelId="{A015497F-75AC-4867-9001-BF4FA462D91A}" type="presParOf" srcId="{BAA2F54B-9568-4A76-89F4-8629B93EEDD7}" destId="{D920859B-6DE0-4B51-8295-9D9289E6B957}" srcOrd="4" destOrd="0" presId="urn:microsoft.com/office/officeart/2008/layout/VerticalCurvedList"/>
    <dgm:cxn modelId="{D41CE4C8-71EC-4A29-9F99-3F5BC009A90B}" type="presParOf" srcId="{D920859B-6DE0-4B51-8295-9D9289E6B957}" destId="{DA2FBFEA-A96E-4960-919F-14C130597FB3}" srcOrd="0" destOrd="0" presId="urn:microsoft.com/office/officeart/2008/layout/VerticalCurvedList"/>
    <dgm:cxn modelId="{A9650DE0-9983-4C03-997E-DFDBD5A4CE6A}" type="presParOf" srcId="{BAA2F54B-9568-4A76-89F4-8629B93EEDD7}" destId="{0C8A0F17-F736-4CC4-8359-119540280D88}" srcOrd="5" destOrd="0" presId="urn:microsoft.com/office/officeart/2008/layout/VerticalCurvedList"/>
    <dgm:cxn modelId="{5F43DB9D-AA5B-4A56-9870-7CD61C2D5A10}" type="presParOf" srcId="{BAA2F54B-9568-4A76-89F4-8629B93EEDD7}" destId="{5520A479-B45E-499D-A5E7-C15E5163DE03}" srcOrd="6" destOrd="0" presId="urn:microsoft.com/office/officeart/2008/layout/VerticalCurvedList"/>
    <dgm:cxn modelId="{DA437937-A762-490A-96BB-B5A380044042}" type="presParOf" srcId="{5520A479-B45E-499D-A5E7-C15E5163DE03}" destId="{2D9F907F-F7EF-4A60-8C17-0372767FDA76}" srcOrd="0" destOrd="0" presId="urn:microsoft.com/office/officeart/2008/layout/VerticalCurvedList"/>
    <dgm:cxn modelId="{F29BED3C-B379-42F3-8698-DE1A79D72FA3}" type="presParOf" srcId="{BAA2F54B-9568-4A76-89F4-8629B93EEDD7}" destId="{0C9FCC46-D93C-49EC-8661-6077CB8ACEEC}" srcOrd="7" destOrd="0" presId="urn:microsoft.com/office/officeart/2008/layout/VerticalCurvedList"/>
    <dgm:cxn modelId="{4D1FF98D-F6A7-4B7D-B658-F32F0187BB62}" type="presParOf" srcId="{BAA2F54B-9568-4A76-89F4-8629B93EEDD7}" destId="{8611B24E-00E5-4898-A887-9C7E8ACB0982}" srcOrd="8" destOrd="0" presId="urn:microsoft.com/office/officeart/2008/layout/VerticalCurvedList"/>
    <dgm:cxn modelId="{60F3B50E-AFCB-4C29-A470-807E19AD72AB}" type="presParOf" srcId="{8611B24E-00E5-4898-A887-9C7E8ACB0982}" destId="{CD482713-3FC6-426E-966D-85456C38B675}" srcOrd="0" destOrd="0" presId="urn:microsoft.com/office/officeart/2008/layout/VerticalCurvedList"/>
    <dgm:cxn modelId="{55C552B1-5D6E-4E01-A9A2-D46195DAAAAC}" type="presParOf" srcId="{BAA2F54B-9568-4A76-89F4-8629B93EEDD7}" destId="{39B0FBBF-6213-4D91-874E-56D9CA713FFA}" srcOrd="9" destOrd="0" presId="urn:microsoft.com/office/officeart/2008/layout/VerticalCurvedList"/>
    <dgm:cxn modelId="{E7C003E7-DA7E-4BAF-A08C-D8D4FCFB961B}" type="presParOf" srcId="{BAA2F54B-9568-4A76-89F4-8629B93EEDD7}" destId="{0584B7EA-798C-48F5-871E-1E52AE20AB4B}" srcOrd="10" destOrd="0" presId="urn:microsoft.com/office/officeart/2008/layout/VerticalCurvedList"/>
    <dgm:cxn modelId="{486F44FA-1DB3-4B67-A9F3-2ACB9D8B024D}" type="presParOf" srcId="{0584B7EA-798C-48F5-871E-1E52AE20AB4B}" destId="{3E61F2E3-5297-4AA8-8372-65501AC3845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2D2218-2DEA-46C1-AD2F-45E30C0F36A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AF958822-DC0D-4AA2-B083-BBA7E58E818D}">
      <dgm:prSet/>
      <dgm:spPr/>
      <dgm:t>
        <a:bodyPr/>
        <a:lstStyle/>
        <a:p>
          <a:r>
            <a:rPr lang="zh-CN"/>
            <a:t>优点</a:t>
          </a:r>
        </a:p>
      </dgm:t>
    </dgm:pt>
    <dgm:pt modelId="{FA54468C-0934-4F9C-8B5B-85A8040F874F}" type="parTrans" cxnId="{33090D2C-25D9-473C-92C5-E3737C415C13}">
      <dgm:prSet/>
      <dgm:spPr/>
      <dgm:t>
        <a:bodyPr/>
        <a:lstStyle/>
        <a:p>
          <a:endParaRPr lang="zh-CN" altLang="en-US"/>
        </a:p>
      </dgm:t>
    </dgm:pt>
    <dgm:pt modelId="{CBA91032-179A-49C9-9B98-652AFCDD576B}" type="sibTrans" cxnId="{33090D2C-25D9-473C-92C5-E3737C415C13}">
      <dgm:prSet/>
      <dgm:spPr/>
      <dgm:t>
        <a:bodyPr/>
        <a:lstStyle/>
        <a:p>
          <a:endParaRPr lang="zh-CN" altLang="en-US"/>
        </a:p>
      </dgm:t>
    </dgm:pt>
    <dgm:pt modelId="{4F894ABD-B124-46BF-B120-0AEDF0B4DA1D}">
      <dgm:prSet/>
      <dgm:spPr/>
      <dgm:t>
        <a:bodyPr/>
        <a:lstStyle/>
        <a:p>
          <a:r>
            <a:rPr lang="zh-CN"/>
            <a:t>相比其他算法，有较高的准确率；</a:t>
          </a:r>
        </a:p>
      </dgm:t>
    </dgm:pt>
    <dgm:pt modelId="{F2F45DD8-ECA8-4647-851F-38536FD4F17E}" type="parTrans" cxnId="{0CC1F729-28E3-40CE-BABA-FFF1ABF4B125}">
      <dgm:prSet/>
      <dgm:spPr/>
      <dgm:t>
        <a:bodyPr/>
        <a:lstStyle/>
        <a:p>
          <a:endParaRPr lang="zh-CN" altLang="en-US"/>
        </a:p>
      </dgm:t>
    </dgm:pt>
    <dgm:pt modelId="{9A519171-9BE1-448C-AF2B-87DAE6B675D4}" type="sibTrans" cxnId="{0CC1F729-28E3-40CE-BABA-FFF1ABF4B125}">
      <dgm:prSet/>
      <dgm:spPr/>
      <dgm:t>
        <a:bodyPr/>
        <a:lstStyle/>
        <a:p>
          <a:endParaRPr lang="zh-CN" altLang="en-US"/>
        </a:p>
      </dgm:t>
    </dgm:pt>
    <dgm:pt modelId="{08574CA7-7C87-4409-B7C6-1B105B0F2344}">
      <dgm:prSet/>
      <dgm:spPr/>
      <dgm:t>
        <a:bodyPr/>
        <a:lstStyle/>
        <a:p>
          <a:r>
            <a:rPr lang="zh-CN"/>
            <a:t>在大型数据库中运行效率高；</a:t>
          </a:r>
        </a:p>
      </dgm:t>
    </dgm:pt>
    <dgm:pt modelId="{C801B6FC-B442-43A6-BDAA-C3156E32A914}" type="parTrans" cxnId="{B41C2F97-4322-4572-BE72-52DED085E8F4}">
      <dgm:prSet/>
      <dgm:spPr/>
      <dgm:t>
        <a:bodyPr/>
        <a:lstStyle/>
        <a:p>
          <a:endParaRPr lang="zh-CN" altLang="en-US"/>
        </a:p>
      </dgm:t>
    </dgm:pt>
    <dgm:pt modelId="{B431FC37-F1F6-4013-BBD5-8C0B845EFA3D}" type="sibTrans" cxnId="{B41C2F97-4322-4572-BE72-52DED085E8F4}">
      <dgm:prSet/>
      <dgm:spPr/>
      <dgm:t>
        <a:bodyPr/>
        <a:lstStyle/>
        <a:p>
          <a:endParaRPr lang="zh-CN" altLang="en-US"/>
        </a:p>
      </dgm:t>
    </dgm:pt>
    <dgm:pt modelId="{64FF9B9B-473E-4714-BF75-AE828DDC65AB}">
      <dgm:prSet/>
      <dgm:spPr/>
      <dgm:t>
        <a:bodyPr/>
        <a:lstStyle/>
        <a:p>
          <a:r>
            <a:rPr lang="zh-CN"/>
            <a:t>不用降维也可以处理高维特征；</a:t>
          </a:r>
        </a:p>
      </dgm:t>
    </dgm:pt>
    <dgm:pt modelId="{2E335AEE-069C-4C3C-ACCE-4A84BE8D4C73}" type="parTrans" cxnId="{09E8B683-6DF3-4B90-A1DE-0F4E59BD0431}">
      <dgm:prSet/>
      <dgm:spPr/>
      <dgm:t>
        <a:bodyPr/>
        <a:lstStyle/>
        <a:p>
          <a:endParaRPr lang="zh-CN" altLang="en-US"/>
        </a:p>
      </dgm:t>
    </dgm:pt>
    <dgm:pt modelId="{EAD5BCC1-9759-4AC4-BADC-E4A4602C5D5F}" type="sibTrans" cxnId="{09E8B683-6DF3-4B90-A1DE-0F4E59BD0431}">
      <dgm:prSet/>
      <dgm:spPr/>
      <dgm:t>
        <a:bodyPr/>
        <a:lstStyle/>
        <a:p>
          <a:endParaRPr lang="zh-CN" altLang="en-US"/>
        </a:p>
      </dgm:t>
    </dgm:pt>
    <dgm:pt modelId="{6A167D60-31AD-4A61-9896-5EDBFD7433F8}">
      <dgm:prSet/>
      <dgm:spPr/>
      <dgm:t>
        <a:bodyPr/>
        <a:lstStyle/>
        <a:p>
          <a:r>
            <a:rPr lang="zh-CN"/>
            <a:t>能够给出特征重要性；</a:t>
          </a:r>
        </a:p>
      </dgm:t>
    </dgm:pt>
    <dgm:pt modelId="{28EA62DE-9B12-47EE-9028-76E9FA90FE20}" type="parTrans" cxnId="{3801A092-CD0E-49C4-B503-2F80950016A4}">
      <dgm:prSet/>
      <dgm:spPr/>
      <dgm:t>
        <a:bodyPr/>
        <a:lstStyle/>
        <a:p>
          <a:endParaRPr lang="zh-CN" altLang="en-US"/>
        </a:p>
      </dgm:t>
    </dgm:pt>
    <dgm:pt modelId="{7A6732F2-ECEF-4BA4-A1AF-08B61B8B70F2}" type="sibTrans" cxnId="{3801A092-CD0E-49C4-B503-2F80950016A4}">
      <dgm:prSet/>
      <dgm:spPr/>
      <dgm:t>
        <a:bodyPr/>
        <a:lstStyle/>
        <a:p>
          <a:endParaRPr lang="zh-CN" altLang="en-US"/>
        </a:p>
      </dgm:t>
    </dgm:pt>
    <dgm:pt modelId="{15C074D5-BBC2-422B-B8FD-EC3681E0F564}">
      <dgm:prSet/>
      <dgm:spPr/>
      <dgm:t>
        <a:bodyPr/>
        <a:lstStyle/>
        <a:p>
          <a:r>
            <a:rPr lang="zh-CN"/>
            <a:t>建树过程中内部使用无偏估计；</a:t>
          </a:r>
        </a:p>
      </dgm:t>
    </dgm:pt>
    <dgm:pt modelId="{77BC7AAA-52EB-44BC-AA3D-1F2D07037ACB}" type="parTrans" cxnId="{14AAFB31-61E4-4172-848A-3921542ED88D}">
      <dgm:prSet/>
      <dgm:spPr/>
      <dgm:t>
        <a:bodyPr/>
        <a:lstStyle/>
        <a:p>
          <a:endParaRPr lang="zh-CN" altLang="en-US"/>
        </a:p>
      </dgm:t>
    </dgm:pt>
    <dgm:pt modelId="{E645D014-998B-418E-86AE-BF51FFB2D2C9}" type="sibTrans" cxnId="{14AAFB31-61E4-4172-848A-3921542ED88D}">
      <dgm:prSet/>
      <dgm:spPr/>
      <dgm:t>
        <a:bodyPr/>
        <a:lstStyle/>
        <a:p>
          <a:endParaRPr lang="zh-CN" altLang="en-US"/>
        </a:p>
      </dgm:t>
    </dgm:pt>
    <dgm:pt modelId="{6F4E7F39-16AF-4BFA-9FEF-1D4DD92C2105}">
      <dgm:prSet/>
      <dgm:spPr/>
      <dgm:t>
        <a:bodyPr/>
        <a:lstStyle/>
        <a:p>
          <a:r>
            <a:rPr lang="zh-CN"/>
            <a:t>有很好的处理缺失值的算法；</a:t>
          </a:r>
        </a:p>
      </dgm:t>
    </dgm:pt>
    <dgm:pt modelId="{9B3C4AA5-F040-45EF-950A-BA004895569A}" type="parTrans" cxnId="{9A5D04FF-E2D0-4639-BEF7-C880B4C42C97}">
      <dgm:prSet/>
      <dgm:spPr/>
      <dgm:t>
        <a:bodyPr/>
        <a:lstStyle/>
        <a:p>
          <a:endParaRPr lang="zh-CN" altLang="en-US"/>
        </a:p>
      </dgm:t>
    </dgm:pt>
    <dgm:pt modelId="{1C0AA1CA-BF64-45FE-BBE1-42975141631A}" type="sibTrans" cxnId="{9A5D04FF-E2D0-4639-BEF7-C880B4C42C97}">
      <dgm:prSet/>
      <dgm:spPr/>
      <dgm:t>
        <a:bodyPr/>
        <a:lstStyle/>
        <a:p>
          <a:endParaRPr lang="zh-CN" altLang="en-US"/>
        </a:p>
      </dgm:t>
    </dgm:pt>
    <dgm:pt modelId="{5EFDEDC9-D169-43CB-9F85-D2DB30FD22A7}">
      <dgm:prSet/>
      <dgm:spPr/>
      <dgm:t>
        <a:bodyPr/>
        <a:lstStyle/>
        <a:p>
          <a:r>
            <a:rPr lang="zh-CN"/>
            <a:t>能够有效的评估缺失值并在大量数据缺失时依然能够保持模型的准确度；</a:t>
          </a:r>
        </a:p>
      </dgm:t>
    </dgm:pt>
    <dgm:pt modelId="{9E63CA6D-CBF3-4245-B23C-83F37897FAB8}" type="parTrans" cxnId="{0B7E779C-0213-4F13-8929-7EE948D839FC}">
      <dgm:prSet/>
      <dgm:spPr/>
      <dgm:t>
        <a:bodyPr/>
        <a:lstStyle/>
        <a:p>
          <a:endParaRPr lang="zh-CN" altLang="en-US"/>
        </a:p>
      </dgm:t>
    </dgm:pt>
    <dgm:pt modelId="{128AE53C-45FA-41C0-A551-C792EAC34200}" type="sibTrans" cxnId="{0B7E779C-0213-4F13-8929-7EE948D839FC}">
      <dgm:prSet/>
      <dgm:spPr/>
      <dgm:t>
        <a:bodyPr/>
        <a:lstStyle/>
        <a:p>
          <a:endParaRPr lang="zh-CN" altLang="en-US"/>
        </a:p>
      </dgm:t>
    </dgm:pt>
    <dgm:pt modelId="{0104C988-87C7-4E01-B2AB-4FD9F04D5390}">
      <dgm:prSet/>
      <dgm:spPr/>
      <dgm:t>
        <a:bodyPr/>
        <a:lstStyle/>
        <a:p>
          <a:r>
            <a:rPr lang="zh-CN"/>
            <a:t>对于类别不平衡数据能够平衡误差；</a:t>
          </a:r>
        </a:p>
      </dgm:t>
    </dgm:pt>
    <dgm:pt modelId="{A496DE12-1FF2-484C-9DEB-96B1689088B3}" type="parTrans" cxnId="{A18EDC61-820E-4322-8C44-A00084EE8B0B}">
      <dgm:prSet/>
      <dgm:spPr/>
      <dgm:t>
        <a:bodyPr/>
        <a:lstStyle/>
        <a:p>
          <a:endParaRPr lang="zh-CN" altLang="en-US"/>
        </a:p>
      </dgm:t>
    </dgm:pt>
    <dgm:pt modelId="{302FC29D-0360-4374-B41F-219CDAB158B0}" type="sibTrans" cxnId="{A18EDC61-820E-4322-8C44-A00084EE8B0B}">
      <dgm:prSet/>
      <dgm:spPr/>
      <dgm:t>
        <a:bodyPr/>
        <a:lstStyle/>
        <a:p>
          <a:endParaRPr lang="zh-CN" altLang="en-US"/>
        </a:p>
      </dgm:t>
    </dgm:pt>
    <dgm:pt modelId="{F7D455A2-8A36-43FA-ADD5-D36EEF5B038F}">
      <dgm:prSet/>
      <dgm:spPr/>
      <dgm:t>
        <a:bodyPr/>
        <a:lstStyle/>
        <a:p>
          <a:r>
            <a:rPr lang="zh-CN"/>
            <a:t>产生的模型可以被应用到其他数据上；</a:t>
          </a:r>
        </a:p>
      </dgm:t>
    </dgm:pt>
    <dgm:pt modelId="{A8511970-1671-4479-97C5-627C8CF2B128}" type="parTrans" cxnId="{E5428B0E-2FA6-4463-9DD2-B123AF355693}">
      <dgm:prSet/>
      <dgm:spPr/>
      <dgm:t>
        <a:bodyPr/>
        <a:lstStyle/>
        <a:p>
          <a:endParaRPr lang="zh-CN" altLang="en-US"/>
        </a:p>
      </dgm:t>
    </dgm:pt>
    <dgm:pt modelId="{E077D32D-1FA4-42E6-B491-9F226747EACE}" type="sibTrans" cxnId="{E5428B0E-2FA6-4463-9DD2-B123AF355693}">
      <dgm:prSet/>
      <dgm:spPr/>
      <dgm:t>
        <a:bodyPr/>
        <a:lstStyle/>
        <a:p>
          <a:endParaRPr lang="zh-CN" altLang="en-US"/>
        </a:p>
      </dgm:t>
    </dgm:pt>
    <dgm:pt modelId="{105BF504-779C-4C39-BF94-09F1CCB0C5EB}">
      <dgm:prSet/>
      <dgm:spPr/>
      <dgm:t>
        <a:bodyPr/>
        <a:lstStyle/>
        <a:p>
          <a:r>
            <a:rPr lang="zh-CN"/>
            <a:t>能够检测到特征之间的影响。</a:t>
          </a:r>
        </a:p>
      </dgm:t>
    </dgm:pt>
    <dgm:pt modelId="{D1D3C982-F422-40F5-98B9-3DFD2145ED77}" type="parTrans" cxnId="{52EC4ED2-5E91-4654-A185-BEBE85E5547A}">
      <dgm:prSet/>
      <dgm:spPr/>
      <dgm:t>
        <a:bodyPr/>
        <a:lstStyle/>
        <a:p>
          <a:endParaRPr lang="zh-CN" altLang="en-US"/>
        </a:p>
      </dgm:t>
    </dgm:pt>
    <dgm:pt modelId="{49C27DC9-D243-4A54-8685-EE6E141F0924}" type="sibTrans" cxnId="{52EC4ED2-5E91-4654-A185-BEBE85E5547A}">
      <dgm:prSet/>
      <dgm:spPr/>
      <dgm:t>
        <a:bodyPr/>
        <a:lstStyle/>
        <a:p>
          <a:endParaRPr lang="zh-CN" altLang="en-US"/>
        </a:p>
      </dgm:t>
    </dgm:pt>
    <dgm:pt modelId="{4B816195-9810-4C50-B9CB-7E08D4CE49F6}">
      <dgm:prSet/>
      <dgm:spPr/>
      <dgm:t>
        <a:bodyPr/>
        <a:lstStyle/>
        <a:p>
          <a:r>
            <a:rPr lang="zh-CN"/>
            <a:t>缺点</a:t>
          </a:r>
        </a:p>
      </dgm:t>
    </dgm:pt>
    <dgm:pt modelId="{7346E2E6-9BBB-4C44-8829-E2BC3CCE1E76}" type="parTrans" cxnId="{240CA142-4D7D-432C-AD32-29A48B0C3ACE}">
      <dgm:prSet/>
      <dgm:spPr/>
      <dgm:t>
        <a:bodyPr/>
        <a:lstStyle/>
        <a:p>
          <a:endParaRPr lang="zh-CN" altLang="en-US"/>
        </a:p>
      </dgm:t>
    </dgm:pt>
    <dgm:pt modelId="{9EC5330D-6A3A-47BA-8BAF-EF03BDCB5D59}" type="sibTrans" cxnId="{240CA142-4D7D-432C-AD32-29A48B0C3ACE}">
      <dgm:prSet/>
      <dgm:spPr/>
      <dgm:t>
        <a:bodyPr/>
        <a:lstStyle/>
        <a:p>
          <a:endParaRPr lang="zh-CN" altLang="en-US"/>
        </a:p>
      </dgm:t>
    </dgm:pt>
    <dgm:pt modelId="{0C72BE36-21EB-448B-8697-407C7C22E738}">
      <dgm:prSet/>
      <dgm:spPr/>
      <dgm:t>
        <a:bodyPr/>
        <a:lstStyle/>
        <a:p>
          <a:r>
            <a:rPr lang="zh-CN"/>
            <a:t>无法控制模型内部的运行，可解释性差；</a:t>
          </a:r>
        </a:p>
      </dgm:t>
    </dgm:pt>
    <dgm:pt modelId="{7D9C1972-CC0D-43F0-95E9-5D302754A433}" type="parTrans" cxnId="{7333D5AC-A487-409F-8202-7552CAF7EDEF}">
      <dgm:prSet/>
      <dgm:spPr/>
      <dgm:t>
        <a:bodyPr/>
        <a:lstStyle/>
        <a:p>
          <a:endParaRPr lang="zh-CN" altLang="en-US"/>
        </a:p>
      </dgm:t>
    </dgm:pt>
    <dgm:pt modelId="{9F7C8ECA-F283-4CF4-A2DF-5B23AE0E4F14}" type="sibTrans" cxnId="{7333D5AC-A487-409F-8202-7552CAF7EDEF}">
      <dgm:prSet/>
      <dgm:spPr/>
      <dgm:t>
        <a:bodyPr/>
        <a:lstStyle/>
        <a:p>
          <a:endParaRPr lang="zh-CN" altLang="en-US"/>
        </a:p>
      </dgm:t>
    </dgm:pt>
    <dgm:pt modelId="{100DF335-027B-4DAE-A665-00248C7B1148}">
      <dgm:prSet/>
      <dgm:spPr/>
      <dgm:t>
        <a:bodyPr/>
        <a:lstStyle/>
        <a:p>
          <a:r>
            <a:rPr lang="zh-CN"/>
            <a:t>对于低维数据模型训练效果较差；</a:t>
          </a:r>
        </a:p>
      </dgm:t>
    </dgm:pt>
    <dgm:pt modelId="{CB4904EE-BE6F-4B18-AFAF-B51F68EAF400}" type="parTrans" cxnId="{FA676772-6CF9-49F8-9E54-A4A55F737F27}">
      <dgm:prSet/>
      <dgm:spPr/>
      <dgm:t>
        <a:bodyPr/>
        <a:lstStyle/>
        <a:p>
          <a:endParaRPr lang="zh-CN" altLang="en-US"/>
        </a:p>
      </dgm:t>
    </dgm:pt>
    <dgm:pt modelId="{F718FC5E-7968-4BB6-B7DE-A30571E8306D}" type="sibTrans" cxnId="{FA676772-6CF9-49F8-9E54-A4A55F737F27}">
      <dgm:prSet/>
      <dgm:spPr/>
      <dgm:t>
        <a:bodyPr/>
        <a:lstStyle/>
        <a:p>
          <a:endParaRPr lang="zh-CN" altLang="en-US"/>
        </a:p>
      </dgm:t>
    </dgm:pt>
    <dgm:pt modelId="{3BC4CD88-2454-4B37-8179-BF747F82DC14}">
      <dgm:prSet/>
      <dgm:spPr/>
      <dgm:t>
        <a:bodyPr/>
        <a:lstStyle/>
        <a:p>
          <a:r>
            <a:rPr lang="zh-CN" dirty="0"/>
            <a:t>在某些噪声比较大的样本集上，容易陷入过拟合。</a:t>
          </a:r>
        </a:p>
      </dgm:t>
    </dgm:pt>
    <dgm:pt modelId="{F6FC4723-6F99-483F-AEB5-D6C4A0DE3399}" type="parTrans" cxnId="{647CDEC7-FD99-4898-BDFE-272AC1323727}">
      <dgm:prSet/>
      <dgm:spPr/>
      <dgm:t>
        <a:bodyPr/>
        <a:lstStyle/>
        <a:p>
          <a:endParaRPr lang="zh-CN" altLang="en-US"/>
        </a:p>
      </dgm:t>
    </dgm:pt>
    <dgm:pt modelId="{EA132447-72BC-4B82-BFB9-0B2BAB7B0675}" type="sibTrans" cxnId="{647CDEC7-FD99-4898-BDFE-272AC1323727}">
      <dgm:prSet/>
      <dgm:spPr/>
      <dgm:t>
        <a:bodyPr/>
        <a:lstStyle/>
        <a:p>
          <a:endParaRPr lang="zh-CN" altLang="en-US"/>
        </a:p>
      </dgm:t>
    </dgm:pt>
    <dgm:pt modelId="{3D950F21-8A96-4141-B3B5-E30A4D71DDF8}" type="pres">
      <dgm:prSet presAssocID="{F42D2218-2DEA-46C1-AD2F-45E30C0F36AB}" presName="Name0" presStyleCnt="0">
        <dgm:presLayoutVars>
          <dgm:dir/>
          <dgm:animLvl val="lvl"/>
          <dgm:resizeHandles val="exact"/>
        </dgm:presLayoutVars>
      </dgm:prSet>
      <dgm:spPr/>
    </dgm:pt>
    <dgm:pt modelId="{8AE08579-5004-477D-86B5-F770C3D6A2C8}" type="pres">
      <dgm:prSet presAssocID="{AF958822-DC0D-4AA2-B083-BBA7E58E818D}" presName="composite" presStyleCnt="0"/>
      <dgm:spPr/>
    </dgm:pt>
    <dgm:pt modelId="{41EF18E0-9037-41F5-BE71-57F4B907643A}" type="pres">
      <dgm:prSet presAssocID="{AF958822-DC0D-4AA2-B083-BBA7E58E818D}" presName="parTx" presStyleLbl="alignNode1" presStyleIdx="0" presStyleCnt="2">
        <dgm:presLayoutVars>
          <dgm:chMax val="0"/>
          <dgm:chPref val="0"/>
          <dgm:bulletEnabled val="1"/>
        </dgm:presLayoutVars>
      </dgm:prSet>
      <dgm:spPr/>
    </dgm:pt>
    <dgm:pt modelId="{847B11AD-E3EF-48F0-A2BE-88C54CE161C7}" type="pres">
      <dgm:prSet presAssocID="{AF958822-DC0D-4AA2-B083-BBA7E58E818D}" presName="desTx" presStyleLbl="alignAccFollowNode1" presStyleIdx="0" presStyleCnt="2">
        <dgm:presLayoutVars>
          <dgm:bulletEnabled val="1"/>
        </dgm:presLayoutVars>
      </dgm:prSet>
      <dgm:spPr/>
    </dgm:pt>
    <dgm:pt modelId="{608B367C-77CB-451B-B1EF-33CE0E06167E}" type="pres">
      <dgm:prSet presAssocID="{CBA91032-179A-49C9-9B98-652AFCDD576B}" presName="space" presStyleCnt="0"/>
      <dgm:spPr/>
    </dgm:pt>
    <dgm:pt modelId="{68ACD967-BE17-41DE-A822-48FA18A2C8FD}" type="pres">
      <dgm:prSet presAssocID="{4B816195-9810-4C50-B9CB-7E08D4CE49F6}" presName="composite" presStyleCnt="0"/>
      <dgm:spPr/>
    </dgm:pt>
    <dgm:pt modelId="{150D45FF-9E81-49CF-AF3E-944C468DAC2F}" type="pres">
      <dgm:prSet presAssocID="{4B816195-9810-4C50-B9CB-7E08D4CE49F6}" presName="parTx" presStyleLbl="alignNode1" presStyleIdx="1" presStyleCnt="2" custScaleX="34125">
        <dgm:presLayoutVars>
          <dgm:chMax val="0"/>
          <dgm:chPref val="0"/>
          <dgm:bulletEnabled val="1"/>
        </dgm:presLayoutVars>
      </dgm:prSet>
      <dgm:spPr/>
    </dgm:pt>
    <dgm:pt modelId="{720CF8E0-D0B6-4AB8-BA9C-30B64F552AA2}" type="pres">
      <dgm:prSet presAssocID="{4B816195-9810-4C50-B9CB-7E08D4CE49F6}" presName="desTx" presStyleLbl="alignAccFollowNode1" presStyleIdx="1" presStyleCnt="2" custScaleX="34125">
        <dgm:presLayoutVars>
          <dgm:bulletEnabled val="1"/>
        </dgm:presLayoutVars>
      </dgm:prSet>
      <dgm:spPr/>
    </dgm:pt>
  </dgm:ptLst>
  <dgm:cxnLst>
    <dgm:cxn modelId="{31044008-2131-468C-B485-D41DEB1A82F8}" type="presOf" srcId="{4B816195-9810-4C50-B9CB-7E08D4CE49F6}" destId="{150D45FF-9E81-49CF-AF3E-944C468DAC2F}" srcOrd="0" destOrd="0" presId="urn:microsoft.com/office/officeart/2005/8/layout/hList1"/>
    <dgm:cxn modelId="{E5428B0E-2FA6-4463-9DD2-B123AF355693}" srcId="{AF958822-DC0D-4AA2-B083-BBA7E58E818D}" destId="{F7D455A2-8A36-43FA-ADD5-D36EEF5B038F}" srcOrd="8" destOrd="0" parTransId="{A8511970-1671-4479-97C5-627C8CF2B128}" sibTransId="{E077D32D-1FA4-42E6-B491-9F226747EACE}"/>
    <dgm:cxn modelId="{589AF80F-041E-47B2-8787-4505D9469A47}" type="presOf" srcId="{08574CA7-7C87-4409-B7C6-1B105B0F2344}" destId="{847B11AD-E3EF-48F0-A2BE-88C54CE161C7}" srcOrd="0" destOrd="1" presId="urn:microsoft.com/office/officeart/2005/8/layout/hList1"/>
    <dgm:cxn modelId="{4CF0081A-4BCC-4F8E-A7CC-438A749F5175}" type="presOf" srcId="{100DF335-027B-4DAE-A665-00248C7B1148}" destId="{720CF8E0-D0B6-4AB8-BA9C-30B64F552AA2}" srcOrd="0" destOrd="1" presId="urn:microsoft.com/office/officeart/2005/8/layout/hList1"/>
    <dgm:cxn modelId="{028BD922-6A0B-496C-9900-12CED67EEF70}" type="presOf" srcId="{6F4E7F39-16AF-4BFA-9FEF-1D4DD92C2105}" destId="{847B11AD-E3EF-48F0-A2BE-88C54CE161C7}" srcOrd="0" destOrd="5" presId="urn:microsoft.com/office/officeart/2005/8/layout/hList1"/>
    <dgm:cxn modelId="{0CC1F729-28E3-40CE-BABA-FFF1ABF4B125}" srcId="{AF958822-DC0D-4AA2-B083-BBA7E58E818D}" destId="{4F894ABD-B124-46BF-B120-0AEDF0B4DA1D}" srcOrd="0" destOrd="0" parTransId="{F2F45DD8-ECA8-4647-851F-38536FD4F17E}" sibTransId="{9A519171-9BE1-448C-AF2B-87DAE6B675D4}"/>
    <dgm:cxn modelId="{33090D2C-25D9-473C-92C5-E3737C415C13}" srcId="{F42D2218-2DEA-46C1-AD2F-45E30C0F36AB}" destId="{AF958822-DC0D-4AA2-B083-BBA7E58E818D}" srcOrd="0" destOrd="0" parTransId="{FA54468C-0934-4F9C-8B5B-85A8040F874F}" sibTransId="{CBA91032-179A-49C9-9B98-652AFCDD576B}"/>
    <dgm:cxn modelId="{14AAFB31-61E4-4172-848A-3921542ED88D}" srcId="{AF958822-DC0D-4AA2-B083-BBA7E58E818D}" destId="{15C074D5-BBC2-422B-B8FD-EC3681E0F564}" srcOrd="4" destOrd="0" parTransId="{77BC7AAA-52EB-44BC-AA3D-1F2D07037ACB}" sibTransId="{E645D014-998B-418E-86AE-BF51FFB2D2C9}"/>
    <dgm:cxn modelId="{6AF26832-5AD5-4E12-B16D-FFA60CF5037E}" type="presOf" srcId="{105BF504-779C-4C39-BF94-09F1CCB0C5EB}" destId="{847B11AD-E3EF-48F0-A2BE-88C54CE161C7}" srcOrd="0" destOrd="9" presId="urn:microsoft.com/office/officeart/2005/8/layout/hList1"/>
    <dgm:cxn modelId="{2C03353C-26DB-489C-8726-5D1C0EB34E25}" type="presOf" srcId="{0C72BE36-21EB-448B-8697-407C7C22E738}" destId="{720CF8E0-D0B6-4AB8-BA9C-30B64F552AA2}" srcOrd="0" destOrd="0" presId="urn:microsoft.com/office/officeart/2005/8/layout/hList1"/>
    <dgm:cxn modelId="{A18EDC61-820E-4322-8C44-A00084EE8B0B}" srcId="{AF958822-DC0D-4AA2-B083-BBA7E58E818D}" destId="{0104C988-87C7-4E01-B2AB-4FD9F04D5390}" srcOrd="7" destOrd="0" parTransId="{A496DE12-1FF2-484C-9DEB-96B1689088B3}" sibTransId="{302FC29D-0360-4374-B41F-219CDAB158B0}"/>
    <dgm:cxn modelId="{240CA142-4D7D-432C-AD32-29A48B0C3ACE}" srcId="{F42D2218-2DEA-46C1-AD2F-45E30C0F36AB}" destId="{4B816195-9810-4C50-B9CB-7E08D4CE49F6}" srcOrd="1" destOrd="0" parTransId="{7346E2E6-9BBB-4C44-8829-E2BC3CCE1E76}" sibTransId="{9EC5330D-6A3A-47BA-8BAF-EF03BDCB5D59}"/>
    <dgm:cxn modelId="{6DFF4846-21D8-4CFB-B938-54C475A0AC96}" type="presOf" srcId="{15C074D5-BBC2-422B-B8FD-EC3681E0F564}" destId="{847B11AD-E3EF-48F0-A2BE-88C54CE161C7}" srcOrd="0" destOrd="4" presId="urn:microsoft.com/office/officeart/2005/8/layout/hList1"/>
    <dgm:cxn modelId="{FA676772-6CF9-49F8-9E54-A4A55F737F27}" srcId="{4B816195-9810-4C50-B9CB-7E08D4CE49F6}" destId="{100DF335-027B-4DAE-A665-00248C7B1148}" srcOrd="1" destOrd="0" parTransId="{CB4904EE-BE6F-4B18-AFAF-B51F68EAF400}" sibTransId="{F718FC5E-7968-4BB6-B7DE-A30571E8306D}"/>
    <dgm:cxn modelId="{05F83F77-227E-48B1-A241-FAD690E3F191}" type="presOf" srcId="{4F894ABD-B124-46BF-B120-0AEDF0B4DA1D}" destId="{847B11AD-E3EF-48F0-A2BE-88C54CE161C7}" srcOrd="0" destOrd="0" presId="urn:microsoft.com/office/officeart/2005/8/layout/hList1"/>
    <dgm:cxn modelId="{353CB37D-36BF-4951-9BC9-EE51A14DF4A6}" type="presOf" srcId="{6A167D60-31AD-4A61-9896-5EDBFD7433F8}" destId="{847B11AD-E3EF-48F0-A2BE-88C54CE161C7}" srcOrd="0" destOrd="3" presId="urn:microsoft.com/office/officeart/2005/8/layout/hList1"/>
    <dgm:cxn modelId="{09E8B683-6DF3-4B90-A1DE-0F4E59BD0431}" srcId="{AF958822-DC0D-4AA2-B083-BBA7E58E818D}" destId="{64FF9B9B-473E-4714-BF75-AE828DDC65AB}" srcOrd="2" destOrd="0" parTransId="{2E335AEE-069C-4C3C-ACCE-4A84BE8D4C73}" sibTransId="{EAD5BCC1-9759-4AC4-BADC-E4A4602C5D5F}"/>
    <dgm:cxn modelId="{3801A092-CD0E-49C4-B503-2F80950016A4}" srcId="{AF958822-DC0D-4AA2-B083-BBA7E58E818D}" destId="{6A167D60-31AD-4A61-9896-5EDBFD7433F8}" srcOrd="3" destOrd="0" parTransId="{28EA62DE-9B12-47EE-9028-76E9FA90FE20}" sibTransId="{7A6732F2-ECEF-4BA4-A1AF-08B61B8B70F2}"/>
    <dgm:cxn modelId="{B41C2F97-4322-4572-BE72-52DED085E8F4}" srcId="{AF958822-DC0D-4AA2-B083-BBA7E58E818D}" destId="{08574CA7-7C87-4409-B7C6-1B105B0F2344}" srcOrd="1" destOrd="0" parTransId="{C801B6FC-B442-43A6-BDAA-C3156E32A914}" sibTransId="{B431FC37-F1F6-4013-BBD5-8C0B845EFA3D}"/>
    <dgm:cxn modelId="{0B7E779C-0213-4F13-8929-7EE948D839FC}" srcId="{AF958822-DC0D-4AA2-B083-BBA7E58E818D}" destId="{5EFDEDC9-D169-43CB-9F85-D2DB30FD22A7}" srcOrd="6" destOrd="0" parTransId="{9E63CA6D-CBF3-4245-B23C-83F37897FAB8}" sibTransId="{128AE53C-45FA-41C0-A551-C792EAC34200}"/>
    <dgm:cxn modelId="{7333D5AC-A487-409F-8202-7552CAF7EDEF}" srcId="{4B816195-9810-4C50-B9CB-7E08D4CE49F6}" destId="{0C72BE36-21EB-448B-8697-407C7C22E738}" srcOrd="0" destOrd="0" parTransId="{7D9C1972-CC0D-43F0-95E9-5D302754A433}" sibTransId="{9F7C8ECA-F283-4CF4-A2DF-5B23AE0E4F14}"/>
    <dgm:cxn modelId="{647CDEC7-FD99-4898-BDFE-272AC1323727}" srcId="{4B816195-9810-4C50-B9CB-7E08D4CE49F6}" destId="{3BC4CD88-2454-4B37-8179-BF747F82DC14}" srcOrd="2" destOrd="0" parTransId="{F6FC4723-6F99-483F-AEB5-D6C4A0DE3399}" sibTransId="{EA132447-72BC-4B82-BFB9-0B2BAB7B0675}"/>
    <dgm:cxn modelId="{0593BACC-E254-41ED-9E3C-875DF5AE7A4C}" type="presOf" srcId="{F7D455A2-8A36-43FA-ADD5-D36EEF5B038F}" destId="{847B11AD-E3EF-48F0-A2BE-88C54CE161C7}" srcOrd="0" destOrd="8" presId="urn:microsoft.com/office/officeart/2005/8/layout/hList1"/>
    <dgm:cxn modelId="{52EC4ED2-5E91-4654-A185-BEBE85E5547A}" srcId="{AF958822-DC0D-4AA2-B083-BBA7E58E818D}" destId="{105BF504-779C-4C39-BF94-09F1CCB0C5EB}" srcOrd="9" destOrd="0" parTransId="{D1D3C982-F422-40F5-98B9-3DFD2145ED77}" sibTransId="{49C27DC9-D243-4A54-8685-EE6E141F0924}"/>
    <dgm:cxn modelId="{0CF182D7-7482-45C1-BC76-19C250C6A454}" type="presOf" srcId="{AF958822-DC0D-4AA2-B083-BBA7E58E818D}" destId="{41EF18E0-9037-41F5-BE71-57F4B907643A}" srcOrd="0" destOrd="0" presId="urn:microsoft.com/office/officeart/2005/8/layout/hList1"/>
    <dgm:cxn modelId="{6F4BFDD7-0BCA-426F-9644-98B0BB54E713}" type="presOf" srcId="{5EFDEDC9-D169-43CB-9F85-D2DB30FD22A7}" destId="{847B11AD-E3EF-48F0-A2BE-88C54CE161C7}" srcOrd="0" destOrd="6" presId="urn:microsoft.com/office/officeart/2005/8/layout/hList1"/>
    <dgm:cxn modelId="{E5B6F6F4-B7EF-4DAB-8494-0D5D38C845D6}" type="presOf" srcId="{64FF9B9B-473E-4714-BF75-AE828DDC65AB}" destId="{847B11AD-E3EF-48F0-A2BE-88C54CE161C7}" srcOrd="0" destOrd="2" presId="urn:microsoft.com/office/officeart/2005/8/layout/hList1"/>
    <dgm:cxn modelId="{0BB7DEF7-CB1E-4D01-968C-270167E16DB3}" type="presOf" srcId="{3BC4CD88-2454-4B37-8179-BF747F82DC14}" destId="{720CF8E0-D0B6-4AB8-BA9C-30B64F552AA2}" srcOrd="0" destOrd="2" presId="urn:microsoft.com/office/officeart/2005/8/layout/hList1"/>
    <dgm:cxn modelId="{8EC621FE-C7C7-4FC4-BD4B-CE0BF9095CB6}" type="presOf" srcId="{0104C988-87C7-4E01-B2AB-4FD9F04D5390}" destId="{847B11AD-E3EF-48F0-A2BE-88C54CE161C7}" srcOrd="0" destOrd="7" presId="urn:microsoft.com/office/officeart/2005/8/layout/hList1"/>
    <dgm:cxn modelId="{7BACDEFE-23AB-414A-A1E5-03E1525EBDA9}" type="presOf" srcId="{F42D2218-2DEA-46C1-AD2F-45E30C0F36AB}" destId="{3D950F21-8A96-4141-B3B5-E30A4D71DDF8}" srcOrd="0" destOrd="0" presId="urn:microsoft.com/office/officeart/2005/8/layout/hList1"/>
    <dgm:cxn modelId="{9A5D04FF-E2D0-4639-BEF7-C880B4C42C97}" srcId="{AF958822-DC0D-4AA2-B083-BBA7E58E818D}" destId="{6F4E7F39-16AF-4BFA-9FEF-1D4DD92C2105}" srcOrd="5" destOrd="0" parTransId="{9B3C4AA5-F040-45EF-950A-BA004895569A}" sibTransId="{1C0AA1CA-BF64-45FE-BBE1-42975141631A}"/>
    <dgm:cxn modelId="{C8BFE7F8-E0C3-49A8-BE95-137236E7FDE6}" type="presParOf" srcId="{3D950F21-8A96-4141-B3B5-E30A4D71DDF8}" destId="{8AE08579-5004-477D-86B5-F770C3D6A2C8}" srcOrd="0" destOrd="0" presId="urn:microsoft.com/office/officeart/2005/8/layout/hList1"/>
    <dgm:cxn modelId="{452A3AC1-614B-4F3A-B0ED-7AE084EAD96A}" type="presParOf" srcId="{8AE08579-5004-477D-86B5-F770C3D6A2C8}" destId="{41EF18E0-9037-41F5-BE71-57F4B907643A}" srcOrd="0" destOrd="0" presId="urn:microsoft.com/office/officeart/2005/8/layout/hList1"/>
    <dgm:cxn modelId="{8720505A-312C-4FDD-A9DC-C34E969A1318}" type="presParOf" srcId="{8AE08579-5004-477D-86B5-F770C3D6A2C8}" destId="{847B11AD-E3EF-48F0-A2BE-88C54CE161C7}" srcOrd="1" destOrd="0" presId="urn:microsoft.com/office/officeart/2005/8/layout/hList1"/>
    <dgm:cxn modelId="{85996ABB-297C-4B01-82EC-97DBA6E9EC17}" type="presParOf" srcId="{3D950F21-8A96-4141-B3B5-E30A4D71DDF8}" destId="{608B367C-77CB-451B-B1EF-33CE0E06167E}" srcOrd="1" destOrd="0" presId="urn:microsoft.com/office/officeart/2005/8/layout/hList1"/>
    <dgm:cxn modelId="{A9CD484B-C2C1-4FCC-98F7-E271F08EEA74}" type="presParOf" srcId="{3D950F21-8A96-4141-B3B5-E30A4D71DDF8}" destId="{68ACD967-BE17-41DE-A822-48FA18A2C8FD}" srcOrd="2" destOrd="0" presId="urn:microsoft.com/office/officeart/2005/8/layout/hList1"/>
    <dgm:cxn modelId="{8907B86B-593C-4E13-A69C-13ACFF70B9DB}" type="presParOf" srcId="{68ACD967-BE17-41DE-A822-48FA18A2C8FD}" destId="{150D45FF-9E81-49CF-AF3E-944C468DAC2F}" srcOrd="0" destOrd="0" presId="urn:microsoft.com/office/officeart/2005/8/layout/hList1"/>
    <dgm:cxn modelId="{4917C1A6-ECBE-4CD0-A21F-E85B0B76148A}" type="presParOf" srcId="{68ACD967-BE17-41DE-A822-48FA18A2C8FD}" destId="{720CF8E0-D0B6-4AB8-BA9C-30B64F552AA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8A6770-A0C6-482E-8100-8C9CAB486D12}"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CC770E06-713D-4D47-A5B9-A541FED48A85}">
      <dgm:prSet/>
      <dgm:spPr/>
      <dgm:t>
        <a:bodyPr/>
        <a:lstStyle/>
        <a:p>
          <a:r>
            <a:rPr lang="zh-CN"/>
            <a:t>提出</a:t>
          </a:r>
        </a:p>
      </dgm:t>
    </dgm:pt>
    <dgm:pt modelId="{6F4167FC-2786-4624-8207-A4E5AAFF7F25}" type="parTrans" cxnId="{DF99B750-30DD-441C-B733-7F9CAA01CB62}">
      <dgm:prSet/>
      <dgm:spPr/>
      <dgm:t>
        <a:bodyPr/>
        <a:lstStyle/>
        <a:p>
          <a:endParaRPr lang="zh-CN" altLang="en-US"/>
        </a:p>
      </dgm:t>
    </dgm:pt>
    <dgm:pt modelId="{1DD52197-7959-496E-A496-DC01A5B50DD9}" type="sibTrans" cxnId="{DF99B750-30DD-441C-B733-7F9CAA01CB62}">
      <dgm:prSet/>
      <dgm:spPr/>
      <dgm:t>
        <a:bodyPr/>
        <a:lstStyle/>
        <a:p>
          <a:endParaRPr lang="zh-CN" altLang="en-US"/>
        </a:p>
      </dgm:t>
    </dgm:pt>
    <dgm:pt modelId="{559E3664-46C0-4A53-A188-67A017064D2F}">
      <dgm:prSet/>
      <dgm:spPr/>
      <dgm:t>
        <a:bodyPr/>
        <a:lstStyle/>
        <a:p>
          <a:r>
            <a:rPr lang="en-US"/>
            <a:t>XGBoost</a:t>
          </a:r>
          <a:r>
            <a:rPr lang="zh-CN"/>
            <a:t>算法</a:t>
          </a:r>
          <a:r>
            <a:rPr lang="en-US"/>
            <a:t>(eXtreme Gradient Boosting)</a:t>
          </a:r>
          <a:r>
            <a:rPr lang="zh-CN"/>
            <a:t>由陈天奇（</a:t>
          </a:r>
          <a:r>
            <a:rPr lang="en-US"/>
            <a:t>Tianqi Chen</a:t>
          </a:r>
          <a:r>
            <a:rPr lang="zh-CN"/>
            <a:t>）于</a:t>
          </a:r>
          <a:r>
            <a:rPr lang="en-US"/>
            <a:t>2014</a:t>
          </a:r>
          <a:r>
            <a:rPr lang="zh-CN"/>
            <a:t>年提出，是一种可扩展的基于决策树的集成学习算法，支持并行和分布式计算，并优化使用内存资源</a:t>
          </a:r>
        </a:p>
      </dgm:t>
    </dgm:pt>
    <dgm:pt modelId="{1336C615-C2A6-423B-ADD9-9A5BFDEBA3C5}" type="parTrans" cxnId="{D3B15034-6500-4FC8-900B-66FD8394C21B}">
      <dgm:prSet/>
      <dgm:spPr/>
      <dgm:t>
        <a:bodyPr/>
        <a:lstStyle/>
        <a:p>
          <a:endParaRPr lang="zh-CN" altLang="en-US"/>
        </a:p>
      </dgm:t>
    </dgm:pt>
    <dgm:pt modelId="{6E94311D-B267-4E98-81CA-53923EA68459}" type="sibTrans" cxnId="{D3B15034-6500-4FC8-900B-66FD8394C21B}">
      <dgm:prSet/>
      <dgm:spPr/>
      <dgm:t>
        <a:bodyPr/>
        <a:lstStyle/>
        <a:p>
          <a:endParaRPr lang="zh-CN" altLang="en-US"/>
        </a:p>
      </dgm:t>
    </dgm:pt>
    <dgm:pt modelId="{18078380-56DF-40CE-8F17-1457E9C0B893}">
      <dgm:prSet/>
      <dgm:spPr/>
      <dgm:t>
        <a:bodyPr/>
        <a:lstStyle/>
        <a:p>
          <a:r>
            <a:rPr lang="zh-CN"/>
            <a:t>特点</a:t>
          </a:r>
        </a:p>
      </dgm:t>
    </dgm:pt>
    <dgm:pt modelId="{ECF5CEA5-601B-4BF7-A2FE-9809EBC52324}" type="parTrans" cxnId="{FE9E8BC6-5493-48F6-A214-4FF098420507}">
      <dgm:prSet/>
      <dgm:spPr/>
      <dgm:t>
        <a:bodyPr/>
        <a:lstStyle/>
        <a:p>
          <a:endParaRPr lang="zh-CN" altLang="en-US"/>
        </a:p>
      </dgm:t>
    </dgm:pt>
    <dgm:pt modelId="{6C75754B-355C-43F8-8DF7-4A54A5F686DB}" type="sibTrans" cxnId="{FE9E8BC6-5493-48F6-A214-4FF098420507}">
      <dgm:prSet/>
      <dgm:spPr/>
      <dgm:t>
        <a:bodyPr/>
        <a:lstStyle/>
        <a:p>
          <a:endParaRPr lang="zh-CN" altLang="en-US"/>
        </a:p>
      </dgm:t>
    </dgm:pt>
    <dgm:pt modelId="{DDB7FC16-F2A7-41D2-9B63-5DBB84BF6918}">
      <dgm:prSet/>
      <dgm:spPr/>
      <dgm:t>
        <a:bodyPr/>
        <a:lstStyle/>
        <a:p>
          <a:r>
            <a:rPr lang="zh-CN"/>
            <a:t>相对于</a:t>
          </a:r>
          <a:r>
            <a:rPr lang="en-US"/>
            <a:t>AdaBoost</a:t>
          </a:r>
          <a:r>
            <a:rPr lang="zh-CN"/>
            <a:t>以权重作为每棵树的标签，</a:t>
          </a:r>
          <a:r>
            <a:rPr lang="en-US"/>
            <a:t>XGBoost</a:t>
          </a:r>
          <a:r>
            <a:rPr lang="zh-CN"/>
            <a:t>使用梯度下降法，基于残差进行训练</a:t>
          </a:r>
        </a:p>
      </dgm:t>
    </dgm:pt>
    <dgm:pt modelId="{05DEC945-0A86-4B9F-85FF-5D9F5B52016F}" type="parTrans" cxnId="{8635E788-7CFC-4961-9828-49E7D82DC94E}">
      <dgm:prSet/>
      <dgm:spPr/>
      <dgm:t>
        <a:bodyPr/>
        <a:lstStyle/>
        <a:p>
          <a:endParaRPr lang="zh-CN" altLang="en-US"/>
        </a:p>
      </dgm:t>
    </dgm:pt>
    <dgm:pt modelId="{E310F5B1-1946-47A1-8030-9C32C396F4A1}" type="sibTrans" cxnId="{8635E788-7CFC-4961-9828-49E7D82DC94E}">
      <dgm:prSet/>
      <dgm:spPr/>
      <dgm:t>
        <a:bodyPr/>
        <a:lstStyle/>
        <a:p>
          <a:endParaRPr lang="zh-CN" altLang="en-US"/>
        </a:p>
      </dgm:t>
    </dgm:pt>
    <dgm:pt modelId="{69BC6A4E-BA83-4D07-AB3B-C9A1F2F7F686}">
      <dgm:prSet/>
      <dgm:spPr/>
      <dgm:t>
        <a:bodyPr/>
        <a:lstStyle/>
        <a:p>
          <a:r>
            <a:rPr lang="zh-CN"/>
            <a:t>目标函数的近似表示</a:t>
          </a:r>
        </a:p>
      </dgm:t>
    </dgm:pt>
    <dgm:pt modelId="{3EA76B0A-5489-4524-89E9-FE54BCF237CF}" type="parTrans" cxnId="{CFB802F0-5095-42B7-A354-5FA56148B040}">
      <dgm:prSet/>
      <dgm:spPr/>
      <dgm:t>
        <a:bodyPr/>
        <a:lstStyle/>
        <a:p>
          <a:endParaRPr lang="zh-CN" altLang="en-US"/>
        </a:p>
      </dgm:t>
    </dgm:pt>
    <dgm:pt modelId="{2A2BE02D-0FCD-430C-A152-4335FB7428C2}" type="sibTrans" cxnId="{CFB802F0-5095-42B7-A354-5FA56148B040}">
      <dgm:prSet/>
      <dgm:spPr/>
      <dgm:t>
        <a:bodyPr/>
        <a:lstStyle/>
        <a:p>
          <a:endParaRPr lang="zh-CN" altLang="en-US"/>
        </a:p>
      </dgm:t>
    </dgm:pt>
    <dgm:pt modelId="{9843F72B-0C16-413C-9337-A40F76D3E2B0}">
      <dgm:prSet/>
      <dgm:spPr/>
      <dgm:t>
        <a:bodyPr/>
        <a:lstStyle/>
        <a:p>
          <a:r>
            <a:rPr lang="en-US" dirty="0" err="1"/>
            <a:t>XGBoost</a:t>
          </a:r>
          <a:r>
            <a:rPr lang="zh-CN" dirty="0"/>
            <a:t>目标函数的近似表示有两个关键技术：</a:t>
          </a:r>
        </a:p>
      </dgm:t>
    </dgm:pt>
    <dgm:pt modelId="{1A4B7702-1BC6-4C8B-AB3F-BEE52BD69D1A}" type="parTrans" cxnId="{62124AC6-A93C-4F2C-AAFB-FCBF7E944BE9}">
      <dgm:prSet/>
      <dgm:spPr/>
      <dgm:t>
        <a:bodyPr/>
        <a:lstStyle/>
        <a:p>
          <a:endParaRPr lang="zh-CN" altLang="en-US"/>
        </a:p>
      </dgm:t>
    </dgm:pt>
    <dgm:pt modelId="{661C6D6D-FEDB-4955-9553-92BB898E9949}" type="sibTrans" cxnId="{62124AC6-A93C-4F2C-AAFB-FCBF7E944BE9}">
      <dgm:prSet/>
      <dgm:spPr/>
      <dgm:t>
        <a:bodyPr/>
        <a:lstStyle/>
        <a:p>
          <a:endParaRPr lang="zh-CN" altLang="en-US"/>
        </a:p>
      </dgm:t>
    </dgm:pt>
    <dgm:pt modelId="{810DFCA6-9D5B-4464-99AF-0B80642D46FC}">
      <dgm:prSet/>
      <dgm:spPr/>
      <dgm:t>
        <a:bodyPr/>
        <a:lstStyle/>
        <a:p>
          <a:r>
            <a:rPr lang="en-US" dirty="0"/>
            <a:t>1</a:t>
          </a:r>
          <a:r>
            <a:rPr lang="zh-CN" dirty="0"/>
            <a:t>）泰勒展开式；</a:t>
          </a:r>
        </a:p>
      </dgm:t>
    </dgm:pt>
    <dgm:pt modelId="{22ED4C9C-B8F5-48BD-A0AD-E0211590CFF7}" type="parTrans" cxnId="{B4BD4F7D-0DE3-44F2-A253-0A9B72BC52D3}">
      <dgm:prSet/>
      <dgm:spPr/>
      <dgm:t>
        <a:bodyPr/>
        <a:lstStyle/>
        <a:p>
          <a:endParaRPr lang="zh-CN" altLang="en-US"/>
        </a:p>
      </dgm:t>
    </dgm:pt>
    <dgm:pt modelId="{A6C62F78-A225-4260-B805-E173B396CA4B}" type="sibTrans" cxnId="{B4BD4F7D-0DE3-44F2-A253-0A9B72BC52D3}">
      <dgm:prSet/>
      <dgm:spPr/>
      <dgm:t>
        <a:bodyPr/>
        <a:lstStyle/>
        <a:p>
          <a:endParaRPr lang="zh-CN" altLang="en-US"/>
        </a:p>
      </dgm:t>
    </dgm:pt>
    <dgm:pt modelId="{59FC12A3-137A-4E47-8E9C-6779CE1E95E3}">
      <dgm:prSet/>
      <dgm:spPr/>
      <dgm:t>
        <a:bodyPr/>
        <a:lstStyle/>
        <a:p>
          <a:r>
            <a:rPr lang="en-US" dirty="0"/>
            <a:t>2</a:t>
          </a:r>
          <a:r>
            <a:rPr lang="zh-CN" dirty="0"/>
            <a:t>）树结构的参数化。</a:t>
          </a:r>
        </a:p>
      </dgm:t>
    </dgm:pt>
    <dgm:pt modelId="{A9E10C97-7183-4B5B-9A3C-C8B8193C494D}" type="parTrans" cxnId="{B3CB2C50-5F36-40EE-9A9E-292F2693ADD3}">
      <dgm:prSet/>
      <dgm:spPr/>
      <dgm:t>
        <a:bodyPr/>
        <a:lstStyle/>
        <a:p>
          <a:endParaRPr lang="zh-CN" altLang="en-US"/>
        </a:p>
      </dgm:t>
    </dgm:pt>
    <dgm:pt modelId="{5FE0C94B-5716-43DB-9898-88ABE928EEA3}" type="sibTrans" cxnId="{B3CB2C50-5F36-40EE-9A9E-292F2693ADD3}">
      <dgm:prSet/>
      <dgm:spPr/>
      <dgm:t>
        <a:bodyPr/>
        <a:lstStyle/>
        <a:p>
          <a:endParaRPr lang="zh-CN" altLang="en-US"/>
        </a:p>
      </dgm:t>
    </dgm:pt>
    <dgm:pt modelId="{A3906093-8468-40D6-A4E3-05A23E380E31}" type="pres">
      <dgm:prSet presAssocID="{2E8A6770-A0C6-482E-8100-8C9CAB486D12}" presName="Name0" presStyleCnt="0">
        <dgm:presLayoutVars>
          <dgm:dir/>
          <dgm:animLvl val="lvl"/>
          <dgm:resizeHandles val="exact"/>
        </dgm:presLayoutVars>
      </dgm:prSet>
      <dgm:spPr/>
    </dgm:pt>
    <dgm:pt modelId="{64DEE622-46DD-40BA-A2C0-ABDE78DEBE89}" type="pres">
      <dgm:prSet presAssocID="{CC770E06-713D-4D47-A5B9-A541FED48A85}" presName="composite" presStyleCnt="0"/>
      <dgm:spPr/>
    </dgm:pt>
    <dgm:pt modelId="{AE4173AC-81F7-4206-8C5D-D6C141D1E826}" type="pres">
      <dgm:prSet presAssocID="{CC770E06-713D-4D47-A5B9-A541FED48A85}" presName="parTx" presStyleLbl="alignNode1" presStyleIdx="0" presStyleCnt="3">
        <dgm:presLayoutVars>
          <dgm:chMax val="0"/>
          <dgm:chPref val="0"/>
          <dgm:bulletEnabled val="1"/>
        </dgm:presLayoutVars>
      </dgm:prSet>
      <dgm:spPr/>
    </dgm:pt>
    <dgm:pt modelId="{0674A8CB-1027-4B90-90B9-21028EAD2F0A}" type="pres">
      <dgm:prSet presAssocID="{CC770E06-713D-4D47-A5B9-A541FED48A85}" presName="desTx" presStyleLbl="alignAccFollowNode1" presStyleIdx="0" presStyleCnt="3">
        <dgm:presLayoutVars>
          <dgm:bulletEnabled val="1"/>
        </dgm:presLayoutVars>
      </dgm:prSet>
      <dgm:spPr/>
    </dgm:pt>
    <dgm:pt modelId="{7A1D21E3-2C7F-4F38-A373-D19103DC1E9E}" type="pres">
      <dgm:prSet presAssocID="{1DD52197-7959-496E-A496-DC01A5B50DD9}" presName="space" presStyleCnt="0"/>
      <dgm:spPr/>
    </dgm:pt>
    <dgm:pt modelId="{49BBEC46-477A-4420-9A40-2BE7A51014DE}" type="pres">
      <dgm:prSet presAssocID="{18078380-56DF-40CE-8F17-1457E9C0B893}" presName="composite" presStyleCnt="0"/>
      <dgm:spPr/>
    </dgm:pt>
    <dgm:pt modelId="{97852B40-9D5C-4AF6-A61A-DD88AA47A5F3}" type="pres">
      <dgm:prSet presAssocID="{18078380-56DF-40CE-8F17-1457E9C0B893}" presName="parTx" presStyleLbl="alignNode1" presStyleIdx="1" presStyleCnt="3">
        <dgm:presLayoutVars>
          <dgm:chMax val="0"/>
          <dgm:chPref val="0"/>
          <dgm:bulletEnabled val="1"/>
        </dgm:presLayoutVars>
      </dgm:prSet>
      <dgm:spPr/>
    </dgm:pt>
    <dgm:pt modelId="{ECAE92FC-6703-41AA-B2B0-7F1C8784F8E7}" type="pres">
      <dgm:prSet presAssocID="{18078380-56DF-40CE-8F17-1457E9C0B893}" presName="desTx" presStyleLbl="alignAccFollowNode1" presStyleIdx="1" presStyleCnt="3">
        <dgm:presLayoutVars>
          <dgm:bulletEnabled val="1"/>
        </dgm:presLayoutVars>
      </dgm:prSet>
      <dgm:spPr/>
    </dgm:pt>
    <dgm:pt modelId="{037B494F-3A19-4730-AE0E-4E23A6051285}" type="pres">
      <dgm:prSet presAssocID="{6C75754B-355C-43F8-8DF7-4A54A5F686DB}" presName="space" presStyleCnt="0"/>
      <dgm:spPr/>
    </dgm:pt>
    <dgm:pt modelId="{F6C5B560-0422-4AC4-A289-B7C9150493C3}" type="pres">
      <dgm:prSet presAssocID="{69BC6A4E-BA83-4D07-AB3B-C9A1F2F7F686}" presName="composite" presStyleCnt="0"/>
      <dgm:spPr/>
    </dgm:pt>
    <dgm:pt modelId="{452BC091-4C76-4621-9A95-8EDAFB3CA137}" type="pres">
      <dgm:prSet presAssocID="{69BC6A4E-BA83-4D07-AB3B-C9A1F2F7F686}" presName="parTx" presStyleLbl="alignNode1" presStyleIdx="2" presStyleCnt="3">
        <dgm:presLayoutVars>
          <dgm:chMax val="0"/>
          <dgm:chPref val="0"/>
          <dgm:bulletEnabled val="1"/>
        </dgm:presLayoutVars>
      </dgm:prSet>
      <dgm:spPr/>
    </dgm:pt>
    <dgm:pt modelId="{38063394-1DB1-4445-BA9F-36426C7A922D}" type="pres">
      <dgm:prSet presAssocID="{69BC6A4E-BA83-4D07-AB3B-C9A1F2F7F686}" presName="desTx" presStyleLbl="alignAccFollowNode1" presStyleIdx="2" presStyleCnt="3">
        <dgm:presLayoutVars>
          <dgm:bulletEnabled val="1"/>
        </dgm:presLayoutVars>
      </dgm:prSet>
      <dgm:spPr/>
    </dgm:pt>
  </dgm:ptLst>
  <dgm:cxnLst>
    <dgm:cxn modelId="{0D4ABE11-2B2D-470F-8D1D-90E199B8345B}" type="presOf" srcId="{2E8A6770-A0C6-482E-8100-8C9CAB486D12}" destId="{A3906093-8468-40D6-A4E3-05A23E380E31}" srcOrd="0" destOrd="0" presId="urn:microsoft.com/office/officeart/2005/8/layout/hList1"/>
    <dgm:cxn modelId="{1B4CDE13-F83D-40AD-BA9B-A3955DA313F3}" type="presOf" srcId="{59FC12A3-137A-4E47-8E9C-6779CE1E95E3}" destId="{38063394-1DB1-4445-BA9F-36426C7A922D}" srcOrd="0" destOrd="2" presId="urn:microsoft.com/office/officeart/2005/8/layout/hList1"/>
    <dgm:cxn modelId="{D3B15034-6500-4FC8-900B-66FD8394C21B}" srcId="{CC770E06-713D-4D47-A5B9-A541FED48A85}" destId="{559E3664-46C0-4A53-A188-67A017064D2F}" srcOrd="0" destOrd="0" parTransId="{1336C615-C2A6-423B-ADD9-9A5BFDEBA3C5}" sibTransId="{6E94311D-B267-4E98-81CA-53923EA68459}"/>
    <dgm:cxn modelId="{B3CB2C50-5F36-40EE-9A9E-292F2693ADD3}" srcId="{69BC6A4E-BA83-4D07-AB3B-C9A1F2F7F686}" destId="{59FC12A3-137A-4E47-8E9C-6779CE1E95E3}" srcOrd="2" destOrd="0" parTransId="{A9E10C97-7183-4B5B-9A3C-C8B8193C494D}" sibTransId="{5FE0C94B-5716-43DB-9898-88ABE928EEA3}"/>
    <dgm:cxn modelId="{DF99B750-30DD-441C-B733-7F9CAA01CB62}" srcId="{2E8A6770-A0C6-482E-8100-8C9CAB486D12}" destId="{CC770E06-713D-4D47-A5B9-A541FED48A85}" srcOrd="0" destOrd="0" parTransId="{6F4167FC-2786-4624-8207-A4E5AAFF7F25}" sibTransId="{1DD52197-7959-496E-A496-DC01A5B50DD9}"/>
    <dgm:cxn modelId="{B4BD4F7D-0DE3-44F2-A253-0A9B72BC52D3}" srcId="{69BC6A4E-BA83-4D07-AB3B-C9A1F2F7F686}" destId="{810DFCA6-9D5B-4464-99AF-0B80642D46FC}" srcOrd="1" destOrd="0" parTransId="{22ED4C9C-B8F5-48BD-A0AD-E0211590CFF7}" sibTransId="{A6C62F78-A225-4260-B805-E173B396CA4B}"/>
    <dgm:cxn modelId="{8635E788-7CFC-4961-9828-49E7D82DC94E}" srcId="{18078380-56DF-40CE-8F17-1457E9C0B893}" destId="{DDB7FC16-F2A7-41D2-9B63-5DBB84BF6918}" srcOrd="0" destOrd="0" parTransId="{05DEC945-0A86-4B9F-85FF-5D9F5B52016F}" sibTransId="{E310F5B1-1946-47A1-8030-9C32C396F4A1}"/>
    <dgm:cxn modelId="{FB2F0A90-7D2F-45A0-B192-BC71424618DB}" type="presOf" srcId="{559E3664-46C0-4A53-A188-67A017064D2F}" destId="{0674A8CB-1027-4B90-90B9-21028EAD2F0A}" srcOrd="0" destOrd="0" presId="urn:microsoft.com/office/officeart/2005/8/layout/hList1"/>
    <dgm:cxn modelId="{FDFF66A9-4BDC-48EA-9F95-B1F9A324B71A}" type="presOf" srcId="{810DFCA6-9D5B-4464-99AF-0B80642D46FC}" destId="{38063394-1DB1-4445-BA9F-36426C7A922D}" srcOrd="0" destOrd="1" presId="urn:microsoft.com/office/officeart/2005/8/layout/hList1"/>
    <dgm:cxn modelId="{D49370B1-8FAC-4BA0-A0B6-6FE8EF1E3695}" type="presOf" srcId="{DDB7FC16-F2A7-41D2-9B63-5DBB84BF6918}" destId="{ECAE92FC-6703-41AA-B2B0-7F1C8784F8E7}" srcOrd="0" destOrd="0" presId="urn:microsoft.com/office/officeart/2005/8/layout/hList1"/>
    <dgm:cxn modelId="{478563B2-6B8B-4879-98C4-EA0D7B1FC5F8}" type="presOf" srcId="{69BC6A4E-BA83-4D07-AB3B-C9A1F2F7F686}" destId="{452BC091-4C76-4621-9A95-8EDAFB3CA137}" srcOrd="0" destOrd="0" presId="urn:microsoft.com/office/officeart/2005/8/layout/hList1"/>
    <dgm:cxn modelId="{9B8389C2-0B55-4B10-935E-53FFC2B5005B}" type="presOf" srcId="{18078380-56DF-40CE-8F17-1457E9C0B893}" destId="{97852B40-9D5C-4AF6-A61A-DD88AA47A5F3}" srcOrd="0" destOrd="0" presId="urn:microsoft.com/office/officeart/2005/8/layout/hList1"/>
    <dgm:cxn modelId="{62124AC6-A93C-4F2C-AAFB-FCBF7E944BE9}" srcId="{69BC6A4E-BA83-4D07-AB3B-C9A1F2F7F686}" destId="{9843F72B-0C16-413C-9337-A40F76D3E2B0}" srcOrd="0" destOrd="0" parTransId="{1A4B7702-1BC6-4C8B-AB3F-BEE52BD69D1A}" sibTransId="{661C6D6D-FEDB-4955-9553-92BB898E9949}"/>
    <dgm:cxn modelId="{FE9E8BC6-5493-48F6-A214-4FF098420507}" srcId="{2E8A6770-A0C6-482E-8100-8C9CAB486D12}" destId="{18078380-56DF-40CE-8F17-1457E9C0B893}" srcOrd="1" destOrd="0" parTransId="{ECF5CEA5-601B-4BF7-A2FE-9809EBC52324}" sibTransId="{6C75754B-355C-43F8-8DF7-4A54A5F686DB}"/>
    <dgm:cxn modelId="{9F2CCEDD-5761-477C-8247-36B3EF191CD9}" type="presOf" srcId="{9843F72B-0C16-413C-9337-A40F76D3E2B0}" destId="{38063394-1DB1-4445-BA9F-36426C7A922D}" srcOrd="0" destOrd="0" presId="urn:microsoft.com/office/officeart/2005/8/layout/hList1"/>
    <dgm:cxn modelId="{EFC4D8EA-FE7D-4FBA-946A-D5FC4A1031A4}" type="presOf" srcId="{CC770E06-713D-4D47-A5B9-A541FED48A85}" destId="{AE4173AC-81F7-4206-8C5D-D6C141D1E826}" srcOrd="0" destOrd="0" presId="urn:microsoft.com/office/officeart/2005/8/layout/hList1"/>
    <dgm:cxn modelId="{CFB802F0-5095-42B7-A354-5FA56148B040}" srcId="{2E8A6770-A0C6-482E-8100-8C9CAB486D12}" destId="{69BC6A4E-BA83-4D07-AB3B-C9A1F2F7F686}" srcOrd="2" destOrd="0" parTransId="{3EA76B0A-5489-4524-89E9-FE54BCF237CF}" sibTransId="{2A2BE02D-0FCD-430C-A152-4335FB7428C2}"/>
    <dgm:cxn modelId="{5F1C6188-3AFA-4917-BD24-D531EE8FF82F}" type="presParOf" srcId="{A3906093-8468-40D6-A4E3-05A23E380E31}" destId="{64DEE622-46DD-40BA-A2C0-ABDE78DEBE89}" srcOrd="0" destOrd="0" presId="urn:microsoft.com/office/officeart/2005/8/layout/hList1"/>
    <dgm:cxn modelId="{64A40688-4E59-49D3-BF19-B73244B096FF}" type="presParOf" srcId="{64DEE622-46DD-40BA-A2C0-ABDE78DEBE89}" destId="{AE4173AC-81F7-4206-8C5D-D6C141D1E826}" srcOrd="0" destOrd="0" presId="urn:microsoft.com/office/officeart/2005/8/layout/hList1"/>
    <dgm:cxn modelId="{C7621015-D1A7-4B97-8A27-58F3DB1D13B5}" type="presParOf" srcId="{64DEE622-46DD-40BA-A2C0-ABDE78DEBE89}" destId="{0674A8CB-1027-4B90-90B9-21028EAD2F0A}" srcOrd="1" destOrd="0" presId="urn:microsoft.com/office/officeart/2005/8/layout/hList1"/>
    <dgm:cxn modelId="{95053C9A-3FEF-421A-81A1-DE9565428A08}" type="presParOf" srcId="{A3906093-8468-40D6-A4E3-05A23E380E31}" destId="{7A1D21E3-2C7F-4F38-A373-D19103DC1E9E}" srcOrd="1" destOrd="0" presId="urn:microsoft.com/office/officeart/2005/8/layout/hList1"/>
    <dgm:cxn modelId="{4CE33A40-5BED-4FE7-8013-F340A7A4354C}" type="presParOf" srcId="{A3906093-8468-40D6-A4E3-05A23E380E31}" destId="{49BBEC46-477A-4420-9A40-2BE7A51014DE}" srcOrd="2" destOrd="0" presId="urn:microsoft.com/office/officeart/2005/8/layout/hList1"/>
    <dgm:cxn modelId="{723FF776-F62B-4C6E-9F63-4247346EA6E5}" type="presParOf" srcId="{49BBEC46-477A-4420-9A40-2BE7A51014DE}" destId="{97852B40-9D5C-4AF6-A61A-DD88AA47A5F3}" srcOrd="0" destOrd="0" presId="urn:microsoft.com/office/officeart/2005/8/layout/hList1"/>
    <dgm:cxn modelId="{9EF66934-AF91-415B-9458-F0E1517C8BD4}" type="presParOf" srcId="{49BBEC46-477A-4420-9A40-2BE7A51014DE}" destId="{ECAE92FC-6703-41AA-B2B0-7F1C8784F8E7}" srcOrd="1" destOrd="0" presId="urn:microsoft.com/office/officeart/2005/8/layout/hList1"/>
    <dgm:cxn modelId="{2CEDE621-7F4A-445B-A505-B093CD0B8D28}" type="presParOf" srcId="{A3906093-8468-40D6-A4E3-05A23E380E31}" destId="{037B494F-3A19-4730-AE0E-4E23A6051285}" srcOrd="3" destOrd="0" presId="urn:microsoft.com/office/officeart/2005/8/layout/hList1"/>
    <dgm:cxn modelId="{DAE46CE1-FF0A-4B99-BE69-72A9CAD7754D}" type="presParOf" srcId="{A3906093-8468-40D6-A4E3-05A23E380E31}" destId="{F6C5B560-0422-4AC4-A289-B7C9150493C3}" srcOrd="4" destOrd="0" presId="urn:microsoft.com/office/officeart/2005/8/layout/hList1"/>
    <dgm:cxn modelId="{EF5481E4-908C-4875-9451-F93542AF4B8C}" type="presParOf" srcId="{F6C5B560-0422-4AC4-A289-B7C9150493C3}" destId="{452BC091-4C76-4621-9A95-8EDAFB3CA137}" srcOrd="0" destOrd="0" presId="urn:microsoft.com/office/officeart/2005/8/layout/hList1"/>
    <dgm:cxn modelId="{8AF8CDC5-6E3E-4B73-9CB6-BA0BD7259554}" type="presParOf" srcId="{F6C5B560-0422-4AC4-A289-B7C9150493C3}" destId="{38063394-1DB1-4445-BA9F-36426C7A922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1C5DA1-6CDE-4D6A-8FC6-7428CE15B85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54844377-3596-426C-870C-8B75F442ACB2}">
      <dgm:prSet/>
      <dgm:spPr/>
      <dgm:t>
        <a:bodyPr/>
        <a:lstStyle/>
        <a:p>
          <a:r>
            <a:rPr lang="zh-CN"/>
            <a:t>优点</a:t>
          </a:r>
        </a:p>
      </dgm:t>
    </dgm:pt>
    <dgm:pt modelId="{A044DF95-4E33-4C19-B034-070144A8915F}" type="parTrans" cxnId="{5AFBCCE9-EFD4-4E53-A481-B4D44628776F}">
      <dgm:prSet/>
      <dgm:spPr/>
      <dgm:t>
        <a:bodyPr/>
        <a:lstStyle/>
        <a:p>
          <a:endParaRPr lang="zh-CN" altLang="en-US"/>
        </a:p>
      </dgm:t>
    </dgm:pt>
    <dgm:pt modelId="{BC3CE0A6-47D8-458C-B67B-5DBCEA4F2A61}" type="sibTrans" cxnId="{5AFBCCE9-EFD4-4E53-A481-B4D44628776F}">
      <dgm:prSet/>
      <dgm:spPr/>
      <dgm:t>
        <a:bodyPr/>
        <a:lstStyle/>
        <a:p>
          <a:endParaRPr lang="zh-CN" altLang="en-US"/>
        </a:p>
      </dgm:t>
    </dgm:pt>
    <dgm:pt modelId="{1FAD8DB6-2B4D-4F30-921B-E2F60C65DCF5}">
      <dgm:prSet/>
      <dgm:spPr/>
      <dgm:t>
        <a:bodyPr/>
        <a:lstStyle/>
        <a:p>
          <a:r>
            <a:rPr lang="zh-CN"/>
            <a:t>快速高效的计算速度。</a:t>
          </a:r>
          <a:r>
            <a:rPr lang="en-US"/>
            <a:t>Xgboost</a:t>
          </a:r>
          <a:r>
            <a:rPr lang="zh-CN"/>
            <a:t>实现了并行处理，</a:t>
          </a:r>
          <a:r>
            <a:rPr lang="en-US"/>
            <a:t>Xgboost</a:t>
          </a:r>
          <a:r>
            <a:rPr lang="zh-CN"/>
            <a:t>的并行是在特征粒度上的而非在树的粒度上的，比 </a:t>
          </a:r>
          <a:r>
            <a:rPr lang="en-US"/>
            <a:t>GBM </a:t>
          </a:r>
          <a:r>
            <a:rPr lang="zh-CN"/>
            <a:t>更快。</a:t>
          </a:r>
        </a:p>
      </dgm:t>
    </dgm:pt>
    <dgm:pt modelId="{52E3E102-DB01-4F65-B2BB-77C9AED8C3C8}" type="parTrans" cxnId="{9EE40030-FB70-4028-A599-97E1FD2E285E}">
      <dgm:prSet/>
      <dgm:spPr/>
      <dgm:t>
        <a:bodyPr/>
        <a:lstStyle/>
        <a:p>
          <a:endParaRPr lang="zh-CN" altLang="en-US"/>
        </a:p>
      </dgm:t>
    </dgm:pt>
    <dgm:pt modelId="{5CD0A097-EFF8-44A7-802D-CB3FC3BC99BD}" type="sibTrans" cxnId="{9EE40030-FB70-4028-A599-97E1FD2E285E}">
      <dgm:prSet/>
      <dgm:spPr/>
      <dgm:t>
        <a:bodyPr/>
        <a:lstStyle/>
        <a:p>
          <a:endParaRPr lang="zh-CN" altLang="en-US"/>
        </a:p>
      </dgm:t>
    </dgm:pt>
    <dgm:pt modelId="{258E5C49-4F5B-4CAB-8505-0D8340AF754E}">
      <dgm:prSet/>
      <dgm:spPr/>
      <dgm:t>
        <a:bodyPr/>
        <a:lstStyle/>
        <a:p>
          <a:r>
            <a:rPr lang="zh-CN"/>
            <a:t>模型性能高。当涉及小型结构化数据时，</a:t>
          </a:r>
          <a:r>
            <a:rPr lang="en-US"/>
            <a:t>XGBoost</a:t>
          </a:r>
          <a:r>
            <a:rPr lang="zh-CN"/>
            <a:t>的性能往往优于其他模型。</a:t>
          </a:r>
        </a:p>
      </dgm:t>
    </dgm:pt>
    <dgm:pt modelId="{797B11AA-2133-47EA-AAD6-78138CE7009A}" type="parTrans" cxnId="{378AB635-C0B8-4914-A26E-7FF22687CC78}">
      <dgm:prSet/>
      <dgm:spPr/>
      <dgm:t>
        <a:bodyPr/>
        <a:lstStyle/>
        <a:p>
          <a:endParaRPr lang="zh-CN" altLang="en-US"/>
        </a:p>
      </dgm:t>
    </dgm:pt>
    <dgm:pt modelId="{2651344E-1ACB-4FEC-82DF-B0A8DB3EF442}" type="sibTrans" cxnId="{378AB635-C0B8-4914-A26E-7FF22687CC78}">
      <dgm:prSet/>
      <dgm:spPr/>
      <dgm:t>
        <a:bodyPr/>
        <a:lstStyle/>
        <a:p>
          <a:endParaRPr lang="zh-CN" altLang="en-US"/>
        </a:p>
      </dgm:t>
    </dgm:pt>
    <dgm:pt modelId="{5B8A150B-FE51-4285-A2F8-E180AF88B8FA}">
      <dgm:prSet/>
      <dgm:spPr/>
      <dgm:t>
        <a:bodyPr/>
        <a:lstStyle/>
        <a:p>
          <a:r>
            <a:rPr lang="zh-CN"/>
            <a:t>采取措施防止过拟合。</a:t>
          </a:r>
          <a:r>
            <a:rPr lang="en-US"/>
            <a:t>Xgboost</a:t>
          </a:r>
          <a:r>
            <a:rPr lang="zh-CN"/>
            <a:t>提供了多个正则化参数，以帮助降低模型的复杂性，防止过拟合。</a:t>
          </a:r>
        </a:p>
      </dgm:t>
    </dgm:pt>
    <dgm:pt modelId="{0CB8B196-CDCB-4D8C-B7D3-B5C2ECE4C5DE}" type="parTrans" cxnId="{E8D12C2D-1B00-454A-9614-4D17C12D41D3}">
      <dgm:prSet/>
      <dgm:spPr/>
      <dgm:t>
        <a:bodyPr/>
        <a:lstStyle/>
        <a:p>
          <a:endParaRPr lang="zh-CN" altLang="en-US"/>
        </a:p>
      </dgm:t>
    </dgm:pt>
    <dgm:pt modelId="{A9D47D21-2DC3-42B5-AB29-A548A60B5899}" type="sibTrans" cxnId="{E8D12C2D-1B00-454A-9614-4D17C12D41D3}">
      <dgm:prSet/>
      <dgm:spPr/>
      <dgm:t>
        <a:bodyPr/>
        <a:lstStyle/>
        <a:p>
          <a:endParaRPr lang="zh-CN" altLang="en-US"/>
        </a:p>
      </dgm:t>
    </dgm:pt>
    <dgm:pt modelId="{5E65B4FA-9427-46BD-A739-F31A667BBF48}">
      <dgm:prSet/>
      <dgm:spPr/>
      <dgm:t>
        <a:bodyPr/>
        <a:lstStyle/>
        <a:p>
          <a:r>
            <a:rPr lang="zh-CN"/>
            <a:t>自定义损失函数。</a:t>
          </a:r>
          <a:r>
            <a:rPr lang="en-US"/>
            <a:t>Xgboost</a:t>
          </a:r>
          <a:r>
            <a:rPr lang="zh-CN"/>
            <a:t>引入了二阶泰勒展开，同时用到了一阶和二阶导数，精度更高，扩展性、灵活性强。允许用户使用自定义的目标和评估标准来定义和优化梯度提升模型。</a:t>
          </a:r>
        </a:p>
      </dgm:t>
    </dgm:pt>
    <dgm:pt modelId="{D850B2FD-DD1E-40C2-ACDD-C9D473781A32}" type="parTrans" cxnId="{5A42A049-846B-4312-B6B3-FF719415D666}">
      <dgm:prSet/>
      <dgm:spPr/>
      <dgm:t>
        <a:bodyPr/>
        <a:lstStyle/>
        <a:p>
          <a:endParaRPr lang="zh-CN" altLang="en-US"/>
        </a:p>
      </dgm:t>
    </dgm:pt>
    <dgm:pt modelId="{0BF215AE-2DFC-4919-84FF-27C6A3888054}" type="sibTrans" cxnId="{5A42A049-846B-4312-B6B3-FF719415D666}">
      <dgm:prSet/>
      <dgm:spPr/>
      <dgm:t>
        <a:bodyPr/>
        <a:lstStyle/>
        <a:p>
          <a:endParaRPr lang="zh-CN" altLang="en-US"/>
        </a:p>
      </dgm:t>
    </dgm:pt>
    <dgm:pt modelId="{BB018013-B260-47DB-84A4-B903F42C14E7}">
      <dgm:prSet/>
      <dgm:spPr/>
      <dgm:t>
        <a:bodyPr/>
        <a:lstStyle/>
        <a:p>
          <a:r>
            <a:rPr lang="zh-CN"/>
            <a:t>处理缺失值的能力。</a:t>
          </a:r>
          <a:r>
            <a:rPr lang="en-US"/>
            <a:t>Xgboost</a:t>
          </a:r>
          <a:r>
            <a:rPr lang="zh-CN"/>
            <a:t>能够自动学习分裂方向，进行缺失值处理。</a:t>
          </a:r>
        </a:p>
      </dgm:t>
    </dgm:pt>
    <dgm:pt modelId="{0338C4A4-16FF-4B2F-B921-1EC45333ED72}" type="parTrans" cxnId="{140AF22C-7A7C-406F-8268-52CC2C80D6F0}">
      <dgm:prSet/>
      <dgm:spPr/>
      <dgm:t>
        <a:bodyPr/>
        <a:lstStyle/>
        <a:p>
          <a:endParaRPr lang="zh-CN" altLang="en-US"/>
        </a:p>
      </dgm:t>
    </dgm:pt>
    <dgm:pt modelId="{D50D29E9-BA79-45C2-8D12-F4B9B69867DD}" type="sibTrans" cxnId="{140AF22C-7A7C-406F-8268-52CC2C80D6F0}">
      <dgm:prSet/>
      <dgm:spPr/>
      <dgm:t>
        <a:bodyPr/>
        <a:lstStyle/>
        <a:p>
          <a:endParaRPr lang="zh-CN" altLang="en-US"/>
        </a:p>
      </dgm:t>
    </dgm:pt>
    <dgm:pt modelId="{526D06E7-B377-4FF1-9D68-0AF53671F21D}">
      <dgm:prSet/>
      <dgm:spPr/>
      <dgm:t>
        <a:bodyPr/>
        <a:lstStyle/>
        <a:p>
          <a:r>
            <a:rPr lang="zh-CN"/>
            <a:t>高效、灵活和可移植。</a:t>
          </a:r>
          <a:r>
            <a:rPr lang="en-US"/>
            <a:t>Xgboost</a:t>
          </a:r>
          <a:r>
            <a:rPr lang="zh-CN"/>
            <a:t>支持所有主要的编程语言，包括 </a:t>
          </a:r>
          <a:r>
            <a:rPr lang="en-US"/>
            <a:t>C++</a:t>
          </a:r>
          <a:r>
            <a:rPr lang="zh-CN"/>
            <a:t>、</a:t>
          </a:r>
          <a:r>
            <a:rPr lang="en-US"/>
            <a:t>Python</a:t>
          </a:r>
          <a:r>
            <a:rPr lang="zh-CN"/>
            <a:t>、</a:t>
          </a:r>
          <a:r>
            <a:rPr lang="en-US"/>
            <a:t>R</a:t>
          </a:r>
          <a:r>
            <a:rPr lang="zh-CN"/>
            <a:t>、</a:t>
          </a:r>
          <a:r>
            <a:rPr lang="en-US"/>
            <a:t>Java</a:t>
          </a:r>
          <a:r>
            <a:rPr lang="zh-CN"/>
            <a:t>、</a:t>
          </a:r>
          <a:r>
            <a:rPr lang="en-US"/>
            <a:t>Scala </a:t>
          </a:r>
          <a:r>
            <a:rPr lang="zh-CN"/>
            <a:t>和 </a:t>
          </a:r>
          <a:r>
            <a:rPr lang="en-US"/>
            <a:t>Julia</a:t>
          </a:r>
          <a:r>
            <a:rPr lang="zh-CN"/>
            <a:t>。支持 </a:t>
          </a:r>
          <a:r>
            <a:rPr lang="en-US"/>
            <a:t>AWS</a:t>
          </a:r>
          <a:r>
            <a:rPr lang="zh-CN"/>
            <a:t>、</a:t>
          </a:r>
          <a:r>
            <a:rPr lang="en-US"/>
            <a:t>Azure </a:t>
          </a:r>
          <a:r>
            <a:rPr lang="zh-CN"/>
            <a:t>和 </a:t>
          </a:r>
          <a:r>
            <a:rPr lang="en-US"/>
            <a:t>Yarn </a:t>
          </a:r>
          <a:r>
            <a:rPr lang="zh-CN"/>
            <a:t>集群，与 </a:t>
          </a:r>
          <a:r>
            <a:rPr lang="en-US"/>
            <a:t>Flink</a:t>
          </a:r>
          <a:r>
            <a:rPr lang="zh-CN"/>
            <a:t>、</a:t>
          </a:r>
          <a:r>
            <a:rPr lang="en-US"/>
            <a:t>Spark </a:t>
          </a:r>
          <a:r>
            <a:rPr lang="zh-CN"/>
            <a:t>等生态系统配合良好。</a:t>
          </a:r>
        </a:p>
      </dgm:t>
    </dgm:pt>
    <dgm:pt modelId="{E2FE0C5A-B112-40E0-880C-94135C95A7F4}" type="parTrans" cxnId="{543B13B5-8F63-474A-9C76-8D5FC4527178}">
      <dgm:prSet/>
      <dgm:spPr/>
      <dgm:t>
        <a:bodyPr/>
        <a:lstStyle/>
        <a:p>
          <a:endParaRPr lang="zh-CN" altLang="en-US"/>
        </a:p>
      </dgm:t>
    </dgm:pt>
    <dgm:pt modelId="{5704FF8A-DA58-4233-9060-D6823E137386}" type="sibTrans" cxnId="{543B13B5-8F63-474A-9C76-8D5FC4527178}">
      <dgm:prSet/>
      <dgm:spPr/>
      <dgm:t>
        <a:bodyPr/>
        <a:lstStyle/>
        <a:p>
          <a:endParaRPr lang="zh-CN" altLang="en-US"/>
        </a:p>
      </dgm:t>
    </dgm:pt>
    <dgm:pt modelId="{05DAC8F9-4DD5-4A44-8D6C-AED83FD750B5}">
      <dgm:prSet/>
      <dgm:spPr/>
      <dgm:t>
        <a:bodyPr/>
        <a:lstStyle/>
        <a:p>
          <a:r>
            <a:rPr lang="zh-CN"/>
            <a:t>缺点</a:t>
          </a:r>
        </a:p>
      </dgm:t>
    </dgm:pt>
    <dgm:pt modelId="{FB730CE7-35AE-4E3D-9DCA-D03E3AEDB785}" type="parTrans" cxnId="{1CB55AFC-6897-44B7-94F8-6A06523F45F9}">
      <dgm:prSet/>
      <dgm:spPr/>
      <dgm:t>
        <a:bodyPr/>
        <a:lstStyle/>
        <a:p>
          <a:endParaRPr lang="zh-CN" altLang="en-US"/>
        </a:p>
      </dgm:t>
    </dgm:pt>
    <dgm:pt modelId="{7E209DFE-DAB7-436F-A50D-6CF8E010CF01}" type="sibTrans" cxnId="{1CB55AFC-6897-44B7-94F8-6A06523F45F9}">
      <dgm:prSet/>
      <dgm:spPr/>
      <dgm:t>
        <a:bodyPr/>
        <a:lstStyle/>
        <a:p>
          <a:endParaRPr lang="zh-CN" altLang="en-US"/>
        </a:p>
      </dgm:t>
    </dgm:pt>
    <dgm:pt modelId="{8F06EC97-D726-4C05-90E5-ED9D35A8D534}">
      <dgm:prSet/>
      <dgm:spPr/>
      <dgm:t>
        <a:bodyPr/>
        <a:lstStyle/>
        <a:p>
          <a:r>
            <a:rPr lang="zh-CN"/>
            <a:t>采用预排序的算法，需要保存数据的特征值，保存了特征排序的结果，数据量大或训练深度很大的时候，会大量占用内存。</a:t>
          </a:r>
        </a:p>
      </dgm:t>
    </dgm:pt>
    <dgm:pt modelId="{FE4A9A4F-11AF-4915-BFC4-796CF20D6AC1}" type="parTrans" cxnId="{1346E719-B3DA-4A6E-B1F2-B6F2C149595A}">
      <dgm:prSet/>
      <dgm:spPr/>
      <dgm:t>
        <a:bodyPr/>
        <a:lstStyle/>
        <a:p>
          <a:endParaRPr lang="zh-CN" altLang="en-US"/>
        </a:p>
      </dgm:t>
    </dgm:pt>
    <dgm:pt modelId="{6CD311FF-C993-455B-8945-063573ABC40A}" type="sibTrans" cxnId="{1346E719-B3DA-4A6E-B1F2-B6F2C149595A}">
      <dgm:prSet/>
      <dgm:spPr/>
      <dgm:t>
        <a:bodyPr/>
        <a:lstStyle/>
        <a:p>
          <a:endParaRPr lang="zh-CN" altLang="en-US"/>
        </a:p>
      </dgm:t>
    </dgm:pt>
    <dgm:pt modelId="{31BF2C95-FEC8-46E1-8012-9F98EBB027B5}">
      <dgm:prSet/>
      <dgm:spPr/>
      <dgm:t>
        <a:bodyPr/>
        <a:lstStyle/>
        <a:p>
          <a:r>
            <a:rPr lang="zh-CN"/>
            <a:t>在遍历每一个分割点时，都需要进行分裂增益的计算，时间消耗大。</a:t>
          </a:r>
        </a:p>
      </dgm:t>
    </dgm:pt>
    <dgm:pt modelId="{A064815E-1329-42BA-BCB6-BA957B862595}" type="parTrans" cxnId="{E27A5E80-A871-456E-A533-C6181091938C}">
      <dgm:prSet/>
      <dgm:spPr/>
      <dgm:t>
        <a:bodyPr/>
        <a:lstStyle/>
        <a:p>
          <a:endParaRPr lang="zh-CN" altLang="en-US"/>
        </a:p>
      </dgm:t>
    </dgm:pt>
    <dgm:pt modelId="{0ED4A1D9-4647-474D-BF3A-71BB069D9AC6}" type="sibTrans" cxnId="{E27A5E80-A871-456E-A533-C6181091938C}">
      <dgm:prSet/>
      <dgm:spPr/>
      <dgm:t>
        <a:bodyPr/>
        <a:lstStyle/>
        <a:p>
          <a:endParaRPr lang="zh-CN" altLang="en-US"/>
        </a:p>
      </dgm:t>
    </dgm:pt>
    <dgm:pt modelId="{EB5D05C6-6E49-43C2-9307-6CF782384E01}">
      <dgm:prSet/>
      <dgm:spPr/>
      <dgm:t>
        <a:bodyPr/>
        <a:lstStyle/>
        <a:p>
          <a:r>
            <a:rPr lang="zh-CN"/>
            <a:t>需要调优的参数数量较多，使模型调参阶段的速度降低</a:t>
          </a:r>
        </a:p>
      </dgm:t>
    </dgm:pt>
    <dgm:pt modelId="{5D088796-E53F-4B67-8640-235982187437}" type="parTrans" cxnId="{BFAFB0C4-4033-430C-926C-5E6585FA850A}">
      <dgm:prSet/>
      <dgm:spPr/>
      <dgm:t>
        <a:bodyPr/>
        <a:lstStyle/>
        <a:p>
          <a:endParaRPr lang="zh-CN" altLang="en-US"/>
        </a:p>
      </dgm:t>
    </dgm:pt>
    <dgm:pt modelId="{13C77F5E-1D19-463F-85FE-12E52EF6A8AB}" type="sibTrans" cxnId="{BFAFB0C4-4033-430C-926C-5E6585FA850A}">
      <dgm:prSet/>
      <dgm:spPr/>
      <dgm:t>
        <a:bodyPr/>
        <a:lstStyle/>
        <a:p>
          <a:endParaRPr lang="zh-CN" altLang="en-US"/>
        </a:p>
      </dgm:t>
    </dgm:pt>
    <dgm:pt modelId="{EB37F66E-C3BA-4566-96FE-95196FCE31D8}" type="pres">
      <dgm:prSet presAssocID="{F11C5DA1-6CDE-4D6A-8FC6-7428CE15B855}" presName="Name0" presStyleCnt="0">
        <dgm:presLayoutVars>
          <dgm:dir/>
          <dgm:animLvl val="lvl"/>
          <dgm:resizeHandles val="exact"/>
        </dgm:presLayoutVars>
      </dgm:prSet>
      <dgm:spPr/>
    </dgm:pt>
    <dgm:pt modelId="{0CC42C88-E68F-47B8-87E1-BDEAB779FF9D}" type="pres">
      <dgm:prSet presAssocID="{54844377-3596-426C-870C-8B75F442ACB2}" presName="composite" presStyleCnt="0"/>
      <dgm:spPr/>
    </dgm:pt>
    <dgm:pt modelId="{CF46687F-1879-4BFE-B16F-131E4F298FD8}" type="pres">
      <dgm:prSet presAssocID="{54844377-3596-426C-870C-8B75F442ACB2}" presName="parTx" presStyleLbl="alignNode1" presStyleIdx="0" presStyleCnt="2">
        <dgm:presLayoutVars>
          <dgm:chMax val="0"/>
          <dgm:chPref val="0"/>
          <dgm:bulletEnabled val="1"/>
        </dgm:presLayoutVars>
      </dgm:prSet>
      <dgm:spPr/>
    </dgm:pt>
    <dgm:pt modelId="{DB911ACD-A0CF-4578-8A5B-43411531B38D}" type="pres">
      <dgm:prSet presAssocID="{54844377-3596-426C-870C-8B75F442ACB2}" presName="desTx" presStyleLbl="alignAccFollowNode1" presStyleIdx="0" presStyleCnt="2">
        <dgm:presLayoutVars>
          <dgm:bulletEnabled val="1"/>
        </dgm:presLayoutVars>
      </dgm:prSet>
      <dgm:spPr/>
    </dgm:pt>
    <dgm:pt modelId="{F9733E18-8212-48CD-85EF-54F3475BA47D}" type="pres">
      <dgm:prSet presAssocID="{BC3CE0A6-47D8-458C-B67B-5DBCEA4F2A61}" presName="space" presStyleCnt="0"/>
      <dgm:spPr/>
    </dgm:pt>
    <dgm:pt modelId="{62C70521-A70C-4833-A323-60F277CC3B6B}" type="pres">
      <dgm:prSet presAssocID="{05DAC8F9-4DD5-4A44-8D6C-AED83FD750B5}" presName="composite" presStyleCnt="0"/>
      <dgm:spPr/>
    </dgm:pt>
    <dgm:pt modelId="{9B4A80F4-4225-4856-9300-DE61B269AE31}" type="pres">
      <dgm:prSet presAssocID="{05DAC8F9-4DD5-4A44-8D6C-AED83FD750B5}" presName="parTx" presStyleLbl="alignNode1" presStyleIdx="1" presStyleCnt="2" custScaleX="40691">
        <dgm:presLayoutVars>
          <dgm:chMax val="0"/>
          <dgm:chPref val="0"/>
          <dgm:bulletEnabled val="1"/>
        </dgm:presLayoutVars>
      </dgm:prSet>
      <dgm:spPr/>
    </dgm:pt>
    <dgm:pt modelId="{AB7CE5CA-361F-4C88-A57C-EEF9350FDD3D}" type="pres">
      <dgm:prSet presAssocID="{05DAC8F9-4DD5-4A44-8D6C-AED83FD750B5}" presName="desTx" presStyleLbl="alignAccFollowNode1" presStyleIdx="1" presStyleCnt="2" custScaleX="40691">
        <dgm:presLayoutVars>
          <dgm:bulletEnabled val="1"/>
        </dgm:presLayoutVars>
      </dgm:prSet>
      <dgm:spPr/>
    </dgm:pt>
  </dgm:ptLst>
  <dgm:cxnLst>
    <dgm:cxn modelId="{AF394D05-BF77-4553-826E-3791542AAC4E}" type="presOf" srcId="{526D06E7-B377-4FF1-9D68-0AF53671F21D}" destId="{DB911ACD-A0CF-4578-8A5B-43411531B38D}" srcOrd="0" destOrd="5" presId="urn:microsoft.com/office/officeart/2005/8/layout/hList1"/>
    <dgm:cxn modelId="{D0946117-456E-459F-8196-545239F86BD7}" type="presOf" srcId="{258E5C49-4F5B-4CAB-8505-0D8340AF754E}" destId="{DB911ACD-A0CF-4578-8A5B-43411531B38D}" srcOrd="0" destOrd="1" presId="urn:microsoft.com/office/officeart/2005/8/layout/hList1"/>
    <dgm:cxn modelId="{1346E719-B3DA-4A6E-B1F2-B6F2C149595A}" srcId="{05DAC8F9-4DD5-4A44-8D6C-AED83FD750B5}" destId="{8F06EC97-D726-4C05-90E5-ED9D35A8D534}" srcOrd="0" destOrd="0" parTransId="{FE4A9A4F-11AF-4915-BFC4-796CF20D6AC1}" sibTransId="{6CD311FF-C993-455B-8945-063573ABC40A}"/>
    <dgm:cxn modelId="{CAB68323-44EA-4EEF-A385-6E48A8D250A0}" type="presOf" srcId="{8F06EC97-D726-4C05-90E5-ED9D35A8D534}" destId="{AB7CE5CA-361F-4C88-A57C-EEF9350FDD3D}" srcOrd="0" destOrd="0" presId="urn:microsoft.com/office/officeart/2005/8/layout/hList1"/>
    <dgm:cxn modelId="{CF7DD926-EB64-475F-9CE1-3B9FCD9A15A7}" type="presOf" srcId="{1FAD8DB6-2B4D-4F30-921B-E2F60C65DCF5}" destId="{DB911ACD-A0CF-4578-8A5B-43411531B38D}" srcOrd="0" destOrd="0" presId="urn:microsoft.com/office/officeart/2005/8/layout/hList1"/>
    <dgm:cxn modelId="{140AF22C-7A7C-406F-8268-52CC2C80D6F0}" srcId="{54844377-3596-426C-870C-8B75F442ACB2}" destId="{BB018013-B260-47DB-84A4-B903F42C14E7}" srcOrd="4" destOrd="0" parTransId="{0338C4A4-16FF-4B2F-B921-1EC45333ED72}" sibTransId="{D50D29E9-BA79-45C2-8D12-F4B9B69867DD}"/>
    <dgm:cxn modelId="{E8D12C2D-1B00-454A-9614-4D17C12D41D3}" srcId="{54844377-3596-426C-870C-8B75F442ACB2}" destId="{5B8A150B-FE51-4285-A2F8-E180AF88B8FA}" srcOrd="2" destOrd="0" parTransId="{0CB8B196-CDCB-4D8C-B7D3-B5C2ECE4C5DE}" sibTransId="{A9D47D21-2DC3-42B5-AB29-A548A60B5899}"/>
    <dgm:cxn modelId="{9EE40030-FB70-4028-A599-97E1FD2E285E}" srcId="{54844377-3596-426C-870C-8B75F442ACB2}" destId="{1FAD8DB6-2B4D-4F30-921B-E2F60C65DCF5}" srcOrd="0" destOrd="0" parTransId="{52E3E102-DB01-4F65-B2BB-77C9AED8C3C8}" sibTransId="{5CD0A097-EFF8-44A7-802D-CB3FC3BC99BD}"/>
    <dgm:cxn modelId="{378AB635-C0B8-4914-A26E-7FF22687CC78}" srcId="{54844377-3596-426C-870C-8B75F442ACB2}" destId="{258E5C49-4F5B-4CAB-8505-0D8340AF754E}" srcOrd="1" destOrd="0" parTransId="{797B11AA-2133-47EA-AAD6-78138CE7009A}" sibTransId="{2651344E-1ACB-4FEC-82DF-B0A8DB3EF442}"/>
    <dgm:cxn modelId="{6CB9AF37-D95F-4B49-A82D-DAF07C638FD5}" type="presOf" srcId="{05DAC8F9-4DD5-4A44-8D6C-AED83FD750B5}" destId="{9B4A80F4-4225-4856-9300-DE61B269AE31}" srcOrd="0" destOrd="0" presId="urn:microsoft.com/office/officeart/2005/8/layout/hList1"/>
    <dgm:cxn modelId="{5A42A049-846B-4312-B6B3-FF719415D666}" srcId="{54844377-3596-426C-870C-8B75F442ACB2}" destId="{5E65B4FA-9427-46BD-A739-F31A667BBF48}" srcOrd="3" destOrd="0" parTransId="{D850B2FD-DD1E-40C2-ACDD-C9D473781A32}" sibTransId="{0BF215AE-2DFC-4919-84FF-27C6A3888054}"/>
    <dgm:cxn modelId="{DB53374E-B549-4DD3-82DE-3CBA7BB8E7F2}" type="presOf" srcId="{31BF2C95-FEC8-46E1-8012-9F98EBB027B5}" destId="{AB7CE5CA-361F-4C88-A57C-EEF9350FDD3D}" srcOrd="0" destOrd="1" presId="urn:microsoft.com/office/officeart/2005/8/layout/hList1"/>
    <dgm:cxn modelId="{5D79F47C-B5E6-4A49-AC8C-16D20C3DE327}" type="presOf" srcId="{5B8A150B-FE51-4285-A2F8-E180AF88B8FA}" destId="{DB911ACD-A0CF-4578-8A5B-43411531B38D}" srcOrd="0" destOrd="2" presId="urn:microsoft.com/office/officeart/2005/8/layout/hList1"/>
    <dgm:cxn modelId="{2244B57E-4819-4FD8-9A17-94B23E8269C2}" type="presOf" srcId="{BB018013-B260-47DB-84A4-B903F42C14E7}" destId="{DB911ACD-A0CF-4578-8A5B-43411531B38D}" srcOrd="0" destOrd="4" presId="urn:microsoft.com/office/officeart/2005/8/layout/hList1"/>
    <dgm:cxn modelId="{E27A5E80-A871-456E-A533-C6181091938C}" srcId="{05DAC8F9-4DD5-4A44-8D6C-AED83FD750B5}" destId="{31BF2C95-FEC8-46E1-8012-9F98EBB027B5}" srcOrd="1" destOrd="0" parTransId="{A064815E-1329-42BA-BCB6-BA957B862595}" sibTransId="{0ED4A1D9-4647-474D-BF3A-71BB069D9AC6}"/>
    <dgm:cxn modelId="{C2211183-F340-4F1D-9850-19B40DDC4788}" type="presOf" srcId="{5E65B4FA-9427-46BD-A739-F31A667BBF48}" destId="{DB911ACD-A0CF-4578-8A5B-43411531B38D}" srcOrd="0" destOrd="3" presId="urn:microsoft.com/office/officeart/2005/8/layout/hList1"/>
    <dgm:cxn modelId="{071F348F-B6A7-4D0C-8191-C5E950CE5A66}" type="presOf" srcId="{EB5D05C6-6E49-43C2-9307-6CF782384E01}" destId="{AB7CE5CA-361F-4C88-A57C-EEF9350FDD3D}" srcOrd="0" destOrd="2" presId="urn:microsoft.com/office/officeart/2005/8/layout/hList1"/>
    <dgm:cxn modelId="{73ABCCAE-4838-438C-A0F7-F0A975F80322}" type="presOf" srcId="{F11C5DA1-6CDE-4D6A-8FC6-7428CE15B855}" destId="{EB37F66E-C3BA-4566-96FE-95196FCE31D8}" srcOrd="0" destOrd="0" presId="urn:microsoft.com/office/officeart/2005/8/layout/hList1"/>
    <dgm:cxn modelId="{543B13B5-8F63-474A-9C76-8D5FC4527178}" srcId="{54844377-3596-426C-870C-8B75F442ACB2}" destId="{526D06E7-B377-4FF1-9D68-0AF53671F21D}" srcOrd="5" destOrd="0" parTransId="{E2FE0C5A-B112-40E0-880C-94135C95A7F4}" sibTransId="{5704FF8A-DA58-4233-9060-D6823E137386}"/>
    <dgm:cxn modelId="{BFAFB0C4-4033-430C-926C-5E6585FA850A}" srcId="{05DAC8F9-4DD5-4A44-8D6C-AED83FD750B5}" destId="{EB5D05C6-6E49-43C2-9307-6CF782384E01}" srcOrd="2" destOrd="0" parTransId="{5D088796-E53F-4B67-8640-235982187437}" sibTransId="{13C77F5E-1D19-463F-85FE-12E52EF6A8AB}"/>
    <dgm:cxn modelId="{E29842D5-5F6D-47E4-9ADB-96960752FB7B}" type="presOf" srcId="{54844377-3596-426C-870C-8B75F442ACB2}" destId="{CF46687F-1879-4BFE-B16F-131E4F298FD8}" srcOrd="0" destOrd="0" presId="urn:microsoft.com/office/officeart/2005/8/layout/hList1"/>
    <dgm:cxn modelId="{5AFBCCE9-EFD4-4E53-A481-B4D44628776F}" srcId="{F11C5DA1-6CDE-4D6A-8FC6-7428CE15B855}" destId="{54844377-3596-426C-870C-8B75F442ACB2}" srcOrd="0" destOrd="0" parTransId="{A044DF95-4E33-4C19-B034-070144A8915F}" sibTransId="{BC3CE0A6-47D8-458C-B67B-5DBCEA4F2A61}"/>
    <dgm:cxn modelId="{1CB55AFC-6897-44B7-94F8-6A06523F45F9}" srcId="{F11C5DA1-6CDE-4D6A-8FC6-7428CE15B855}" destId="{05DAC8F9-4DD5-4A44-8D6C-AED83FD750B5}" srcOrd="1" destOrd="0" parTransId="{FB730CE7-35AE-4E3D-9DCA-D03E3AEDB785}" sibTransId="{7E209DFE-DAB7-436F-A50D-6CF8E010CF01}"/>
    <dgm:cxn modelId="{03D68165-0C38-43F8-938A-56D9D87ADC16}" type="presParOf" srcId="{EB37F66E-C3BA-4566-96FE-95196FCE31D8}" destId="{0CC42C88-E68F-47B8-87E1-BDEAB779FF9D}" srcOrd="0" destOrd="0" presId="urn:microsoft.com/office/officeart/2005/8/layout/hList1"/>
    <dgm:cxn modelId="{D5F90BFD-ACC2-4EF0-9E9F-64E8D5C1100D}" type="presParOf" srcId="{0CC42C88-E68F-47B8-87E1-BDEAB779FF9D}" destId="{CF46687F-1879-4BFE-B16F-131E4F298FD8}" srcOrd="0" destOrd="0" presId="urn:microsoft.com/office/officeart/2005/8/layout/hList1"/>
    <dgm:cxn modelId="{C33CAB64-693C-41DE-BA7B-B40B8807B63B}" type="presParOf" srcId="{0CC42C88-E68F-47B8-87E1-BDEAB779FF9D}" destId="{DB911ACD-A0CF-4578-8A5B-43411531B38D}" srcOrd="1" destOrd="0" presId="urn:microsoft.com/office/officeart/2005/8/layout/hList1"/>
    <dgm:cxn modelId="{C52CDBFC-F548-45D8-A3A6-F4FBBA0DCD0E}" type="presParOf" srcId="{EB37F66E-C3BA-4566-96FE-95196FCE31D8}" destId="{F9733E18-8212-48CD-85EF-54F3475BA47D}" srcOrd="1" destOrd="0" presId="urn:microsoft.com/office/officeart/2005/8/layout/hList1"/>
    <dgm:cxn modelId="{A435E883-05DB-4916-A946-E5113CFF9FAA}" type="presParOf" srcId="{EB37F66E-C3BA-4566-96FE-95196FCE31D8}" destId="{62C70521-A70C-4833-A323-60F277CC3B6B}" srcOrd="2" destOrd="0" presId="urn:microsoft.com/office/officeart/2005/8/layout/hList1"/>
    <dgm:cxn modelId="{D1251590-23F0-4D94-8124-1228A8F51794}" type="presParOf" srcId="{62C70521-A70C-4833-A323-60F277CC3B6B}" destId="{9B4A80F4-4225-4856-9300-DE61B269AE31}" srcOrd="0" destOrd="0" presId="urn:microsoft.com/office/officeart/2005/8/layout/hList1"/>
    <dgm:cxn modelId="{1C52D42E-F505-47D8-906C-F0C4CA14B98D}" type="presParOf" srcId="{62C70521-A70C-4833-A323-60F277CC3B6B}" destId="{AB7CE5CA-361F-4C88-A57C-EEF9350FDD3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F0ED7C-E2C3-47B8-B532-D491E61B365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65AC8B23-37E6-419F-8427-C948EAF5FDB0}">
      <dgm:prSet/>
      <dgm:spPr/>
      <dgm:t>
        <a:bodyPr/>
        <a:lstStyle/>
        <a:p>
          <a:r>
            <a:rPr lang="zh-CN"/>
            <a:t>基学习器</a:t>
          </a:r>
        </a:p>
      </dgm:t>
    </dgm:pt>
    <dgm:pt modelId="{31284F05-BEA8-40C4-AF1F-2449252532EE}" type="parTrans" cxnId="{3DB0628D-B9F9-4E75-9749-E439DDC08429}">
      <dgm:prSet/>
      <dgm:spPr/>
      <dgm:t>
        <a:bodyPr/>
        <a:lstStyle/>
        <a:p>
          <a:endParaRPr lang="zh-CN" altLang="en-US"/>
        </a:p>
      </dgm:t>
    </dgm:pt>
    <dgm:pt modelId="{31832505-3D71-4E71-A81E-E0AE6FEDAC78}" type="sibTrans" cxnId="{3DB0628D-B9F9-4E75-9749-E439DDC08429}">
      <dgm:prSet/>
      <dgm:spPr/>
      <dgm:t>
        <a:bodyPr/>
        <a:lstStyle/>
        <a:p>
          <a:endParaRPr lang="zh-CN" altLang="en-US"/>
        </a:p>
      </dgm:t>
    </dgm:pt>
    <dgm:pt modelId="{965352FE-44F6-4C99-BD1B-5EEB0CE90562}">
      <dgm:prSet/>
      <dgm:spPr/>
      <dgm:t>
        <a:bodyPr/>
        <a:lstStyle/>
        <a:p>
          <a:r>
            <a:rPr lang="zh-CN" dirty="0"/>
            <a:t>如果集成学习的个体学习器是同质的（</a:t>
          </a:r>
          <a:r>
            <a:rPr lang="en-US" dirty="0"/>
            <a:t>homogeneous</a:t>
          </a:r>
          <a:r>
            <a:rPr lang="zh-CN" dirty="0"/>
            <a:t>），即个体学习器属于同种类型，称之为“基学习器”（</a:t>
          </a:r>
          <a:r>
            <a:rPr lang="en-US" dirty="0" err="1"/>
            <a:t>baselearner</a:t>
          </a:r>
          <a:r>
            <a:rPr lang="zh-CN" dirty="0"/>
            <a:t>）。</a:t>
          </a:r>
        </a:p>
      </dgm:t>
    </dgm:pt>
    <dgm:pt modelId="{7AF3CE31-0A76-42F4-A85A-B086768963CF}" type="parTrans" cxnId="{94D9D3A7-C71B-461D-AEEB-DFADBCA23808}">
      <dgm:prSet/>
      <dgm:spPr/>
      <dgm:t>
        <a:bodyPr/>
        <a:lstStyle/>
        <a:p>
          <a:endParaRPr lang="zh-CN" altLang="en-US"/>
        </a:p>
      </dgm:t>
    </dgm:pt>
    <dgm:pt modelId="{91AABF5A-B982-4FBD-BCEE-E14DF682B454}" type="sibTrans" cxnId="{94D9D3A7-C71B-461D-AEEB-DFADBCA23808}">
      <dgm:prSet/>
      <dgm:spPr/>
      <dgm:t>
        <a:bodyPr/>
        <a:lstStyle/>
        <a:p>
          <a:endParaRPr lang="zh-CN" altLang="en-US"/>
        </a:p>
      </dgm:t>
    </dgm:pt>
    <dgm:pt modelId="{85C5407A-1BB0-4E65-A2D5-63C0F4F465FD}">
      <dgm:prSet/>
      <dgm:spPr/>
      <dgm:t>
        <a:bodyPr/>
        <a:lstStyle/>
        <a:p>
          <a:r>
            <a:rPr lang="zh-CN"/>
            <a:t>组件学习器</a:t>
          </a:r>
        </a:p>
      </dgm:t>
    </dgm:pt>
    <dgm:pt modelId="{F936D96B-F120-4854-8079-1AE29DF4622B}" type="parTrans" cxnId="{05768FD0-4866-43E6-8794-77B08E4D74E5}">
      <dgm:prSet/>
      <dgm:spPr/>
      <dgm:t>
        <a:bodyPr/>
        <a:lstStyle/>
        <a:p>
          <a:endParaRPr lang="zh-CN" altLang="en-US"/>
        </a:p>
      </dgm:t>
    </dgm:pt>
    <dgm:pt modelId="{3BD45A76-3BB2-4570-AC4B-3BAE9C8ABF47}" type="sibTrans" cxnId="{05768FD0-4866-43E6-8794-77B08E4D74E5}">
      <dgm:prSet/>
      <dgm:spPr/>
      <dgm:t>
        <a:bodyPr/>
        <a:lstStyle/>
        <a:p>
          <a:endParaRPr lang="zh-CN" altLang="en-US"/>
        </a:p>
      </dgm:t>
    </dgm:pt>
    <dgm:pt modelId="{06558457-4851-4D8F-9C52-21F56B316D16}">
      <dgm:prSet/>
      <dgm:spPr/>
      <dgm:t>
        <a:bodyPr/>
        <a:lstStyle/>
        <a:p>
          <a:r>
            <a:rPr lang="zh-CN" dirty="0"/>
            <a:t>如果集成学习的个体学习器是异质的（</a:t>
          </a:r>
          <a:r>
            <a:rPr lang="en-US" dirty="0"/>
            <a:t>heterogeneous</a:t>
          </a:r>
          <a:r>
            <a:rPr lang="zh-CN" dirty="0"/>
            <a:t>），即集成的个体学习器由不同类型的算法组成，称之为“组件学习器（</a:t>
          </a:r>
          <a:r>
            <a:rPr lang="en-US" dirty="0" err="1"/>
            <a:t>componentlearner</a:t>
          </a:r>
          <a:r>
            <a:rPr lang="zh-CN" dirty="0"/>
            <a:t>）”。</a:t>
          </a:r>
        </a:p>
      </dgm:t>
    </dgm:pt>
    <dgm:pt modelId="{22666679-1FC0-4432-B191-031FF10FC4B9}" type="parTrans" cxnId="{81B4D3E9-2D8B-4284-9A03-4331C8DA389C}">
      <dgm:prSet/>
      <dgm:spPr/>
      <dgm:t>
        <a:bodyPr/>
        <a:lstStyle/>
        <a:p>
          <a:endParaRPr lang="zh-CN" altLang="en-US"/>
        </a:p>
      </dgm:t>
    </dgm:pt>
    <dgm:pt modelId="{98D5879E-1E46-4F6B-8787-F74D413752FD}" type="sibTrans" cxnId="{81B4D3E9-2D8B-4284-9A03-4331C8DA389C}">
      <dgm:prSet/>
      <dgm:spPr/>
      <dgm:t>
        <a:bodyPr/>
        <a:lstStyle/>
        <a:p>
          <a:endParaRPr lang="zh-CN" altLang="en-US"/>
        </a:p>
      </dgm:t>
    </dgm:pt>
    <dgm:pt modelId="{675DD7ED-FB37-4F8F-8AC8-F9B1EEB3BBAB}">
      <dgm:prSet/>
      <dgm:spPr/>
      <dgm:t>
        <a:bodyPr/>
        <a:lstStyle/>
        <a:p>
          <a:r>
            <a:rPr lang="zh-CN"/>
            <a:t>弱学习器</a:t>
          </a:r>
        </a:p>
      </dgm:t>
    </dgm:pt>
    <dgm:pt modelId="{472C6216-5383-4DD5-AC2C-254277340981}" type="parTrans" cxnId="{75CE8CC6-BDED-4BA2-8EA7-D159D8669934}">
      <dgm:prSet/>
      <dgm:spPr/>
      <dgm:t>
        <a:bodyPr/>
        <a:lstStyle/>
        <a:p>
          <a:endParaRPr lang="zh-CN" altLang="en-US"/>
        </a:p>
      </dgm:t>
    </dgm:pt>
    <dgm:pt modelId="{AAA677F1-1530-4700-9809-D4D19B37F106}" type="sibTrans" cxnId="{75CE8CC6-BDED-4BA2-8EA7-D159D8669934}">
      <dgm:prSet/>
      <dgm:spPr/>
      <dgm:t>
        <a:bodyPr/>
        <a:lstStyle/>
        <a:p>
          <a:endParaRPr lang="zh-CN" altLang="en-US"/>
        </a:p>
      </dgm:t>
    </dgm:pt>
    <dgm:pt modelId="{524A0845-8D7D-41B2-88D3-1FD227E7E674}">
      <dgm:prSet/>
      <dgm:spPr/>
      <dgm:t>
        <a:bodyPr/>
        <a:lstStyle/>
        <a:p>
          <a:r>
            <a:rPr lang="zh-CN" dirty="0"/>
            <a:t>指泛化性能略优于随机猜测（</a:t>
          </a:r>
          <a:r>
            <a:rPr lang="en-US" dirty="0"/>
            <a:t>random guessing</a:t>
          </a:r>
          <a:r>
            <a:rPr lang="zh-CN" dirty="0"/>
            <a:t>）的学习器 。例如在二分类问题上精度略高于</a:t>
          </a:r>
          <a:r>
            <a:rPr lang="en-US" dirty="0"/>
            <a:t>50%</a:t>
          </a:r>
          <a:r>
            <a:rPr lang="zh-CN" dirty="0"/>
            <a:t>的分类器。</a:t>
          </a:r>
        </a:p>
      </dgm:t>
    </dgm:pt>
    <dgm:pt modelId="{51734BDC-0658-44EA-8D73-D956A9CEACD8}" type="parTrans" cxnId="{5FC89FA2-6B5A-48BF-BA3D-B124C7C2F458}">
      <dgm:prSet/>
      <dgm:spPr/>
      <dgm:t>
        <a:bodyPr/>
        <a:lstStyle/>
        <a:p>
          <a:endParaRPr lang="zh-CN" altLang="en-US"/>
        </a:p>
      </dgm:t>
    </dgm:pt>
    <dgm:pt modelId="{5B303B9E-0211-4342-8E2A-2268B166EDB7}" type="sibTrans" cxnId="{5FC89FA2-6B5A-48BF-BA3D-B124C7C2F458}">
      <dgm:prSet/>
      <dgm:spPr/>
      <dgm:t>
        <a:bodyPr/>
        <a:lstStyle/>
        <a:p>
          <a:endParaRPr lang="zh-CN" altLang="en-US"/>
        </a:p>
      </dgm:t>
    </dgm:pt>
    <dgm:pt modelId="{ECFDF586-4326-4C6B-BC41-0A22A60EA681}" type="pres">
      <dgm:prSet presAssocID="{01F0ED7C-E2C3-47B8-B532-D491E61B365D}" presName="Name0" presStyleCnt="0">
        <dgm:presLayoutVars>
          <dgm:dir/>
          <dgm:animLvl val="lvl"/>
          <dgm:resizeHandles val="exact"/>
        </dgm:presLayoutVars>
      </dgm:prSet>
      <dgm:spPr/>
    </dgm:pt>
    <dgm:pt modelId="{7A665DE3-B2F6-4799-B257-58E56BD95776}" type="pres">
      <dgm:prSet presAssocID="{65AC8B23-37E6-419F-8427-C948EAF5FDB0}" presName="composite" presStyleCnt="0"/>
      <dgm:spPr/>
    </dgm:pt>
    <dgm:pt modelId="{513C91C6-A512-46BA-9336-06E7245D1206}" type="pres">
      <dgm:prSet presAssocID="{65AC8B23-37E6-419F-8427-C948EAF5FDB0}" presName="parTx" presStyleLbl="alignNode1" presStyleIdx="0" presStyleCnt="3">
        <dgm:presLayoutVars>
          <dgm:chMax val="0"/>
          <dgm:chPref val="0"/>
          <dgm:bulletEnabled val="1"/>
        </dgm:presLayoutVars>
      </dgm:prSet>
      <dgm:spPr/>
    </dgm:pt>
    <dgm:pt modelId="{B9F4683F-CAB2-4924-B6D4-3DDFBF2DD153}" type="pres">
      <dgm:prSet presAssocID="{65AC8B23-37E6-419F-8427-C948EAF5FDB0}" presName="desTx" presStyleLbl="alignAccFollowNode1" presStyleIdx="0" presStyleCnt="3">
        <dgm:presLayoutVars>
          <dgm:bulletEnabled val="1"/>
        </dgm:presLayoutVars>
      </dgm:prSet>
      <dgm:spPr/>
    </dgm:pt>
    <dgm:pt modelId="{7289C5B8-ED70-4B14-8DFB-2B8CEF694A6C}" type="pres">
      <dgm:prSet presAssocID="{31832505-3D71-4E71-A81E-E0AE6FEDAC78}" presName="space" presStyleCnt="0"/>
      <dgm:spPr/>
    </dgm:pt>
    <dgm:pt modelId="{E7143531-2E7E-44F3-A34F-1799E5CA930B}" type="pres">
      <dgm:prSet presAssocID="{85C5407A-1BB0-4E65-A2D5-63C0F4F465FD}" presName="composite" presStyleCnt="0"/>
      <dgm:spPr/>
    </dgm:pt>
    <dgm:pt modelId="{3E8B06AD-0B80-4B17-A4B0-2594B68B6CDE}" type="pres">
      <dgm:prSet presAssocID="{85C5407A-1BB0-4E65-A2D5-63C0F4F465FD}" presName="parTx" presStyleLbl="alignNode1" presStyleIdx="1" presStyleCnt="3">
        <dgm:presLayoutVars>
          <dgm:chMax val="0"/>
          <dgm:chPref val="0"/>
          <dgm:bulletEnabled val="1"/>
        </dgm:presLayoutVars>
      </dgm:prSet>
      <dgm:spPr/>
    </dgm:pt>
    <dgm:pt modelId="{B9B0E99B-8D2F-4A32-B3AC-881014308C24}" type="pres">
      <dgm:prSet presAssocID="{85C5407A-1BB0-4E65-A2D5-63C0F4F465FD}" presName="desTx" presStyleLbl="alignAccFollowNode1" presStyleIdx="1" presStyleCnt="3">
        <dgm:presLayoutVars>
          <dgm:bulletEnabled val="1"/>
        </dgm:presLayoutVars>
      </dgm:prSet>
      <dgm:spPr/>
    </dgm:pt>
    <dgm:pt modelId="{FAEB7A8C-E38C-46FD-B819-F3E402222013}" type="pres">
      <dgm:prSet presAssocID="{3BD45A76-3BB2-4570-AC4B-3BAE9C8ABF47}" presName="space" presStyleCnt="0"/>
      <dgm:spPr/>
    </dgm:pt>
    <dgm:pt modelId="{EEF2282F-0C3D-4EBF-9CF8-B339E9EC2B07}" type="pres">
      <dgm:prSet presAssocID="{675DD7ED-FB37-4F8F-8AC8-F9B1EEB3BBAB}" presName="composite" presStyleCnt="0"/>
      <dgm:spPr/>
    </dgm:pt>
    <dgm:pt modelId="{2E8D43DA-CD6D-4903-9397-0E3BA1A1840B}" type="pres">
      <dgm:prSet presAssocID="{675DD7ED-FB37-4F8F-8AC8-F9B1EEB3BBAB}" presName="parTx" presStyleLbl="alignNode1" presStyleIdx="2" presStyleCnt="3">
        <dgm:presLayoutVars>
          <dgm:chMax val="0"/>
          <dgm:chPref val="0"/>
          <dgm:bulletEnabled val="1"/>
        </dgm:presLayoutVars>
      </dgm:prSet>
      <dgm:spPr/>
    </dgm:pt>
    <dgm:pt modelId="{4478B818-47F8-4ADA-9BA4-2827BB78D948}" type="pres">
      <dgm:prSet presAssocID="{675DD7ED-FB37-4F8F-8AC8-F9B1EEB3BBAB}" presName="desTx" presStyleLbl="alignAccFollowNode1" presStyleIdx="2" presStyleCnt="3">
        <dgm:presLayoutVars>
          <dgm:bulletEnabled val="1"/>
        </dgm:presLayoutVars>
      </dgm:prSet>
      <dgm:spPr/>
    </dgm:pt>
  </dgm:ptLst>
  <dgm:cxnLst>
    <dgm:cxn modelId="{30887610-620D-457D-B30A-6E2C833DA53C}" type="presOf" srcId="{965352FE-44F6-4C99-BD1B-5EEB0CE90562}" destId="{B9F4683F-CAB2-4924-B6D4-3DDFBF2DD153}" srcOrd="0" destOrd="0" presId="urn:microsoft.com/office/officeart/2005/8/layout/hList1"/>
    <dgm:cxn modelId="{B13D7C1D-B269-4FFD-90A5-6197A1749EFA}" type="presOf" srcId="{524A0845-8D7D-41B2-88D3-1FD227E7E674}" destId="{4478B818-47F8-4ADA-9BA4-2827BB78D948}" srcOrd="0" destOrd="0" presId="urn:microsoft.com/office/officeart/2005/8/layout/hList1"/>
    <dgm:cxn modelId="{00B39630-0D2C-4EA9-ADD6-8B60265E9FFB}" type="presOf" srcId="{01F0ED7C-E2C3-47B8-B532-D491E61B365D}" destId="{ECFDF586-4326-4C6B-BC41-0A22A60EA681}" srcOrd="0" destOrd="0" presId="urn:microsoft.com/office/officeart/2005/8/layout/hList1"/>
    <dgm:cxn modelId="{29BA4E61-5AF8-408D-A2D6-A6B4F77DCDEA}" type="presOf" srcId="{85C5407A-1BB0-4E65-A2D5-63C0F4F465FD}" destId="{3E8B06AD-0B80-4B17-A4B0-2594B68B6CDE}" srcOrd="0" destOrd="0" presId="urn:microsoft.com/office/officeart/2005/8/layout/hList1"/>
    <dgm:cxn modelId="{BE9C6C71-5EF0-489F-BF68-CC99346F9DA4}" type="presOf" srcId="{675DD7ED-FB37-4F8F-8AC8-F9B1EEB3BBAB}" destId="{2E8D43DA-CD6D-4903-9397-0E3BA1A1840B}" srcOrd="0" destOrd="0" presId="urn:microsoft.com/office/officeart/2005/8/layout/hList1"/>
    <dgm:cxn modelId="{3DB0628D-B9F9-4E75-9749-E439DDC08429}" srcId="{01F0ED7C-E2C3-47B8-B532-D491E61B365D}" destId="{65AC8B23-37E6-419F-8427-C948EAF5FDB0}" srcOrd="0" destOrd="0" parTransId="{31284F05-BEA8-40C4-AF1F-2449252532EE}" sibTransId="{31832505-3D71-4E71-A81E-E0AE6FEDAC78}"/>
    <dgm:cxn modelId="{0DF4D19A-92D5-4E00-853A-18AF6376A3F1}" type="presOf" srcId="{06558457-4851-4D8F-9C52-21F56B316D16}" destId="{B9B0E99B-8D2F-4A32-B3AC-881014308C24}" srcOrd="0" destOrd="0" presId="urn:microsoft.com/office/officeart/2005/8/layout/hList1"/>
    <dgm:cxn modelId="{5FC89FA2-6B5A-48BF-BA3D-B124C7C2F458}" srcId="{675DD7ED-FB37-4F8F-8AC8-F9B1EEB3BBAB}" destId="{524A0845-8D7D-41B2-88D3-1FD227E7E674}" srcOrd="0" destOrd="0" parTransId="{51734BDC-0658-44EA-8D73-D956A9CEACD8}" sibTransId="{5B303B9E-0211-4342-8E2A-2268B166EDB7}"/>
    <dgm:cxn modelId="{94D9D3A7-C71B-461D-AEEB-DFADBCA23808}" srcId="{65AC8B23-37E6-419F-8427-C948EAF5FDB0}" destId="{965352FE-44F6-4C99-BD1B-5EEB0CE90562}" srcOrd="0" destOrd="0" parTransId="{7AF3CE31-0A76-42F4-A85A-B086768963CF}" sibTransId="{91AABF5A-B982-4FBD-BCEE-E14DF682B454}"/>
    <dgm:cxn modelId="{234873C6-E090-4F54-97AD-879122D55974}" type="presOf" srcId="{65AC8B23-37E6-419F-8427-C948EAF5FDB0}" destId="{513C91C6-A512-46BA-9336-06E7245D1206}" srcOrd="0" destOrd="0" presId="urn:microsoft.com/office/officeart/2005/8/layout/hList1"/>
    <dgm:cxn modelId="{75CE8CC6-BDED-4BA2-8EA7-D159D8669934}" srcId="{01F0ED7C-E2C3-47B8-B532-D491E61B365D}" destId="{675DD7ED-FB37-4F8F-8AC8-F9B1EEB3BBAB}" srcOrd="2" destOrd="0" parTransId="{472C6216-5383-4DD5-AC2C-254277340981}" sibTransId="{AAA677F1-1530-4700-9809-D4D19B37F106}"/>
    <dgm:cxn modelId="{05768FD0-4866-43E6-8794-77B08E4D74E5}" srcId="{01F0ED7C-E2C3-47B8-B532-D491E61B365D}" destId="{85C5407A-1BB0-4E65-A2D5-63C0F4F465FD}" srcOrd="1" destOrd="0" parTransId="{F936D96B-F120-4854-8079-1AE29DF4622B}" sibTransId="{3BD45A76-3BB2-4570-AC4B-3BAE9C8ABF47}"/>
    <dgm:cxn modelId="{81B4D3E9-2D8B-4284-9A03-4331C8DA389C}" srcId="{85C5407A-1BB0-4E65-A2D5-63C0F4F465FD}" destId="{06558457-4851-4D8F-9C52-21F56B316D16}" srcOrd="0" destOrd="0" parTransId="{22666679-1FC0-4432-B191-031FF10FC4B9}" sibTransId="{98D5879E-1E46-4F6B-8787-F74D413752FD}"/>
    <dgm:cxn modelId="{A631B03C-135B-4904-AF17-9438A6774EA9}" type="presParOf" srcId="{ECFDF586-4326-4C6B-BC41-0A22A60EA681}" destId="{7A665DE3-B2F6-4799-B257-58E56BD95776}" srcOrd="0" destOrd="0" presId="urn:microsoft.com/office/officeart/2005/8/layout/hList1"/>
    <dgm:cxn modelId="{EA6859D5-DA6A-4F31-B0D5-0BDC9149533D}" type="presParOf" srcId="{7A665DE3-B2F6-4799-B257-58E56BD95776}" destId="{513C91C6-A512-46BA-9336-06E7245D1206}" srcOrd="0" destOrd="0" presId="urn:microsoft.com/office/officeart/2005/8/layout/hList1"/>
    <dgm:cxn modelId="{6DE3BB61-FBCD-4A0E-87BD-01AFA5CBC8F6}" type="presParOf" srcId="{7A665DE3-B2F6-4799-B257-58E56BD95776}" destId="{B9F4683F-CAB2-4924-B6D4-3DDFBF2DD153}" srcOrd="1" destOrd="0" presId="urn:microsoft.com/office/officeart/2005/8/layout/hList1"/>
    <dgm:cxn modelId="{6685CD10-A1E9-447D-B44B-4BDB9F8BA238}" type="presParOf" srcId="{ECFDF586-4326-4C6B-BC41-0A22A60EA681}" destId="{7289C5B8-ED70-4B14-8DFB-2B8CEF694A6C}" srcOrd="1" destOrd="0" presId="urn:microsoft.com/office/officeart/2005/8/layout/hList1"/>
    <dgm:cxn modelId="{7EA9184F-F6B8-402F-AF52-38C80F6F2FE1}" type="presParOf" srcId="{ECFDF586-4326-4C6B-BC41-0A22A60EA681}" destId="{E7143531-2E7E-44F3-A34F-1799E5CA930B}" srcOrd="2" destOrd="0" presId="urn:microsoft.com/office/officeart/2005/8/layout/hList1"/>
    <dgm:cxn modelId="{9F110F11-AD38-469A-9681-CA71FA03AA87}" type="presParOf" srcId="{E7143531-2E7E-44F3-A34F-1799E5CA930B}" destId="{3E8B06AD-0B80-4B17-A4B0-2594B68B6CDE}" srcOrd="0" destOrd="0" presId="urn:microsoft.com/office/officeart/2005/8/layout/hList1"/>
    <dgm:cxn modelId="{D584A571-70A2-43CF-9AA1-507CD574DC1A}" type="presParOf" srcId="{E7143531-2E7E-44F3-A34F-1799E5CA930B}" destId="{B9B0E99B-8D2F-4A32-B3AC-881014308C24}" srcOrd="1" destOrd="0" presId="urn:microsoft.com/office/officeart/2005/8/layout/hList1"/>
    <dgm:cxn modelId="{6501B12C-EFDE-4CFC-A582-1526ED4D9947}" type="presParOf" srcId="{ECFDF586-4326-4C6B-BC41-0A22A60EA681}" destId="{FAEB7A8C-E38C-46FD-B819-F3E402222013}" srcOrd="3" destOrd="0" presId="urn:microsoft.com/office/officeart/2005/8/layout/hList1"/>
    <dgm:cxn modelId="{07044D76-3C07-4ED7-AFF4-CB133CF22FDA}" type="presParOf" srcId="{ECFDF586-4326-4C6B-BC41-0A22A60EA681}" destId="{EEF2282F-0C3D-4EBF-9CF8-B339E9EC2B07}" srcOrd="4" destOrd="0" presId="urn:microsoft.com/office/officeart/2005/8/layout/hList1"/>
    <dgm:cxn modelId="{B89D52DA-9452-4E8E-96F6-4FC3F0EF413A}" type="presParOf" srcId="{EEF2282F-0C3D-4EBF-9CF8-B339E9EC2B07}" destId="{2E8D43DA-CD6D-4903-9397-0E3BA1A1840B}" srcOrd="0" destOrd="0" presId="urn:microsoft.com/office/officeart/2005/8/layout/hList1"/>
    <dgm:cxn modelId="{4393BBE6-B2B4-40C4-96E4-370EC602E312}" type="presParOf" srcId="{EEF2282F-0C3D-4EBF-9CF8-B339E9EC2B07}" destId="{4478B818-47F8-4ADA-9BA4-2827BB78D94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DDEBA5-6EF6-44CA-AD1E-2F9F0E4219BE}"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D6747221-7244-4DEB-B3DA-4C8F656C20A4}">
      <dgm:prSet/>
      <dgm:spPr/>
      <dgm:t>
        <a:bodyPr/>
        <a:lstStyle/>
        <a:p>
          <a:r>
            <a:rPr lang="zh-CN"/>
            <a:t>集成策略</a:t>
          </a:r>
        </a:p>
      </dgm:t>
    </dgm:pt>
    <dgm:pt modelId="{EEE293B6-28DE-47D1-82CF-FDE70CB2F705}" type="parTrans" cxnId="{8A9CC821-7F66-4100-B590-2EA863EE60CF}">
      <dgm:prSet/>
      <dgm:spPr/>
      <dgm:t>
        <a:bodyPr/>
        <a:lstStyle/>
        <a:p>
          <a:endParaRPr lang="zh-CN" altLang="en-US"/>
        </a:p>
      </dgm:t>
    </dgm:pt>
    <dgm:pt modelId="{5A27A8B7-42B9-4333-95A0-3FA4FFD0C20F}" type="sibTrans" cxnId="{8A9CC821-7F66-4100-B590-2EA863EE60CF}">
      <dgm:prSet/>
      <dgm:spPr/>
      <dgm:t>
        <a:bodyPr/>
        <a:lstStyle/>
        <a:p>
          <a:endParaRPr lang="zh-CN" altLang="en-US"/>
        </a:p>
      </dgm:t>
    </dgm:pt>
    <dgm:pt modelId="{5A8809FF-E969-4349-A780-8BCA7E66BDF7}">
      <dgm:prSet/>
      <dgm:spPr/>
      <dgm:t>
        <a:bodyPr/>
        <a:lstStyle/>
        <a:p>
          <a:r>
            <a:rPr lang="zh-CN"/>
            <a:t>集成学习方法将多个个体学习器的结果集成在一起需要采用一定的策略</a:t>
          </a:r>
        </a:p>
      </dgm:t>
    </dgm:pt>
    <dgm:pt modelId="{5BD2089B-FA12-496D-8B39-B845746E74B0}" type="parTrans" cxnId="{1B337B40-8450-4805-9122-AC748BF93774}">
      <dgm:prSet/>
      <dgm:spPr/>
      <dgm:t>
        <a:bodyPr/>
        <a:lstStyle/>
        <a:p>
          <a:endParaRPr lang="zh-CN" altLang="en-US"/>
        </a:p>
      </dgm:t>
    </dgm:pt>
    <dgm:pt modelId="{DCDF7FF6-5A66-442B-A26A-C68130744119}" type="sibTrans" cxnId="{1B337B40-8450-4805-9122-AC748BF93774}">
      <dgm:prSet/>
      <dgm:spPr/>
      <dgm:t>
        <a:bodyPr/>
        <a:lstStyle/>
        <a:p>
          <a:endParaRPr lang="zh-CN" altLang="en-US"/>
        </a:p>
      </dgm:t>
    </dgm:pt>
    <dgm:pt modelId="{81116A36-9F44-4728-9565-33EAC6AA4A5D}">
      <dgm:prSet/>
      <dgm:spPr/>
      <dgm:t>
        <a:bodyPr/>
        <a:lstStyle/>
        <a:p>
          <a:r>
            <a:rPr lang="zh-CN"/>
            <a:t>常用集成策略</a:t>
          </a:r>
        </a:p>
      </dgm:t>
    </dgm:pt>
    <dgm:pt modelId="{EE1E2694-42EB-4CCA-8B13-BAD2F354D0C5}" type="parTrans" cxnId="{1321D9DA-111A-4EC6-825E-8A992B427CC2}">
      <dgm:prSet/>
      <dgm:spPr/>
      <dgm:t>
        <a:bodyPr/>
        <a:lstStyle/>
        <a:p>
          <a:endParaRPr lang="zh-CN" altLang="en-US"/>
        </a:p>
      </dgm:t>
    </dgm:pt>
    <dgm:pt modelId="{BD866218-4404-4A11-84C8-7D6E43F6F6E3}" type="sibTrans" cxnId="{1321D9DA-111A-4EC6-825E-8A992B427CC2}">
      <dgm:prSet/>
      <dgm:spPr/>
      <dgm:t>
        <a:bodyPr/>
        <a:lstStyle/>
        <a:p>
          <a:endParaRPr lang="zh-CN" altLang="en-US"/>
        </a:p>
      </dgm:t>
    </dgm:pt>
    <dgm:pt modelId="{622CDDDE-6ECC-42F8-9EA4-E913B197E335}">
      <dgm:prSet/>
      <dgm:spPr/>
      <dgm:t>
        <a:bodyPr/>
        <a:lstStyle/>
        <a:p>
          <a:r>
            <a:rPr lang="zh-CN" dirty="0"/>
            <a:t>平均法（</a:t>
          </a:r>
          <a:r>
            <a:rPr lang="en-US" dirty="0"/>
            <a:t>Averaging</a:t>
          </a:r>
          <a:r>
            <a:rPr lang="zh-CN" dirty="0"/>
            <a:t>）</a:t>
          </a:r>
        </a:p>
      </dgm:t>
    </dgm:pt>
    <dgm:pt modelId="{FDB0364F-EE05-4E99-8918-887FDB223F65}" type="parTrans" cxnId="{4E63312E-FE0D-475A-AFCC-823D8B93F64D}">
      <dgm:prSet/>
      <dgm:spPr/>
      <dgm:t>
        <a:bodyPr/>
        <a:lstStyle/>
        <a:p>
          <a:endParaRPr lang="zh-CN" altLang="en-US"/>
        </a:p>
      </dgm:t>
    </dgm:pt>
    <dgm:pt modelId="{59C80900-6E9F-4859-83AC-F06443035F17}" type="sibTrans" cxnId="{4E63312E-FE0D-475A-AFCC-823D8B93F64D}">
      <dgm:prSet/>
      <dgm:spPr/>
      <dgm:t>
        <a:bodyPr/>
        <a:lstStyle/>
        <a:p>
          <a:endParaRPr lang="zh-CN" altLang="en-US"/>
        </a:p>
      </dgm:t>
    </dgm:pt>
    <dgm:pt modelId="{C2534466-DA1B-4FE6-A6C8-3CBFF2DBE4C9}">
      <dgm:prSet/>
      <dgm:spPr/>
      <dgm:t>
        <a:bodyPr/>
        <a:lstStyle/>
        <a:p>
          <a:r>
            <a:rPr lang="zh-CN"/>
            <a:t>随机森林</a:t>
          </a:r>
        </a:p>
      </dgm:t>
    </dgm:pt>
    <dgm:pt modelId="{1E975D92-5D33-4754-99D8-5BBD4D4013B7}" type="parTrans" cxnId="{72861156-293E-4F30-BC71-92BE76AB51DE}">
      <dgm:prSet/>
      <dgm:spPr/>
      <dgm:t>
        <a:bodyPr/>
        <a:lstStyle/>
        <a:p>
          <a:endParaRPr lang="zh-CN" altLang="en-US"/>
        </a:p>
      </dgm:t>
    </dgm:pt>
    <dgm:pt modelId="{67B0CEC4-525D-47BB-9026-314F5BEFB754}" type="sibTrans" cxnId="{72861156-293E-4F30-BC71-92BE76AB51DE}">
      <dgm:prSet/>
      <dgm:spPr/>
      <dgm:t>
        <a:bodyPr/>
        <a:lstStyle/>
        <a:p>
          <a:endParaRPr lang="zh-CN" altLang="en-US"/>
        </a:p>
      </dgm:t>
    </dgm:pt>
    <dgm:pt modelId="{9D043114-CEEC-48D5-96DF-9751C442F030}">
      <dgm:prSet/>
      <dgm:spPr/>
      <dgm:t>
        <a:bodyPr/>
        <a:lstStyle/>
        <a:p>
          <a:r>
            <a:rPr lang="zh-CN" dirty="0"/>
            <a:t>回归：采用平均法</a:t>
          </a:r>
        </a:p>
      </dgm:t>
    </dgm:pt>
    <dgm:pt modelId="{0DEBE5D1-5178-427D-89DD-2697D8120171}" type="parTrans" cxnId="{E7F2D726-5BBC-4C43-A31F-8C15D9C592BF}">
      <dgm:prSet/>
      <dgm:spPr/>
      <dgm:t>
        <a:bodyPr/>
        <a:lstStyle/>
        <a:p>
          <a:endParaRPr lang="zh-CN" altLang="en-US"/>
        </a:p>
      </dgm:t>
    </dgm:pt>
    <dgm:pt modelId="{53388169-C731-4CB2-B3B6-B3B9BA1D2EBD}" type="sibTrans" cxnId="{E7F2D726-5BBC-4C43-A31F-8C15D9C592BF}">
      <dgm:prSet/>
      <dgm:spPr/>
      <dgm:t>
        <a:bodyPr/>
        <a:lstStyle/>
        <a:p>
          <a:endParaRPr lang="zh-CN" altLang="en-US"/>
        </a:p>
      </dgm:t>
    </dgm:pt>
    <dgm:pt modelId="{356FC284-2FFF-4EC9-8CE1-32B21DD6F22D}">
      <dgm:prSet/>
      <dgm:spPr/>
      <dgm:t>
        <a:bodyPr/>
        <a:lstStyle/>
        <a:p>
          <a:r>
            <a:rPr lang="zh-CN" dirty="0"/>
            <a:t>投票法（</a:t>
          </a:r>
          <a:r>
            <a:rPr lang="en-US" dirty="0"/>
            <a:t>Voting</a:t>
          </a:r>
          <a:r>
            <a:rPr lang="zh-CN" dirty="0"/>
            <a:t>）</a:t>
          </a:r>
        </a:p>
      </dgm:t>
    </dgm:pt>
    <dgm:pt modelId="{22855716-D3BF-4006-AAA0-3F117866A085}" type="parTrans" cxnId="{BF7B36D9-C4BB-4DFD-8CF5-A8AF8B3FF612}">
      <dgm:prSet/>
      <dgm:spPr/>
      <dgm:t>
        <a:bodyPr/>
        <a:lstStyle/>
        <a:p>
          <a:endParaRPr lang="zh-CN" altLang="en-US"/>
        </a:p>
      </dgm:t>
    </dgm:pt>
    <dgm:pt modelId="{413EB770-5521-41AF-A29C-20B3DBD4CFEC}" type="sibTrans" cxnId="{BF7B36D9-C4BB-4DFD-8CF5-A8AF8B3FF612}">
      <dgm:prSet/>
      <dgm:spPr/>
      <dgm:t>
        <a:bodyPr/>
        <a:lstStyle/>
        <a:p>
          <a:endParaRPr lang="zh-CN" altLang="en-US"/>
        </a:p>
      </dgm:t>
    </dgm:pt>
    <dgm:pt modelId="{42C71A1C-8E21-409B-B765-E3D92ED51FBB}">
      <dgm:prSet/>
      <dgm:spPr/>
      <dgm:t>
        <a:bodyPr/>
        <a:lstStyle/>
        <a:p>
          <a:r>
            <a:rPr lang="zh-CN" dirty="0"/>
            <a:t>堆叠法（</a:t>
          </a:r>
          <a:r>
            <a:rPr lang="en-US" dirty="0"/>
            <a:t>stacking</a:t>
          </a:r>
          <a:r>
            <a:rPr lang="zh-CN" dirty="0"/>
            <a:t>）。</a:t>
          </a:r>
        </a:p>
      </dgm:t>
    </dgm:pt>
    <dgm:pt modelId="{70ACF24B-01FA-41CF-9A30-F5D349424954}" type="parTrans" cxnId="{C7F0AB63-C8DE-4BA2-86B4-2178DD37F600}">
      <dgm:prSet/>
      <dgm:spPr/>
      <dgm:t>
        <a:bodyPr/>
        <a:lstStyle/>
        <a:p>
          <a:endParaRPr lang="zh-CN" altLang="en-US"/>
        </a:p>
      </dgm:t>
    </dgm:pt>
    <dgm:pt modelId="{9C943B59-B8FC-4CA9-8B76-FCD8BCC1B9B3}" type="sibTrans" cxnId="{C7F0AB63-C8DE-4BA2-86B4-2178DD37F600}">
      <dgm:prSet/>
      <dgm:spPr/>
      <dgm:t>
        <a:bodyPr/>
        <a:lstStyle/>
        <a:p>
          <a:endParaRPr lang="zh-CN" altLang="en-US"/>
        </a:p>
      </dgm:t>
    </dgm:pt>
    <dgm:pt modelId="{E703EA21-5598-4877-A547-C92C9053A14A}">
      <dgm:prSet/>
      <dgm:spPr/>
      <dgm:t>
        <a:bodyPr/>
        <a:lstStyle/>
        <a:p>
          <a:r>
            <a:rPr lang="zh-CN" dirty="0"/>
            <a:t>分类：采用投票法</a:t>
          </a:r>
        </a:p>
      </dgm:t>
    </dgm:pt>
    <dgm:pt modelId="{422BC756-9DCA-49AC-9746-5038A3C9DF61}" type="parTrans" cxnId="{0CF61BBA-5F18-409D-B9E8-D411D39A68A4}">
      <dgm:prSet/>
      <dgm:spPr/>
      <dgm:t>
        <a:bodyPr/>
        <a:lstStyle/>
        <a:p>
          <a:endParaRPr lang="zh-CN" altLang="en-US"/>
        </a:p>
      </dgm:t>
    </dgm:pt>
    <dgm:pt modelId="{5AF2D87A-AF79-4ED5-B49C-608ED821E414}" type="sibTrans" cxnId="{0CF61BBA-5F18-409D-B9E8-D411D39A68A4}">
      <dgm:prSet/>
      <dgm:spPr/>
      <dgm:t>
        <a:bodyPr/>
        <a:lstStyle/>
        <a:p>
          <a:endParaRPr lang="zh-CN" altLang="en-US"/>
        </a:p>
      </dgm:t>
    </dgm:pt>
    <dgm:pt modelId="{D67979CD-1DD1-4FB8-B199-D621334C376B}" type="pres">
      <dgm:prSet presAssocID="{A5DDEBA5-6EF6-44CA-AD1E-2F9F0E4219BE}" presName="Name0" presStyleCnt="0">
        <dgm:presLayoutVars>
          <dgm:dir/>
          <dgm:animLvl val="lvl"/>
          <dgm:resizeHandles val="exact"/>
        </dgm:presLayoutVars>
      </dgm:prSet>
      <dgm:spPr/>
    </dgm:pt>
    <dgm:pt modelId="{9767D504-686E-49DE-BB47-40E7526DB910}" type="pres">
      <dgm:prSet presAssocID="{D6747221-7244-4DEB-B3DA-4C8F656C20A4}" presName="composite" presStyleCnt="0"/>
      <dgm:spPr/>
    </dgm:pt>
    <dgm:pt modelId="{5F0402D1-8947-4599-A23B-9C8FBA7DCAB4}" type="pres">
      <dgm:prSet presAssocID="{D6747221-7244-4DEB-B3DA-4C8F656C20A4}" presName="parTx" presStyleLbl="alignNode1" presStyleIdx="0" presStyleCnt="3">
        <dgm:presLayoutVars>
          <dgm:chMax val="0"/>
          <dgm:chPref val="0"/>
          <dgm:bulletEnabled val="1"/>
        </dgm:presLayoutVars>
      </dgm:prSet>
      <dgm:spPr/>
    </dgm:pt>
    <dgm:pt modelId="{75E32E03-FA91-41C9-BEDD-02E0BA84653E}" type="pres">
      <dgm:prSet presAssocID="{D6747221-7244-4DEB-B3DA-4C8F656C20A4}" presName="desTx" presStyleLbl="alignAccFollowNode1" presStyleIdx="0" presStyleCnt="3">
        <dgm:presLayoutVars>
          <dgm:bulletEnabled val="1"/>
        </dgm:presLayoutVars>
      </dgm:prSet>
      <dgm:spPr/>
    </dgm:pt>
    <dgm:pt modelId="{03563B39-2B80-4729-8306-E97C67E11607}" type="pres">
      <dgm:prSet presAssocID="{5A27A8B7-42B9-4333-95A0-3FA4FFD0C20F}" presName="space" presStyleCnt="0"/>
      <dgm:spPr/>
    </dgm:pt>
    <dgm:pt modelId="{340A32D0-5ABF-446A-8472-8BA37BF3155D}" type="pres">
      <dgm:prSet presAssocID="{81116A36-9F44-4728-9565-33EAC6AA4A5D}" presName="composite" presStyleCnt="0"/>
      <dgm:spPr/>
    </dgm:pt>
    <dgm:pt modelId="{F0FB790E-EBD6-48DA-A33B-418A83CB9D6A}" type="pres">
      <dgm:prSet presAssocID="{81116A36-9F44-4728-9565-33EAC6AA4A5D}" presName="parTx" presStyleLbl="alignNode1" presStyleIdx="1" presStyleCnt="3">
        <dgm:presLayoutVars>
          <dgm:chMax val="0"/>
          <dgm:chPref val="0"/>
          <dgm:bulletEnabled val="1"/>
        </dgm:presLayoutVars>
      </dgm:prSet>
      <dgm:spPr/>
    </dgm:pt>
    <dgm:pt modelId="{6AE00374-3094-439C-8FDD-4734F543A5E3}" type="pres">
      <dgm:prSet presAssocID="{81116A36-9F44-4728-9565-33EAC6AA4A5D}" presName="desTx" presStyleLbl="alignAccFollowNode1" presStyleIdx="1" presStyleCnt="3">
        <dgm:presLayoutVars>
          <dgm:bulletEnabled val="1"/>
        </dgm:presLayoutVars>
      </dgm:prSet>
      <dgm:spPr/>
    </dgm:pt>
    <dgm:pt modelId="{DEE2AE6E-F1E0-4FFD-8273-1F4E904F635A}" type="pres">
      <dgm:prSet presAssocID="{BD866218-4404-4A11-84C8-7D6E43F6F6E3}" presName="space" presStyleCnt="0"/>
      <dgm:spPr/>
    </dgm:pt>
    <dgm:pt modelId="{E85285DB-4C66-4606-922D-C289E677D38C}" type="pres">
      <dgm:prSet presAssocID="{C2534466-DA1B-4FE6-A6C8-3CBFF2DBE4C9}" presName="composite" presStyleCnt="0"/>
      <dgm:spPr/>
    </dgm:pt>
    <dgm:pt modelId="{6EF665CE-2057-4AE6-92D9-D4CAD13C15F3}" type="pres">
      <dgm:prSet presAssocID="{C2534466-DA1B-4FE6-A6C8-3CBFF2DBE4C9}" presName="parTx" presStyleLbl="alignNode1" presStyleIdx="2" presStyleCnt="3">
        <dgm:presLayoutVars>
          <dgm:chMax val="0"/>
          <dgm:chPref val="0"/>
          <dgm:bulletEnabled val="1"/>
        </dgm:presLayoutVars>
      </dgm:prSet>
      <dgm:spPr/>
    </dgm:pt>
    <dgm:pt modelId="{FCC9FAEB-13D8-4368-AC50-E20E9E5F055C}" type="pres">
      <dgm:prSet presAssocID="{C2534466-DA1B-4FE6-A6C8-3CBFF2DBE4C9}" presName="desTx" presStyleLbl="alignAccFollowNode1" presStyleIdx="2" presStyleCnt="3">
        <dgm:presLayoutVars>
          <dgm:bulletEnabled val="1"/>
        </dgm:presLayoutVars>
      </dgm:prSet>
      <dgm:spPr/>
    </dgm:pt>
  </dgm:ptLst>
  <dgm:cxnLst>
    <dgm:cxn modelId="{8A9CC821-7F66-4100-B590-2EA863EE60CF}" srcId="{A5DDEBA5-6EF6-44CA-AD1E-2F9F0E4219BE}" destId="{D6747221-7244-4DEB-B3DA-4C8F656C20A4}" srcOrd="0" destOrd="0" parTransId="{EEE293B6-28DE-47D1-82CF-FDE70CB2F705}" sibTransId="{5A27A8B7-42B9-4333-95A0-3FA4FFD0C20F}"/>
    <dgm:cxn modelId="{E7F2D726-5BBC-4C43-A31F-8C15D9C592BF}" srcId="{C2534466-DA1B-4FE6-A6C8-3CBFF2DBE4C9}" destId="{9D043114-CEEC-48D5-96DF-9751C442F030}" srcOrd="0" destOrd="0" parTransId="{0DEBE5D1-5178-427D-89DD-2697D8120171}" sibTransId="{53388169-C731-4CB2-B3B6-B3B9BA1D2EBD}"/>
    <dgm:cxn modelId="{4E63312E-FE0D-475A-AFCC-823D8B93F64D}" srcId="{81116A36-9F44-4728-9565-33EAC6AA4A5D}" destId="{622CDDDE-6ECC-42F8-9EA4-E913B197E335}" srcOrd="0" destOrd="0" parTransId="{FDB0364F-EE05-4E99-8918-887FDB223F65}" sibTransId="{59C80900-6E9F-4859-83AC-F06443035F17}"/>
    <dgm:cxn modelId="{1B337B40-8450-4805-9122-AC748BF93774}" srcId="{D6747221-7244-4DEB-B3DA-4C8F656C20A4}" destId="{5A8809FF-E969-4349-A780-8BCA7E66BDF7}" srcOrd="0" destOrd="0" parTransId="{5BD2089B-FA12-496D-8B39-B845746E74B0}" sibTransId="{DCDF7FF6-5A66-442B-A26A-C68130744119}"/>
    <dgm:cxn modelId="{C7F0AB63-C8DE-4BA2-86B4-2178DD37F600}" srcId="{81116A36-9F44-4728-9565-33EAC6AA4A5D}" destId="{42C71A1C-8E21-409B-B765-E3D92ED51FBB}" srcOrd="2" destOrd="0" parTransId="{70ACF24B-01FA-41CF-9A30-F5D349424954}" sibTransId="{9C943B59-B8FC-4CA9-8B76-FCD8BCC1B9B3}"/>
    <dgm:cxn modelId="{B1B90467-F317-4391-8857-B33F5A7BAD76}" type="presOf" srcId="{81116A36-9F44-4728-9565-33EAC6AA4A5D}" destId="{F0FB790E-EBD6-48DA-A33B-418A83CB9D6A}" srcOrd="0" destOrd="0" presId="urn:microsoft.com/office/officeart/2005/8/layout/hList1"/>
    <dgm:cxn modelId="{6402A055-D5EF-41C0-98D3-8C5729A033E4}" type="presOf" srcId="{C2534466-DA1B-4FE6-A6C8-3CBFF2DBE4C9}" destId="{6EF665CE-2057-4AE6-92D9-D4CAD13C15F3}" srcOrd="0" destOrd="0" presId="urn:microsoft.com/office/officeart/2005/8/layout/hList1"/>
    <dgm:cxn modelId="{72861156-293E-4F30-BC71-92BE76AB51DE}" srcId="{A5DDEBA5-6EF6-44CA-AD1E-2F9F0E4219BE}" destId="{C2534466-DA1B-4FE6-A6C8-3CBFF2DBE4C9}" srcOrd="2" destOrd="0" parTransId="{1E975D92-5D33-4754-99D8-5BBD4D4013B7}" sibTransId="{67B0CEC4-525D-47BB-9026-314F5BEFB754}"/>
    <dgm:cxn modelId="{14472D57-BB4E-4578-9746-2ED319423D9C}" type="presOf" srcId="{A5DDEBA5-6EF6-44CA-AD1E-2F9F0E4219BE}" destId="{D67979CD-1DD1-4FB8-B199-D621334C376B}" srcOrd="0" destOrd="0" presId="urn:microsoft.com/office/officeart/2005/8/layout/hList1"/>
    <dgm:cxn modelId="{A002AF79-5E42-4D5F-905F-8332436358D9}" type="presOf" srcId="{622CDDDE-6ECC-42F8-9EA4-E913B197E335}" destId="{6AE00374-3094-439C-8FDD-4734F543A5E3}" srcOrd="0" destOrd="0" presId="urn:microsoft.com/office/officeart/2005/8/layout/hList1"/>
    <dgm:cxn modelId="{9D3927A2-3964-4ED1-A8AC-C10451CEAED9}" type="presOf" srcId="{356FC284-2FFF-4EC9-8CE1-32B21DD6F22D}" destId="{6AE00374-3094-439C-8FDD-4734F543A5E3}" srcOrd="0" destOrd="1" presId="urn:microsoft.com/office/officeart/2005/8/layout/hList1"/>
    <dgm:cxn modelId="{E58C03A7-E850-4344-96C7-EA8A4EE382DC}" type="presOf" srcId="{D6747221-7244-4DEB-B3DA-4C8F656C20A4}" destId="{5F0402D1-8947-4599-A23B-9C8FBA7DCAB4}" srcOrd="0" destOrd="0" presId="urn:microsoft.com/office/officeart/2005/8/layout/hList1"/>
    <dgm:cxn modelId="{681230B6-C3F7-4ABC-B285-0B3811F9B461}" type="presOf" srcId="{9D043114-CEEC-48D5-96DF-9751C442F030}" destId="{FCC9FAEB-13D8-4368-AC50-E20E9E5F055C}" srcOrd="0" destOrd="0" presId="urn:microsoft.com/office/officeart/2005/8/layout/hList1"/>
    <dgm:cxn modelId="{0CF61BBA-5F18-409D-B9E8-D411D39A68A4}" srcId="{C2534466-DA1B-4FE6-A6C8-3CBFF2DBE4C9}" destId="{E703EA21-5598-4877-A547-C92C9053A14A}" srcOrd="1" destOrd="0" parTransId="{422BC756-9DCA-49AC-9746-5038A3C9DF61}" sibTransId="{5AF2D87A-AF79-4ED5-B49C-608ED821E414}"/>
    <dgm:cxn modelId="{BF7B36D9-C4BB-4DFD-8CF5-A8AF8B3FF612}" srcId="{81116A36-9F44-4728-9565-33EAC6AA4A5D}" destId="{356FC284-2FFF-4EC9-8CE1-32B21DD6F22D}" srcOrd="1" destOrd="0" parTransId="{22855716-D3BF-4006-AAA0-3F117866A085}" sibTransId="{413EB770-5521-41AF-A29C-20B3DBD4CFEC}"/>
    <dgm:cxn modelId="{1321D9DA-111A-4EC6-825E-8A992B427CC2}" srcId="{A5DDEBA5-6EF6-44CA-AD1E-2F9F0E4219BE}" destId="{81116A36-9F44-4728-9565-33EAC6AA4A5D}" srcOrd="1" destOrd="0" parTransId="{EE1E2694-42EB-4CCA-8B13-BAD2F354D0C5}" sibTransId="{BD866218-4404-4A11-84C8-7D6E43F6F6E3}"/>
    <dgm:cxn modelId="{3B4B91F1-62BA-4944-B3CB-97C4FD244064}" type="presOf" srcId="{42C71A1C-8E21-409B-B765-E3D92ED51FBB}" destId="{6AE00374-3094-439C-8FDD-4734F543A5E3}" srcOrd="0" destOrd="2" presId="urn:microsoft.com/office/officeart/2005/8/layout/hList1"/>
    <dgm:cxn modelId="{81F256FA-F7C6-4CFE-84E3-AC46C095D46D}" type="presOf" srcId="{5A8809FF-E969-4349-A780-8BCA7E66BDF7}" destId="{75E32E03-FA91-41C9-BEDD-02E0BA84653E}" srcOrd="0" destOrd="0" presId="urn:microsoft.com/office/officeart/2005/8/layout/hList1"/>
    <dgm:cxn modelId="{713A3FFB-3C9D-41C7-87DA-763EAB70967E}" type="presOf" srcId="{E703EA21-5598-4877-A547-C92C9053A14A}" destId="{FCC9FAEB-13D8-4368-AC50-E20E9E5F055C}" srcOrd="0" destOrd="1" presId="urn:microsoft.com/office/officeart/2005/8/layout/hList1"/>
    <dgm:cxn modelId="{1C6475B9-A539-4277-A411-73D8846910C4}" type="presParOf" srcId="{D67979CD-1DD1-4FB8-B199-D621334C376B}" destId="{9767D504-686E-49DE-BB47-40E7526DB910}" srcOrd="0" destOrd="0" presId="urn:microsoft.com/office/officeart/2005/8/layout/hList1"/>
    <dgm:cxn modelId="{BD56265D-F855-4F2D-8167-0A3B221F4156}" type="presParOf" srcId="{9767D504-686E-49DE-BB47-40E7526DB910}" destId="{5F0402D1-8947-4599-A23B-9C8FBA7DCAB4}" srcOrd="0" destOrd="0" presId="urn:microsoft.com/office/officeart/2005/8/layout/hList1"/>
    <dgm:cxn modelId="{7B8E414C-D449-4AB0-BC8B-9E07C8B051E5}" type="presParOf" srcId="{9767D504-686E-49DE-BB47-40E7526DB910}" destId="{75E32E03-FA91-41C9-BEDD-02E0BA84653E}" srcOrd="1" destOrd="0" presId="urn:microsoft.com/office/officeart/2005/8/layout/hList1"/>
    <dgm:cxn modelId="{687299BB-1F2E-4ABB-8716-510BF0F67B87}" type="presParOf" srcId="{D67979CD-1DD1-4FB8-B199-D621334C376B}" destId="{03563B39-2B80-4729-8306-E97C67E11607}" srcOrd="1" destOrd="0" presId="urn:microsoft.com/office/officeart/2005/8/layout/hList1"/>
    <dgm:cxn modelId="{17E9760D-23C3-4FC4-8298-96B106B1B684}" type="presParOf" srcId="{D67979CD-1DD1-4FB8-B199-D621334C376B}" destId="{340A32D0-5ABF-446A-8472-8BA37BF3155D}" srcOrd="2" destOrd="0" presId="urn:microsoft.com/office/officeart/2005/8/layout/hList1"/>
    <dgm:cxn modelId="{8B0C1A2D-77EE-4AF2-A3FE-68155AA130D2}" type="presParOf" srcId="{340A32D0-5ABF-446A-8472-8BA37BF3155D}" destId="{F0FB790E-EBD6-48DA-A33B-418A83CB9D6A}" srcOrd="0" destOrd="0" presId="urn:microsoft.com/office/officeart/2005/8/layout/hList1"/>
    <dgm:cxn modelId="{51947F5D-9FE6-40B4-B9C7-AB941C7FB5A2}" type="presParOf" srcId="{340A32D0-5ABF-446A-8472-8BA37BF3155D}" destId="{6AE00374-3094-439C-8FDD-4734F543A5E3}" srcOrd="1" destOrd="0" presId="urn:microsoft.com/office/officeart/2005/8/layout/hList1"/>
    <dgm:cxn modelId="{18027177-A158-45CF-9B6D-11397EA17857}" type="presParOf" srcId="{D67979CD-1DD1-4FB8-B199-D621334C376B}" destId="{DEE2AE6E-F1E0-4FFD-8273-1F4E904F635A}" srcOrd="3" destOrd="0" presId="urn:microsoft.com/office/officeart/2005/8/layout/hList1"/>
    <dgm:cxn modelId="{9B7BABED-A895-4DD3-BEDD-0D1C0DEDE4C4}" type="presParOf" srcId="{D67979CD-1DD1-4FB8-B199-D621334C376B}" destId="{E85285DB-4C66-4606-922D-C289E677D38C}" srcOrd="4" destOrd="0" presId="urn:microsoft.com/office/officeart/2005/8/layout/hList1"/>
    <dgm:cxn modelId="{0508E4A7-BB02-48A7-9CD2-8750F3269EC5}" type="presParOf" srcId="{E85285DB-4C66-4606-922D-C289E677D38C}" destId="{6EF665CE-2057-4AE6-92D9-D4CAD13C15F3}" srcOrd="0" destOrd="0" presId="urn:microsoft.com/office/officeart/2005/8/layout/hList1"/>
    <dgm:cxn modelId="{B0B0DAC4-7557-4EA1-ABA6-C987BE90D200}" type="presParOf" srcId="{E85285DB-4C66-4606-922D-C289E677D38C}" destId="{FCC9FAEB-13D8-4368-AC50-E20E9E5F055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BC7A87-64DF-42D5-B76D-B0518147A2DC}" type="doc">
      <dgm:prSet loTypeId="urn:microsoft.com/office/officeart/2005/8/layout/process4" loCatId="list" qsTypeId="urn:microsoft.com/office/officeart/2005/8/quickstyle/simple4" qsCatId="simple" csTypeId="urn:microsoft.com/office/officeart/2005/8/colors/colorful5" csCatId="colorful" phldr="1"/>
      <dgm:spPr/>
      <dgm:t>
        <a:bodyPr/>
        <a:lstStyle/>
        <a:p>
          <a:endParaRPr lang="zh-CN" altLang="en-US"/>
        </a:p>
      </dgm:t>
    </dgm:pt>
    <dgm:pt modelId="{4D98E062-520F-4DDA-8907-5C541D28243B}">
      <dgm:prSet/>
      <dgm:spPr/>
      <dgm:t>
        <a:bodyPr/>
        <a:lstStyle/>
        <a:p>
          <a:r>
            <a:rPr lang="zh-CN" dirty="0"/>
            <a:t>（</a:t>
          </a:r>
          <a:r>
            <a:rPr lang="en-US" dirty="0"/>
            <a:t>1</a:t>
          </a:r>
          <a:r>
            <a:rPr lang="zh-CN" dirty="0"/>
            <a:t>）数据读入</a:t>
          </a:r>
        </a:p>
      </dgm:t>
    </dgm:pt>
    <dgm:pt modelId="{4245B1A0-68FA-4B72-9463-0AE058963428}" type="parTrans" cxnId="{E52F4448-851E-4F71-8308-E98CC22BC0C5}">
      <dgm:prSet/>
      <dgm:spPr/>
      <dgm:t>
        <a:bodyPr/>
        <a:lstStyle/>
        <a:p>
          <a:endParaRPr lang="zh-CN" altLang="en-US"/>
        </a:p>
      </dgm:t>
    </dgm:pt>
    <dgm:pt modelId="{3CE174C2-A890-49A5-A750-80A96C76687C}" type="sibTrans" cxnId="{E52F4448-851E-4F71-8308-E98CC22BC0C5}">
      <dgm:prSet/>
      <dgm:spPr/>
      <dgm:t>
        <a:bodyPr/>
        <a:lstStyle/>
        <a:p>
          <a:endParaRPr lang="zh-CN" altLang="en-US"/>
        </a:p>
      </dgm:t>
    </dgm:pt>
    <dgm:pt modelId="{4D36E8C4-8AEF-418D-ABEF-9A7E91BA353F}">
      <dgm:prSet/>
      <dgm:spPr/>
      <dgm:t>
        <a:bodyPr/>
        <a:lstStyle/>
        <a:p>
          <a:r>
            <a:rPr lang="zh-CN" dirty="0"/>
            <a:t>（</a:t>
          </a:r>
          <a:r>
            <a:rPr lang="en-US" dirty="0"/>
            <a:t>2</a:t>
          </a:r>
          <a:r>
            <a:rPr lang="zh-CN" dirty="0"/>
            <a:t>）划分训练集与测试集，利用随机森林算法进行模型训练，回归分析</a:t>
          </a:r>
        </a:p>
      </dgm:t>
    </dgm:pt>
    <dgm:pt modelId="{3DC86695-5BA9-4DDB-A8C6-A312761C9AC5}" type="parTrans" cxnId="{E7D91932-2588-4805-888D-72B9396E7EDC}">
      <dgm:prSet/>
      <dgm:spPr/>
      <dgm:t>
        <a:bodyPr/>
        <a:lstStyle/>
        <a:p>
          <a:endParaRPr lang="zh-CN" altLang="en-US"/>
        </a:p>
      </dgm:t>
    </dgm:pt>
    <dgm:pt modelId="{EECB3D91-507E-43B8-9F92-8096D0EFFAB5}" type="sibTrans" cxnId="{E7D91932-2588-4805-888D-72B9396E7EDC}">
      <dgm:prSet/>
      <dgm:spPr/>
      <dgm:t>
        <a:bodyPr/>
        <a:lstStyle/>
        <a:p>
          <a:endParaRPr lang="zh-CN" altLang="en-US"/>
        </a:p>
      </dgm:t>
    </dgm:pt>
    <dgm:pt modelId="{0F565053-5321-40F6-B437-2BE31DD85395}">
      <dgm:prSet/>
      <dgm:spPr/>
      <dgm:t>
        <a:bodyPr/>
        <a:lstStyle/>
        <a:p>
          <a:r>
            <a:rPr lang="zh-CN" dirty="0"/>
            <a:t>（</a:t>
          </a:r>
          <a:r>
            <a:rPr lang="en-US" dirty="0"/>
            <a:t>3</a:t>
          </a:r>
          <a:r>
            <a:rPr lang="zh-CN" dirty="0"/>
            <a:t>）根据随机森林模型预测测试集的“</a:t>
          </a:r>
          <a:r>
            <a:rPr lang="en-US" dirty="0"/>
            <a:t>MEDV</a:t>
          </a:r>
          <a:r>
            <a:rPr lang="zh-CN" dirty="0"/>
            <a:t>”值</a:t>
          </a:r>
        </a:p>
      </dgm:t>
    </dgm:pt>
    <dgm:pt modelId="{6B7FF57B-BDE1-4072-8796-87D1E9F445CA}" type="parTrans" cxnId="{5DC48C5F-55DA-4E31-A557-ABB9F8C2F6CD}">
      <dgm:prSet/>
      <dgm:spPr/>
      <dgm:t>
        <a:bodyPr/>
        <a:lstStyle/>
        <a:p>
          <a:endParaRPr lang="zh-CN" altLang="en-US"/>
        </a:p>
      </dgm:t>
    </dgm:pt>
    <dgm:pt modelId="{9416BD9B-BF5A-4620-979F-70C3D62A76F7}" type="sibTrans" cxnId="{5DC48C5F-55DA-4E31-A557-ABB9F8C2F6CD}">
      <dgm:prSet/>
      <dgm:spPr/>
      <dgm:t>
        <a:bodyPr/>
        <a:lstStyle/>
        <a:p>
          <a:endParaRPr lang="zh-CN" altLang="en-US"/>
        </a:p>
      </dgm:t>
    </dgm:pt>
    <dgm:pt modelId="{CF9AB5A7-D1C1-41B2-985E-069691A3AC1B}">
      <dgm:prSet/>
      <dgm:spPr/>
      <dgm:t>
        <a:bodyPr/>
        <a:lstStyle/>
        <a:p>
          <a:r>
            <a:rPr lang="zh-CN"/>
            <a:t>（</a:t>
          </a:r>
          <a:r>
            <a:rPr lang="en-US"/>
            <a:t>4</a:t>
          </a:r>
          <a:r>
            <a:rPr lang="zh-CN"/>
            <a:t>）将随机森林模型给出的“</a:t>
          </a:r>
          <a:r>
            <a:rPr lang="en-US"/>
            <a:t>MEDV</a:t>
          </a:r>
          <a:r>
            <a:rPr lang="zh-CN"/>
            <a:t>”预测值与测试集自带的实际“</a:t>
          </a:r>
          <a:r>
            <a:rPr lang="en-US"/>
            <a:t>MEDV</a:t>
          </a:r>
          <a:r>
            <a:rPr lang="zh-CN"/>
            <a:t>”值进行对比分析，验证随机森林建模的有效性。</a:t>
          </a:r>
        </a:p>
      </dgm:t>
    </dgm:pt>
    <dgm:pt modelId="{B3ECC33E-0CCB-465F-B844-4A5992DC2E3B}" type="parTrans" cxnId="{F423242C-40E2-4E1F-98BB-7FD7C1EF40F0}">
      <dgm:prSet/>
      <dgm:spPr/>
      <dgm:t>
        <a:bodyPr/>
        <a:lstStyle/>
        <a:p>
          <a:endParaRPr lang="zh-CN" altLang="en-US"/>
        </a:p>
      </dgm:t>
    </dgm:pt>
    <dgm:pt modelId="{B1C0A6F0-C304-4B84-8586-D1C83CD9E63F}" type="sibTrans" cxnId="{F423242C-40E2-4E1F-98BB-7FD7C1EF40F0}">
      <dgm:prSet/>
      <dgm:spPr/>
      <dgm:t>
        <a:bodyPr/>
        <a:lstStyle/>
        <a:p>
          <a:endParaRPr lang="zh-CN" altLang="en-US"/>
        </a:p>
      </dgm:t>
    </dgm:pt>
    <dgm:pt modelId="{5096C215-A911-4F40-950E-E3E17A7E32C0}" type="pres">
      <dgm:prSet presAssocID="{29BC7A87-64DF-42D5-B76D-B0518147A2DC}" presName="Name0" presStyleCnt="0">
        <dgm:presLayoutVars>
          <dgm:dir/>
          <dgm:animLvl val="lvl"/>
          <dgm:resizeHandles val="exact"/>
        </dgm:presLayoutVars>
      </dgm:prSet>
      <dgm:spPr/>
    </dgm:pt>
    <dgm:pt modelId="{8DFB93A7-34C7-4EDC-A932-A05E4047F431}" type="pres">
      <dgm:prSet presAssocID="{CF9AB5A7-D1C1-41B2-985E-069691A3AC1B}" presName="boxAndChildren" presStyleCnt="0"/>
      <dgm:spPr/>
    </dgm:pt>
    <dgm:pt modelId="{78FC98E1-3CA5-419A-A5C2-7159037EFFBD}" type="pres">
      <dgm:prSet presAssocID="{CF9AB5A7-D1C1-41B2-985E-069691A3AC1B}" presName="parentTextBox" presStyleLbl="node1" presStyleIdx="0" presStyleCnt="4"/>
      <dgm:spPr/>
    </dgm:pt>
    <dgm:pt modelId="{07C4DB68-1F09-4CC1-8DA0-D3B5078B9C54}" type="pres">
      <dgm:prSet presAssocID="{9416BD9B-BF5A-4620-979F-70C3D62A76F7}" presName="sp" presStyleCnt="0"/>
      <dgm:spPr/>
    </dgm:pt>
    <dgm:pt modelId="{C3B74E17-104A-4DBA-A670-EBF16EA5B084}" type="pres">
      <dgm:prSet presAssocID="{0F565053-5321-40F6-B437-2BE31DD85395}" presName="arrowAndChildren" presStyleCnt="0"/>
      <dgm:spPr/>
    </dgm:pt>
    <dgm:pt modelId="{DD204621-DA83-4373-80F3-B548D691CB7C}" type="pres">
      <dgm:prSet presAssocID="{0F565053-5321-40F6-B437-2BE31DD85395}" presName="parentTextArrow" presStyleLbl="node1" presStyleIdx="1" presStyleCnt="4"/>
      <dgm:spPr/>
    </dgm:pt>
    <dgm:pt modelId="{7CD57BC4-6832-4193-9C53-A1866A37B7E6}" type="pres">
      <dgm:prSet presAssocID="{EECB3D91-507E-43B8-9F92-8096D0EFFAB5}" presName="sp" presStyleCnt="0"/>
      <dgm:spPr/>
    </dgm:pt>
    <dgm:pt modelId="{666E629C-310B-46C3-8909-95F5A6F3985B}" type="pres">
      <dgm:prSet presAssocID="{4D36E8C4-8AEF-418D-ABEF-9A7E91BA353F}" presName="arrowAndChildren" presStyleCnt="0"/>
      <dgm:spPr/>
    </dgm:pt>
    <dgm:pt modelId="{9B0B6C05-49B3-4943-A47B-07BE48147D0A}" type="pres">
      <dgm:prSet presAssocID="{4D36E8C4-8AEF-418D-ABEF-9A7E91BA353F}" presName="parentTextArrow" presStyleLbl="node1" presStyleIdx="2" presStyleCnt="4"/>
      <dgm:spPr/>
    </dgm:pt>
    <dgm:pt modelId="{A5B57F87-F2FD-43DA-B841-77F3E1678320}" type="pres">
      <dgm:prSet presAssocID="{3CE174C2-A890-49A5-A750-80A96C76687C}" presName="sp" presStyleCnt="0"/>
      <dgm:spPr/>
    </dgm:pt>
    <dgm:pt modelId="{7019B2B4-D5EA-4457-AA57-9834FE64BC55}" type="pres">
      <dgm:prSet presAssocID="{4D98E062-520F-4DDA-8907-5C541D28243B}" presName="arrowAndChildren" presStyleCnt="0"/>
      <dgm:spPr/>
    </dgm:pt>
    <dgm:pt modelId="{4D4C0CCA-3F4F-421F-B70F-A58E409972A2}" type="pres">
      <dgm:prSet presAssocID="{4D98E062-520F-4DDA-8907-5C541D28243B}" presName="parentTextArrow" presStyleLbl="node1" presStyleIdx="3" presStyleCnt="4"/>
      <dgm:spPr/>
    </dgm:pt>
  </dgm:ptLst>
  <dgm:cxnLst>
    <dgm:cxn modelId="{74F77A05-1BFA-49FD-99A4-B3F02805A763}" type="presOf" srcId="{29BC7A87-64DF-42D5-B76D-B0518147A2DC}" destId="{5096C215-A911-4F40-950E-E3E17A7E32C0}" srcOrd="0" destOrd="0" presId="urn:microsoft.com/office/officeart/2005/8/layout/process4"/>
    <dgm:cxn modelId="{B4BF430E-75D9-417F-B389-C606EB3E2A02}" type="presOf" srcId="{4D98E062-520F-4DDA-8907-5C541D28243B}" destId="{4D4C0CCA-3F4F-421F-B70F-A58E409972A2}" srcOrd="0" destOrd="0" presId="urn:microsoft.com/office/officeart/2005/8/layout/process4"/>
    <dgm:cxn modelId="{F423242C-40E2-4E1F-98BB-7FD7C1EF40F0}" srcId="{29BC7A87-64DF-42D5-B76D-B0518147A2DC}" destId="{CF9AB5A7-D1C1-41B2-985E-069691A3AC1B}" srcOrd="3" destOrd="0" parTransId="{B3ECC33E-0CCB-465F-B844-4A5992DC2E3B}" sibTransId="{B1C0A6F0-C304-4B84-8586-D1C83CD9E63F}"/>
    <dgm:cxn modelId="{E7D91932-2588-4805-888D-72B9396E7EDC}" srcId="{29BC7A87-64DF-42D5-B76D-B0518147A2DC}" destId="{4D36E8C4-8AEF-418D-ABEF-9A7E91BA353F}" srcOrd="1" destOrd="0" parTransId="{3DC86695-5BA9-4DDB-A8C6-A312761C9AC5}" sibTransId="{EECB3D91-507E-43B8-9F92-8096D0EFFAB5}"/>
    <dgm:cxn modelId="{A7A03B5D-47C2-4956-9F74-18D5AB9D986B}" type="presOf" srcId="{4D36E8C4-8AEF-418D-ABEF-9A7E91BA353F}" destId="{9B0B6C05-49B3-4943-A47B-07BE48147D0A}" srcOrd="0" destOrd="0" presId="urn:microsoft.com/office/officeart/2005/8/layout/process4"/>
    <dgm:cxn modelId="{5DC48C5F-55DA-4E31-A557-ABB9F8C2F6CD}" srcId="{29BC7A87-64DF-42D5-B76D-B0518147A2DC}" destId="{0F565053-5321-40F6-B437-2BE31DD85395}" srcOrd="2" destOrd="0" parTransId="{6B7FF57B-BDE1-4072-8796-87D1E9F445CA}" sibTransId="{9416BD9B-BF5A-4620-979F-70C3D62A76F7}"/>
    <dgm:cxn modelId="{E52F4448-851E-4F71-8308-E98CC22BC0C5}" srcId="{29BC7A87-64DF-42D5-B76D-B0518147A2DC}" destId="{4D98E062-520F-4DDA-8907-5C541D28243B}" srcOrd="0" destOrd="0" parTransId="{4245B1A0-68FA-4B72-9463-0AE058963428}" sibTransId="{3CE174C2-A890-49A5-A750-80A96C76687C}"/>
    <dgm:cxn modelId="{DB673CAE-EDE6-4002-B697-F36AEB58FDD2}" type="presOf" srcId="{CF9AB5A7-D1C1-41B2-985E-069691A3AC1B}" destId="{78FC98E1-3CA5-419A-A5C2-7159037EFFBD}" srcOrd="0" destOrd="0" presId="urn:microsoft.com/office/officeart/2005/8/layout/process4"/>
    <dgm:cxn modelId="{88DB6EC6-122B-48E5-9F88-8A703DAC602B}" type="presOf" srcId="{0F565053-5321-40F6-B437-2BE31DD85395}" destId="{DD204621-DA83-4373-80F3-B548D691CB7C}" srcOrd="0" destOrd="0" presId="urn:microsoft.com/office/officeart/2005/8/layout/process4"/>
    <dgm:cxn modelId="{8A293B96-495F-4AB3-8527-58DF182ADAE2}" type="presParOf" srcId="{5096C215-A911-4F40-950E-E3E17A7E32C0}" destId="{8DFB93A7-34C7-4EDC-A932-A05E4047F431}" srcOrd="0" destOrd="0" presId="urn:microsoft.com/office/officeart/2005/8/layout/process4"/>
    <dgm:cxn modelId="{5B1CE765-9BA1-4AEF-BA94-7AE55007CB37}" type="presParOf" srcId="{8DFB93A7-34C7-4EDC-A932-A05E4047F431}" destId="{78FC98E1-3CA5-419A-A5C2-7159037EFFBD}" srcOrd="0" destOrd="0" presId="urn:microsoft.com/office/officeart/2005/8/layout/process4"/>
    <dgm:cxn modelId="{20B1080A-1D6A-4165-8273-98C1064B4F42}" type="presParOf" srcId="{5096C215-A911-4F40-950E-E3E17A7E32C0}" destId="{07C4DB68-1F09-4CC1-8DA0-D3B5078B9C54}" srcOrd="1" destOrd="0" presId="urn:microsoft.com/office/officeart/2005/8/layout/process4"/>
    <dgm:cxn modelId="{3DF76274-83FB-4643-BAED-2C02F6CC3C24}" type="presParOf" srcId="{5096C215-A911-4F40-950E-E3E17A7E32C0}" destId="{C3B74E17-104A-4DBA-A670-EBF16EA5B084}" srcOrd="2" destOrd="0" presId="urn:microsoft.com/office/officeart/2005/8/layout/process4"/>
    <dgm:cxn modelId="{E24173CD-5BAD-4C06-8375-988FB53F40BD}" type="presParOf" srcId="{C3B74E17-104A-4DBA-A670-EBF16EA5B084}" destId="{DD204621-DA83-4373-80F3-B548D691CB7C}" srcOrd="0" destOrd="0" presId="urn:microsoft.com/office/officeart/2005/8/layout/process4"/>
    <dgm:cxn modelId="{FC374272-C01E-42EC-9D59-A4C06FDC960A}" type="presParOf" srcId="{5096C215-A911-4F40-950E-E3E17A7E32C0}" destId="{7CD57BC4-6832-4193-9C53-A1866A37B7E6}" srcOrd="3" destOrd="0" presId="urn:microsoft.com/office/officeart/2005/8/layout/process4"/>
    <dgm:cxn modelId="{D1EB8EC6-93F4-4515-9E81-3A667D0E2C9B}" type="presParOf" srcId="{5096C215-A911-4F40-950E-E3E17A7E32C0}" destId="{666E629C-310B-46C3-8909-95F5A6F3985B}" srcOrd="4" destOrd="0" presId="urn:microsoft.com/office/officeart/2005/8/layout/process4"/>
    <dgm:cxn modelId="{0CA6EB58-466E-469E-8909-A30D3ECCCFD3}" type="presParOf" srcId="{666E629C-310B-46C3-8909-95F5A6F3985B}" destId="{9B0B6C05-49B3-4943-A47B-07BE48147D0A}" srcOrd="0" destOrd="0" presId="urn:microsoft.com/office/officeart/2005/8/layout/process4"/>
    <dgm:cxn modelId="{036D5B04-BCA5-4A63-9DF7-E24C777D2C99}" type="presParOf" srcId="{5096C215-A911-4F40-950E-E3E17A7E32C0}" destId="{A5B57F87-F2FD-43DA-B841-77F3E1678320}" srcOrd="5" destOrd="0" presId="urn:microsoft.com/office/officeart/2005/8/layout/process4"/>
    <dgm:cxn modelId="{3D8EE742-95E5-4E90-818C-41AA05E3AAC7}" type="presParOf" srcId="{5096C215-A911-4F40-950E-E3E17A7E32C0}" destId="{7019B2B4-D5EA-4457-AA57-9834FE64BC55}" srcOrd="6" destOrd="0" presId="urn:microsoft.com/office/officeart/2005/8/layout/process4"/>
    <dgm:cxn modelId="{30DEAFB1-8366-40A2-8F8F-7B3F1D82BAF4}" type="presParOf" srcId="{7019B2B4-D5EA-4457-AA57-9834FE64BC55}" destId="{4D4C0CCA-3F4F-421F-B70F-A58E409972A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EF0354-46DD-4279-840D-2135E8AB1109}" type="doc">
      <dgm:prSet loTypeId="urn:microsoft.com/office/officeart/2005/8/layout/chart3" loCatId="relationship" qsTypeId="urn:microsoft.com/office/officeart/2005/8/quickstyle/simple5" qsCatId="simple" csTypeId="urn:microsoft.com/office/officeart/2005/8/colors/colorful5" csCatId="colorful"/>
      <dgm:spPr/>
      <dgm:t>
        <a:bodyPr/>
        <a:lstStyle/>
        <a:p>
          <a:endParaRPr lang="zh-CN" altLang="en-US"/>
        </a:p>
      </dgm:t>
    </dgm:pt>
    <dgm:pt modelId="{4F0878FA-C399-46B0-8964-F877AD2F82C7}">
      <dgm:prSet custT="1"/>
      <dgm:spPr/>
      <dgm:t>
        <a:bodyPr/>
        <a:lstStyle/>
        <a:p>
          <a:r>
            <a:rPr lang="en-US" sz="3200"/>
            <a:t>Python</a:t>
          </a:r>
          <a:r>
            <a:rPr lang="zh-CN" sz="3200"/>
            <a:t>语言</a:t>
          </a:r>
        </a:p>
      </dgm:t>
    </dgm:pt>
    <dgm:pt modelId="{2B4DB12A-11AD-48AA-AD16-0C8FC9B9C9AD}" type="parTrans" cxnId="{F4C4DBF9-4E61-4D45-ACC6-829C1077C1C8}">
      <dgm:prSet/>
      <dgm:spPr/>
      <dgm:t>
        <a:bodyPr/>
        <a:lstStyle/>
        <a:p>
          <a:endParaRPr lang="zh-CN" altLang="en-US" sz="1200"/>
        </a:p>
      </dgm:t>
    </dgm:pt>
    <dgm:pt modelId="{6AC011F4-6A2F-448C-AF1C-A34A1E6E5BB4}" type="sibTrans" cxnId="{F4C4DBF9-4E61-4D45-ACC6-829C1077C1C8}">
      <dgm:prSet/>
      <dgm:spPr/>
      <dgm:t>
        <a:bodyPr/>
        <a:lstStyle/>
        <a:p>
          <a:endParaRPr lang="zh-CN" altLang="en-US" sz="1200"/>
        </a:p>
      </dgm:t>
    </dgm:pt>
    <dgm:pt modelId="{A2A2EAFA-20A8-4E07-999A-EF8663268629}">
      <dgm:prSet custT="1"/>
      <dgm:spPr/>
      <dgm:t>
        <a:bodyPr/>
        <a:lstStyle/>
        <a:p>
          <a:r>
            <a:rPr lang="en-US" sz="3200"/>
            <a:t>matplotlib</a:t>
          </a:r>
          <a:r>
            <a:rPr lang="zh-CN" sz="3200"/>
            <a:t>包</a:t>
          </a:r>
        </a:p>
      </dgm:t>
    </dgm:pt>
    <dgm:pt modelId="{62A779B5-006D-44D9-A2F3-C46A269CF93F}" type="parTrans" cxnId="{53897437-6668-40F4-BB78-4166445BC612}">
      <dgm:prSet/>
      <dgm:spPr/>
      <dgm:t>
        <a:bodyPr/>
        <a:lstStyle/>
        <a:p>
          <a:endParaRPr lang="zh-CN" altLang="en-US" sz="1200"/>
        </a:p>
      </dgm:t>
    </dgm:pt>
    <dgm:pt modelId="{6FCFBF52-D760-4E0A-A3E6-49B3B1DB467D}" type="sibTrans" cxnId="{53897437-6668-40F4-BB78-4166445BC612}">
      <dgm:prSet/>
      <dgm:spPr/>
      <dgm:t>
        <a:bodyPr/>
        <a:lstStyle/>
        <a:p>
          <a:endParaRPr lang="zh-CN" altLang="en-US" sz="1200"/>
        </a:p>
      </dgm:t>
    </dgm:pt>
    <dgm:pt modelId="{ACA964A6-4641-4ED7-BE84-8203E25DDC52}">
      <dgm:prSet custT="1"/>
      <dgm:spPr/>
      <dgm:t>
        <a:bodyPr/>
        <a:lstStyle/>
        <a:p>
          <a:r>
            <a:rPr lang="en-US" sz="3200"/>
            <a:t>Scikit-learn</a:t>
          </a:r>
          <a:r>
            <a:rPr lang="zh-CN" sz="3200"/>
            <a:t>包</a:t>
          </a:r>
        </a:p>
      </dgm:t>
    </dgm:pt>
    <dgm:pt modelId="{1B582295-B4B5-40F7-B872-BD643C94BAE0}" type="parTrans" cxnId="{D165991F-F9E5-4878-AD00-6A13CADABF7D}">
      <dgm:prSet/>
      <dgm:spPr/>
      <dgm:t>
        <a:bodyPr/>
        <a:lstStyle/>
        <a:p>
          <a:endParaRPr lang="zh-CN" altLang="en-US" sz="1200"/>
        </a:p>
      </dgm:t>
    </dgm:pt>
    <dgm:pt modelId="{73D0B51A-F4D9-4F49-B217-C7B767D21835}" type="sibTrans" cxnId="{D165991F-F9E5-4878-AD00-6A13CADABF7D}">
      <dgm:prSet/>
      <dgm:spPr/>
      <dgm:t>
        <a:bodyPr/>
        <a:lstStyle/>
        <a:p>
          <a:endParaRPr lang="zh-CN" altLang="en-US" sz="1200"/>
        </a:p>
      </dgm:t>
    </dgm:pt>
    <dgm:pt modelId="{78D27235-D48B-4938-A466-BBEE51061C44}" type="pres">
      <dgm:prSet presAssocID="{CEEF0354-46DD-4279-840D-2135E8AB1109}" presName="compositeShape" presStyleCnt="0">
        <dgm:presLayoutVars>
          <dgm:chMax val="7"/>
          <dgm:dir/>
          <dgm:resizeHandles val="exact"/>
        </dgm:presLayoutVars>
      </dgm:prSet>
      <dgm:spPr/>
    </dgm:pt>
    <dgm:pt modelId="{F8C56597-FA29-43C5-B8CA-F979FD0D1994}" type="pres">
      <dgm:prSet presAssocID="{CEEF0354-46DD-4279-840D-2135E8AB1109}" presName="wedge1" presStyleLbl="node1" presStyleIdx="0" presStyleCnt="3"/>
      <dgm:spPr/>
    </dgm:pt>
    <dgm:pt modelId="{DCDEA732-B745-49A7-9909-E4F9B72CDAA7}" type="pres">
      <dgm:prSet presAssocID="{CEEF0354-46DD-4279-840D-2135E8AB1109}" presName="wedge1Tx" presStyleLbl="node1" presStyleIdx="0" presStyleCnt="3">
        <dgm:presLayoutVars>
          <dgm:chMax val="0"/>
          <dgm:chPref val="0"/>
          <dgm:bulletEnabled val="1"/>
        </dgm:presLayoutVars>
      </dgm:prSet>
      <dgm:spPr/>
    </dgm:pt>
    <dgm:pt modelId="{FE9A81B5-D319-4681-BF30-F369C0D4042D}" type="pres">
      <dgm:prSet presAssocID="{CEEF0354-46DD-4279-840D-2135E8AB1109}" presName="wedge2" presStyleLbl="node1" presStyleIdx="1" presStyleCnt="3"/>
      <dgm:spPr/>
    </dgm:pt>
    <dgm:pt modelId="{EFAC16DF-4431-44E1-A321-E11C5FEA122A}" type="pres">
      <dgm:prSet presAssocID="{CEEF0354-46DD-4279-840D-2135E8AB1109}" presName="wedge2Tx" presStyleLbl="node1" presStyleIdx="1" presStyleCnt="3">
        <dgm:presLayoutVars>
          <dgm:chMax val="0"/>
          <dgm:chPref val="0"/>
          <dgm:bulletEnabled val="1"/>
        </dgm:presLayoutVars>
      </dgm:prSet>
      <dgm:spPr/>
    </dgm:pt>
    <dgm:pt modelId="{7A3E84D0-155D-4985-A056-EE75C9CA4843}" type="pres">
      <dgm:prSet presAssocID="{CEEF0354-46DD-4279-840D-2135E8AB1109}" presName="wedge3" presStyleLbl="node1" presStyleIdx="2" presStyleCnt="3"/>
      <dgm:spPr/>
    </dgm:pt>
    <dgm:pt modelId="{70C83DFC-1A47-4CBF-BA55-FDD3F3FF1D95}" type="pres">
      <dgm:prSet presAssocID="{CEEF0354-46DD-4279-840D-2135E8AB1109}" presName="wedge3Tx" presStyleLbl="node1" presStyleIdx="2" presStyleCnt="3">
        <dgm:presLayoutVars>
          <dgm:chMax val="0"/>
          <dgm:chPref val="0"/>
          <dgm:bulletEnabled val="1"/>
        </dgm:presLayoutVars>
      </dgm:prSet>
      <dgm:spPr/>
    </dgm:pt>
  </dgm:ptLst>
  <dgm:cxnLst>
    <dgm:cxn modelId="{F9178010-21E3-4617-8A28-0BD89E1A0419}" type="presOf" srcId="{A2A2EAFA-20A8-4E07-999A-EF8663268629}" destId="{FE9A81B5-D319-4681-BF30-F369C0D4042D}" srcOrd="0" destOrd="0" presId="urn:microsoft.com/office/officeart/2005/8/layout/chart3"/>
    <dgm:cxn modelId="{D165991F-F9E5-4878-AD00-6A13CADABF7D}" srcId="{CEEF0354-46DD-4279-840D-2135E8AB1109}" destId="{ACA964A6-4641-4ED7-BE84-8203E25DDC52}" srcOrd="2" destOrd="0" parTransId="{1B582295-B4B5-40F7-B872-BD643C94BAE0}" sibTransId="{73D0B51A-F4D9-4F49-B217-C7B767D21835}"/>
    <dgm:cxn modelId="{5DFBBD32-91B3-49CD-B693-B2D902C5C729}" type="presOf" srcId="{4F0878FA-C399-46B0-8964-F877AD2F82C7}" destId="{DCDEA732-B745-49A7-9909-E4F9B72CDAA7}" srcOrd="1" destOrd="0" presId="urn:microsoft.com/office/officeart/2005/8/layout/chart3"/>
    <dgm:cxn modelId="{53897437-6668-40F4-BB78-4166445BC612}" srcId="{CEEF0354-46DD-4279-840D-2135E8AB1109}" destId="{A2A2EAFA-20A8-4E07-999A-EF8663268629}" srcOrd="1" destOrd="0" parTransId="{62A779B5-006D-44D9-A2F3-C46A269CF93F}" sibTransId="{6FCFBF52-D760-4E0A-A3E6-49B3B1DB467D}"/>
    <dgm:cxn modelId="{4375B17A-3EC3-413C-B36A-8DBDF18C2DBC}" type="presOf" srcId="{CEEF0354-46DD-4279-840D-2135E8AB1109}" destId="{78D27235-D48B-4938-A466-BBEE51061C44}" srcOrd="0" destOrd="0" presId="urn:microsoft.com/office/officeart/2005/8/layout/chart3"/>
    <dgm:cxn modelId="{6D213988-AED7-41CC-AE1A-4D590F6440AB}" type="presOf" srcId="{ACA964A6-4641-4ED7-BE84-8203E25DDC52}" destId="{70C83DFC-1A47-4CBF-BA55-FDD3F3FF1D95}" srcOrd="1" destOrd="0" presId="urn:microsoft.com/office/officeart/2005/8/layout/chart3"/>
    <dgm:cxn modelId="{9AB05EB4-A8A2-429F-8075-A840E924A9AD}" type="presOf" srcId="{A2A2EAFA-20A8-4E07-999A-EF8663268629}" destId="{EFAC16DF-4431-44E1-A321-E11C5FEA122A}" srcOrd="1" destOrd="0" presId="urn:microsoft.com/office/officeart/2005/8/layout/chart3"/>
    <dgm:cxn modelId="{B104CBE5-71EB-4458-A540-7DF59C64F4E4}" type="presOf" srcId="{4F0878FA-C399-46B0-8964-F877AD2F82C7}" destId="{F8C56597-FA29-43C5-B8CA-F979FD0D1994}" srcOrd="0" destOrd="0" presId="urn:microsoft.com/office/officeart/2005/8/layout/chart3"/>
    <dgm:cxn modelId="{228D2FEC-B5FB-4259-8BA0-96A652D39449}" type="presOf" srcId="{ACA964A6-4641-4ED7-BE84-8203E25DDC52}" destId="{7A3E84D0-155D-4985-A056-EE75C9CA4843}" srcOrd="0" destOrd="0" presId="urn:microsoft.com/office/officeart/2005/8/layout/chart3"/>
    <dgm:cxn modelId="{F4C4DBF9-4E61-4D45-ACC6-829C1077C1C8}" srcId="{CEEF0354-46DD-4279-840D-2135E8AB1109}" destId="{4F0878FA-C399-46B0-8964-F877AD2F82C7}" srcOrd="0" destOrd="0" parTransId="{2B4DB12A-11AD-48AA-AD16-0C8FC9B9C9AD}" sibTransId="{6AC011F4-6A2F-448C-AF1C-A34A1E6E5BB4}"/>
    <dgm:cxn modelId="{959697FA-D683-485E-93ED-DE3220DF2FDB}" type="presParOf" srcId="{78D27235-D48B-4938-A466-BBEE51061C44}" destId="{F8C56597-FA29-43C5-B8CA-F979FD0D1994}" srcOrd="0" destOrd="0" presId="urn:microsoft.com/office/officeart/2005/8/layout/chart3"/>
    <dgm:cxn modelId="{92388524-D2FF-49B3-B50A-CD09BFF02E30}" type="presParOf" srcId="{78D27235-D48B-4938-A466-BBEE51061C44}" destId="{DCDEA732-B745-49A7-9909-E4F9B72CDAA7}" srcOrd="1" destOrd="0" presId="urn:microsoft.com/office/officeart/2005/8/layout/chart3"/>
    <dgm:cxn modelId="{10BDE237-5732-4C7D-9539-D86A8B0BE0F6}" type="presParOf" srcId="{78D27235-D48B-4938-A466-BBEE51061C44}" destId="{FE9A81B5-D319-4681-BF30-F369C0D4042D}" srcOrd="2" destOrd="0" presId="urn:microsoft.com/office/officeart/2005/8/layout/chart3"/>
    <dgm:cxn modelId="{99C631A6-5569-4208-9E9C-9A3BE0AF0217}" type="presParOf" srcId="{78D27235-D48B-4938-A466-BBEE51061C44}" destId="{EFAC16DF-4431-44E1-A321-E11C5FEA122A}" srcOrd="3" destOrd="0" presId="urn:microsoft.com/office/officeart/2005/8/layout/chart3"/>
    <dgm:cxn modelId="{F7F85302-947C-4609-ADBC-F9A33D5FF284}" type="presParOf" srcId="{78D27235-D48B-4938-A466-BBEE51061C44}" destId="{7A3E84D0-155D-4985-A056-EE75C9CA4843}" srcOrd="4" destOrd="0" presId="urn:microsoft.com/office/officeart/2005/8/layout/chart3"/>
    <dgm:cxn modelId="{BDDF80D3-8857-458C-BDB2-8405C81019F4}" type="presParOf" srcId="{78D27235-D48B-4938-A466-BBEE51061C44}" destId="{70C83DFC-1A47-4CBF-BA55-FDD3F3FF1D95}"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E6FF0-03FF-4914-A09F-69DC102460A2}">
      <dsp:nvSpPr>
        <dsp:cNvPr id="0" name=""/>
        <dsp:cNvSpPr/>
      </dsp:nvSpPr>
      <dsp:spPr>
        <a:xfrm>
          <a:off x="-5385069" y="-824620"/>
          <a:ext cx="6412151" cy="6412151"/>
        </a:xfrm>
        <a:prstGeom prst="blockArc">
          <a:avLst>
            <a:gd name="adj1" fmla="val 18900000"/>
            <a:gd name="adj2" fmla="val 2700000"/>
            <a:gd name="adj3" fmla="val 337"/>
          </a:avLst>
        </a:pr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B361CD-FA30-45FB-B407-F180B965C3FB}">
      <dsp:nvSpPr>
        <dsp:cNvPr id="0" name=""/>
        <dsp:cNvSpPr/>
      </dsp:nvSpPr>
      <dsp:spPr>
        <a:xfrm>
          <a:off x="449121" y="297586"/>
          <a:ext cx="9448373" cy="595554"/>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2721"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a:t>6.1</a:t>
          </a:r>
          <a:r>
            <a:rPr lang="zh-CN" sz="2900" kern="1200"/>
            <a:t>应用场景	</a:t>
          </a:r>
        </a:p>
      </dsp:txBody>
      <dsp:txXfrm>
        <a:off x="449121" y="297586"/>
        <a:ext cx="9448373" cy="595554"/>
      </dsp:txXfrm>
    </dsp:sp>
    <dsp:sp modelId="{29624A77-8643-403F-984A-4374F7E31D14}">
      <dsp:nvSpPr>
        <dsp:cNvPr id="0" name=""/>
        <dsp:cNvSpPr/>
      </dsp:nvSpPr>
      <dsp:spPr>
        <a:xfrm>
          <a:off x="76900" y="223142"/>
          <a:ext cx="744442" cy="744442"/>
        </a:xfrm>
        <a:prstGeom prst="ellipse">
          <a:avLst/>
        </a:prstGeom>
        <a:solidFill>
          <a:schemeClr val="lt1">
            <a:hueOff val="0"/>
            <a:satOff val="0"/>
            <a:lumOff val="0"/>
            <a:alphaOff val="0"/>
          </a:schemeClr>
        </a:solidFill>
        <a:ln w="6350"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93DFCDF-6F99-43C6-9BD6-5CE1BABC2A69}">
      <dsp:nvSpPr>
        <dsp:cNvPr id="0" name=""/>
        <dsp:cNvSpPr/>
      </dsp:nvSpPr>
      <dsp:spPr>
        <a:xfrm>
          <a:off x="875878" y="1190632"/>
          <a:ext cx="9021616" cy="595554"/>
        </a:xfrm>
        <a:prstGeom prst="rect">
          <a:avLst/>
        </a:prstGeom>
        <a:gradFill rotWithShape="0">
          <a:gsLst>
            <a:gs pos="0">
              <a:schemeClr val="accent5">
                <a:hueOff val="-1838336"/>
                <a:satOff val="-2557"/>
                <a:lumOff val="-981"/>
                <a:alphaOff val="0"/>
                <a:shade val="47500"/>
                <a:satMod val="137000"/>
              </a:schemeClr>
            </a:gs>
            <a:gs pos="55000">
              <a:schemeClr val="accent5">
                <a:hueOff val="-1838336"/>
                <a:satOff val="-2557"/>
                <a:lumOff val="-981"/>
                <a:alphaOff val="0"/>
                <a:shade val="69000"/>
                <a:satMod val="137000"/>
              </a:schemeClr>
            </a:gs>
            <a:gs pos="100000">
              <a:schemeClr val="accent5">
                <a:hueOff val="-1838336"/>
                <a:satOff val="-2557"/>
                <a:lumOff val="-981"/>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2721"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a:t>6.2</a:t>
          </a:r>
          <a:r>
            <a:rPr lang="zh-CN" sz="2900" kern="1200"/>
            <a:t>算法原理	</a:t>
          </a:r>
        </a:p>
      </dsp:txBody>
      <dsp:txXfrm>
        <a:off x="875878" y="1190632"/>
        <a:ext cx="9021616" cy="595554"/>
      </dsp:txXfrm>
    </dsp:sp>
    <dsp:sp modelId="{DA2FBFEA-A96E-4960-919F-14C130597FB3}">
      <dsp:nvSpPr>
        <dsp:cNvPr id="0" name=""/>
        <dsp:cNvSpPr/>
      </dsp:nvSpPr>
      <dsp:spPr>
        <a:xfrm>
          <a:off x="503657" y="1116187"/>
          <a:ext cx="744442" cy="744442"/>
        </a:xfrm>
        <a:prstGeom prst="ellipse">
          <a:avLst/>
        </a:prstGeom>
        <a:solidFill>
          <a:schemeClr val="lt1">
            <a:hueOff val="0"/>
            <a:satOff val="0"/>
            <a:lumOff val="0"/>
            <a:alphaOff val="0"/>
          </a:schemeClr>
        </a:solidFill>
        <a:ln w="6350" cap="rnd" cmpd="sng" algn="ctr">
          <a:solidFill>
            <a:schemeClr val="accent5">
              <a:hueOff val="-1838336"/>
              <a:satOff val="-2557"/>
              <a:lumOff val="-981"/>
              <a:alphaOff val="0"/>
            </a:schemeClr>
          </a:solidFill>
          <a:prstDash val="solid"/>
        </a:ln>
        <a:effectLst/>
      </dsp:spPr>
      <dsp:style>
        <a:lnRef idx="1">
          <a:scrgbClr r="0" g="0" b="0"/>
        </a:lnRef>
        <a:fillRef idx="1">
          <a:scrgbClr r="0" g="0" b="0"/>
        </a:fillRef>
        <a:effectRef idx="0">
          <a:scrgbClr r="0" g="0" b="0"/>
        </a:effectRef>
        <a:fontRef idx="minor"/>
      </dsp:style>
    </dsp:sp>
    <dsp:sp modelId="{0C8A0F17-F736-4CC4-8359-119540280D88}">
      <dsp:nvSpPr>
        <dsp:cNvPr id="0" name=""/>
        <dsp:cNvSpPr/>
      </dsp:nvSpPr>
      <dsp:spPr>
        <a:xfrm>
          <a:off x="1006858" y="2083677"/>
          <a:ext cx="8890636" cy="595554"/>
        </a:xfrm>
        <a:prstGeom prst="rect">
          <a:avLst/>
        </a:prstGeom>
        <a:gradFill rotWithShape="0">
          <a:gsLst>
            <a:gs pos="0">
              <a:schemeClr val="accent5">
                <a:hueOff val="-3676672"/>
                <a:satOff val="-5114"/>
                <a:lumOff val="-1961"/>
                <a:alphaOff val="0"/>
                <a:shade val="47500"/>
                <a:satMod val="137000"/>
              </a:schemeClr>
            </a:gs>
            <a:gs pos="55000">
              <a:schemeClr val="accent5">
                <a:hueOff val="-3676672"/>
                <a:satOff val="-5114"/>
                <a:lumOff val="-1961"/>
                <a:alphaOff val="0"/>
                <a:shade val="69000"/>
                <a:satMod val="137000"/>
              </a:schemeClr>
            </a:gs>
            <a:gs pos="100000">
              <a:schemeClr val="accent5">
                <a:hueOff val="-3676672"/>
                <a:satOff val="-5114"/>
                <a:lumOff val="-1961"/>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2721"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a:t>6.3</a:t>
          </a:r>
          <a:r>
            <a:rPr lang="zh-CN" sz="2900" kern="1200"/>
            <a:t>核心术语	</a:t>
          </a:r>
        </a:p>
      </dsp:txBody>
      <dsp:txXfrm>
        <a:off x="1006858" y="2083677"/>
        <a:ext cx="8890636" cy="595554"/>
      </dsp:txXfrm>
    </dsp:sp>
    <dsp:sp modelId="{2D9F907F-F7EF-4A60-8C17-0372767FDA76}">
      <dsp:nvSpPr>
        <dsp:cNvPr id="0" name=""/>
        <dsp:cNvSpPr/>
      </dsp:nvSpPr>
      <dsp:spPr>
        <a:xfrm>
          <a:off x="634637" y="2009233"/>
          <a:ext cx="744442" cy="744442"/>
        </a:xfrm>
        <a:prstGeom prst="ellipse">
          <a:avLst/>
        </a:prstGeom>
        <a:solidFill>
          <a:schemeClr val="lt1">
            <a:hueOff val="0"/>
            <a:satOff val="0"/>
            <a:lumOff val="0"/>
            <a:alphaOff val="0"/>
          </a:schemeClr>
        </a:solidFill>
        <a:ln w="6350" cap="rnd" cmpd="sng" algn="ctr">
          <a:solidFill>
            <a:schemeClr val="accent5">
              <a:hueOff val="-3676672"/>
              <a:satOff val="-5114"/>
              <a:lumOff val="-1961"/>
              <a:alphaOff val="0"/>
            </a:schemeClr>
          </a:solidFill>
          <a:prstDash val="solid"/>
        </a:ln>
        <a:effectLst/>
      </dsp:spPr>
      <dsp:style>
        <a:lnRef idx="1">
          <a:scrgbClr r="0" g="0" b="0"/>
        </a:lnRef>
        <a:fillRef idx="1">
          <a:scrgbClr r="0" g="0" b="0"/>
        </a:fillRef>
        <a:effectRef idx="0">
          <a:scrgbClr r="0" g="0" b="0"/>
        </a:effectRef>
        <a:fontRef idx="minor"/>
      </dsp:style>
    </dsp:sp>
    <dsp:sp modelId="{0C9FCC46-D93C-49EC-8661-6077CB8ACEEC}">
      <dsp:nvSpPr>
        <dsp:cNvPr id="0" name=""/>
        <dsp:cNvSpPr/>
      </dsp:nvSpPr>
      <dsp:spPr>
        <a:xfrm>
          <a:off x="875878" y="2976723"/>
          <a:ext cx="9021616" cy="595554"/>
        </a:xfrm>
        <a:prstGeom prst="rect">
          <a:avLst/>
        </a:prstGeom>
        <a:gradFill rotWithShape="0">
          <a:gsLst>
            <a:gs pos="0">
              <a:schemeClr val="accent5">
                <a:hueOff val="-5515009"/>
                <a:satOff val="-7671"/>
                <a:lumOff val="-2942"/>
                <a:alphaOff val="0"/>
                <a:shade val="47500"/>
                <a:satMod val="137000"/>
              </a:schemeClr>
            </a:gs>
            <a:gs pos="55000">
              <a:schemeClr val="accent5">
                <a:hueOff val="-5515009"/>
                <a:satOff val="-7671"/>
                <a:lumOff val="-2942"/>
                <a:alphaOff val="0"/>
                <a:shade val="69000"/>
                <a:satMod val="137000"/>
              </a:schemeClr>
            </a:gs>
            <a:gs pos="100000">
              <a:schemeClr val="accent5">
                <a:hueOff val="-5515009"/>
                <a:satOff val="-7671"/>
                <a:lumOff val="-2942"/>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2721"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a:t>6.4 Python</a:t>
          </a:r>
          <a:r>
            <a:rPr lang="zh-CN" sz="2900" kern="1200"/>
            <a:t>编程实践</a:t>
          </a:r>
          <a:r>
            <a:rPr lang="en-US" sz="2900" kern="1200"/>
            <a:t>——</a:t>
          </a:r>
          <a:r>
            <a:rPr lang="zh-CN" sz="2900" kern="1200"/>
            <a:t>房屋价格预测分析	</a:t>
          </a:r>
        </a:p>
      </dsp:txBody>
      <dsp:txXfrm>
        <a:off x="875878" y="2976723"/>
        <a:ext cx="9021616" cy="595554"/>
      </dsp:txXfrm>
    </dsp:sp>
    <dsp:sp modelId="{CD482713-3FC6-426E-966D-85456C38B675}">
      <dsp:nvSpPr>
        <dsp:cNvPr id="0" name=""/>
        <dsp:cNvSpPr/>
      </dsp:nvSpPr>
      <dsp:spPr>
        <a:xfrm>
          <a:off x="503657" y="2902279"/>
          <a:ext cx="744442" cy="744442"/>
        </a:xfrm>
        <a:prstGeom prst="ellipse">
          <a:avLst/>
        </a:prstGeom>
        <a:solidFill>
          <a:schemeClr val="lt1">
            <a:hueOff val="0"/>
            <a:satOff val="0"/>
            <a:lumOff val="0"/>
            <a:alphaOff val="0"/>
          </a:schemeClr>
        </a:solidFill>
        <a:ln w="6350" cap="rnd" cmpd="sng" algn="ctr">
          <a:solidFill>
            <a:schemeClr val="accent5">
              <a:hueOff val="-5515009"/>
              <a:satOff val="-7671"/>
              <a:lumOff val="-2942"/>
              <a:alphaOff val="0"/>
            </a:schemeClr>
          </a:solidFill>
          <a:prstDash val="solid"/>
        </a:ln>
        <a:effectLst/>
      </dsp:spPr>
      <dsp:style>
        <a:lnRef idx="1">
          <a:scrgbClr r="0" g="0" b="0"/>
        </a:lnRef>
        <a:fillRef idx="1">
          <a:scrgbClr r="0" g="0" b="0"/>
        </a:fillRef>
        <a:effectRef idx="0">
          <a:scrgbClr r="0" g="0" b="0"/>
        </a:effectRef>
        <a:fontRef idx="minor"/>
      </dsp:style>
    </dsp:sp>
    <dsp:sp modelId="{39B0FBBF-6213-4D91-874E-56D9CA713FFA}">
      <dsp:nvSpPr>
        <dsp:cNvPr id="0" name=""/>
        <dsp:cNvSpPr/>
      </dsp:nvSpPr>
      <dsp:spPr>
        <a:xfrm>
          <a:off x="449121" y="3869769"/>
          <a:ext cx="9448373" cy="595554"/>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2721"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a:t>6.5</a:t>
          </a:r>
          <a:r>
            <a:rPr lang="zh-CN" sz="2900" kern="1200"/>
            <a:t>重点与难点解读	</a:t>
          </a:r>
        </a:p>
      </dsp:txBody>
      <dsp:txXfrm>
        <a:off x="449121" y="3869769"/>
        <a:ext cx="9448373" cy="595554"/>
      </dsp:txXfrm>
    </dsp:sp>
    <dsp:sp modelId="{3E61F2E3-5297-4AA8-8372-65501AC38451}">
      <dsp:nvSpPr>
        <dsp:cNvPr id="0" name=""/>
        <dsp:cNvSpPr/>
      </dsp:nvSpPr>
      <dsp:spPr>
        <a:xfrm>
          <a:off x="76900" y="3795324"/>
          <a:ext cx="744442" cy="744442"/>
        </a:xfrm>
        <a:prstGeom prst="ellipse">
          <a:avLst/>
        </a:prstGeom>
        <a:solidFill>
          <a:schemeClr val="lt1">
            <a:hueOff val="0"/>
            <a:satOff val="0"/>
            <a:lumOff val="0"/>
            <a:alphaOff val="0"/>
          </a:schemeClr>
        </a:solidFill>
        <a:ln w="6350" cap="rnd" cmpd="sng" algn="ctr">
          <a:solidFill>
            <a:schemeClr val="accent5">
              <a:hueOff val="-7353344"/>
              <a:satOff val="-10228"/>
              <a:lumOff val="-3922"/>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F18E0-9037-41F5-BE71-57F4B907643A}">
      <dsp:nvSpPr>
        <dsp:cNvPr id="0" name=""/>
        <dsp:cNvSpPr/>
      </dsp:nvSpPr>
      <dsp:spPr>
        <a:xfrm>
          <a:off x="2310" y="58822"/>
          <a:ext cx="6997152" cy="547200"/>
        </a:xfrm>
        <a:prstGeom prst="rect">
          <a:avLst/>
        </a:prstGeom>
        <a:solidFill>
          <a:schemeClr val="accent5">
            <a:hueOff val="0"/>
            <a:satOff val="0"/>
            <a:lumOff val="0"/>
            <a:alphaOff val="0"/>
          </a:schemeClr>
        </a:solidFill>
        <a:ln w="48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sz="1900" kern="1200"/>
            <a:t>优点</a:t>
          </a:r>
        </a:p>
      </dsp:txBody>
      <dsp:txXfrm>
        <a:off x="2310" y="58822"/>
        <a:ext cx="6997152" cy="547200"/>
      </dsp:txXfrm>
    </dsp:sp>
    <dsp:sp modelId="{847B11AD-E3EF-48F0-A2BE-88C54CE161C7}">
      <dsp:nvSpPr>
        <dsp:cNvPr id="0" name=""/>
        <dsp:cNvSpPr/>
      </dsp:nvSpPr>
      <dsp:spPr>
        <a:xfrm>
          <a:off x="2310" y="606022"/>
          <a:ext cx="6997152" cy="3859469"/>
        </a:xfrm>
        <a:prstGeom prst="rect">
          <a:avLst/>
        </a:prstGeom>
        <a:solidFill>
          <a:schemeClr val="accent5">
            <a:tint val="40000"/>
            <a:alpha val="90000"/>
            <a:hueOff val="0"/>
            <a:satOff val="0"/>
            <a:lumOff val="0"/>
            <a:alphaOff val="0"/>
          </a:schemeClr>
        </a:solidFill>
        <a:ln w="48000" cap="flat" cmpd="thickThin"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sz="1900" kern="1200"/>
            <a:t>相比其他算法，有较高的准确率；</a:t>
          </a:r>
        </a:p>
        <a:p>
          <a:pPr marL="171450" lvl="1" indent="-171450" algn="l" defTabSz="844550">
            <a:lnSpc>
              <a:spcPct val="90000"/>
            </a:lnSpc>
            <a:spcBef>
              <a:spcPct val="0"/>
            </a:spcBef>
            <a:spcAft>
              <a:spcPct val="15000"/>
            </a:spcAft>
            <a:buChar char="•"/>
          </a:pPr>
          <a:r>
            <a:rPr lang="zh-CN" sz="1900" kern="1200"/>
            <a:t>在大型数据库中运行效率高；</a:t>
          </a:r>
        </a:p>
        <a:p>
          <a:pPr marL="171450" lvl="1" indent="-171450" algn="l" defTabSz="844550">
            <a:lnSpc>
              <a:spcPct val="90000"/>
            </a:lnSpc>
            <a:spcBef>
              <a:spcPct val="0"/>
            </a:spcBef>
            <a:spcAft>
              <a:spcPct val="15000"/>
            </a:spcAft>
            <a:buChar char="•"/>
          </a:pPr>
          <a:r>
            <a:rPr lang="zh-CN" sz="1900" kern="1200"/>
            <a:t>不用降维也可以处理高维特征；</a:t>
          </a:r>
        </a:p>
        <a:p>
          <a:pPr marL="171450" lvl="1" indent="-171450" algn="l" defTabSz="844550">
            <a:lnSpc>
              <a:spcPct val="90000"/>
            </a:lnSpc>
            <a:spcBef>
              <a:spcPct val="0"/>
            </a:spcBef>
            <a:spcAft>
              <a:spcPct val="15000"/>
            </a:spcAft>
            <a:buChar char="•"/>
          </a:pPr>
          <a:r>
            <a:rPr lang="zh-CN" sz="1900" kern="1200"/>
            <a:t>能够给出特征重要性；</a:t>
          </a:r>
        </a:p>
        <a:p>
          <a:pPr marL="171450" lvl="1" indent="-171450" algn="l" defTabSz="844550">
            <a:lnSpc>
              <a:spcPct val="90000"/>
            </a:lnSpc>
            <a:spcBef>
              <a:spcPct val="0"/>
            </a:spcBef>
            <a:spcAft>
              <a:spcPct val="15000"/>
            </a:spcAft>
            <a:buChar char="•"/>
          </a:pPr>
          <a:r>
            <a:rPr lang="zh-CN" sz="1900" kern="1200"/>
            <a:t>建树过程中内部使用无偏估计；</a:t>
          </a:r>
        </a:p>
        <a:p>
          <a:pPr marL="171450" lvl="1" indent="-171450" algn="l" defTabSz="844550">
            <a:lnSpc>
              <a:spcPct val="90000"/>
            </a:lnSpc>
            <a:spcBef>
              <a:spcPct val="0"/>
            </a:spcBef>
            <a:spcAft>
              <a:spcPct val="15000"/>
            </a:spcAft>
            <a:buChar char="•"/>
          </a:pPr>
          <a:r>
            <a:rPr lang="zh-CN" sz="1900" kern="1200"/>
            <a:t>有很好的处理缺失值的算法；</a:t>
          </a:r>
        </a:p>
        <a:p>
          <a:pPr marL="171450" lvl="1" indent="-171450" algn="l" defTabSz="844550">
            <a:lnSpc>
              <a:spcPct val="90000"/>
            </a:lnSpc>
            <a:spcBef>
              <a:spcPct val="0"/>
            </a:spcBef>
            <a:spcAft>
              <a:spcPct val="15000"/>
            </a:spcAft>
            <a:buChar char="•"/>
          </a:pPr>
          <a:r>
            <a:rPr lang="zh-CN" sz="1900" kern="1200"/>
            <a:t>能够有效的评估缺失值并在大量数据缺失时依然能够保持模型的准确度；</a:t>
          </a:r>
        </a:p>
        <a:p>
          <a:pPr marL="171450" lvl="1" indent="-171450" algn="l" defTabSz="844550">
            <a:lnSpc>
              <a:spcPct val="90000"/>
            </a:lnSpc>
            <a:spcBef>
              <a:spcPct val="0"/>
            </a:spcBef>
            <a:spcAft>
              <a:spcPct val="15000"/>
            </a:spcAft>
            <a:buChar char="•"/>
          </a:pPr>
          <a:r>
            <a:rPr lang="zh-CN" sz="1900" kern="1200"/>
            <a:t>对于类别不平衡数据能够平衡误差；</a:t>
          </a:r>
        </a:p>
        <a:p>
          <a:pPr marL="171450" lvl="1" indent="-171450" algn="l" defTabSz="844550">
            <a:lnSpc>
              <a:spcPct val="90000"/>
            </a:lnSpc>
            <a:spcBef>
              <a:spcPct val="0"/>
            </a:spcBef>
            <a:spcAft>
              <a:spcPct val="15000"/>
            </a:spcAft>
            <a:buChar char="•"/>
          </a:pPr>
          <a:r>
            <a:rPr lang="zh-CN" sz="1900" kern="1200"/>
            <a:t>产生的模型可以被应用到其他数据上；</a:t>
          </a:r>
        </a:p>
        <a:p>
          <a:pPr marL="171450" lvl="1" indent="-171450" algn="l" defTabSz="844550">
            <a:lnSpc>
              <a:spcPct val="90000"/>
            </a:lnSpc>
            <a:spcBef>
              <a:spcPct val="0"/>
            </a:spcBef>
            <a:spcAft>
              <a:spcPct val="15000"/>
            </a:spcAft>
            <a:buChar char="•"/>
          </a:pPr>
          <a:r>
            <a:rPr lang="zh-CN" sz="1900" kern="1200"/>
            <a:t>能够检测到特征之间的影响。</a:t>
          </a:r>
        </a:p>
      </dsp:txBody>
      <dsp:txXfrm>
        <a:off x="2310" y="606022"/>
        <a:ext cx="6997152" cy="3859469"/>
      </dsp:txXfrm>
    </dsp:sp>
    <dsp:sp modelId="{150D45FF-9E81-49CF-AF3E-944C468DAC2F}">
      <dsp:nvSpPr>
        <dsp:cNvPr id="0" name=""/>
        <dsp:cNvSpPr/>
      </dsp:nvSpPr>
      <dsp:spPr>
        <a:xfrm>
          <a:off x="7979063" y="58822"/>
          <a:ext cx="2387778" cy="547200"/>
        </a:xfrm>
        <a:prstGeom prst="rect">
          <a:avLst/>
        </a:prstGeom>
        <a:solidFill>
          <a:schemeClr val="accent5">
            <a:hueOff val="-7353344"/>
            <a:satOff val="-10228"/>
            <a:lumOff val="-3922"/>
            <a:alphaOff val="0"/>
          </a:schemeClr>
        </a:solidFill>
        <a:ln w="48000" cap="flat" cmpd="thickThin"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sz="1900" kern="1200"/>
            <a:t>缺点</a:t>
          </a:r>
        </a:p>
      </dsp:txBody>
      <dsp:txXfrm>
        <a:off x="7979063" y="58822"/>
        <a:ext cx="2387778" cy="547200"/>
      </dsp:txXfrm>
    </dsp:sp>
    <dsp:sp modelId="{720CF8E0-D0B6-4AB8-BA9C-30B64F552AA2}">
      <dsp:nvSpPr>
        <dsp:cNvPr id="0" name=""/>
        <dsp:cNvSpPr/>
      </dsp:nvSpPr>
      <dsp:spPr>
        <a:xfrm>
          <a:off x="7979063" y="606022"/>
          <a:ext cx="2387778" cy="3859469"/>
        </a:xfrm>
        <a:prstGeom prst="rect">
          <a:avLst/>
        </a:prstGeom>
        <a:solidFill>
          <a:schemeClr val="accent5">
            <a:tint val="40000"/>
            <a:alpha val="90000"/>
            <a:hueOff val="-7391755"/>
            <a:satOff val="-12816"/>
            <a:lumOff val="-1289"/>
            <a:alphaOff val="0"/>
          </a:schemeClr>
        </a:solidFill>
        <a:ln w="48000" cap="flat" cmpd="thickThin"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sz="1900" kern="1200"/>
            <a:t>无法控制模型内部的运行，可解释性差；</a:t>
          </a:r>
        </a:p>
        <a:p>
          <a:pPr marL="171450" lvl="1" indent="-171450" algn="l" defTabSz="844550">
            <a:lnSpc>
              <a:spcPct val="90000"/>
            </a:lnSpc>
            <a:spcBef>
              <a:spcPct val="0"/>
            </a:spcBef>
            <a:spcAft>
              <a:spcPct val="15000"/>
            </a:spcAft>
            <a:buChar char="•"/>
          </a:pPr>
          <a:r>
            <a:rPr lang="zh-CN" sz="1900" kern="1200"/>
            <a:t>对于低维数据模型训练效果较差；</a:t>
          </a:r>
        </a:p>
        <a:p>
          <a:pPr marL="171450" lvl="1" indent="-171450" algn="l" defTabSz="844550">
            <a:lnSpc>
              <a:spcPct val="90000"/>
            </a:lnSpc>
            <a:spcBef>
              <a:spcPct val="0"/>
            </a:spcBef>
            <a:spcAft>
              <a:spcPct val="15000"/>
            </a:spcAft>
            <a:buChar char="•"/>
          </a:pPr>
          <a:r>
            <a:rPr lang="zh-CN" sz="1900" kern="1200" dirty="0"/>
            <a:t>在某些噪声比较大的样本集上，容易陷入过拟合。</a:t>
          </a:r>
        </a:p>
      </dsp:txBody>
      <dsp:txXfrm>
        <a:off x="7979063" y="606022"/>
        <a:ext cx="2387778" cy="38594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173AC-81F7-4206-8C5D-D6C141D1E826}">
      <dsp:nvSpPr>
        <dsp:cNvPr id="0" name=""/>
        <dsp:cNvSpPr/>
      </dsp:nvSpPr>
      <dsp:spPr>
        <a:xfrm>
          <a:off x="3397" y="92394"/>
          <a:ext cx="3312318" cy="691200"/>
        </a:xfrm>
        <a:prstGeom prst="rect">
          <a:avLst/>
        </a:prstGeom>
        <a:solidFill>
          <a:schemeClr val="accent5">
            <a:hueOff val="0"/>
            <a:satOff val="0"/>
            <a:lumOff val="0"/>
            <a:alphaOff val="0"/>
          </a:schemeClr>
        </a:solidFill>
        <a:ln w="48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sz="2400" kern="1200"/>
            <a:t>提出</a:t>
          </a:r>
        </a:p>
      </dsp:txBody>
      <dsp:txXfrm>
        <a:off x="3397" y="92394"/>
        <a:ext cx="3312318" cy="691200"/>
      </dsp:txXfrm>
    </dsp:sp>
    <dsp:sp modelId="{0674A8CB-1027-4B90-90B9-21028EAD2F0A}">
      <dsp:nvSpPr>
        <dsp:cNvPr id="0" name=""/>
        <dsp:cNvSpPr/>
      </dsp:nvSpPr>
      <dsp:spPr>
        <a:xfrm>
          <a:off x="3397" y="783594"/>
          <a:ext cx="3312318" cy="3886920"/>
        </a:xfrm>
        <a:prstGeom prst="rect">
          <a:avLst/>
        </a:prstGeom>
        <a:solidFill>
          <a:schemeClr val="accent5">
            <a:tint val="40000"/>
            <a:alpha val="90000"/>
            <a:hueOff val="0"/>
            <a:satOff val="0"/>
            <a:lumOff val="0"/>
            <a:alphaOff val="0"/>
          </a:schemeClr>
        </a:solidFill>
        <a:ln w="48000" cap="flat" cmpd="thickThin"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XGBoost</a:t>
          </a:r>
          <a:r>
            <a:rPr lang="zh-CN" sz="2400" kern="1200"/>
            <a:t>算法</a:t>
          </a:r>
          <a:r>
            <a:rPr lang="en-US" sz="2400" kern="1200"/>
            <a:t>(eXtreme Gradient Boosting)</a:t>
          </a:r>
          <a:r>
            <a:rPr lang="zh-CN" sz="2400" kern="1200"/>
            <a:t>由陈天奇（</a:t>
          </a:r>
          <a:r>
            <a:rPr lang="en-US" sz="2400" kern="1200"/>
            <a:t>Tianqi Chen</a:t>
          </a:r>
          <a:r>
            <a:rPr lang="zh-CN" sz="2400" kern="1200"/>
            <a:t>）于</a:t>
          </a:r>
          <a:r>
            <a:rPr lang="en-US" sz="2400" kern="1200"/>
            <a:t>2014</a:t>
          </a:r>
          <a:r>
            <a:rPr lang="zh-CN" sz="2400" kern="1200"/>
            <a:t>年提出，是一种可扩展的基于决策树的集成学习算法，支持并行和分布式计算，并优化使用内存资源</a:t>
          </a:r>
        </a:p>
      </dsp:txBody>
      <dsp:txXfrm>
        <a:off x="3397" y="783594"/>
        <a:ext cx="3312318" cy="3886920"/>
      </dsp:txXfrm>
    </dsp:sp>
    <dsp:sp modelId="{97852B40-9D5C-4AF6-A61A-DD88AA47A5F3}">
      <dsp:nvSpPr>
        <dsp:cNvPr id="0" name=""/>
        <dsp:cNvSpPr/>
      </dsp:nvSpPr>
      <dsp:spPr>
        <a:xfrm>
          <a:off x="3779440" y="92394"/>
          <a:ext cx="3312318" cy="691200"/>
        </a:xfrm>
        <a:prstGeom prst="rect">
          <a:avLst/>
        </a:prstGeom>
        <a:solidFill>
          <a:schemeClr val="accent5">
            <a:hueOff val="-3676672"/>
            <a:satOff val="-5114"/>
            <a:lumOff val="-1961"/>
            <a:alphaOff val="0"/>
          </a:schemeClr>
        </a:solidFill>
        <a:ln w="48000" cap="flat" cmpd="thickThin"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sz="2400" kern="1200"/>
            <a:t>特点</a:t>
          </a:r>
        </a:p>
      </dsp:txBody>
      <dsp:txXfrm>
        <a:off x="3779440" y="92394"/>
        <a:ext cx="3312318" cy="691200"/>
      </dsp:txXfrm>
    </dsp:sp>
    <dsp:sp modelId="{ECAE92FC-6703-41AA-B2B0-7F1C8784F8E7}">
      <dsp:nvSpPr>
        <dsp:cNvPr id="0" name=""/>
        <dsp:cNvSpPr/>
      </dsp:nvSpPr>
      <dsp:spPr>
        <a:xfrm>
          <a:off x="3779440" y="783594"/>
          <a:ext cx="3312318" cy="3886920"/>
        </a:xfrm>
        <a:prstGeom prst="rect">
          <a:avLst/>
        </a:prstGeom>
        <a:solidFill>
          <a:schemeClr val="accent5">
            <a:tint val="40000"/>
            <a:alpha val="90000"/>
            <a:hueOff val="-3695877"/>
            <a:satOff val="-6408"/>
            <a:lumOff val="-644"/>
            <a:alphaOff val="0"/>
          </a:schemeClr>
        </a:solidFill>
        <a:ln w="48000" cap="flat" cmpd="thickThin"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sz="2400" kern="1200"/>
            <a:t>相对于</a:t>
          </a:r>
          <a:r>
            <a:rPr lang="en-US" sz="2400" kern="1200"/>
            <a:t>AdaBoost</a:t>
          </a:r>
          <a:r>
            <a:rPr lang="zh-CN" sz="2400" kern="1200"/>
            <a:t>以权重作为每棵树的标签，</a:t>
          </a:r>
          <a:r>
            <a:rPr lang="en-US" sz="2400" kern="1200"/>
            <a:t>XGBoost</a:t>
          </a:r>
          <a:r>
            <a:rPr lang="zh-CN" sz="2400" kern="1200"/>
            <a:t>使用梯度下降法，基于残差进行训练</a:t>
          </a:r>
        </a:p>
      </dsp:txBody>
      <dsp:txXfrm>
        <a:off x="3779440" y="783594"/>
        <a:ext cx="3312318" cy="3886920"/>
      </dsp:txXfrm>
    </dsp:sp>
    <dsp:sp modelId="{452BC091-4C76-4621-9A95-8EDAFB3CA137}">
      <dsp:nvSpPr>
        <dsp:cNvPr id="0" name=""/>
        <dsp:cNvSpPr/>
      </dsp:nvSpPr>
      <dsp:spPr>
        <a:xfrm>
          <a:off x="7555483" y="92394"/>
          <a:ext cx="3312318" cy="691200"/>
        </a:xfrm>
        <a:prstGeom prst="rect">
          <a:avLst/>
        </a:prstGeom>
        <a:solidFill>
          <a:schemeClr val="accent5">
            <a:hueOff val="-7353344"/>
            <a:satOff val="-10228"/>
            <a:lumOff val="-3922"/>
            <a:alphaOff val="0"/>
          </a:schemeClr>
        </a:solidFill>
        <a:ln w="48000" cap="flat" cmpd="thickThin"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sz="2400" kern="1200"/>
            <a:t>目标函数的近似表示</a:t>
          </a:r>
        </a:p>
      </dsp:txBody>
      <dsp:txXfrm>
        <a:off x="7555483" y="92394"/>
        <a:ext cx="3312318" cy="691200"/>
      </dsp:txXfrm>
    </dsp:sp>
    <dsp:sp modelId="{38063394-1DB1-4445-BA9F-36426C7A922D}">
      <dsp:nvSpPr>
        <dsp:cNvPr id="0" name=""/>
        <dsp:cNvSpPr/>
      </dsp:nvSpPr>
      <dsp:spPr>
        <a:xfrm>
          <a:off x="7555483" y="783594"/>
          <a:ext cx="3312318" cy="3886920"/>
        </a:xfrm>
        <a:prstGeom prst="rect">
          <a:avLst/>
        </a:prstGeom>
        <a:solidFill>
          <a:schemeClr val="accent5">
            <a:tint val="40000"/>
            <a:alpha val="90000"/>
            <a:hueOff val="-7391755"/>
            <a:satOff val="-12816"/>
            <a:lumOff val="-1289"/>
            <a:alphaOff val="0"/>
          </a:schemeClr>
        </a:solidFill>
        <a:ln w="48000" cap="flat" cmpd="thickThin"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err="1"/>
            <a:t>XGBoost</a:t>
          </a:r>
          <a:r>
            <a:rPr lang="zh-CN" sz="2400" kern="1200" dirty="0"/>
            <a:t>目标函数的近似表示有两个关键技术：</a:t>
          </a:r>
        </a:p>
        <a:p>
          <a:pPr marL="228600" lvl="1" indent="-228600" algn="l" defTabSz="1066800">
            <a:lnSpc>
              <a:spcPct val="90000"/>
            </a:lnSpc>
            <a:spcBef>
              <a:spcPct val="0"/>
            </a:spcBef>
            <a:spcAft>
              <a:spcPct val="15000"/>
            </a:spcAft>
            <a:buChar char="•"/>
          </a:pPr>
          <a:r>
            <a:rPr lang="en-US" sz="2400" kern="1200" dirty="0"/>
            <a:t>1</a:t>
          </a:r>
          <a:r>
            <a:rPr lang="zh-CN" sz="2400" kern="1200" dirty="0"/>
            <a:t>）泰勒展开式；</a:t>
          </a:r>
        </a:p>
        <a:p>
          <a:pPr marL="228600" lvl="1" indent="-228600" algn="l" defTabSz="1066800">
            <a:lnSpc>
              <a:spcPct val="90000"/>
            </a:lnSpc>
            <a:spcBef>
              <a:spcPct val="0"/>
            </a:spcBef>
            <a:spcAft>
              <a:spcPct val="15000"/>
            </a:spcAft>
            <a:buChar char="•"/>
          </a:pPr>
          <a:r>
            <a:rPr lang="en-US" sz="2400" kern="1200" dirty="0"/>
            <a:t>2</a:t>
          </a:r>
          <a:r>
            <a:rPr lang="zh-CN" sz="2400" kern="1200" dirty="0"/>
            <a:t>）树结构的参数化。</a:t>
          </a:r>
        </a:p>
      </dsp:txBody>
      <dsp:txXfrm>
        <a:off x="7555483" y="783594"/>
        <a:ext cx="3312318" cy="3886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6687F-1879-4BFE-B16F-131E4F298FD8}">
      <dsp:nvSpPr>
        <dsp:cNvPr id="0" name=""/>
        <dsp:cNvSpPr/>
      </dsp:nvSpPr>
      <dsp:spPr>
        <a:xfrm>
          <a:off x="7922" y="270054"/>
          <a:ext cx="7017444" cy="489600"/>
        </a:xfrm>
        <a:prstGeom prst="rect">
          <a:avLst/>
        </a:prstGeom>
        <a:solidFill>
          <a:schemeClr val="accent5">
            <a:hueOff val="0"/>
            <a:satOff val="0"/>
            <a:lumOff val="0"/>
            <a:alphaOff val="0"/>
          </a:schemeClr>
        </a:solidFill>
        <a:ln w="48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zh-CN" sz="1700" kern="1200"/>
            <a:t>优点</a:t>
          </a:r>
        </a:p>
      </dsp:txBody>
      <dsp:txXfrm>
        <a:off x="7922" y="270054"/>
        <a:ext cx="7017444" cy="489600"/>
      </dsp:txXfrm>
    </dsp:sp>
    <dsp:sp modelId="{DB911ACD-A0CF-4578-8A5B-43411531B38D}">
      <dsp:nvSpPr>
        <dsp:cNvPr id="0" name=""/>
        <dsp:cNvSpPr/>
      </dsp:nvSpPr>
      <dsp:spPr>
        <a:xfrm>
          <a:off x="7922" y="759654"/>
          <a:ext cx="7017444" cy="3733200"/>
        </a:xfrm>
        <a:prstGeom prst="rect">
          <a:avLst/>
        </a:prstGeom>
        <a:solidFill>
          <a:schemeClr val="accent5">
            <a:tint val="40000"/>
            <a:alpha val="90000"/>
            <a:hueOff val="0"/>
            <a:satOff val="0"/>
            <a:lumOff val="0"/>
            <a:alphaOff val="0"/>
          </a:schemeClr>
        </a:solidFill>
        <a:ln w="48000" cap="flat" cmpd="thickThin"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zh-CN" sz="1700" kern="1200"/>
            <a:t>快速高效的计算速度。</a:t>
          </a:r>
          <a:r>
            <a:rPr lang="en-US" sz="1700" kern="1200"/>
            <a:t>Xgboost</a:t>
          </a:r>
          <a:r>
            <a:rPr lang="zh-CN" sz="1700" kern="1200"/>
            <a:t>实现了并行处理，</a:t>
          </a:r>
          <a:r>
            <a:rPr lang="en-US" sz="1700" kern="1200"/>
            <a:t>Xgboost</a:t>
          </a:r>
          <a:r>
            <a:rPr lang="zh-CN" sz="1700" kern="1200"/>
            <a:t>的并行是在特征粒度上的而非在树的粒度上的，比 </a:t>
          </a:r>
          <a:r>
            <a:rPr lang="en-US" sz="1700" kern="1200"/>
            <a:t>GBM </a:t>
          </a:r>
          <a:r>
            <a:rPr lang="zh-CN" sz="1700" kern="1200"/>
            <a:t>更快。</a:t>
          </a:r>
        </a:p>
        <a:p>
          <a:pPr marL="171450" lvl="1" indent="-171450" algn="l" defTabSz="755650">
            <a:lnSpc>
              <a:spcPct val="90000"/>
            </a:lnSpc>
            <a:spcBef>
              <a:spcPct val="0"/>
            </a:spcBef>
            <a:spcAft>
              <a:spcPct val="15000"/>
            </a:spcAft>
            <a:buChar char="•"/>
          </a:pPr>
          <a:r>
            <a:rPr lang="zh-CN" sz="1700" kern="1200"/>
            <a:t>模型性能高。当涉及小型结构化数据时，</a:t>
          </a:r>
          <a:r>
            <a:rPr lang="en-US" sz="1700" kern="1200"/>
            <a:t>XGBoost</a:t>
          </a:r>
          <a:r>
            <a:rPr lang="zh-CN" sz="1700" kern="1200"/>
            <a:t>的性能往往优于其他模型。</a:t>
          </a:r>
        </a:p>
        <a:p>
          <a:pPr marL="171450" lvl="1" indent="-171450" algn="l" defTabSz="755650">
            <a:lnSpc>
              <a:spcPct val="90000"/>
            </a:lnSpc>
            <a:spcBef>
              <a:spcPct val="0"/>
            </a:spcBef>
            <a:spcAft>
              <a:spcPct val="15000"/>
            </a:spcAft>
            <a:buChar char="•"/>
          </a:pPr>
          <a:r>
            <a:rPr lang="zh-CN" sz="1700" kern="1200"/>
            <a:t>采取措施防止过拟合。</a:t>
          </a:r>
          <a:r>
            <a:rPr lang="en-US" sz="1700" kern="1200"/>
            <a:t>Xgboost</a:t>
          </a:r>
          <a:r>
            <a:rPr lang="zh-CN" sz="1700" kern="1200"/>
            <a:t>提供了多个正则化参数，以帮助降低模型的复杂性，防止过拟合。</a:t>
          </a:r>
        </a:p>
        <a:p>
          <a:pPr marL="171450" lvl="1" indent="-171450" algn="l" defTabSz="755650">
            <a:lnSpc>
              <a:spcPct val="90000"/>
            </a:lnSpc>
            <a:spcBef>
              <a:spcPct val="0"/>
            </a:spcBef>
            <a:spcAft>
              <a:spcPct val="15000"/>
            </a:spcAft>
            <a:buChar char="•"/>
          </a:pPr>
          <a:r>
            <a:rPr lang="zh-CN" sz="1700" kern="1200"/>
            <a:t>自定义损失函数。</a:t>
          </a:r>
          <a:r>
            <a:rPr lang="en-US" sz="1700" kern="1200"/>
            <a:t>Xgboost</a:t>
          </a:r>
          <a:r>
            <a:rPr lang="zh-CN" sz="1700" kern="1200"/>
            <a:t>引入了二阶泰勒展开，同时用到了一阶和二阶导数，精度更高，扩展性、灵活性强。允许用户使用自定义的目标和评估标准来定义和优化梯度提升模型。</a:t>
          </a:r>
        </a:p>
        <a:p>
          <a:pPr marL="171450" lvl="1" indent="-171450" algn="l" defTabSz="755650">
            <a:lnSpc>
              <a:spcPct val="90000"/>
            </a:lnSpc>
            <a:spcBef>
              <a:spcPct val="0"/>
            </a:spcBef>
            <a:spcAft>
              <a:spcPct val="15000"/>
            </a:spcAft>
            <a:buChar char="•"/>
          </a:pPr>
          <a:r>
            <a:rPr lang="zh-CN" sz="1700" kern="1200"/>
            <a:t>处理缺失值的能力。</a:t>
          </a:r>
          <a:r>
            <a:rPr lang="en-US" sz="1700" kern="1200"/>
            <a:t>Xgboost</a:t>
          </a:r>
          <a:r>
            <a:rPr lang="zh-CN" sz="1700" kern="1200"/>
            <a:t>能够自动学习分裂方向，进行缺失值处理。</a:t>
          </a:r>
        </a:p>
        <a:p>
          <a:pPr marL="171450" lvl="1" indent="-171450" algn="l" defTabSz="755650">
            <a:lnSpc>
              <a:spcPct val="90000"/>
            </a:lnSpc>
            <a:spcBef>
              <a:spcPct val="0"/>
            </a:spcBef>
            <a:spcAft>
              <a:spcPct val="15000"/>
            </a:spcAft>
            <a:buChar char="•"/>
          </a:pPr>
          <a:r>
            <a:rPr lang="zh-CN" sz="1700" kern="1200"/>
            <a:t>高效、灵活和可移植。</a:t>
          </a:r>
          <a:r>
            <a:rPr lang="en-US" sz="1700" kern="1200"/>
            <a:t>Xgboost</a:t>
          </a:r>
          <a:r>
            <a:rPr lang="zh-CN" sz="1700" kern="1200"/>
            <a:t>支持所有主要的编程语言，包括 </a:t>
          </a:r>
          <a:r>
            <a:rPr lang="en-US" sz="1700" kern="1200"/>
            <a:t>C++</a:t>
          </a:r>
          <a:r>
            <a:rPr lang="zh-CN" sz="1700" kern="1200"/>
            <a:t>、</a:t>
          </a:r>
          <a:r>
            <a:rPr lang="en-US" sz="1700" kern="1200"/>
            <a:t>Python</a:t>
          </a:r>
          <a:r>
            <a:rPr lang="zh-CN" sz="1700" kern="1200"/>
            <a:t>、</a:t>
          </a:r>
          <a:r>
            <a:rPr lang="en-US" sz="1700" kern="1200"/>
            <a:t>R</a:t>
          </a:r>
          <a:r>
            <a:rPr lang="zh-CN" sz="1700" kern="1200"/>
            <a:t>、</a:t>
          </a:r>
          <a:r>
            <a:rPr lang="en-US" sz="1700" kern="1200"/>
            <a:t>Java</a:t>
          </a:r>
          <a:r>
            <a:rPr lang="zh-CN" sz="1700" kern="1200"/>
            <a:t>、</a:t>
          </a:r>
          <a:r>
            <a:rPr lang="en-US" sz="1700" kern="1200"/>
            <a:t>Scala </a:t>
          </a:r>
          <a:r>
            <a:rPr lang="zh-CN" sz="1700" kern="1200"/>
            <a:t>和 </a:t>
          </a:r>
          <a:r>
            <a:rPr lang="en-US" sz="1700" kern="1200"/>
            <a:t>Julia</a:t>
          </a:r>
          <a:r>
            <a:rPr lang="zh-CN" sz="1700" kern="1200"/>
            <a:t>。支持 </a:t>
          </a:r>
          <a:r>
            <a:rPr lang="en-US" sz="1700" kern="1200"/>
            <a:t>AWS</a:t>
          </a:r>
          <a:r>
            <a:rPr lang="zh-CN" sz="1700" kern="1200"/>
            <a:t>、</a:t>
          </a:r>
          <a:r>
            <a:rPr lang="en-US" sz="1700" kern="1200"/>
            <a:t>Azure </a:t>
          </a:r>
          <a:r>
            <a:rPr lang="zh-CN" sz="1700" kern="1200"/>
            <a:t>和 </a:t>
          </a:r>
          <a:r>
            <a:rPr lang="en-US" sz="1700" kern="1200"/>
            <a:t>Yarn </a:t>
          </a:r>
          <a:r>
            <a:rPr lang="zh-CN" sz="1700" kern="1200"/>
            <a:t>集群，与 </a:t>
          </a:r>
          <a:r>
            <a:rPr lang="en-US" sz="1700" kern="1200"/>
            <a:t>Flink</a:t>
          </a:r>
          <a:r>
            <a:rPr lang="zh-CN" sz="1700" kern="1200"/>
            <a:t>、</a:t>
          </a:r>
          <a:r>
            <a:rPr lang="en-US" sz="1700" kern="1200"/>
            <a:t>Spark </a:t>
          </a:r>
          <a:r>
            <a:rPr lang="zh-CN" sz="1700" kern="1200"/>
            <a:t>等生态系统配合良好。</a:t>
          </a:r>
        </a:p>
      </dsp:txBody>
      <dsp:txXfrm>
        <a:off x="7922" y="759654"/>
        <a:ext cx="7017444" cy="3733200"/>
      </dsp:txXfrm>
    </dsp:sp>
    <dsp:sp modelId="{9B4A80F4-4225-4856-9300-DE61B269AE31}">
      <dsp:nvSpPr>
        <dsp:cNvPr id="0" name=""/>
        <dsp:cNvSpPr/>
      </dsp:nvSpPr>
      <dsp:spPr>
        <a:xfrm>
          <a:off x="8007809" y="270054"/>
          <a:ext cx="2855468" cy="489600"/>
        </a:xfrm>
        <a:prstGeom prst="rect">
          <a:avLst/>
        </a:prstGeom>
        <a:solidFill>
          <a:schemeClr val="accent5">
            <a:hueOff val="-7353344"/>
            <a:satOff val="-10228"/>
            <a:lumOff val="-3922"/>
            <a:alphaOff val="0"/>
          </a:schemeClr>
        </a:solidFill>
        <a:ln w="48000" cap="flat" cmpd="thickThin"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zh-CN" sz="1700" kern="1200"/>
            <a:t>缺点</a:t>
          </a:r>
        </a:p>
      </dsp:txBody>
      <dsp:txXfrm>
        <a:off x="8007809" y="270054"/>
        <a:ext cx="2855468" cy="489600"/>
      </dsp:txXfrm>
    </dsp:sp>
    <dsp:sp modelId="{AB7CE5CA-361F-4C88-A57C-EEF9350FDD3D}">
      <dsp:nvSpPr>
        <dsp:cNvPr id="0" name=""/>
        <dsp:cNvSpPr/>
      </dsp:nvSpPr>
      <dsp:spPr>
        <a:xfrm>
          <a:off x="8007809" y="759654"/>
          <a:ext cx="2855468" cy="3733200"/>
        </a:xfrm>
        <a:prstGeom prst="rect">
          <a:avLst/>
        </a:prstGeom>
        <a:solidFill>
          <a:schemeClr val="accent5">
            <a:tint val="40000"/>
            <a:alpha val="90000"/>
            <a:hueOff val="-7391755"/>
            <a:satOff val="-12816"/>
            <a:lumOff val="-1289"/>
            <a:alphaOff val="0"/>
          </a:schemeClr>
        </a:solidFill>
        <a:ln w="48000" cap="flat" cmpd="thickThin"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zh-CN" sz="1700" kern="1200"/>
            <a:t>采用预排序的算法，需要保存数据的特征值，保存了特征排序的结果，数据量大或训练深度很大的时候，会大量占用内存。</a:t>
          </a:r>
        </a:p>
        <a:p>
          <a:pPr marL="171450" lvl="1" indent="-171450" algn="l" defTabSz="755650">
            <a:lnSpc>
              <a:spcPct val="90000"/>
            </a:lnSpc>
            <a:spcBef>
              <a:spcPct val="0"/>
            </a:spcBef>
            <a:spcAft>
              <a:spcPct val="15000"/>
            </a:spcAft>
            <a:buChar char="•"/>
          </a:pPr>
          <a:r>
            <a:rPr lang="zh-CN" sz="1700" kern="1200"/>
            <a:t>在遍历每一个分割点时，都需要进行分裂增益的计算，时间消耗大。</a:t>
          </a:r>
        </a:p>
        <a:p>
          <a:pPr marL="171450" lvl="1" indent="-171450" algn="l" defTabSz="755650">
            <a:lnSpc>
              <a:spcPct val="90000"/>
            </a:lnSpc>
            <a:spcBef>
              <a:spcPct val="0"/>
            </a:spcBef>
            <a:spcAft>
              <a:spcPct val="15000"/>
            </a:spcAft>
            <a:buChar char="•"/>
          </a:pPr>
          <a:r>
            <a:rPr lang="zh-CN" sz="1700" kern="1200"/>
            <a:t>需要调优的参数数量较多，使模型调参阶段的速度降低</a:t>
          </a:r>
        </a:p>
      </dsp:txBody>
      <dsp:txXfrm>
        <a:off x="8007809" y="759654"/>
        <a:ext cx="2855468" cy="37332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C91C6-A512-46BA-9336-06E7245D1206}">
      <dsp:nvSpPr>
        <dsp:cNvPr id="0" name=""/>
        <dsp:cNvSpPr/>
      </dsp:nvSpPr>
      <dsp:spPr>
        <a:xfrm>
          <a:off x="3316" y="993041"/>
          <a:ext cx="3233280" cy="5472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sz="1900" kern="1200"/>
            <a:t>基学习器</a:t>
          </a:r>
        </a:p>
      </dsp:txBody>
      <dsp:txXfrm>
        <a:off x="3316" y="993041"/>
        <a:ext cx="3233280" cy="547200"/>
      </dsp:txXfrm>
    </dsp:sp>
    <dsp:sp modelId="{B9F4683F-CAB2-4924-B6D4-3DDFBF2DD153}">
      <dsp:nvSpPr>
        <dsp:cNvPr id="0" name=""/>
        <dsp:cNvSpPr/>
      </dsp:nvSpPr>
      <dsp:spPr>
        <a:xfrm>
          <a:off x="3316" y="1540241"/>
          <a:ext cx="3233280" cy="2229626"/>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sz="1900" kern="1200" dirty="0"/>
            <a:t>如果集成学习的个体学习器是同质的（</a:t>
          </a:r>
          <a:r>
            <a:rPr lang="en-US" sz="1900" kern="1200" dirty="0"/>
            <a:t>homogeneous</a:t>
          </a:r>
          <a:r>
            <a:rPr lang="zh-CN" sz="1900" kern="1200" dirty="0"/>
            <a:t>），即个体学习器属于同种类型，称之为“基学习器”（</a:t>
          </a:r>
          <a:r>
            <a:rPr lang="en-US" sz="1900" kern="1200" dirty="0" err="1"/>
            <a:t>baselearner</a:t>
          </a:r>
          <a:r>
            <a:rPr lang="zh-CN" sz="1900" kern="1200" dirty="0"/>
            <a:t>）。</a:t>
          </a:r>
        </a:p>
      </dsp:txBody>
      <dsp:txXfrm>
        <a:off x="3316" y="1540241"/>
        <a:ext cx="3233280" cy="2229626"/>
      </dsp:txXfrm>
    </dsp:sp>
    <dsp:sp modelId="{3E8B06AD-0B80-4B17-A4B0-2594B68B6CDE}">
      <dsp:nvSpPr>
        <dsp:cNvPr id="0" name=""/>
        <dsp:cNvSpPr/>
      </dsp:nvSpPr>
      <dsp:spPr>
        <a:xfrm>
          <a:off x="3689255" y="993041"/>
          <a:ext cx="3233280" cy="5472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sz="1900" kern="1200"/>
            <a:t>组件学习器</a:t>
          </a:r>
        </a:p>
      </dsp:txBody>
      <dsp:txXfrm>
        <a:off x="3689255" y="993041"/>
        <a:ext cx="3233280" cy="547200"/>
      </dsp:txXfrm>
    </dsp:sp>
    <dsp:sp modelId="{B9B0E99B-8D2F-4A32-B3AC-881014308C24}">
      <dsp:nvSpPr>
        <dsp:cNvPr id="0" name=""/>
        <dsp:cNvSpPr/>
      </dsp:nvSpPr>
      <dsp:spPr>
        <a:xfrm>
          <a:off x="3689255" y="1540241"/>
          <a:ext cx="3233280" cy="2229626"/>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sz="1900" kern="1200" dirty="0"/>
            <a:t>如果集成学习的个体学习器是异质的（</a:t>
          </a:r>
          <a:r>
            <a:rPr lang="en-US" sz="1900" kern="1200" dirty="0"/>
            <a:t>heterogeneous</a:t>
          </a:r>
          <a:r>
            <a:rPr lang="zh-CN" sz="1900" kern="1200" dirty="0"/>
            <a:t>），即集成的个体学习器由不同类型的算法组成，称之为“组件学习器（</a:t>
          </a:r>
          <a:r>
            <a:rPr lang="en-US" sz="1900" kern="1200" dirty="0" err="1"/>
            <a:t>componentlearner</a:t>
          </a:r>
          <a:r>
            <a:rPr lang="zh-CN" sz="1900" kern="1200" dirty="0"/>
            <a:t>）”。</a:t>
          </a:r>
        </a:p>
      </dsp:txBody>
      <dsp:txXfrm>
        <a:off x="3689255" y="1540241"/>
        <a:ext cx="3233280" cy="2229626"/>
      </dsp:txXfrm>
    </dsp:sp>
    <dsp:sp modelId="{2E8D43DA-CD6D-4903-9397-0E3BA1A1840B}">
      <dsp:nvSpPr>
        <dsp:cNvPr id="0" name=""/>
        <dsp:cNvSpPr/>
      </dsp:nvSpPr>
      <dsp:spPr>
        <a:xfrm>
          <a:off x="7375195" y="993041"/>
          <a:ext cx="3233280" cy="5472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sz="1900" kern="1200"/>
            <a:t>弱学习器</a:t>
          </a:r>
        </a:p>
      </dsp:txBody>
      <dsp:txXfrm>
        <a:off x="7375195" y="993041"/>
        <a:ext cx="3233280" cy="547200"/>
      </dsp:txXfrm>
    </dsp:sp>
    <dsp:sp modelId="{4478B818-47F8-4ADA-9BA4-2827BB78D948}">
      <dsp:nvSpPr>
        <dsp:cNvPr id="0" name=""/>
        <dsp:cNvSpPr/>
      </dsp:nvSpPr>
      <dsp:spPr>
        <a:xfrm>
          <a:off x="7375195" y="1540241"/>
          <a:ext cx="3233280" cy="2229626"/>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sz="1900" kern="1200" dirty="0"/>
            <a:t>指泛化性能略优于随机猜测（</a:t>
          </a:r>
          <a:r>
            <a:rPr lang="en-US" sz="1900" kern="1200" dirty="0"/>
            <a:t>random guessing</a:t>
          </a:r>
          <a:r>
            <a:rPr lang="zh-CN" sz="1900" kern="1200" dirty="0"/>
            <a:t>）的学习器 。例如在二分类问题上精度略高于</a:t>
          </a:r>
          <a:r>
            <a:rPr lang="en-US" sz="1900" kern="1200" dirty="0"/>
            <a:t>50%</a:t>
          </a:r>
          <a:r>
            <a:rPr lang="zh-CN" sz="1900" kern="1200" dirty="0"/>
            <a:t>的分类器。</a:t>
          </a:r>
        </a:p>
      </dsp:txBody>
      <dsp:txXfrm>
        <a:off x="7375195" y="1540241"/>
        <a:ext cx="3233280" cy="22296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402D1-8947-4599-A23B-9C8FBA7DCAB4}">
      <dsp:nvSpPr>
        <dsp:cNvPr id="0" name=""/>
        <dsp:cNvSpPr/>
      </dsp:nvSpPr>
      <dsp:spPr>
        <a:xfrm>
          <a:off x="3113" y="32094"/>
          <a:ext cx="3035820" cy="921600"/>
        </a:xfrm>
        <a:prstGeom prst="rect">
          <a:avLst/>
        </a:prstGeom>
        <a:solidFill>
          <a:schemeClr val="accent5">
            <a:hueOff val="0"/>
            <a:satOff val="0"/>
            <a:lumOff val="0"/>
            <a:alphaOff val="0"/>
          </a:schemeClr>
        </a:solidFill>
        <a:ln w="48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zh-CN" sz="3200" kern="1200"/>
            <a:t>集成策略</a:t>
          </a:r>
        </a:p>
      </dsp:txBody>
      <dsp:txXfrm>
        <a:off x="3113" y="32094"/>
        <a:ext cx="3035820" cy="921600"/>
      </dsp:txXfrm>
    </dsp:sp>
    <dsp:sp modelId="{75E32E03-FA91-41C9-BEDD-02E0BA84653E}">
      <dsp:nvSpPr>
        <dsp:cNvPr id="0" name=""/>
        <dsp:cNvSpPr/>
      </dsp:nvSpPr>
      <dsp:spPr>
        <a:xfrm>
          <a:off x="3113" y="953694"/>
          <a:ext cx="3035820" cy="3777120"/>
        </a:xfrm>
        <a:prstGeom prst="rect">
          <a:avLst/>
        </a:prstGeom>
        <a:solidFill>
          <a:schemeClr val="accent5">
            <a:tint val="40000"/>
            <a:alpha val="90000"/>
            <a:hueOff val="0"/>
            <a:satOff val="0"/>
            <a:lumOff val="0"/>
            <a:alphaOff val="0"/>
          </a:schemeClr>
        </a:solidFill>
        <a:ln w="48000" cap="flat" cmpd="thickThin"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sz="3200" kern="1200"/>
            <a:t>集成学习方法将多个个体学习器的结果集成在一起需要采用一定的策略</a:t>
          </a:r>
        </a:p>
      </dsp:txBody>
      <dsp:txXfrm>
        <a:off x="3113" y="953694"/>
        <a:ext cx="3035820" cy="3777120"/>
      </dsp:txXfrm>
    </dsp:sp>
    <dsp:sp modelId="{F0FB790E-EBD6-48DA-A33B-418A83CB9D6A}">
      <dsp:nvSpPr>
        <dsp:cNvPr id="0" name=""/>
        <dsp:cNvSpPr/>
      </dsp:nvSpPr>
      <dsp:spPr>
        <a:xfrm>
          <a:off x="3463949" y="32094"/>
          <a:ext cx="3035820" cy="921600"/>
        </a:xfrm>
        <a:prstGeom prst="rect">
          <a:avLst/>
        </a:prstGeom>
        <a:solidFill>
          <a:schemeClr val="accent5">
            <a:hueOff val="-3676672"/>
            <a:satOff val="-5114"/>
            <a:lumOff val="-1961"/>
            <a:alphaOff val="0"/>
          </a:schemeClr>
        </a:solidFill>
        <a:ln w="48000" cap="flat" cmpd="thickThin"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zh-CN" sz="3200" kern="1200"/>
            <a:t>常用集成策略</a:t>
          </a:r>
        </a:p>
      </dsp:txBody>
      <dsp:txXfrm>
        <a:off x="3463949" y="32094"/>
        <a:ext cx="3035820" cy="921600"/>
      </dsp:txXfrm>
    </dsp:sp>
    <dsp:sp modelId="{6AE00374-3094-439C-8FDD-4734F543A5E3}">
      <dsp:nvSpPr>
        <dsp:cNvPr id="0" name=""/>
        <dsp:cNvSpPr/>
      </dsp:nvSpPr>
      <dsp:spPr>
        <a:xfrm>
          <a:off x="3463949" y="953694"/>
          <a:ext cx="3035820" cy="3777120"/>
        </a:xfrm>
        <a:prstGeom prst="rect">
          <a:avLst/>
        </a:prstGeom>
        <a:solidFill>
          <a:schemeClr val="accent5">
            <a:tint val="40000"/>
            <a:alpha val="90000"/>
            <a:hueOff val="-3695877"/>
            <a:satOff val="-6408"/>
            <a:lumOff val="-644"/>
            <a:alphaOff val="0"/>
          </a:schemeClr>
        </a:solidFill>
        <a:ln w="48000" cap="flat" cmpd="thickThin"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sz="3200" kern="1200" dirty="0"/>
            <a:t>平均法（</a:t>
          </a:r>
          <a:r>
            <a:rPr lang="en-US" sz="3200" kern="1200" dirty="0"/>
            <a:t>Averaging</a:t>
          </a:r>
          <a:r>
            <a:rPr lang="zh-CN" sz="3200" kern="1200" dirty="0"/>
            <a:t>）</a:t>
          </a:r>
        </a:p>
        <a:p>
          <a:pPr marL="285750" lvl="1" indent="-285750" algn="l" defTabSz="1422400">
            <a:lnSpc>
              <a:spcPct val="90000"/>
            </a:lnSpc>
            <a:spcBef>
              <a:spcPct val="0"/>
            </a:spcBef>
            <a:spcAft>
              <a:spcPct val="15000"/>
            </a:spcAft>
            <a:buChar char="•"/>
          </a:pPr>
          <a:r>
            <a:rPr lang="zh-CN" sz="3200" kern="1200" dirty="0"/>
            <a:t>投票法（</a:t>
          </a:r>
          <a:r>
            <a:rPr lang="en-US" sz="3200" kern="1200" dirty="0"/>
            <a:t>Voting</a:t>
          </a:r>
          <a:r>
            <a:rPr lang="zh-CN" sz="3200" kern="1200" dirty="0"/>
            <a:t>）</a:t>
          </a:r>
        </a:p>
        <a:p>
          <a:pPr marL="285750" lvl="1" indent="-285750" algn="l" defTabSz="1422400">
            <a:lnSpc>
              <a:spcPct val="90000"/>
            </a:lnSpc>
            <a:spcBef>
              <a:spcPct val="0"/>
            </a:spcBef>
            <a:spcAft>
              <a:spcPct val="15000"/>
            </a:spcAft>
            <a:buChar char="•"/>
          </a:pPr>
          <a:r>
            <a:rPr lang="zh-CN" sz="3200" kern="1200" dirty="0"/>
            <a:t>堆叠法（</a:t>
          </a:r>
          <a:r>
            <a:rPr lang="en-US" sz="3200" kern="1200" dirty="0"/>
            <a:t>stacking</a:t>
          </a:r>
          <a:r>
            <a:rPr lang="zh-CN" sz="3200" kern="1200" dirty="0"/>
            <a:t>）。</a:t>
          </a:r>
        </a:p>
      </dsp:txBody>
      <dsp:txXfrm>
        <a:off x="3463949" y="953694"/>
        <a:ext cx="3035820" cy="3777120"/>
      </dsp:txXfrm>
    </dsp:sp>
    <dsp:sp modelId="{6EF665CE-2057-4AE6-92D9-D4CAD13C15F3}">
      <dsp:nvSpPr>
        <dsp:cNvPr id="0" name=""/>
        <dsp:cNvSpPr/>
      </dsp:nvSpPr>
      <dsp:spPr>
        <a:xfrm>
          <a:off x="6924785" y="32094"/>
          <a:ext cx="3035820" cy="921600"/>
        </a:xfrm>
        <a:prstGeom prst="rect">
          <a:avLst/>
        </a:prstGeom>
        <a:solidFill>
          <a:schemeClr val="accent5">
            <a:hueOff val="-7353344"/>
            <a:satOff val="-10228"/>
            <a:lumOff val="-3922"/>
            <a:alphaOff val="0"/>
          </a:schemeClr>
        </a:solidFill>
        <a:ln w="48000" cap="flat" cmpd="thickThin"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zh-CN" sz="3200" kern="1200"/>
            <a:t>随机森林</a:t>
          </a:r>
        </a:p>
      </dsp:txBody>
      <dsp:txXfrm>
        <a:off x="6924785" y="32094"/>
        <a:ext cx="3035820" cy="921600"/>
      </dsp:txXfrm>
    </dsp:sp>
    <dsp:sp modelId="{FCC9FAEB-13D8-4368-AC50-E20E9E5F055C}">
      <dsp:nvSpPr>
        <dsp:cNvPr id="0" name=""/>
        <dsp:cNvSpPr/>
      </dsp:nvSpPr>
      <dsp:spPr>
        <a:xfrm>
          <a:off x="6924785" y="953694"/>
          <a:ext cx="3035820" cy="3777120"/>
        </a:xfrm>
        <a:prstGeom prst="rect">
          <a:avLst/>
        </a:prstGeom>
        <a:solidFill>
          <a:schemeClr val="accent5">
            <a:tint val="40000"/>
            <a:alpha val="90000"/>
            <a:hueOff val="-7391755"/>
            <a:satOff val="-12816"/>
            <a:lumOff val="-1289"/>
            <a:alphaOff val="0"/>
          </a:schemeClr>
        </a:solidFill>
        <a:ln w="48000" cap="flat" cmpd="thickThin"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sz="3200" kern="1200" dirty="0"/>
            <a:t>回归：采用平均法</a:t>
          </a:r>
        </a:p>
        <a:p>
          <a:pPr marL="285750" lvl="1" indent="-285750" algn="l" defTabSz="1422400">
            <a:lnSpc>
              <a:spcPct val="90000"/>
            </a:lnSpc>
            <a:spcBef>
              <a:spcPct val="0"/>
            </a:spcBef>
            <a:spcAft>
              <a:spcPct val="15000"/>
            </a:spcAft>
            <a:buChar char="•"/>
          </a:pPr>
          <a:r>
            <a:rPr lang="zh-CN" sz="3200" kern="1200" dirty="0"/>
            <a:t>分类：采用投票法</a:t>
          </a:r>
        </a:p>
      </dsp:txBody>
      <dsp:txXfrm>
        <a:off x="6924785" y="953694"/>
        <a:ext cx="3035820" cy="3777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C98E1-3CA5-419A-A5C2-7159037EFFBD}">
      <dsp:nvSpPr>
        <dsp:cNvPr id="0" name=""/>
        <dsp:cNvSpPr/>
      </dsp:nvSpPr>
      <dsp:spPr>
        <a:xfrm>
          <a:off x="0" y="3906618"/>
          <a:ext cx="9243640" cy="854672"/>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CN" sz="1900" kern="1200"/>
            <a:t>（</a:t>
          </a:r>
          <a:r>
            <a:rPr lang="en-US" sz="1900" kern="1200"/>
            <a:t>4</a:t>
          </a:r>
          <a:r>
            <a:rPr lang="zh-CN" sz="1900" kern="1200"/>
            <a:t>）将随机森林模型给出的“</a:t>
          </a:r>
          <a:r>
            <a:rPr lang="en-US" sz="1900" kern="1200"/>
            <a:t>MEDV</a:t>
          </a:r>
          <a:r>
            <a:rPr lang="zh-CN" sz="1900" kern="1200"/>
            <a:t>”预测值与测试集自带的实际“</a:t>
          </a:r>
          <a:r>
            <a:rPr lang="en-US" sz="1900" kern="1200"/>
            <a:t>MEDV</a:t>
          </a:r>
          <a:r>
            <a:rPr lang="zh-CN" sz="1900" kern="1200"/>
            <a:t>”值进行对比分析，验证随机森林建模的有效性。</a:t>
          </a:r>
        </a:p>
      </dsp:txBody>
      <dsp:txXfrm>
        <a:off x="0" y="3906618"/>
        <a:ext cx="9243640" cy="854672"/>
      </dsp:txXfrm>
    </dsp:sp>
    <dsp:sp modelId="{DD204621-DA83-4373-80F3-B548D691CB7C}">
      <dsp:nvSpPr>
        <dsp:cNvPr id="0" name=""/>
        <dsp:cNvSpPr/>
      </dsp:nvSpPr>
      <dsp:spPr>
        <a:xfrm rot="10800000">
          <a:off x="0" y="2604951"/>
          <a:ext cx="9243640" cy="1314486"/>
        </a:xfrm>
        <a:prstGeom prst="upArrowCallout">
          <a:avLst/>
        </a:prstGeom>
        <a:gradFill rotWithShape="0">
          <a:gsLst>
            <a:gs pos="0">
              <a:schemeClr val="accent5">
                <a:hueOff val="-2451115"/>
                <a:satOff val="-3409"/>
                <a:lumOff val="-1307"/>
                <a:alphaOff val="0"/>
                <a:shade val="47500"/>
                <a:satMod val="137000"/>
              </a:schemeClr>
            </a:gs>
            <a:gs pos="55000">
              <a:schemeClr val="accent5">
                <a:hueOff val="-2451115"/>
                <a:satOff val="-3409"/>
                <a:lumOff val="-1307"/>
                <a:alphaOff val="0"/>
                <a:shade val="69000"/>
                <a:satMod val="137000"/>
              </a:schemeClr>
            </a:gs>
            <a:gs pos="100000">
              <a:schemeClr val="accent5">
                <a:hueOff val="-2451115"/>
                <a:satOff val="-3409"/>
                <a:lumOff val="-1307"/>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CN" sz="1900" kern="1200" dirty="0"/>
            <a:t>（</a:t>
          </a:r>
          <a:r>
            <a:rPr lang="en-US" sz="1900" kern="1200" dirty="0"/>
            <a:t>3</a:t>
          </a:r>
          <a:r>
            <a:rPr lang="zh-CN" sz="1900" kern="1200" dirty="0"/>
            <a:t>）根据随机森林模型预测测试集的“</a:t>
          </a:r>
          <a:r>
            <a:rPr lang="en-US" sz="1900" kern="1200" dirty="0"/>
            <a:t>MEDV</a:t>
          </a:r>
          <a:r>
            <a:rPr lang="zh-CN" sz="1900" kern="1200" dirty="0"/>
            <a:t>”值</a:t>
          </a:r>
        </a:p>
      </dsp:txBody>
      <dsp:txXfrm rot="10800000">
        <a:off x="0" y="2604951"/>
        <a:ext cx="9243640" cy="854114"/>
      </dsp:txXfrm>
    </dsp:sp>
    <dsp:sp modelId="{9B0B6C05-49B3-4943-A47B-07BE48147D0A}">
      <dsp:nvSpPr>
        <dsp:cNvPr id="0" name=""/>
        <dsp:cNvSpPr/>
      </dsp:nvSpPr>
      <dsp:spPr>
        <a:xfrm rot="10800000">
          <a:off x="0" y="1303285"/>
          <a:ext cx="9243640" cy="1314486"/>
        </a:xfrm>
        <a:prstGeom prst="upArrowCallout">
          <a:avLst/>
        </a:prstGeom>
        <a:gradFill rotWithShape="0">
          <a:gsLst>
            <a:gs pos="0">
              <a:schemeClr val="accent5">
                <a:hueOff val="-4902230"/>
                <a:satOff val="-6819"/>
                <a:lumOff val="-2615"/>
                <a:alphaOff val="0"/>
                <a:shade val="47500"/>
                <a:satMod val="137000"/>
              </a:schemeClr>
            </a:gs>
            <a:gs pos="55000">
              <a:schemeClr val="accent5">
                <a:hueOff val="-4902230"/>
                <a:satOff val="-6819"/>
                <a:lumOff val="-2615"/>
                <a:alphaOff val="0"/>
                <a:shade val="69000"/>
                <a:satMod val="137000"/>
              </a:schemeClr>
            </a:gs>
            <a:gs pos="100000">
              <a:schemeClr val="accent5">
                <a:hueOff val="-4902230"/>
                <a:satOff val="-6819"/>
                <a:lumOff val="-2615"/>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CN" sz="1900" kern="1200" dirty="0"/>
            <a:t>（</a:t>
          </a:r>
          <a:r>
            <a:rPr lang="en-US" sz="1900" kern="1200" dirty="0"/>
            <a:t>2</a:t>
          </a:r>
          <a:r>
            <a:rPr lang="zh-CN" sz="1900" kern="1200" dirty="0"/>
            <a:t>）划分训练集与测试集，利用随机森林算法进行模型训练，回归分析</a:t>
          </a:r>
        </a:p>
      </dsp:txBody>
      <dsp:txXfrm rot="10800000">
        <a:off x="0" y="1303285"/>
        <a:ext cx="9243640" cy="854114"/>
      </dsp:txXfrm>
    </dsp:sp>
    <dsp:sp modelId="{4D4C0CCA-3F4F-421F-B70F-A58E409972A2}">
      <dsp:nvSpPr>
        <dsp:cNvPr id="0" name=""/>
        <dsp:cNvSpPr/>
      </dsp:nvSpPr>
      <dsp:spPr>
        <a:xfrm rot="10800000">
          <a:off x="0" y="1619"/>
          <a:ext cx="9243640" cy="1314486"/>
        </a:xfrm>
        <a:prstGeom prst="upArrowCallou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CN" sz="1900" kern="1200" dirty="0"/>
            <a:t>（</a:t>
          </a:r>
          <a:r>
            <a:rPr lang="en-US" sz="1900" kern="1200" dirty="0"/>
            <a:t>1</a:t>
          </a:r>
          <a:r>
            <a:rPr lang="zh-CN" sz="1900" kern="1200" dirty="0"/>
            <a:t>）数据读入</a:t>
          </a:r>
        </a:p>
      </dsp:txBody>
      <dsp:txXfrm rot="10800000">
        <a:off x="0" y="1619"/>
        <a:ext cx="9243640" cy="8541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56597-FA29-43C5-B8CA-F979FD0D1994}">
      <dsp:nvSpPr>
        <dsp:cNvPr id="0" name=""/>
        <dsp:cNvSpPr/>
      </dsp:nvSpPr>
      <dsp:spPr>
        <a:xfrm>
          <a:off x="3069916" y="269069"/>
          <a:ext cx="3348418" cy="3348418"/>
        </a:xfrm>
        <a:prstGeom prst="pie">
          <a:avLst>
            <a:gd name="adj1" fmla="val 16200000"/>
            <a:gd name="adj2" fmla="val 1800000"/>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Python</a:t>
          </a:r>
          <a:r>
            <a:rPr lang="zh-CN" sz="3200" kern="1200"/>
            <a:t>语言</a:t>
          </a:r>
        </a:p>
      </dsp:txBody>
      <dsp:txXfrm>
        <a:off x="4890419" y="886932"/>
        <a:ext cx="1136070" cy="1116139"/>
      </dsp:txXfrm>
    </dsp:sp>
    <dsp:sp modelId="{FE9A81B5-D319-4681-BF30-F369C0D4042D}">
      <dsp:nvSpPr>
        <dsp:cNvPr id="0" name=""/>
        <dsp:cNvSpPr/>
      </dsp:nvSpPr>
      <dsp:spPr>
        <a:xfrm>
          <a:off x="2897313" y="368724"/>
          <a:ext cx="3348418" cy="3348418"/>
        </a:xfrm>
        <a:prstGeom prst="pie">
          <a:avLst>
            <a:gd name="adj1" fmla="val 1800000"/>
            <a:gd name="adj2" fmla="val 9000000"/>
          </a:avLst>
        </a:prstGeom>
        <a:gradFill rotWithShape="0">
          <a:gsLst>
            <a:gs pos="0">
              <a:schemeClr val="accent5">
                <a:hueOff val="-3676672"/>
                <a:satOff val="-5114"/>
                <a:lumOff val="-1961"/>
                <a:alphaOff val="0"/>
                <a:shade val="47500"/>
                <a:satMod val="137000"/>
              </a:schemeClr>
            </a:gs>
            <a:gs pos="55000">
              <a:schemeClr val="accent5">
                <a:hueOff val="-3676672"/>
                <a:satOff val="-5114"/>
                <a:lumOff val="-1961"/>
                <a:alphaOff val="0"/>
                <a:shade val="69000"/>
                <a:satMod val="137000"/>
              </a:schemeClr>
            </a:gs>
            <a:gs pos="100000">
              <a:schemeClr val="accent5">
                <a:hueOff val="-3676672"/>
                <a:satOff val="-5114"/>
                <a:lumOff val="-1961"/>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matplotlib</a:t>
          </a:r>
          <a:r>
            <a:rPr lang="zh-CN" sz="3200" kern="1200"/>
            <a:t>包</a:t>
          </a:r>
        </a:p>
      </dsp:txBody>
      <dsp:txXfrm>
        <a:off x="3814142" y="2481417"/>
        <a:ext cx="1514760" cy="1036415"/>
      </dsp:txXfrm>
    </dsp:sp>
    <dsp:sp modelId="{7A3E84D0-155D-4985-A056-EE75C9CA4843}">
      <dsp:nvSpPr>
        <dsp:cNvPr id="0" name=""/>
        <dsp:cNvSpPr/>
      </dsp:nvSpPr>
      <dsp:spPr>
        <a:xfrm>
          <a:off x="2897313" y="368724"/>
          <a:ext cx="3348418" cy="3348418"/>
        </a:xfrm>
        <a:prstGeom prst="pie">
          <a:avLst>
            <a:gd name="adj1" fmla="val 9000000"/>
            <a:gd name="adj2" fmla="val 16200000"/>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Scikit-learn</a:t>
          </a:r>
          <a:r>
            <a:rPr lang="zh-CN" sz="3200" kern="1200"/>
            <a:t>包</a:t>
          </a:r>
        </a:p>
      </dsp:txBody>
      <dsp:txXfrm>
        <a:off x="3256072" y="1026449"/>
        <a:ext cx="1136070" cy="111613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603956DB-3DDD-4A5C-B49C-D2C31DEFF1EE}" type="datetimeFigureOut">
              <a:rPr lang="zh-CN" altLang="en-US"/>
              <a:pPr>
                <a:defRPr/>
              </a:pPr>
              <a:t>2022/11/5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C08E804E-75B2-4F6E-8CC5-FE553309BAB1}" type="slidenum">
              <a:rPr lang="zh-CN" altLang="en-US"/>
              <a:pPr>
                <a:defRPr/>
              </a:pPr>
              <a:t>‹#›</a:t>
            </a:fld>
            <a:endParaRPr lang="zh-CN" altLang="en-US"/>
          </a:p>
        </p:txBody>
      </p:sp>
    </p:spTree>
    <p:extLst>
      <p:ext uri="{BB962C8B-B14F-4D97-AF65-F5344CB8AC3E}">
        <p14:creationId xmlns:p14="http://schemas.microsoft.com/office/powerpoint/2010/main" val="290491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C748C56-3290-41A9-AF4C-A788D6EE5A6E}" type="datetimeFigureOut">
              <a:rPr lang="zh-CN" altLang="en-US"/>
              <a:pPr>
                <a:defRPr/>
              </a:pPr>
              <a:t>2022/11/5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33EE737-1498-4668-B890-9C96984E2B5A}" type="slidenum">
              <a:rPr lang="zh-CN" altLang="en-US"/>
              <a:pPr>
                <a:defRPr/>
              </a:pPr>
              <a:t>‹#›</a:t>
            </a:fld>
            <a:endParaRPr lang="zh-CN" altLang="en-US"/>
          </a:p>
        </p:txBody>
      </p:sp>
    </p:spTree>
    <p:extLst>
      <p:ext uri="{BB962C8B-B14F-4D97-AF65-F5344CB8AC3E}">
        <p14:creationId xmlns:p14="http://schemas.microsoft.com/office/powerpoint/2010/main" val="3968435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a:t>
            </a:fld>
            <a:endParaRPr lang="zh-CN" altLang="en-US"/>
          </a:p>
        </p:txBody>
      </p:sp>
    </p:spTree>
    <p:extLst>
      <p:ext uri="{BB962C8B-B14F-4D97-AF65-F5344CB8AC3E}">
        <p14:creationId xmlns:p14="http://schemas.microsoft.com/office/powerpoint/2010/main" val="281536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33EE737-1498-4668-B890-9C96984E2B5A}" type="slidenum">
              <a:rPr lang="zh-CN" altLang="en-US" smtClean="0"/>
              <a:pPr>
                <a:defRPr/>
              </a:pPr>
              <a:t>28</a:t>
            </a:fld>
            <a:endParaRPr lang="zh-CN" altLang="en-US"/>
          </a:p>
        </p:txBody>
      </p:sp>
    </p:spTree>
    <p:extLst>
      <p:ext uri="{BB962C8B-B14F-4D97-AF65-F5344CB8AC3E}">
        <p14:creationId xmlns:p14="http://schemas.microsoft.com/office/powerpoint/2010/main" val="171744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33EE737-1498-4668-B890-9C96984E2B5A}" type="slidenum">
              <a:rPr lang="zh-CN" altLang="en-US" smtClean="0"/>
              <a:pPr>
                <a:defRPr/>
              </a:pPr>
              <a:t>41</a:t>
            </a:fld>
            <a:endParaRPr lang="zh-CN" altLang="en-US"/>
          </a:p>
        </p:txBody>
      </p:sp>
    </p:spTree>
    <p:extLst>
      <p:ext uri="{BB962C8B-B14F-4D97-AF65-F5344CB8AC3E}">
        <p14:creationId xmlns:p14="http://schemas.microsoft.com/office/powerpoint/2010/main" val="29402547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8692"/>
            <a:ext cx="12192000" cy="716692"/>
          </a:xfrm>
          <a:prstGeom prst="rect">
            <a:avLst/>
          </a:prstGeom>
        </p:spPr>
      </p:pic>
      <p:sp>
        <p:nvSpPr>
          <p:cNvPr id="93347" name="Rectangle 163"/>
          <p:cNvSpPr>
            <a:spLocks noGrp="1" noRot="1" noChangeArrowheads="1"/>
          </p:cNvSpPr>
          <p:nvPr>
            <p:ph type="ctrTitle"/>
          </p:nvPr>
        </p:nvSpPr>
        <p:spPr>
          <a:xfrm>
            <a:off x="914400" y="2438400"/>
            <a:ext cx="6693768" cy="1143000"/>
          </a:xfrm>
        </p:spPr>
        <p:txBody>
          <a:bodyPr/>
          <a:lstStyle>
            <a:lvl1pPr>
              <a:defRPr b="1">
                <a:latin typeface="华文中宋" pitchFamily="2" charset="-122"/>
                <a:ea typeface="华文中宋" pitchFamily="2" charset="-122"/>
              </a:defRPr>
            </a:lvl1pPr>
          </a:lstStyle>
          <a:p>
            <a:r>
              <a:rPr lang="zh-CN" altLang="en-US" dirty="0"/>
              <a:t>单击此处编辑母版标题样式</a:t>
            </a:r>
          </a:p>
        </p:txBody>
      </p:sp>
      <p:sp>
        <p:nvSpPr>
          <p:cNvPr id="93351" name="Rectangle 167"/>
          <p:cNvSpPr>
            <a:spLocks noGrp="1" noRot="1" noChangeArrowheads="1"/>
          </p:cNvSpPr>
          <p:nvPr>
            <p:ph type="subTitle" idx="1"/>
          </p:nvPr>
        </p:nvSpPr>
        <p:spPr>
          <a:xfrm>
            <a:off x="2495600" y="4038602"/>
            <a:ext cx="5040560" cy="1752600"/>
          </a:xfrm>
        </p:spPr>
        <p:txBody>
          <a:bodyPr/>
          <a:lstStyle>
            <a:lvl1pPr marL="0" indent="0" algn="l">
              <a:buFont typeface="Wingdings" pitchFamily="2" charset="2"/>
              <a:buNone/>
              <a:defRPr sz="2800"/>
            </a:lvl1pPr>
          </a:lstStyle>
          <a:p>
            <a:r>
              <a:rPr lang="zh-CN" altLang="en-US"/>
              <a:t>单击此处编辑母版副标题样式</a:t>
            </a:r>
          </a:p>
        </p:txBody>
      </p:sp>
      <p:sp>
        <p:nvSpPr>
          <p:cNvPr id="6" name="Rectangle 164"/>
          <p:cNvSpPr>
            <a:spLocks noGrp="1" noChangeArrowheads="1"/>
          </p:cNvSpPr>
          <p:nvPr>
            <p:ph type="dt" sz="half" idx="10"/>
          </p:nvPr>
        </p:nvSpPr>
        <p:spPr>
          <a:xfrm>
            <a:off x="402167" y="6248400"/>
            <a:ext cx="3052233" cy="476250"/>
          </a:xfrm>
        </p:spPr>
        <p:txBody>
          <a:bodyPr/>
          <a:lstStyle>
            <a:lvl1pPr>
              <a:defRPr/>
            </a:lvl1pPr>
          </a:lstStyle>
          <a:p>
            <a:pPr>
              <a:defRPr/>
            </a:pPr>
            <a:endParaRPr lang="en-US" altLang="zh-CN"/>
          </a:p>
        </p:txBody>
      </p:sp>
      <p:sp>
        <p:nvSpPr>
          <p:cNvPr id="7" name="Rectangle 165"/>
          <p:cNvSpPr>
            <a:spLocks noGrp="1" noChangeArrowheads="1"/>
          </p:cNvSpPr>
          <p:nvPr>
            <p:ph type="ftr" sz="quarter" idx="11"/>
          </p:nvPr>
        </p:nvSpPr>
        <p:spPr>
          <a:xfrm>
            <a:off x="4165600" y="6248400"/>
            <a:ext cx="3860800" cy="476250"/>
          </a:xfrm>
        </p:spPr>
        <p:txBody>
          <a:bodyPr/>
          <a:lstStyle>
            <a:lvl1pPr>
              <a:defRPr/>
            </a:lvl1pPr>
          </a:lstStyle>
          <a:p>
            <a:pPr>
              <a:defRPr/>
            </a:pPr>
            <a:endParaRPr lang="en-US" altLang="zh-CN"/>
          </a:p>
        </p:txBody>
      </p:sp>
      <p:sp>
        <p:nvSpPr>
          <p:cNvPr id="8" name="Rectangle 166"/>
          <p:cNvSpPr>
            <a:spLocks noGrp="1" noChangeArrowheads="1"/>
          </p:cNvSpPr>
          <p:nvPr>
            <p:ph type="sldNum" sz="quarter" idx="12"/>
          </p:nvPr>
        </p:nvSpPr>
        <p:spPr>
          <a:xfrm>
            <a:off x="8737601" y="6248400"/>
            <a:ext cx="3052233" cy="476250"/>
          </a:xfrm>
        </p:spPr>
        <p:txBody>
          <a:bodyPr/>
          <a:lstStyle>
            <a:lvl1pPr>
              <a:defRPr/>
            </a:lvl1pPr>
          </a:lstStyle>
          <a:p>
            <a:pPr>
              <a:defRPr/>
            </a:pPr>
            <a:fld id="{30EED4B5-0C05-40D5-9780-3FEBEA4424BE}" type="slidenum">
              <a:rPr lang="en-US" altLang="zh-CN"/>
              <a:pPr>
                <a:defRPr/>
              </a:pPr>
              <a:t>‹#›</a:t>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7369" y="404664"/>
            <a:ext cx="7488832"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083401"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714156947"/>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2898090432"/>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2169901369"/>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3543112033"/>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02323"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587456"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2726485428"/>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84177288"/>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1733" y="404664"/>
            <a:ext cx="8006515"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110897775"/>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p>
        </p:txBody>
      </p:sp>
    </p:spTree>
    <p:extLst>
      <p:ext uri="{BB962C8B-B14F-4D97-AF65-F5344CB8AC3E}">
        <p14:creationId xmlns:p14="http://schemas.microsoft.com/office/powerpoint/2010/main" val="292668529"/>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146339"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73147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3311995740"/>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hasCustomPrompt="1"/>
          </p:nvPr>
        </p:nvSpPr>
        <p:spPr>
          <a:xfrm>
            <a:off x="5429246" y="0"/>
            <a:ext cx="5711957" cy="260648"/>
          </a:xfrm>
          <a:ln w="3175"/>
        </p:spPr>
        <p:txBody>
          <a:bodyPr/>
          <a:lstStyle>
            <a:lvl1pPr>
              <a:buNone/>
              <a:defRPr sz="1200">
                <a:solidFill>
                  <a:schemeClr val="bg1"/>
                </a:solidFill>
              </a:defRPr>
            </a:lvl1pPr>
          </a:lstStyle>
          <a:p>
            <a:pPr lvl="0"/>
            <a:r>
              <a:rPr lang="zh-CN" altLang="en-US" dirty="0"/>
              <a:t>第</a:t>
            </a:r>
            <a:r>
              <a:rPr lang="en-US" altLang="zh-CN" dirty="0"/>
              <a:t>6</a:t>
            </a:r>
            <a:r>
              <a:rPr lang="zh-CN" altLang="en-US" dirty="0"/>
              <a:t>章 集成学习</a:t>
            </a:r>
          </a:p>
        </p:txBody>
      </p:sp>
    </p:spTree>
    <p:extLst>
      <p:ext uri="{BB962C8B-B14F-4D97-AF65-F5344CB8AC3E}">
        <p14:creationId xmlns:p14="http://schemas.microsoft.com/office/powerpoint/2010/main" val="270257017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210235" cy="821913"/>
          </a:xfrm>
        </p:spPr>
        <p:txBody>
          <a:bodyPr/>
          <a:lstStyle>
            <a:lvl1pPr>
              <a:defRPr sz="3200">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812800" y="1500175"/>
            <a:ext cx="679536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p>
        </p:txBody>
      </p:sp>
      <p:sp>
        <p:nvSpPr>
          <p:cNvPr id="12" name="文本占位符 156"/>
          <p:cNvSpPr>
            <a:spLocks noGrp="1"/>
          </p:cNvSpPr>
          <p:nvPr>
            <p:ph type="body" sz="quarter" idx="14"/>
          </p:nvPr>
        </p:nvSpPr>
        <p:spPr>
          <a:xfrm>
            <a:off x="5429245" y="0"/>
            <a:ext cx="2178923" cy="260648"/>
          </a:xfrm>
          <a:ln w="3175"/>
        </p:spPr>
        <p:txBody>
          <a:bodyPr/>
          <a:lstStyle>
            <a:lvl1pPr algn="l">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p>
        </p:txBody>
      </p:sp>
      <p:sp>
        <p:nvSpPr>
          <p:cNvPr id="12" name="文本占位符 156"/>
          <p:cNvSpPr>
            <a:spLocks noGrp="1"/>
          </p:cNvSpPr>
          <p:nvPr>
            <p:ph type="body" sz="quarter" idx="14" hasCustomPrompt="1"/>
          </p:nvPr>
        </p:nvSpPr>
        <p:spPr>
          <a:xfrm>
            <a:off x="5429245" y="0"/>
            <a:ext cx="4664200" cy="214290"/>
          </a:xfrm>
          <a:ln w="3175"/>
        </p:spPr>
        <p:txBody>
          <a:bodyPr/>
          <a:lstStyle>
            <a:lvl1pPr algn="l">
              <a:buNone/>
              <a:defRPr sz="1200">
                <a:solidFill>
                  <a:schemeClr val="bg1"/>
                </a:solidFill>
              </a:defRPr>
            </a:lvl1pPr>
          </a:lstStyle>
          <a:p>
            <a:pPr lvl="0"/>
            <a:r>
              <a:rPr lang="zh-CN" altLang="en-US" dirty="0"/>
              <a:t>第</a:t>
            </a:r>
            <a:r>
              <a:rPr lang="en-US" altLang="zh-CN" dirty="0"/>
              <a:t>6</a:t>
            </a:r>
            <a:r>
              <a:rPr lang="zh-CN" altLang="en-US" dirty="0"/>
              <a:t>章 集成学习</a:t>
            </a:r>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p>
        </p:txBody>
      </p:sp>
    </p:spTree>
    <p:extLst>
      <p:ext uri="{BB962C8B-B14F-4D97-AF65-F5344CB8AC3E}">
        <p14:creationId xmlns:p14="http://schemas.microsoft.com/office/powerpoint/2010/main" val="137626827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426259"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01139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2608268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642283"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227416"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4229535157"/>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86299"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37143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5511559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354251"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693938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046414529"/>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14291"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29942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3023628026"/>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37764391"/>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7" name="Rectangle 249"/>
          <p:cNvSpPr>
            <a:spLocks noGrp="1" noRot="1" noChangeArrowheads="1"/>
          </p:cNvSpPr>
          <p:nvPr>
            <p:ph type="body" idx="1"/>
          </p:nvPr>
        </p:nvSpPr>
        <p:spPr bwMode="auto">
          <a:xfrm>
            <a:off x="812800" y="1600200"/>
            <a:ext cx="7224184"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6868" name="Rectangle 248"/>
          <p:cNvSpPr>
            <a:spLocks noGrp="1" noRot="1" noChangeArrowheads="1"/>
          </p:cNvSpPr>
          <p:nvPr>
            <p:ph type="title"/>
          </p:nvPr>
        </p:nvSpPr>
        <p:spPr bwMode="auto">
          <a:xfrm>
            <a:off x="397933" y="404814"/>
            <a:ext cx="7639051" cy="9667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410" name="Rectangle 250"/>
          <p:cNvSpPr>
            <a:spLocks noGrp="1" noChangeArrowheads="1"/>
          </p:cNvSpPr>
          <p:nvPr>
            <p:ph type="dt" sz="half" idx="2"/>
          </p:nvPr>
        </p:nvSpPr>
        <p:spPr bwMode="auto">
          <a:xfrm>
            <a:off x="431801" y="6524626"/>
            <a:ext cx="305223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92411" name="Rectangle 251"/>
          <p:cNvSpPr>
            <a:spLocks noGrp="1" noChangeArrowheads="1"/>
          </p:cNvSpPr>
          <p:nvPr>
            <p:ph type="ftr" sz="quarter" idx="3"/>
          </p:nvPr>
        </p:nvSpPr>
        <p:spPr bwMode="auto">
          <a:xfrm>
            <a:off x="4176184" y="6524626"/>
            <a:ext cx="38608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dirty="0"/>
          </a:p>
        </p:txBody>
      </p:sp>
      <p:sp>
        <p:nvSpPr>
          <p:cNvPr id="92412" name="Rectangle 252"/>
          <p:cNvSpPr>
            <a:spLocks noGrp="1" noChangeArrowheads="1"/>
          </p:cNvSpPr>
          <p:nvPr>
            <p:ph type="sldNum" sz="quarter" idx="4"/>
          </p:nvPr>
        </p:nvSpPr>
        <p:spPr bwMode="auto">
          <a:xfrm>
            <a:off x="8733368" y="6524626"/>
            <a:ext cx="305223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1C477B47-DDB5-489C-BB25-ED0A340F4893}" type="slidenum">
              <a:rPr lang="en-US" altLang="zh-CN"/>
              <a:pPr>
                <a:defRPr/>
              </a:pPr>
              <a:t>‹#›</a:t>
            </a:fld>
            <a:endParaRPr lang="en-US" altLang="zh-CN"/>
          </a:p>
        </p:txBody>
      </p:sp>
      <p:sp>
        <p:nvSpPr>
          <p:cNvPr id="155" name="TextBox 154"/>
          <p:cNvSpPr txBox="1"/>
          <p:nvPr userDrawn="1"/>
        </p:nvSpPr>
        <p:spPr>
          <a:xfrm>
            <a:off x="1" y="-2380"/>
            <a:ext cx="5422900" cy="276225"/>
          </a:xfrm>
          <a:prstGeom prst="rect">
            <a:avLst/>
          </a:prstGeom>
          <a:solidFill>
            <a:schemeClr val="accent5">
              <a:lumMod val="75000"/>
            </a:schemeClr>
          </a:solidFill>
          <a:ln>
            <a:noFill/>
          </a:ln>
        </p:spPr>
        <p:txBody>
          <a:bodyPr wrap="square">
            <a:spAutoFit/>
          </a:bodyPr>
          <a:lstStyle/>
          <a:p>
            <a:pPr>
              <a:defRPr/>
            </a:pPr>
            <a:endParaRPr lang="zh-CN" altLang="en-US" sz="1200" dirty="0">
              <a:solidFill>
                <a:schemeClr val="bg1"/>
              </a:solidFill>
            </a:endParaRPr>
          </a:p>
        </p:txBody>
      </p:sp>
      <p:sp>
        <p:nvSpPr>
          <p:cNvPr id="156" name="TextBox 155"/>
          <p:cNvSpPr txBox="1"/>
          <p:nvPr userDrawn="1"/>
        </p:nvSpPr>
        <p:spPr>
          <a:xfrm>
            <a:off x="0" y="6581775"/>
            <a:ext cx="12192000" cy="338138"/>
          </a:xfrm>
          <a:prstGeom prst="rect">
            <a:avLst/>
          </a:prstGeom>
          <a:solidFill>
            <a:schemeClr val="accent5">
              <a:lumMod val="50000"/>
            </a:schemeClr>
          </a:solidFill>
        </p:spPr>
        <p:txBody>
          <a:bodyPr>
            <a:spAutoFit/>
          </a:bodyPr>
          <a:lstStyle/>
          <a:p>
            <a:pPr algn="r">
              <a:defRPr/>
            </a:pPr>
            <a:r>
              <a:rPr lang="en-US" altLang="zh-CN" sz="1200" dirty="0">
                <a:solidFill>
                  <a:schemeClr val="bg1"/>
                </a:solidFill>
              </a:rPr>
              <a:t>P. </a:t>
            </a:r>
            <a:fld id="{F733E731-9750-4C10-BCFC-31D1A9368162}" type="slidenum">
              <a:rPr lang="en-US" altLang="zh-CN" sz="1600">
                <a:solidFill>
                  <a:schemeClr val="bg1"/>
                </a:solidFill>
              </a:rPr>
              <a:pPr algn="r">
                <a:defRPr/>
              </a:pPr>
              <a:t>‹#›</a:t>
            </a:fld>
            <a:r>
              <a:rPr lang="en-US" altLang="zh-CN" sz="1600" dirty="0">
                <a:solidFill>
                  <a:schemeClr val="bg1"/>
                </a:solidFill>
              </a:rPr>
              <a:t> </a:t>
            </a:r>
            <a:endParaRPr lang="zh-CN" altLang="en-US" sz="1600" dirty="0">
              <a:solidFill>
                <a:schemeClr val="bg1"/>
              </a:solidFill>
            </a:endParaRPr>
          </a:p>
        </p:txBody>
      </p:sp>
      <p:sp>
        <p:nvSpPr>
          <p:cNvPr id="157" name="TextBox 156"/>
          <p:cNvSpPr txBox="1"/>
          <p:nvPr userDrawn="1"/>
        </p:nvSpPr>
        <p:spPr>
          <a:xfrm>
            <a:off x="5422901" y="-3996"/>
            <a:ext cx="6769100" cy="276225"/>
          </a:xfrm>
          <a:prstGeom prst="rect">
            <a:avLst/>
          </a:prstGeom>
          <a:solidFill>
            <a:schemeClr val="accent5">
              <a:lumMod val="50000"/>
            </a:schemeClr>
          </a:solidFill>
          <a:ln>
            <a:noFill/>
          </a:ln>
        </p:spPr>
        <p:txBody>
          <a:bodyPr>
            <a:spAutoFit/>
          </a:bodyPr>
          <a:lstStyle/>
          <a:p>
            <a:pPr>
              <a:defRPr/>
            </a:pPr>
            <a:endParaRPr lang="zh-CN" altLang="en-US" sz="1200" dirty="0">
              <a:solidFill>
                <a:schemeClr val="bg1"/>
              </a:solidFill>
            </a:endParaRPr>
          </a:p>
        </p:txBody>
      </p:sp>
      <p:sp>
        <p:nvSpPr>
          <p:cNvPr id="11" name="文本占位符 156"/>
          <p:cNvSpPr txBox="1">
            <a:spLocks/>
          </p:cNvSpPr>
          <p:nvPr userDrawn="1"/>
        </p:nvSpPr>
        <p:spPr>
          <a:xfrm>
            <a:off x="551384" y="6597352"/>
            <a:ext cx="10729192" cy="317798"/>
          </a:xfrm>
          <a:prstGeom prst="rect">
            <a:avLst/>
          </a:prstGeom>
          <a:ln w="3175"/>
        </p:spPr>
        <p:txBody>
          <a:bodyPr/>
          <a:lstStyle>
            <a:lvl1pPr>
              <a:buNone/>
              <a:defRPr sz="1200">
                <a:solidFill>
                  <a:schemeClr val="bg1"/>
                </a:solidFill>
              </a:defRPr>
            </a:lvl1pPr>
          </a:lstStyle>
          <a:p>
            <a:pPr marL="342900" indent="-342900" algn="ctr" eaLnBrk="0" hangingPunct="0">
              <a:spcBef>
                <a:spcPct val="20000"/>
              </a:spcBef>
              <a:buClr>
                <a:schemeClr val="hlink"/>
              </a:buClr>
              <a:buFont typeface="Wingdings" pitchFamily="2" charset="2"/>
              <a:buNone/>
              <a:defRPr/>
            </a:pPr>
            <a:r>
              <a:rPr lang="en-US" altLang="zh-CN" sz="1050" kern="0" dirty="0">
                <a:latin typeface="Times New Roman" panose="02020603050405020304" pitchFamily="18" charset="0"/>
                <a:ea typeface="+mn-ea"/>
                <a:cs typeface="Times New Roman" panose="02020603050405020304" pitchFamily="18" charset="0"/>
              </a:rPr>
              <a:t>【</a:t>
            </a:r>
            <a:r>
              <a:rPr lang="zh-CN" altLang="en-US" sz="1050" kern="0" dirty="0">
                <a:latin typeface="Times New Roman" panose="02020603050405020304" pitchFamily="18" charset="0"/>
                <a:ea typeface="+mn-ea"/>
                <a:cs typeface="Times New Roman" panose="02020603050405020304" pitchFamily="18" charset="0"/>
              </a:rPr>
              <a:t>配套教材</a:t>
            </a:r>
            <a:r>
              <a:rPr lang="en-US" altLang="zh-CN" sz="1050" kern="0" dirty="0">
                <a:latin typeface="Times New Roman" panose="02020603050405020304" pitchFamily="18" charset="0"/>
                <a:ea typeface="+mn-ea"/>
                <a:cs typeface="Times New Roman" panose="02020603050405020304" pitchFamily="18" charset="0"/>
              </a:rPr>
              <a:t>】</a:t>
            </a:r>
            <a:r>
              <a:rPr lang="zh-CN" altLang="en-US" sz="1050" kern="0" dirty="0">
                <a:latin typeface="Times New Roman" panose="02020603050405020304" pitchFamily="18" charset="0"/>
                <a:ea typeface="+mn-ea"/>
                <a:cs typeface="Times New Roman" panose="02020603050405020304" pitchFamily="18" charset="0"/>
              </a:rPr>
              <a:t>朝乐门</a:t>
            </a:r>
            <a:r>
              <a:rPr lang="en-US" altLang="zh-CN" sz="1050" kern="0" dirty="0">
                <a:latin typeface="Times New Roman" panose="02020603050405020304" pitchFamily="18" charset="0"/>
                <a:ea typeface="+mn-ea"/>
                <a:cs typeface="Times New Roman" panose="02020603050405020304" pitchFamily="18" charset="0"/>
              </a:rPr>
              <a:t>.</a:t>
            </a:r>
            <a:r>
              <a:rPr lang="zh-CN" altLang="en-US" sz="1050" kern="0" dirty="0">
                <a:latin typeface="Times New Roman" panose="02020603050405020304" pitchFamily="18" charset="0"/>
                <a:ea typeface="+mn-ea"/>
                <a:cs typeface="Times New Roman" panose="02020603050405020304" pitchFamily="18" charset="0"/>
              </a:rPr>
              <a:t>数据分析原理与实践</a:t>
            </a:r>
            <a:r>
              <a:rPr lang="en-US" altLang="zh-CN" sz="1050" kern="0" dirty="0">
                <a:latin typeface="Times New Roman" panose="02020603050405020304" pitchFamily="18" charset="0"/>
                <a:ea typeface="+mn-ea"/>
                <a:cs typeface="Times New Roman" panose="02020603050405020304" pitchFamily="18" charset="0"/>
              </a:rPr>
              <a:t>——</a:t>
            </a:r>
            <a:r>
              <a:rPr lang="zh-CN" altLang="en-US" sz="1050" kern="0" dirty="0">
                <a:latin typeface="Times New Roman" panose="02020603050405020304" pitchFamily="18" charset="0"/>
                <a:ea typeface="+mn-ea"/>
                <a:cs typeface="Times New Roman" panose="02020603050405020304" pitchFamily="18" charset="0"/>
              </a:rPr>
              <a:t>基于经典算法及</a:t>
            </a:r>
            <a:r>
              <a:rPr lang="en-US" altLang="zh-CN" sz="1050" kern="0" dirty="0">
                <a:latin typeface="Times New Roman" panose="02020603050405020304" pitchFamily="18" charset="0"/>
                <a:ea typeface="+mn-ea"/>
                <a:cs typeface="Times New Roman" panose="02020603050405020304" pitchFamily="18" charset="0"/>
              </a:rPr>
              <a:t>Python</a:t>
            </a:r>
            <a:r>
              <a:rPr lang="zh-CN" altLang="en-US" sz="1050" kern="0" dirty="0">
                <a:latin typeface="Times New Roman" panose="02020603050405020304" pitchFamily="18" charset="0"/>
                <a:ea typeface="+mn-ea"/>
                <a:cs typeface="Times New Roman" panose="02020603050405020304" pitchFamily="18" charset="0"/>
              </a:rPr>
              <a:t>编程实现</a:t>
            </a:r>
            <a:r>
              <a:rPr lang="en-US" altLang="zh-CN" sz="1050" kern="0" dirty="0">
                <a:latin typeface="Times New Roman" panose="02020603050405020304" pitchFamily="18" charset="0"/>
                <a:ea typeface="+mn-ea"/>
                <a:cs typeface="Times New Roman" panose="02020603050405020304" pitchFamily="18" charset="0"/>
              </a:rPr>
              <a:t>[M].</a:t>
            </a:r>
            <a:r>
              <a:rPr lang="zh-CN" altLang="en-US" sz="1050" kern="0" dirty="0">
                <a:latin typeface="Times New Roman" panose="02020603050405020304" pitchFamily="18" charset="0"/>
                <a:ea typeface="+mn-ea"/>
                <a:cs typeface="Times New Roman" panose="02020603050405020304" pitchFamily="18" charset="0"/>
              </a:rPr>
              <a:t>北京</a:t>
            </a:r>
            <a:r>
              <a:rPr lang="en-US" altLang="zh-CN" sz="1050" kern="0" dirty="0">
                <a:latin typeface="Times New Roman" panose="02020603050405020304" pitchFamily="18" charset="0"/>
                <a:ea typeface="+mn-ea"/>
                <a:cs typeface="Times New Roman" panose="02020603050405020304" pitchFamily="18" charset="0"/>
              </a:rPr>
              <a:t>:</a:t>
            </a:r>
            <a:r>
              <a:rPr lang="zh-CN" altLang="en-US" sz="1050" kern="0" dirty="0">
                <a:latin typeface="Times New Roman" panose="02020603050405020304" pitchFamily="18" charset="0"/>
                <a:ea typeface="+mn-ea"/>
                <a:cs typeface="Times New Roman" panose="02020603050405020304" pitchFamily="18" charset="0"/>
              </a:rPr>
              <a:t>机械工业出版社</a:t>
            </a:r>
            <a:r>
              <a:rPr lang="en-US" altLang="zh-CN" sz="1050" kern="0" dirty="0">
                <a:latin typeface="Times New Roman" panose="02020603050405020304" pitchFamily="18" charset="0"/>
                <a:ea typeface="+mn-ea"/>
                <a:cs typeface="Times New Roman" panose="02020603050405020304" pitchFamily="18" charset="0"/>
              </a:rPr>
              <a:t>,2022.</a:t>
            </a:r>
            <a:endParaRPr lang="zh-CN" altLang="en-US" sz="1050" kern="0" dirty="0">
              <a:latin typeface="Times New Roman" panose="02020603050405020304" pitchFamily="18" charset="0"/>
              <a:ea typeface="+mn-ea"/>
              <a:cs typeface="Times New Roman" panose="02020603050405020304" pitchFamily="18" charset="0"/>
            </a:endParaRPr>
          </a:p>
        </p:txBody>
      </p:sp>
      <p:sp>
        <p:nvSpPr>
          <p:cNvPr id="12" name="文本占位符 156"/>
          <p:cNvSpPr txBox="1">
            <a:spLocks/>
          </p:cNvSpPr>
          <p:nvPr userDrawn="1"/>
        </p:nvSpPr>
        <p:spPr>
          <a:xfrm>
            <a:off x="1" y="0"/>
            <a:ext cx="4415367" cy="260350"/>
          </a:xfrm>
          <a:prstGeom prst="rect">
            <a:avLst/>
          </a:prstGeom>
          <a:ln w="3175"/>
        </p:spPr>
        <p:txBody>
          <a:bodyPr/>
          <a:lstStyle>
            <a:lvl1pPr>
              <a:buNone/>
              <a:defRPr sz="1200">
                <a:solidFill>
                  <a:schemeClr val="bg1"/>
                </a:solidFill>
              </a:defRPr>
            </a:lvl1pPr>
          </a:lstStyle>
          <a:p>
            <a:pPr marL="342900" indent="-342900" eaLnBrk="0" hangingPunct="0">
              <a:spcBef>
                <a:spcPct val="20000"/>
              </a:spcBef>
              <a:buClr>
                <a:schemeClr val="hlink"/>
              </a:buClr>
              <a:buFont typeface="Wingdings" pitchFamily="2" charset="2"/>
              <a:buNone/>
              <a:defRPr/>
            </a:pPr>
            <a:endParaRPr lang="zh-CN" altLang="en-US" sz="1200" kern="0" dirty="0">
              <a:latin typeface="+mn-lt"/>
              <a:ea typeface="+mn-ea"/>
            </a:endParaRPr>
          </a:p>
        </p:txBody>
      </p:sp>
    </p:spTree>
  </p:cSld>
  <p:clrMap bg1="lt1" tx1="dk1" bg2="lt2" tx2="dk2" accent1="accent1" accent2="accent2" accent3="accent3" accent4="accent4" accent5="accent5" accent6="accent6" hlink="hlink" folHlink="folHlink"/>
  <p:sldLayoutIdLst>
    <p:sldLayoutId id="2147484356" r:id="rId1"/>
    <p:sldLayoutId id="2147484357" r:id="rId2"/>
    <p:sldLayoutId id="2147484355" r:id="rId3"/>
    <p:sldLayoutId id="2147484358" r:id="rId4"/>
    <p:sldLayoutId id="2147484359" r:id="rId5"/>
    <p:sldLayoutId id="2147484360" r:id="rId6"/>
    <p:sldLayoutId id="2147484361" r:id="rId7"/>
    <p:sldLayoutId id="2147484362" r:id="rId8"/>
    <p:sldLayoutId id="2147484363" r:id="rId9"/>
    <p:sldLayoutId id="2147484364" r:id="rId10"/>
    <p:sldLayoutId id="2147484365" r:id="rId11"/>
    <p:sldLayoutId id="2147484366" r:id="rId12"/>
    <p:sldLayoutId id="2147484367" r:id="rId13"/>
    <p:sldLayoutId id="2147484369" r:id="rId14"/>
    <p:sldLayoutId id="2147484370" r:id="rId15"/>
    <p:sldLayoutId id="2147484372" r:id="rId16"/>
    <p:sldLayoutId id="2147484373" r:id="rId17"/>
    <p:sldLayoutId id="2147484374" r:id="rId18"/>
    <p:sldLayoutId id="2147484377" r:id="rId19"/>
    <p:sldLayoutId id="2147484446" r:id="rId20"/>
  </p:sldLayoutIdLst>
  <p:transition>
    <p:blinds dir="vert"/>
  </p:transition>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0.pn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9.xml"/><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1919536" y="2348880"/>
            <a:ext cx="7485856" cy="1143000"/>
          </a:xfrm>
        </p:spPr>
        <p:txBody>
          <a:bodyPr/>
          <a:lstStyle/>
          <a:p>
            <a:pPr algn="l">
              <a:lnSpc>
                <a:spcPct val="150000"/>
              </a:lnSpc>
            </a:pPr>
            <a:r>
              <a:rPr lang="zh-CN" altLang="en-US" sz="3200" b="0" dirty="0">
                <a:solidFill>
                  <a:schemeClr val="bg2">
                    <a:lumMod val="10000"/>
                  </a:schemeClr>
                </a:solidFill>
              </a:rPr>
              <a:t>第</a:t>
            </a:r>
            <a:r>
              <a:rPr lang="en-US" altLang="zh-CN" sz="3200" b="0" dirty="0">
                <a:solidFill>
                  <a:schemeClr val="bg2">
                    <a:lumMod val="10000"/>
                  </a:schemeClr>
                </a:solidFill>
              </a:rPr>
              <a:t>6</a:t>
            </a:r>
            <a:r>
              <a:rPr lang="zh-CN" altLang="en-US" sz="3200" b="0" dirty="0">
                <a:solidFill>
                  <a:schemeClr val="bg2">
                    <a:lumMod val="10000"/>
                  </a:schemeClr>
                </a:solidFill>
              </a:rPr>
              <a:t>章</a:t>
            </a:r>
            <a:br>
              <a:rPr lang="en-US" altLang="zh-CN" sz="3200" b="0" dirty="0">
                <a:solidFill>
                  <a:schemeClr val="bg2">
                    <a:lumMod val="10000"/>
                  </a:schemeClr>
                </a:solidFill>
              </a:rPr>
            </a:br>
            <a:r>
              <a:rPr lang="zh-CN" altLang="en-US" sz="6000" dirty="0"/>
              <a:t>   集成学习</a:t>
            </a:r>
            <a:endParaRPr lang="zh-CN" altLang="en-US" sz="6000" dirty="0">
              <a:solidFill>
                <a:schemeClr val="bg2">
                  <a:lumMod val="10000"/>
                </a:schemeClr>
              </a:solidFill>
            </a:endParaRPr>
          </a:p>
        </p:txBody>
      </p:sp>
      <p:sp>
        <p:nvSpPr>
          <p:cNvPr id="14339" name="副标题 2"/>
          <p:cNvSpPr>
            <a:spLocks noGrp="1"/>
          </p:cNvSpPr>
          <p:nvPr>
            <p:ph type="subTitle" idx="1"/>
          </p:nvPr>
        </p:nvSpPr>
        <p:spPr>
          <a:xfrm>
            <a:off x="5087888" y="4437112"/>
            <a:ext cx="5040560" cy="1752600"/>
          </a:xfrm>
        </p:spPr>
        <p:txBody>
          <a:bodyPr/>
          <a:lstStyle/>
          <a:p>
            <a:r>
              <a:rPr lang="zh-CN" altLang="en-US" dirty="0"/>
              <a:t>朝乐门 </a:t>
            </a:r>
            <a:endParaRPr lang="en-US" altLang="zh-CN" dirty="0"/>
          </a:p>
          <a:p>
            <a:pPr marL="457200" lvl="1" indent="0">
              <a:buNone/>
            </a:pPr>
            <a:r>
              <a:rPr lang="zh-CN" altLang="en-US" dirty="0"/>
              <a:t>中国人民大学</a:t>
            </a:r>
            <a:endParaRPr lang="en-US" altLang="zh-CN" dirty="0"/>
          </a:p>
          <a:p>
            <a:pPr marL="457200" lvl="1" indent="0">
              <a:buNone/>
            </a:pPr>
            <a:r>
              <a:rPr lang="en-US" altLang="zh-CN" dirty="0"/>
              <a:t>chaolemen@ruc.edu.cn</a:t>
            </a:r>
            <a:endParaRPr lang="zh-CN" altLang="en-US" dirty="0"/>
          </a:p>
        </p:txBody>
      </p:sp>
    </p:spTree>
    <p:extLst>
      <p:ext uri="{BB962C8B-B14F-4D97-AF65-F5344CB8AC3E}">
        <p14:creationId xmlns:p14="http://schemas.microsoft.com/office/powerpoint/2010/main" val="643359517"/>
      </p:ext>
    </p:extLst>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DF9BA-C72C-4209-BE9B-542D6E9414BD}"/>
              </a:ext>
            </a:extLst>
          </p:cNvPr>
          <p:cNvSpPr>
            <a:spLocks noGrp="1"/>
          </p:cNvSpPr>
          <p:nvPr>
            <p:ph type="title"/>
          </p:nvPr>
        </p:nvSpPr>
        <p:spPr>
          <a:xfrm>
            <a:off x="397933" y="392510"/>
            <a:ext cx="11387667" cy="821913"/>
          </a:xfrm>
        </p:spPr>
        <p:txBody>
          <a:bodyPr wrap="square" anchor="ctr">
            <a:normAutofit/>
          </a:bodyPr>
          <a:lstStyle/>
          <a:p>
            <a:r>
              <a:rPr lang="en-US" altLang="zh-CN" dirty="0"/>
              <a:t>Bagging</a:t>
            </a:r>
            <a:r>
              <a:rPr lang="zh-CN" altLang="en-US" dirty="0"/>
              <a:t>方法</a:t>
            </a:r>
          </a:p>
        </p:txBody>
      </p:sp>
      <p:pic>
        <p:nvPicPr>
          <p:cNvPr id="7" name="图片 6" descr="图示&#10;&#10;描述已自动生成">
            <a:extLst>
              <a:ext uri="{FF2B5EF4-FFF2-40B4-BE49-F238E27FC236}">
                <a16:creationId xmlns:a16="http://schemas.microsoft.com/office/drawing/2014/main" id="{DE683ED8-EF97-4F51-84B0-2758C7FCF3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5089" y="1500175"/>
            <a:ext cx="8986621" cy="4762910"/>
          </a:xfrm>
          <a:prstGeom prst="rect">
            <a:avLst/>
          </a:prstGeom>
          <a:noFill/>
        </p:spPr>
      </p:pic>
      <p:sp>
        <p:nvSpPr>
          <p:cNvPr id="12" name="Text Placeholder 3">
            <a:extLst>
              <a:ext uri="{FF2B5EF4-FFF2-40B4-BE49-F238E27FC236}">
                <a16:creationId xmlns:a16="http://schemas.microsoft.com/office/drawing/2014/main" id="{5A4833D5-968A-5334-B519-56E4D39DE828}"/>
              </a:ext>
            </a:extLst>
          </p:cNvPr>
          <p:cNvSpPr>
            <a:spLocks noGrp="1"/>
          </p:cNvSpPr>
          <p:nvPr>
            <p:ph type="body" sz="quarter" idx="13"/>
          </p:nvPr>
        </p:nvSpPr>
        <p:spPr>
          <a:xfrm>
            <a:off x="0" y="0"/>
            <a:ext cx="4416491" cy="260648"/>
          </a:xfrm>
        </p:spPr>
        <p:txBody>
          <a:bodyPr/>
          <a:lstStyle/>
          <a:p>
            <a:endParaRPr lang="en-US"/>
          </a:p>
        </p:txBody>
      </p:sp>
      <p:sp>
        <p:nvSpPr>
          <p:cNvPr id="14" name="Text Placeholder 4">
            <a:extLst>
              <a:ext uri="{FF2B5EF4-FFF2-40B4-BE49-F238E27FC236}">
                <a16:creationId xmlns:a16="http://schemas.microsoft.com/office/drawing/2014/main" id="{804DE5AC-17A8-0D87-7548-F8640931FC58}"/>
              </a:ext>
            </a:extLst>
          </p:cNvPr>
          <p:cNvSpPr>
            <a:spLocks noGrp="1"/>
          </p:cNvSpPr>
          <p:nvPr>
            <p:ph type="body" sz="quarter" idx="14"/>
          </p:nvPr>
        </p:nvSpPr>
        <p:spPr>
          <a:xfrm>
            <a:off x="5429245" y="0"/>
            <a:ext cx="4664200" cy="214290"/>
          </a:xfrm>
        </p:spPr>
        <p:txBody>
          <a:bodyPr/>
          <a:lstStyle/>
          <a:p>
            <a:endParaRPr lang="en-US"/>
          </a:p>
        </p:txBody>
      </p:sp>
      <p:sp>
        <p:nvSpPr>
          <p:cNvPr id="16" name="Text Placeholder 5">
            <a:extLst>
              <a:ext uri="{FF2B5EF4-FFF2-40B4-BE49-F238E27FC236}">
                <a16:creationId xmlns:a16="http://schemas.microsoft.com/office/drawing/2014/main" id="{2AB6A7FB-23AD-4AEC-D398-624194598636}"/>
              </a:ext>
            </a:extLst>
          </p:cNvPr>
          <p:cNvSpPr>
            <a:spLocks noGrp="1"/>
          </p:cNvSpPr>
          <p:nvPr>
            <p:ph type="body" sz="quarter" idx="15"/>
          </p:nvPr>
        </p:nvSpPr>
        <p:spPr>
          <a:xfrm>
            <a:off x="761963" y="6668814"/>
            <a:ext cx="9906069" cy="189186"/>
          </a:xfrm>
        </p:spPr>
        <p:txBody>
          <a:bodyPr/>
          <a:lstStyle/>
          <a:p>
            <a:endParaRPr lang="en-US"/>
          </a:p>
        </p:txBody>
      </p:sp>
    </p:spTree>
    <p:extLst>
      <p:ext uri="{BB962C8B-B14F-4D97-AF65-F5344CB8AC3E}">
        <p14:creationId xmlns:p14="http://schemas.microsoft.com/office/powerpoint/2010/main" val="2528923531"/>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2654C-A2E2-45A0-9FB5-68C8EF561D8A}"/>
              </a:ext>
            </a:extLst>
          </p:cNvPr>
          <p:cNvSpPr>
            <a:spLocks noGrp="1"/>
          </p:cNvSpPr>
          <p:nvPr>
            <p:ph type="title"/>
          </p:nvPr>
        </p:nvSpPr>
        <p:spPr>
          <a:xfrm>
            <a:off x="479376" y="836712"/>
            <a:ext cx="11098667" cy="821913"/>
          </a:xfrm>
        </p:spPr>
        <p:txBody>
          <a:bodyPr/>
          <a:lstStyle/>
          <a:p>
            <a:r>
              <a:rPr lang="en-US" altLang="zh-CN" dirty="0"/>
              <a:t>Boosting </a:t>
            </a:r>
            <a:r>
              <a:rPr lang="zh-CN" altLang="en-US" dirty="0"/>
              <a:t>方法</a:t>
            </a:r>
          </a:p>
        </p:txBody>
      </p:sp>
      <p:sp>
        <p:nvSpPr>
          <p:cNvPr id="4" name="文本占位符 3">
            <a:extLst>
              <a:ext uri="{FF2B5EF4-FFF2-40B4-BE49-F238E27FC236}">
                <a16:creationId xmlns:a16="http://schemas.microsoft.com/office/drawing/2014/main" id="{A711A6FE-F581-4AF5-95AE-4BFC3401E6EF}"/>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BC95E674-7D57-4FB9-9ED6-0D3DADF5620D}"/>
              </a:ext>
            </a:extLst>
          </p:cNvPr>
          <p:cNvSpPr>
            <a:spLocks noGrp="1"/>
          </p:cNvSpPr>
          <p:nvPr>
            <p:ph type="body" sz="quarter" idx="14"/>
          </p:nvPr>
        </p:nvSpPr>
        <p:spPr/>
        <p:txBody>
          <a:bodyPr/>
          <a:lstStyle/>
          <a:p>
            <a:endParaRPr lang="zh-CN" altLang="en-US"/>
          </a:p>
        </p:txBody>
      </p:sp>
      <p:pic>
        <p:nvPicPr>
          <p:cNvPr id="8" name="图片 7" descr="图表&#10;&#10;描述已自动生成">
            <a:extLst>
              <a:ext uri="{FF2B5EF4-FFF2-40B4-BE49-F238E27FC236}">
                <a16:creationId xmlns:a16="http://schemas.microsoft.com/office/drawing/2014/main" id="{9C1DDFEE-0F2F-48E1-86E3-F0F77135E0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3082" y="2248010"/>
            <a:ext cx="9677454" cy="3627734"/>
          </a:xfrm>
          <a:prstGeom prst="rect">
            <a:avLst/>
          </a:prstGeom>
        </p:spPr>
      </p:pic>
    </p:spTree>
    <p:extLst>
      <p:ext uri="{BB962C8B-B14F-4D97-AF65-F5344CB8AC3E}">
        <p14:creationId xmlns:p14="http://schemas.microsoft.com/office/powerpoint/2010/main" val="184069106"/>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BF45F-6E6F-4E50-A7EB-CC3ACD3B100A}"/>
              </a:ext>
            </a:extLst>
          </p:cNvPr>
          <p:cNvSpPr>
            <a:spLocks noGrp="1"/>
          </p:cNvSpPr>
          <p:nvPr>
            <p:ph type="title"/>
          </p:nvPr>
        </p:nvSpPr>
        <p:spPr>
          <a:xfrm>
            <a:off x="397933" y="392510"/>
            <a:ext cx="10306579" cy="821913"/>
          </a:xfrm>
        </p:spPr>
        <p:txBody>
          <a:bodyPr/>
          <a:lstStyle/>
          <a:p>
            <a:r>
              <a:rPr lang="en-US" altLang="zh-CN" dirty="0"/>
              <a:t>Stacking</a:t>
            </a:r>
            <a:r>
              <a:rPr lang="zh-CN" altLang="en-US" dirty="0"/>
              <a:t>方法</a:t>
            </a:r>
          </a:p>
        </p:txBody>
      </p:sp>
      <p:sp>
        <p:nvSpPr>
          <p:cNvPr id="4" name="文本占位符 3">
            <a:extLst>
              <a:ext uri="{FF2B5EF4-FFF2-40B4-BE49-F238E27FC236}">
                <a16:creationId xmlns:a16="http://schemas.microsoft.com/office/drawing/2014/main" id="{CCBFB885-8789-4CB4-9C3E-04BFA9E7D352}"/>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DD9C3364-C012-4220-8B00-E1EEF2451AE4}"/>
              </a:ext>
            </a:extLst>
          </p:cNvPr>
          <p:cNvSpPr>
            <a:spLocks noGrp="1"/>
          </p:cNvSpPr>
          <p:nvPr>
            <p:ph type="body" sz="quarter" idx="14"/>
          </p:nvPr>
        </p:nvSpPr>
        <p:spPr/>
        <p:txBody>
          <a:bodyPr/>
          <a:lstStyle/>
          <a:p>
            <a:endParaRPr lang="zh-CN" altLang="en-US"/>
          </a:p>
        </p:txBody>
      </p:sp>
      <p:pic>
        <p:nvPicPr>
          <p:cNvPr id="7" name="图片 6" descr="图示&#10;&#10;描述已自动生成">
            <a:extLst>
              <a:ext uri="{FF2B5EF4-FFF2-40B4-BE49-F238E27FC236}">
                <a16:creationId xmlns:a16="http://schemas.microsoft.com/office/drawing/2014/main" id="{EE3FDC19-64F3-4237-B057-7968326010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3672" y="1484784"/>
            <a:ext cx="5288996" cy="4779262"/>
          </a:xfrm>
          <a:prstGeom prst="rect">
            <a:avLst/>
          </a:prstGeom>
        </p:spPr>
      </p:pic>
    </p:spTree>
    <p:extLst>
      <p:ext uri="{BB962C8B-B14F-4D97-AF65-F5344CB8AC3E}">
        <p14:creationId xmlns:p14="http://schemas.microsoft.com/office/powerpoint/2010/main" val="4071596900"/>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C80621EB-983D-4665-8D18-75E08FE37FC2}"/>
              </a:ext>
            </a:extLst>
          </p:cNvPr>
          <p:cNvSpPr>
            <a:spLocks noGrp="1"/>
          </p:cNvSpPr>
          <p:nvPr>
            <p:ph type="ctrTitle"/>
          </p:nvPr>
        </p:nvSpPr>
        <p:spPr/>
        <p:txBody>
          <a:bodyPr/>
          <a:lstStyle/>
          <a:p>
            <a:r>
              <a:rPr lang="en-US" altLang="zh-CN" dirty="0"/>
              <a:t>Bagging </a:t>
            </a:r>
            <a:r>
              <a:rPr lang="zh-CN" altLang="en-US" dirty="0"/>
              <a:t>之随机森林</a:t>
            </a:r>
          </a:p>
        </p:txBody>
      </p:sp>
      <p:sp>
        <p:nvSpPr>
          <p:cNvPr id="8" name="副标题 7">
            <a:extLst>
              <a:ext uri="{FF2B5EF4-FFF2-40B4-BE49-F238E27FC236}">
                <a16:creationId xmlns:a16="http://schemas.microsoft.com/office/drawing/2014/main" id="{1AD1684A-7526-4506-899B-FADE9957A4C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20279697"/>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EEC7D-7620-4599-A376-051E9561CB95}"/>
              </a:ext>
            </a:extLst>
          </p:cNvPr>
          <p:cNvSpPr>
            <a:spLocks noGrp="1"/>
          </p:cNvSpPr>
          <p:nvPr>
            <p:ph type="title"/>
          </p:nvPr>
        </p:nvSpPr>
        <p:spPr>
          <a:xfrm>
            <a:off x="695400" y="509771"/>
            <a:ext cx="10450595" cy="821913"/>
          </a:xfrm>
        </p:spPr>
        <p:txBody>
          <a:bodyPr/>
          <a:lstStyle/>
          <a:p>
            <a:r>
              <a:rPr lang="zh-CN" altLang="en-US" dirty="0"/>
              <a:t>决策树及其主要术语</a:t>
            </a:r>
          </a:p>
        </p:txBody>
      </p:sp>
      <p:sp>
        <p:nvSpPr>
          <p:cNvPr id="4" name="文本占位符 3">
            <a:extLst>
              <a:ext uri="{FF2B5EF4-FFF2-40B4-BE49-F238E27FC236}">
                <a16:creationId xmlns:a16="http://schemas.microsoft.com/office/drawing/2014/main" id="{1C161C82-21D9-4D3E-8873-2D4E66325881}"/>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71892F0F-B2B4-429D-B041-5BD1DA3E68AE}"/>
              </a:ext>
            </a:extLst>
          </p:cNvPr>
          <p:cNvSpPr>
            <a:spLocks noGrp="1"/>
          </p:cNvSpPr>
          <p:nvPr>
            <p:ph type="body" sz="quarter" idx="14"/>
          </p:nvPr>
        </p:nvSpPr>
        <p:spPr/>
        <p:txBody>
          <a:bodyPr/>
          <a:lstStyle/>
          <a:p>
            <a:endParaRPr lang="zh-CN" altLang="en-US"/>
          </a:p>
        </p:txBody>
      </p:sp>
      <p:graphicFrame>
        <p:nvGraphicFramePr>
          <p:cNvPr id="3" name="表格 2">
            <a:extLst>
              <a:ext uri="{FF2B5EF4-FFF2-40B4-BE49-F238E27FC236}">
                <a16:creationId xmlns:a16="http://schemas.microsoft.com/office/drawing/2014/main" id="{D4176EF8-A286-45CC-8C80-C457854F8E46}"/>
              </a:ext>
            </a:extLst>
          </p:cNvPr>
          <p:cNvGraphicFramePr>
            <a:graphicFrameLocks noGrp="1"/>
          </p:cNvGraphicFramePr>
          <p:nvPr>
            <p:extLst>
              <p:ext uri="{D42A27DB-BD31-4B8C-83A1-F6EECF244321}">
                <p14:modId xmlns:p14="http://schemas.microsoft.com/office/powerpoint/2010/main" val="1843426"/>
              </p:ext>
            </p:extLst>
          </p:nvPr>
        </p:nvGraphicFramePr>
        <p:xfrm>
          <a:off x="1559496" y="2451100"/>
          <a:ext cx="3960440" cy="3138135"/>
        </p:xfrm>
        <a:graphic>
          <a:graphicData uri="http://schemas.openxmlformats.org/drawingml/2006/table">
            <a:tbl>
              <a:tblPr firstRow="1">
                <a:tableStyleId>{5C22544A-7EE6-4342-B048-85BDC9FD1C3A}</a:tableStyleId>
              </a:tblPr>
              <a:tblGrid>
                <a:gridCol w="990110">
                  <a:extLst>
                    <a:ext uri="{9D8B030D-6E8A-4147-A177-3AD203B41FA5}">
                      <a16:colId xmlns:a16="http://schemas.microsoft.com/office/drawing/2014/main" val="2035138267"/>
                    </a:ext>
                  </a:extLst>
                </a:gridCol>
                <a:gridCol w="990110">
                  <a:extLst>
                    <a:ext uri="{9D8B030D-6E8A-4147-A177-3AD203B41FA5}">
                      <a16:colId xmlns:a16="http://schemas.microsoft.com/office/drawing/2014/main" val="3639649416"/>
                    </a:ext>
                  </a:extLst>
                </a:gridCol>
                <a:gridCol w="990110">
                  <a:extLst>
                    <a:ext uri="{9D8B030D-6E8A-4147-A177-3AD203B41FA5}">
                      <a16:colId xmlns:a16="http://schemas.microsoft.com/office/drawing/2014/main" val="4023369459"/>
                    </a:ext>
                  </a:extLst>
                </a:gridCol>
                <a:gridCol w="990110">
                  <a:extLst>
                    <a:ext uri="{9D8B030D-6E8A-4147-A177-3AD203B41FA5}">
                      <a16:colId xmlns:a16="http://schemas.microsoft.com/office/drawing/2014/main" val="3154620067"/>
                    </a:ext>
                  </a:extLst>
                </a:gridCol>
              </a:tblGrid>
              <a:tr h="285285">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Outlook</a:t>
                      </a: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Humidity</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Windy</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Play Golf</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extLst>
                  <a:ext uri="{0D108BD9-81ED-4DB2-BD59-A6C34878D82A}">
                    <a16:rowId xmlns:a16="http://schemas.microsoft.com/office/drawing/2014/main" val="2214334942"/>
                  </a:ext>
                </a:extLst>
              </a:tr>
              <a:tr h="285285">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Rainy</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High</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True</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No</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extLst>
                  <a:ext uri="{0D108BD9-81ED-4DB2-BD59-A6C34878D82A}">
                    <a16:rowId xmlns:a16="http://schemas.microsoft.com/office/drawing/2014/main" val="3911874917"/>
                  </a:ext>
                </a:extLst>
              </a:tr>
              <a:tr h="285285">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Overcast</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High</a:t>
                      </a: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False</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Yes</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extLst>
                  <a:ext uri="{0D108BD9-81ED-4DB2-BD59-A6C34878D82A}">
                    <a16:rowId xmlns:a16="http://schemas.microsoft.com/office/drawing/2014/main" val="1017232873"/>
                  </a:ext>
                </a:extLst>
              </a:tr>
              <a:tr h="285285">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Sunny</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High</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False</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Yes</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extLst>
                  <a:ext uri="{0D108BD9-81ED-4DB2-BD59-A6C34878D82A}">
                    <a16:rowId xmlns:a16="http://schemas.microsoft.com/office/drawing/2014/main" val="2024817996"/>
                  </a:ext>
                </a:extLst>
              </a:tr>
              <a:tr h="285285">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Sunny</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Normal</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False</a:t>
                      </a: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Yes</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extLst>
                  <a:ext uri="{0D108BD9-81ED-4DB2-BD59-A6C34878D82A}">
                    <a16:rowId xmlns:a16="http://schemas.microsoft.com/office/drawing/2014/main" val="2740734336"/>
                  </a:ext>
                </a:extLst>
              </a:tr>
              <a:tr h="285285">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Sunny</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Normal</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True</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No</a:t>
                      </a: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extLst>
                  <a:ext uri="{0D108BD9-81ED-4DB2-BD59-A6C34878D82A}">
                    <a16:rowId xmlns:a16="http://schemas.microsoft.com/office/drawing/2014/main" val="3091498720"/>
                  </a:ext>
                </a:extLst>
              </a:tr>
              <a:tr h="285285">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Overcast</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Normal</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True</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Yes</a:t>
                      </a: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extLst>
                  <a:ext uri="{0D108BD9-81ED-4DB2-BD59-A6C34878D82A}">
                    <a16:rowId xmlns:a16="http://schemas.microsoft.com/office/drawing/2014/main" val="3854795021"/>
                  </a:ext>
                </a:extLst>
              </a:tr>
              <a:tr h="285285">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Rainy</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Normal</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True</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Yes</a:t>
                      </a: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extLst>
                  <a:ext uri="{0D108BD9-81ED-4DB2-BD59-A6C34878D82A}">
                    <a16:rowId xmlns:a16="http://schemas.microsoft.com/office/drawing/2014/main" val="2291951019"/>
                  </a:ext>
                </a:extLst>
              </a:tr>
              <a:tr h="285285">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Overcast</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High</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True</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Yes</a:t>
                      </a: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extLst>
                  <a:ext uri="{0D108BD9-81ED-4DB2-BD59-A6C34878D82A}">
                    <a16:rowId xmlns:a16="http://schemas.microsoft.com/office/drawing/2014/main" val="1912696697"/>
                  </a:ext>
                </a:extLst>
              </a:tr>
              <a:tr h="285285">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Overcast</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Normal</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False</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Yes</a:t>
                      </a: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extLst>
                  <a:ext uri="{0D108BD9-81ED-4DB2-BD59-A6C34878D82A}">
                    <a16:rowId xmlns:a16="http://schemas.microsoft.com/office/drawing/2014/main" val="1367530393"/>
                  </a:ext>
                </a:extLst>
              </a:tr>
              <a:tr h="285285">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Sunny</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High</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True</a:t>
                      </a:r>
                      <a:endParaRPr lang="en-US" sz="14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No</a:t>
                      </a: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233" marR="4233" marT="4233" marB="0" anchor="ctr"/>
                </a:tc>
                <a:extLst>
                  <a:ext uri="{0D108BD9-81ED-4DB2-BD59-A6C34878D82A}">
                    <a16:rowId xmlns:a16="http://schemas.microsoft.com/office/drawing/2014/main" val="3841101175"/>
                  </a:ext>
                </a:extLst>
              </a:tr>
            </a:tbl>
          </a:graphicData>
        </a:graphic>
      </p:graphicFrame>
      <p:pic>
        <p:nvPicPr>
          <p:cNvPr id="7" name="图片 6">
            <a:extLst>
              <a:ext uri="{FF2B5EF4-FFF2-40B4-BE49-F238E27FC236}">
                <a16:creationId xmlns:a16="http://schemas.microsoft.com/office/drawing/2014/main" id="{A50AA0B0-35ED-4E4B-AAC2-1B040D4ECB6A}"/>
              </a:ext>
            </a:extLst>
          </p:cNvPr>
          <p:cNvPicPr>
            <a:picLocks noChangeAspect="1"/>
          </p:cNvPicPr>
          <p:nvPr/>
        </p:nvPicPr>
        <p:blipFill>
          <a:blip r:embed="rId2"/>
          <a:stretch>
            <a:fillRect/>
          </a:stretch>
        </p:blipFill>
        <p:spPr>
          <a:xfrm>
            <a:off x="6384032" y="1844824"/>
            <a:ext cx="5004351" cy="4017876"/>
          </a:xfrm>
          <a:prstGeom prst="rect">
            <a:avLst/>
          </a:prstGeom>
        </p:spPr>
      </p:pic>
    </p:spTree>
    <p:extLst>
      <p:ext uri="{BB962C8B-B14F-4D97-AF65-F5344CB8AC3E}">
        <p14:creationId xmlns:p14="http://schemas.microsoft.com/office/powerpoint/2010/main" val="3122876099"/>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00C41-FC1A-498C-A724-5072574E12D7}"/>
              </a:ext>
            </a:extLst>
          </p:cNvPr>
          <p:cNvSpPr>
            <a:spLocks noGrp="1"/>
          </p:cNvSpPr>
          <p:nvPr>
            <p:ph type="title"/>
          </p:nvPr>
        </p:nvSpPr>
        <p:spPr>
          <a:xfrm>
            <a:off x="1775520" y="764704"/>
            <a:ext cx="8866419" cy="821913"/>
          </a:xfrm>
        </p:spPr>
        <p:txBody>
          <a:bodyPr/>
          <a:lstStyle/>
          <a:p>
            <a:r>
              <a:rPr lang="zh-CN" altLang="en-US" dirty="0"/>
              <a:t>基于同一个样本集生成不同决策树</a:t>
            </a:r>
          </a:p>
        </p:txBody>
      </p:sp>
      <p:sp>
        <p:nvSpPr>
          <p:cNvPr id="4" name="文本占位符 3">
            <a:extLst>
              <a:ext uri="{FF2B5EF4-FFF2-40B4-BE49-F238E27FC236}">
                <a16:creationId xmlns:a16="http://schemas.microsoft.com/office/drawing/2014/main" id="{BCA8F448-7DCE-4DC2-AAD1-DCC54767012D}"/>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30967F96-A3CC-4F0E-BE8C-20715585FD81}"/>
              </a:ext>
            </a:extLst>
          </p:cNvPr>
          <p:cNvSpPr>
            <a:spLocks noGrp="1"/>
          </p:cNvSpPr>
          <p:nvPr>
            <p:ph type="body" sz="quarter" idx="14"/>
          </p:nvPr>
        </p:nvSpPr>
        <p:spPr/>
        <p:txBody>
          <a:bodyPr/>
          <a:lstStyle/>
          <a:p>
            <a:endParaRPr lang="zh-CN" altLang="en-US"/>
          </a:p>
        </p:txBody>
      </p:sp>
      <p:pic>
        <p:nvPicPr>
          <p:cNvPr id="7" name="图片 6">
            <a:extLst>
              <a:ext uri="{FF2B5EF4-FFF2-40B4-BE49-F238E27FC236}">
                <a16:creationId xmlns:a16="http://schemas.microsoft.com/office/drawing/2014/main" id="{74031765-A673-4B1A-974A-EF317838EA13}"/>
              </a:ext>
            </a:extLst>
          </p:cNvPr>
          <p:cNvPicPr>
            <a:picLocks noChangeAspect="1"/>
          </p:cNvPicPr>
          <p:nvPr/>
        </p:nvPicPr>
        <p:blipFill rotWithShape="1">
          <a:blip r:embed="rId2"/>
          <a:srcRect b="5264"/>
          <a:stretch/>
        </p:blipFill>
        <p:spPr>
          <a:xfrm>
            <a:off x="1774089" y="2204864"/>
            <a:ext cx="8643821" cy="3888432"/>
          </a:xfrm>
          <a:prstGeom prst="rect">
            <a:avLst/>
          </a:prstGeom>
        </p:spPr>
      </p:pic>
    </p:spTree>
    <p:extLst>
      <p:ext uri="{BB962C8B-B14F-4D97-AF65-F5344CB8AC3E}">
        <p14:creationId xmlns:p14="http://schemas.microsoft.com/office/powerpoint/2010/main" val="3258065749"/>
      </p:ext>
    </p:extLst>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DF9BA-C72C-4209-BE9B-542D6E9414BD}"/>
              </a:ext>
            </a:extLst>
          </p:cNvPr>
          <p:cNvSpPr>
            <a:spLocks noGrp="1"/>
          </p:cNvSpPr>
          <p:nvPr>
            <p:ph type="title"/>
          </p:nvPr>
        </p:nvSpPr>
        <p:spPr>
          <a:xfrm>
            <a:off x="397933" y="392510"/>
            <a:ext cx="11387667" cy="821913"/>
          </a:xfrm>
        </p:spPr>
        <p:txBody>
          <a:bodyPr wrap="square" anchor="ctr">
            <a:normAutofit/>
          </a:bodyPr>
          <a:lstStyle/>
          <a:p>
            <a:r>
              <a:rPr lang="zh-CN" altLang="en-US" dirty="0"/>
              <a:t>随机森林</a:t>
            </a:r>
          </a:p>
        </p:txBody>
      </p:sp>
      <p:pic>
        <p:nvPicPr>
          <p:cNvPr id="7" name="图片 6" descr="图示&#10;&#10;描述已自动生成">
            <a:extLst>
              <a:ext uri="{FF2B5EF4-FFF2-40B4-BE49-F238E27FC236}">
                <a16:creationId xmlns:a16="http://schemas.microsoft.com/office/drawing/2014/main" id="{DE683ED8-EF97-4F51-84B0-2758C7FCF3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5089" y="1500175"/>
            <a:ext cx="8986621" cy="4762910"/>
          </a:xfrm>
          <a:prstGeom prst="rect">
            <a:avLst/>
          </a:prstGeom>
          <a:noFill/>
        </p:spPr>
      </p:pic>
      <p:sp>
        <p:nvSpPr>
          <p:cNvPr id="12" name="Text Placeholder 3">
            <a:extLst>
              <a:ext uri="{FF2B5EF4-FFF2-40B4-BE49-F238E27FC236}">
                <a16:creationId xmlns:a16="http://schemas.microsoft.com/office/drawing/2014/main" id="{5A4833D5-968A-5334-B519-56E4D39DE828}"/>
              </a:ext>
            </a:extLst>
          </p:cNvPr>
          <p:cNvSpPr>
            <a:spLocks noGrp="1"/>
          </p:cNvSpPr>
          <p:nvPr>
            <p:ph type="body" sz="quarter" idx="13"/>
          </p:nvPr>
        </p:nvSpPr>
        <p:spPr>
          <a:xfrm>
            <a:off x="0" y="0"/>
            <a:ext cx="4416491" cy="260648"/>
          </a:xfrm>
        </p:spPr>
        <p:txBody>
          <a:bodyPr/>
          <a:lstStyle/>
          <a:p>
            <a:endParaRPr lang="en-US"/>
          </a:p>
        </p:txBody>
      </p:sp>
      <p:sp>
        <p:nvSpPr>
          <p:cNvPr id="14" name="Text Placeholder 4">
            <a:extLst>
              <a:ext uri="{FF2B5EF4-FFF2-40B4-BE49-F238E27FC236}">
                <a16:creationId xmlns:a16="http://schemas.microsoft.com/office/drawing/2014/main" id="{804DE5AC-17A8-0D87-7548-F8640931FC58}"/>
              </a:ext>
            </a:extLst>
          </p:cNvPr>
          <p:cNvSpPr>
            <a:spLocks noGrp="1"/>
          </p:cNvSpPr>
          <p:nvPr>
            <p:ph type="body" sz="quarter" idx="14"/>
          </p:nvPr>
        </p:nvSpPr>
        <p:spPr>
          <a:xfrm>
            <a:off x="5429245" y="0"/>
            <a:ext cx="4664200" cy="214290"/>
          </a:xfrm>
        </p:spPr>
        <p:txBody>
          <a:bodyPr/>
          <a:lstStyle/>
          <a:p>
            <a:endParaRPr lang="en-US"/>
          </a:p>
        </p:txBody>
      </p:sp>
      <p:sp>
        <p:nvSpPr>
          <p:cNvPr id="16" name="Text Placeholder 5">
            <a:extLst>
              <a:ext uri="{FF2B5EF4-FFF2-40B4-BE49-F238E27FC236}">
                <a16:creationId xmlns:a16="http://schemas.microsoft.com/office/drawing/2014/main" id="{2AB6A7FB-23AD-4AEC-D398-624194598636}"/>
              </a:ext>
            </a:extLst>
          </p:cNvPr>
          <p:cNvSpPr>
            <a:spLocks noGrp="1"/>
          </p:cNvSpPr>
          <p:nvPr>
            <p:ph type="body" sz="quarter" idx="15"/>
          </p:nvPr>
        </p:nvSpPr>
        <p:spPr>
          <a:xfrm>
            <a:off x="761963" y="6668814"/>
            <a:ext cx="9906069" cy="189186"/>
          </a:xfrm>
        </p:spPr>
        <p:txBody>
          <a:bodyPr/>
          <a:lstStyle/>
          <a:p>
            <a:endParaRPr lang="en-US"/>
          </a:p>
        </p:txBody>
      </p:sp>
    </p:spTree>
    <p:extLst>
      <p:ext uri="{BB962C8B-B14F-4D97-AF65-F5344CB8AC3E}">
        <p14:creationId xmlns:p14="http://schemas.microsoft.com/office/powerpoint/2010/main" val="3897968851"/>
      </p:ext>
    </p:extLst>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E2B32-020D-4476-BB35-752415CC7012}"/>
              </a:ext>
            </a:extLst>
          </p:cNvPr>
          <p:cNvSpPr>
            <a:spLocks noGrp="1"/>
          </p:cNvSpPr>
          <p:nvPr>
            <p:ph type="title"/>
          </p:nvPr>
        </p:nvSpPr>
        <p:spPr>
          <a:xfrm>
            <a:off x="330158" y="692696"/>
            <a:ext cx="11387667" cy="821913"/>
          </a:xfrm>
        </p:spPr>
        <p:txBody>
          <a:bodyPr wrap="square" anchor="ctr">
            <a:normAutofit/>
          </a:bodyPr>
          <a:lstStyle/>
          <a:p>
            <a:r>
              <a:rPr lang="zh-CN" altLang="en-US" dirty="0"/>
              <a:t>随机森林算法的优缺点</a:t>
            </a:r>
          </a:p>
        </p:txBody>
      </p:sp>
      <p:sp>
        <p:nvSpPr>
          <p:cNvPr id="12" name="Text Placeholder 3">
            <a:extLst>
              <a:ext uri="{FF2B5EF4-FFF2-40B4-BE49-F238E27FC236}">
                <a16:creationId xmlns:a16="http://schemas.microsoft.com/office/drawing/2014/main" id="{FFA81571-4C86-7FC8-8146-ECA95FCE9A4E}"/>
              </a:ext>
            </a:extLst>
          </p:cNvPr>
          <p:cNvSpPr>
            <a:spLocks noGrp="1"/>
          </p:cNvSpPr>
          <p:nvPr>
            <p:ph type="body" sz="quarter" idx="13"/>
          </p:nvPr>
        </p:nvSpPr>
        <p:spPr>
          <a:xfrm>
            <a:off x="0" y="0"/>
            <a:ext cx="4416491" cy="260648"/>
          </a:xfrm>
        </p:spPr>
        <p:txBody>
          <a:bodyPr/>
          <a:lstStyle/>
          <a:p>
            <a:endParaRPr lang="en-US"/>
          </a:p>
        </p:txBody>
      </p:sp>
      <p:sp>
        <p:nvSpPr>
          <p:cNvPr id="14" name="Text Placeholder 4">
            <a:extLst>
              <a:ext uri="{FF2B5EF4-FFF2-40B4-BE49-F238E27FC236}">
                <a16:creationId xmlns:a16="http://schemas.microsoft.com/office/drawing/2014/main" id="{BB1F1CB2-4FAA-3469-9492-490F3367B9CE}"/>
              </a:ext>
            </a:extLst>
          </p:cNvPr>
          <p:cNvSpPr>
            <a:spLocks noGrp="1"/>
          </p:cNvSpPr>
          <p:nvPr>
            <p:ph type="body" sz="quarter" idx="14"/>
          </p:nvPr>
        </p:nvSpPr>
        <p:spPr>
          <a:xfrm>
            <a:off x="5429245" y="0"/>
            <a:ext cx="4664200" cy="214290"/>
          </a:xfrm>
        </p:spPr>
        <p:txBody>
          <a:bodyPr/>
          <a:lstStyle/>
          <a:p>
            <a:endParaRPr lang="en-US"/>
          </a:p>
        </p:txBody>
      </p:sp>
      <p:graphicFrame>
        <p:nvGraphicFramePr>
          <p:cNvPr id="4" name="图示 3">
            <a:extLst>
              <a:ext uri="{FF2B5EF4-FFF2-40B4-BE49-F238E27FC236}">
                <a16:creationId xmlns:a16="http://schemas.microsoft.com/office/drawing/2014/main" id="{27EB2CF9-DA38-4F54-B9D7-16B4E046F9E7}"/>
              </a:ext>
            </a:extLst>
          </p:cNvPr>
          <p:cNvGraphicFramePr/>
          <p:nvPr>
            <p:extLst>
              <p:ext uri="{D42A27DB-BD31-4B8C-83A1-F6EECF244321}">
                <p14:modId xmlns:p14="http://schemas.microsoft.com/office/powerpoint/2010/main" val="3038691189"/>
              </p:ext>
            </p:extLst>
          </p:nvPr>
        </p:nvGraphicFramePr>
        <p:xfrm>
          <a:off x="839416" y="1772816"/>
          <a:ext cx="10369152"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9128002"/>
      </p:ext>
    </p:extLst>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4FE2D25-756F-40E5-B480-7DF8F76B55C6}"/>
              </a:ext>
            </a:extLst>
          </p:cNvPr>
          <p:cNvSpPr>
            <a:spLocks noGrp="1"/>
          </p:cNvSpPr>
          <p:nvPr>
            <p:ph type="ctrTitle"/>
          </p:nvPr>
        </p:nvSpPr>
        <p:spPr/>
        <p:txBody>
          <a:bodyPr/>
          <a:lstStyle/>
          <a:p>
            <a:r>
              <a:rPr lang="en-US" altLang="zh-CN" dirty="0"/>
              <a:t>Boosting </a:t>
            </a:r>
            <a:r>
              <a:rPr lang="zh-CN" altLang="en-US" dirty="0"/>
              <a:t>之 </a:t>
            </a:r>
            <a:r>
              <a:rPr lang="en-US" altLang="zh-CN" dirty="0" err="1"/>
              <a:t>XGBoost</a:t>
            </a:r>
            <a:endParaRPr lang="zh-CN" altLang="en-US" dirty="0"/>
          </a:p>
        </p:txBody>
      </p:sp>
      <p:sp>
        <p:nvSpPr>
          <p:cNvPr id="8" name="副标题 7">
            <a:extLst>
              <a:ext uri="{FF2B5EF4-FFF2-40B4-BE49-F238E27FC236}">
                <a16:creationId xmlns:a16="http://schemas.microsoft.com/office/drawing/2014/main" id="{61A2DECD-0C0F-4C8F-8AE3-D0E8EC3C9053}"/>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87922865"/>
      </p:ext>
    </p:extLst>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A1345-5F71-4798-B02C-04F160EAE4CA}"/>
              </a:ext>
            </a:extLst>
          </p:cNvPr>
          <p:cNvSpPr>
            <a:spLocks noGrp="1"/>
          </p:cNvSpPr>
          <p:nvPr>
            <p:ph type="title"/>
          </p:nvPr>
        </p:nvSpPr>
        <p:spPr/>
        <p:txBody>
          <a:bodyPr/>
          <a:lstStyle/>
          <a:p>
            <a:r>
              <a:rPr lang="en-US" altLang="zh-CN" dirty="0" err="1"/>
              <a:t>XGBoost</a:t>
            </a:r>
            <a:endParaRPr lang="zh-CN" altLang="en-US" dirty="0"/>
          </a:p>
        </p:txBody>
      </p:sp>
      <p:graphicFrame>
        <p:nvGraphicFramePr>
          <p:cNvPr id="8" name="内容占位符 7">
            <a:extLst>
              <a:ext uri="{FF2B5EF4-FFF2-40B4-BE49-F238E27FC236}">
                <a16:creationId xmlns:a16="http://schemas.microsoft.com/office/drawing/2014/main" id="{92DDF3B8-90FE-4CA6-B6B6-5CC15676B9ED}"/>
              </a:ext>
            </a:extLst>
          </p:cNvPr>
          <p:cNvGraphicFramePr>
            <a:graphicFrameLocks noGrp="1"/>
          </p:cNvGraphicFramePr>
          <p:nvPr>
            <p:ph idx="1"/>
            <p:extLst>
              <p:ext uri="{D42A27DB-BD31-4B8C-83A1-F6EECF244321}">
                <p14:modId xmlns:p14="http://schemas.microsoft.com/office/powerpoint/2010/main" val="3509661189"/>
              </p:ext>
            </p:extLst>
          </p:nvPr>
        </p:nvGraphicFramePr>
        <p:xfrm>
          <a:off x="812800" y="1500175"/>
          <a:ext cx="10871200" cy="4762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占位符 3">
            <a:extLst>
              <a:ext uri="{FF2B5EF4-FFF2-40B4-BE49-F238E27FC236}">
                <a16:creationId xmlns:a16="http://schemas.microsoft.com/office/drawing/2014/main" id="{2DB61407-F9B7-40FF-8AC9-3C0E76BD2154}"/>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3FAA8887-F638-4280-8474-F80A631AE871}"/>
              </a:ext>
            </a:extLst>
          </p:cNvPr>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3682796345"/>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title"/>
          </p:nvPr>
        </p:nvSpPr>
        <p:spPr/>
        <p:txBody>
          <a:bodyPr/>
          <a:lstStyle/>
          <a:p>
            <a:r>
              <a:rPr lang="zh-CN" altLang="en-US" dirty="0"/>
              <a:t>目录</a:t>
            </a:r>
          </a:p>
        </p:txBody>
      </p:sp>
      <p:graphicFrame>
        <p:nvGraphicFramePr>
          <p:cNvPr id="2" name="内容占位符 1">
            <a:extLst>
              <a:ext uri="{FF2B5EF4-FFF2-40B4-BE49-F238E27FC236}">
                <a16:creationId xmlns:a16="http://schemas.microsoft.com/office/drawing/2014/main" id="{48611247-9BA9-47A6-B74F-BAC1EB36C86C}"/>
              </a:ext>
            </a:extLst>
          </p:cNvPr>
          <p:cNvGraphicFramePr>
            <a:graphicFrameLocks noGrp="1"/>
          </p:cNvGraphicFramePr>
          <p:nvPr>
            <p:ph idx="1"/>
            <p:extLst>
              <p:ext uri="{D42A27DB-BD31-4B8C-83A1-F6EECF244321}">
                <p14:modId xmlns:p14="http://schemas.microsoft.com/office/powerpoint/2010/main" val="1268772003"/>
              </p:ext>
            </p:extLst>
          </p:nvPr>
        </p:nvGraphicFramePr>
        <p:xfrm>
          <a:off x="1271464" y="1484784"/>
          <a:ext cx="9963720" cy="4762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占位符 7">
            <a:extLst>
              <a:ext uri="{FF2B5EF4-FFF2-40B4-BE49-F238E27FC236}">
                <a16:creationId xmlns:a16="http://schemas.microsoft.com/office/drawing/2014/main" id="{CFF54A62-9C76-46F0-A41B-E3CF188CE3F2}"/>
              </a:ext>
            </a:extLst>
          </p:cNvPr>
          <p:cNvSpPr>
            <a:spLocks noGrp="1"/>
          </p:cNvSpPr>
          <p:nvPr>
            <p:ph type="body" sz="quarter" idx="14"/>
          </p:nvPr>
        </p:nvSpPr>
        <p:spPr/>
        <p:txBody>
          <a:bodyPr/>
          <a:lstStyle/>
          <a:p>
            <a:endParaRPr lang="zh-CN" altLang="en-US" dirty="0"/>
          </a:p>
        </p:txBody>
      </p:sp>
    </p:spTree>
    <p:extLst>
      <p:ext uri="{BB962C8B-B14F-4D97-AF65-F5344CB8AC3E}">
        <p14:creationId xmlns:p14="http://schemas.microsoft.com/office/powerpoint/2010/main" val="3400727696"/>
      </p:ext>
    </p:extLst>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EF02824C-C0E1-4736-8765-95E0F425910F}"/>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658A75D9-7A29-4D27-A76D-A99EF78B07E8}"/>
              </a:ext>
            </a:extLst>
          </p:cNvPr>
          <p:cNvSpPr>
            <a:spLocks noGrp="1"/>
          </p:cNvSpPr>
          <p:nvPr>
            <p:ph type="body" sz="quarter" idx="14"/>
          </p:nvPr>
        </p:nvSpPr>
        <p:spPr/>
        <p:txBody>
          <a:bodyPr/>
          <a:lstStyle/>
          <a:p>
            <a:endParaRPr lang="zh-CN" altLang="en-US"/>
          </a:p>
        </p:txBody>
      </p:sp>
      <p:sp>
        <p:nvSpPr>
          <p:cNvPr id="6" name="文本占位符 5">
            <a:extLst>
              <a:ext uri="{FF2B5EF4-FFF2-40B4-BE49-F238E27FC236}">
                <a16:creationId xmlns:a16="http://schemas.microsoft.com/office/drawing/2014/main" id="{18DF021D-43F0-41D1-A814-B1641674BD24}"/>
              </a:ext>
            </a:extLst>
          </p:cNvPr>
          <p:cNvSpPr>
            <a:spLocks noGrp="1"/>
          </p:cNvSpPr>
          <p:nvPr>
            <p:ph type="body" sz="quarter" idx="15"/>
          </p:nvPr>
        </p:nvSpPr>
        <p:spPr/>
        <p:txBody>
          <a:bodyPr/>
          <a:lstStyle/>
          <a:p>
            <a:endParaRPr lang="zh-CN" altLang="en-US"/>
          </a:p>
        </p:txBody>
      </p:sp>
      <p:pic>
        <p:nvPicPr>
          <p:cNvPr id="10" name="图片 9">
            <a:extLst>
              <a:ext uri="{FF2B5EF4-FFF2-40B4-BE49-F238E27FC236}">
                <a16:creationId xmlns:a16="http://schemas.microsoft.com/office/drawing/2014/main" id="{B08E5A21-074F-41CF-81DA-EDB1DF7570F7}"/>
              </a:ext>
            </a:extLst>
          </p:cNvPr>
          <p:cNvPicPr>
            <a:picLocks noChangeAspect="1"/>
          </p:cNvPicPr>
          <p:nvPr/>
        </p:nvPicPr>
        <p:blipFill>
          <a:blip r:embed="rId2"/>
          <a:stretch>
            <a:fillRect/>
          </a:stretch>
        </p:blipFill>
        <p:spPr>
          <a:xfrm>
            <a:off x="1343472" y="764704"/>
            <a:ext cx="7387981" cy="5690227"/>
          </a:xfrm>
          <a:prstGeom prst="rect">
            <a:avLst/>
          </a:prstGeom>
        </p:spPr>
      </p:pic>
      <p:sp>
        <p:nvSpPr>
          <p:cNvPr id="11" name="文本框 10">
            <a:extLst>
              <a:ext uri="{FF2B5EF4-FFF2-40B4-BE49-F238E27FC236}">
                <a16:creationId xmlns:a16="http://schemas.microsoft.com/office/drawing/2014/main" id="{C5603310-0ECC-45F7-BFAF-72CDA0BA0212}"/>
              </a:ext>
            </a:extLst>
          </p:cNvPr>
          <p:cNvSpPr txBox="1"/>
          <p:nvPr/>
        </p:nvSpPr>
        <p:spPr>
          <a:xfrm>
            <a:off x="9120336" y="5378425"/>
            <a:ext cx="2520280" cy="938719"/>
          </a:xfrm>
          <a:prstGeom prst="rect">
            <a:avLst/>
          </a:prstGeom>
          <a:noFill/>
        </p:spPr>
        <p:txBody>
          <a:bodyPr wrap="square" rtlCol="0">
            <a:spAutoFit/>
          </a:bodyPr>
          <a:lstStyle/>
          <a:p>
            <a:r>
              <a:rPr lang="en-US" altLang="zh-CN" sz="1100" dirty="0"/>
              <a:t>KDD '16: Proceedings of the 22nd ACM SIGKDD International Conference on Knowledge Discovery and Data </a:t>
            </a:r>
            <a:r>
              <a:rPr lang="en-US" altLang="zh-CN" sz="1100" dirty="0" err="1"/>
              <a:t>MiningAugust</a:t>
            </a:r>
            <a:r>
              <a:rPr lang="en-US" altLang="zh-CN" sz="1100" dirty="0"/>
              <a:t> 2016 Pages 785–794</a:t>
            </a:r>
            <a:endParaRPr lang="zh-CN" altLang="en-US" sz="1100" dirty="0"/>
          </a:p>
        </p:txBody>
      </p:sp>
    </p:spTree>
    <p:extLst>
      <p:ext uri="{BB962C8B-B14F-4D97-AF65-F5344CB8AC3E}">
        <p14:creationId xmlns:p14="http://schemas.microsoft.com/office/powerpoint/2010/main" val="3238984567"/>
      </p:ext>
    </p:extLst>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65512-A275-423E-9C8F-E480AA48C71C}"/>
              </a:ext>
            </a:extLst>
          </p:cNvPr>
          <p:cNvSpPr>
            <a:spLocks noGrp="1"/>
          </p:cNvSpPr>
          <p:nvPr>
            <p:ph type="title"/>
          </p:nvPr>
        </p:nvSpPr>
        <p:spPr>
          <a:xfrm>
            <a:off x="191344" y="705295"/>
            <a:ext cx="11387667" cy="821913"/>
          </a:xfrm>
        </p:spPr>
        <p:txBody>
          <a:bodyPr/>
          <a:lstStyle/>
          <a:p>
            <a:r>
              <a:rPr lang="en-US" altLang="zh-CN" dirty="0"/>
              <a:t>【1】XGBoost</a:t>
            </a:r>
            <a:r>
              <a:rPr lang="zh-CN" altLang="en-US" dirty="0"/>
              <a:t>的关键</a:t>
            </a:r>
            <a:r>
              <a:rPr lang="en-US" altLang="zh-CN" dirty="0"/>
              <a:t>——</a:t>
            </a:r>
            <a:r>
              <a:rPr lang="zh-CN" altLang="en-US" dirty="0"/>
              <a:t>目标函数的定义</a:t>
            </a:r>
          </a:p>
        </p:txBody>
      </p:sp>
      <p:sp>
        <p:nvSpPr>
          <p:cNvPr id="4" name="文本占位符 3">
            <a:extLst>
              <a:ext uri="{FF2B5EF4-FFF2-40B4-BE49-F238E27FC236}">
                <a16:creationId xmlns:a16="http://schemas.microsoft.com/office/drawing/2014/main" id="{35541E10-D8C0-48E8-90F8-0737BD93C419}"/>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F8DCCA42-7526-44ED-9D08-69BFCACB2888}"/>
              </a:ext>
            </a:extLst>
          </p:cNvPr>
          <p:cNvSpPr>
            <a:spLocks noGrp="1"/>
          </p:cNvSpPr>
          <p:nvPr>
            <p:ph type="body" sz="quarter" idx="14"/>
          </p:nvPr>
        </p:nvSpPr>
        <p:spPr/>
        <p:txBody>
          <a:bodyPr/>
          <a:lstStyle/>
          <a:p>
            <a:endParaRPr lang="zh-CN" altLang="en-US"/>
          </a:p>
        </p:txBody>
      </p:sp>
      <p:sp>
        <p:nvSpPr>
          <p:cNvPr id="6" name="文本占位符 5">
            <a:extLst>
              <a:ext uri="{FF2B5EF4-FFF2-40B4-BE49-F238E27FC236}">
                <a16:creationId xmlns:a16="http://schemas.microsoft.com/office/drawing/2014/main" id="{56B7FFB3-CD07-4D03-8DFC-3D6D5FCE57A0}"/>
              </a:ext>
            </a:extLst>
          </p:cNvPr>
          <p:cNvSpPr>
            <a:spLocks noGrp="1"/>
          </p:cNvSpPr>
          <p:nvPr>
            <p:ph type="body" sz="quarter" idx="15"/>
          </p:nvPr>
        </p:nvSpPr>
        <p:spPr/>
        <p:txBody>
          <a:bodyPr/>
          <a:lstStyle/>
          <a:p>
            <a:endParaRPr lang="zh-CN" altLang="en-US"/>
          </a:p>
        </p:txBody>
      </p:sp>
      <p:pic>
        <p:nvPicPr>
          <p:cNvPr id="7" name="图片 6" descr="图示, 示意图&#10;&#10;描述已自动生成">
            <a:extLst>
              <a:ext uri="{FF2B5EF4-FFF2-40B4-BE49-F238E27FC236}">
                <a16:creationId xmlns:a16="http://schemas.microsoft.com/office/drawing/2014/main" id="{841C7E7E-1D36-4AA4-8D2F-644FE6822C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3512" y="1772816"/>
            <a:ext cx="8205536" cy="4176464"/>
          </a:xfrm>
          <a:prstGeom prst="rect">
            <a:avLst/>
          </a:prstGeom>
        </p:spPr>
      </p:pic>
    </p:spTree>
    <p:extLst>
      <p:ext uri="{BB962C8B-B14F-4D97-AF65-F5344CB8AC3E}">
        <p14:creationId xmlns:p14="http://schemas.microsoft.com/office/powerpoint/2010/main" val="2935007707"/>
      </p:ext>
    </p:extLst>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B75FB-78A1-4276-877A-86AB3CDECB84}"/>
              </a:ext>
            </a:extLst>
          </p:cNvPr>
          <p:cNvSpPr>
            <a:spLocks noGrp="1"/>
          </p:cNvSpPr>
          <p:nvPr>
            <p:ph type="title"/>
          </p:nvPr>
        </p:nvSpPr>
        <p:spPr>
          <a:xfrm>
            <a:off x="479376" y="419286"/>
            <a:ext cx="11387667" cy="821913"/>
          </a:xfrm>
        </p:spPr>
        <p:txBody>
          <a:bodyPr wrap="square" anchor="ctr">
            <a:normAutofit/>
          </a:bodyPr>
          <a:lstStyle/>
          <a:p>
            <a:r>
              <a:rPr lang="en-US" altLang="zh-CN" dirty="0"/>
              <a:t>【2】</a:t>
            </a:r>
            <a:r>
              <a:rPr lang="zh-CN" altLang="en-US" dirty="0"/>
              <a:t>定义目标函数的难点</a:t>
            </a:r>
            <a:r>
              <a:rPr lang="en-US" altLang="zh-CN" dirty="0"/>
              <a:t>——</a:t>
            </a:r>
            <a:r>
              <a:rPr lang="zh-CN" altLang="en-US" dirty="0"/>
              <a:t>损失函数的泰勒展开</a:t>
            </a:r>
          </a:p>
        </p:txBody>
      </p:sp>
      <p:sp>
        <p:nvSpPr>
          <p:cNvPr id="14" name="Text Placeholder 3">
            <a:extLst>
              <a:ext uri="{FF2B5EF4-FFF2-40B4-BE49-F238E27FC236}">
                <a16:creationId xmlns:a16="http://schemas.microsoft.com/office/drawing/2014/main" id="{26DD48B3-668F-B68A-E390-045C8087D8D8}"/>
              </a:ext>
            </a:extLst>
          </p:cNvPr>
          <p:cNvSpPr>
            <a:spLocks noGrp="1"/>
          </p:cNvSpPr>
          <p:nvPr>
            <p:ph type="body" sz="quarter" idx="13"/>
          </p:nvPr>
        </p:nvSpPr>
        <p:spPr>
          <a:xfrm>
            <a:off x="0" y="0"/>
            <a:ext cx="4416491" cy="260648"/>
          </a:xfrm>
        </p:spPr>
        <p:txBody>
          <a:bodyPr/>
          <a:lstStyle/>
          <a:p>
            <a:endParaRPr lang="en-US"/>
          </a:p>
        </p:txBody>
      </p:sp>
      <p:sp>
        <p:nvSpPr>
          <p:cNvPr id="16" name="Text Placeholder 4">
            <a:extLst>
              <a:ext uri="{FF2B5EF4-FFF2-40B4-BE49-F238E27FC236}">
                <a16:creationId xmlns:a16="http://schemas.microsoft.com/office/drawing/2014/main" id="{475B23FF-D624-68CA-BD1E-E94853457637}"/>
              </a:ext>
            </a:extLst>
          </p:cNvPr>
          <p:cNvSpPr>
            <a:spLocks noGrp="1"/>
          </p:cNvSpPr>
          <p:nvPr>
            <p:ph type="body" sz="quarter" idx="14"/>
          </p:nvPr>
        </p:nvSpPr>
        <p:spPr>
          <a:xfrm>
            <a:off x="5429245" y="0"/>
            <a:ext cx="4664200" cy="214290"/>
          </a:xfrm>
        </p:spPr>
        <p:txBody>
          <a:bodyPr/>
          <a:lstStyle/>
          <a:p>
            <a:endParaRPr lang="en-US"/>
          </a:p>
        </p:txBody>
      </p:sp>
      <p:sp>
        <p:nvSpPr>
          <p:cNvPr id="18" name="Text Placeholder 5">
            <a:extLst>
              <a:ext uri="{FF2B5EF4-FFF2-40B4-BE49-F238E27FC236}">
                <a16:creationId xmlns:a16="http://schemas.microsoft.com/office/drawing/2014/main" id="{8411B13C-1EC5-0DFE-495A-810590577864}"/>
              </a:ext>
            </a:extLst>
          </p:cNvPr>
          <p:cNvSpPr>
            <a:spLocks noGrp="1"/>
          </p:cNvSpPr>
          <p:nvPr>
            <p:ph type="body" sz="quarter" idx="15"/>
          </p:nvPr>
        </p:nvSpPr>
        <p:spPr>
          <a:xfrm>
            <a:off x="761963" y="6668814"/>
            <a:ext cx="9906069" cy="189186"/>
          </a:xfrm>
        </p:spPr>
        <p:txBody>
          <a:bodyPr/>
          <a:lstStyle/>
          <a:p>
            <a:endParaRPr lang="en-US"/>
          </a:p>
        </p:txBody>
      </p:sp>
      <p:pic>
        <p:nvPicPr>
          <p:cNvPr id="4" name="图片 3" descr="图示&#10;&#10;描述已自动生成">
            <a:extLst>
              <a:ext uri="{FF2B5EF4-FFF2-40B4-BE49-F238E27FC236}">
                <a16:creationId xmlns:a16="http://schemas.microsoft.com/office/drawing/2014/main" id="{0D8F6537-168E-463B-A727-2A33DACB26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1624" y="1340768"/>
            <a:ext cx="6358850" cy="5209549"/>
          </a:xfrm>
          <a:prstGeom prst="rect">
            <a:avLst/>
          </a:prstGeom>
        </p:spPr>
      </p:pic>
    </p:spTree>
    <p:extLst>
      <p:ext uri="{BB962C8B-B14F-4D97-AF65-F5344CB8AC3E}">
        <p14:creationId xmlns:p14="http://schemas.microsoft.com/office/powerpoint/2010/main" val="2869583502"/>
      </p:ext>
    </p:extLst>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B75FB-78A1-4276-877A-86AB3CDECB84}"/>
              </a:ext>
            </a:extLst>
          </p:cNvPr>
          <p:cNvSpPr>
            <a:spLocks noGrp="1"/>
          </p:cNvSpPr>
          <p:nvPr>
            <p:ph type="title"/>
          </p:nvPr>
        </p:nvSpPr>
        <p:spPr>
          <a:xfrm>
            <a:off x="479376" y="791777"/>
            <a:ext cx="11387667" cy="821913"/>
          </a:xfrm>
        </p:spPr>
        <p:txBody>
          <a:bodyPr wrap="square" anchor="ctr">
            <a:normAutofit/>
          </a:bodyPr>
          <a:lstStyle/>
          <a:p>
            <a:r>
              <a:rPr lang="zh-CN" altLang="en-US" dirty="0"/>
              <a:t>定义目标函数的难点</a:t>
            </a:r>
            <a:r>
              <a:rPr lang="en-US" altLang="zh-CN" dirty="0"/>
              <a:t>——</a:t>
            </a:r>
            <a:r>
              <a:rPr lang="zh-CN" altLang="en-US" dirty="0"/>
              <a:t>损失函数的泰勒展开</a:t>
            </a:r>
          </a:p>
        </p:txBody>
      </p:sp>
      <p:sp>
        <p:nvSpPr>
          <p:cNvPr id="14" name="Text Placeholder 3">
            <a:extLst>
              <a:ext uri="{FF2B5EF4-FFF2-40B4-BE49-F238E27FC236}">
                <a16:creationId xmlns:a16="http://schemas.microsoft.com/office/drawing/2014/main" id="{26DD48B3-668F-B68A-E390-045C8087D8D8}"/>
              </a:ext>
            </a:extLst>
          </p:cNvPr>
          <p:cNvSpPr>
            <a:spLocks noGrp="1"/>
          </p:cNvSpPr>
          <p:nvPr>
            <p:ph type="body" sz="quarter" idx="13"/>
          </p:nvPr>
        </p:nvSpPr>
        <p:spPr>
          <a:xfrm>
            <a:off x="0" y="0"/>
            <a:ext cx="4416491" cy="260648"/>
          </a:xfrm>
        </p:spPr>
        <p:txBody>
          <a:bodyPr/>
          <a:lstStyle/>
          <a:p>
            <a:endParaRPr lang="en-US"/>
          </a:p>
        </p:txBody>
      </p:sp>
      <p:sp>
        <p:nvSpPr>
          <p:cNvPr id="16" name="Text Placeholder 4">
            <a:extLst>
              <a:ext uri="{FF2B5EF4-FFF2-40B4-BE49-F238E27FC236}">
                <a16:creationId xmlns:a16="http://schemas.microsoft.com/office/drawing/2014/main" id="{475B23FF-D624-68CA-BD1E-E94853457637}"/>
              </a:ext>
            </a:extLst>
          </p:cNvPr>
          <p:cNvSpPr>
            <a:spLocks noGrp="1"/>
          </p:cNvSpPr>
          <p:nvPr>
            <p:ph type="body" sz="quarter" idx="14"/>
          </p:nvPr>
        </p:nvSpPr>
        <p:spPr>
          <a:xfrm>
            <a:off x="5429245" y="0"/>
            <a:ext cx="4664200" cy="214290"/>
          </a:xfrm>
        </p:spPr>
        <p:txBody>
          <a:bodyPr/>
          <a:lstStyle/>
          <a:p>
            <a:endParaRPr lang="en-US"/>
          </a:p>
        </p:txBody>
      </p:sp>
      <p:sp>
        <p:nvSpPr>
          <p:cNvPr id="18" name="Text Placeholder 5">
            <a:extLst>
              <a:ext uri="{FF2B5EF4-FFF2-40B4-BE49-F238E27FC236}">
                <a16:creationId xmlns:a16="http://schemas.microsoft.com/office/drawing/2014/main" id="{8411B13C-1EC5-0DFE-495A-810590577864}"/>
              </a:ext>
            </a:extLst>
          </p:cNvPr>
          <p:cNvSpPr>
            <a:spLocks noGrp="1"/>
          </p:cNvSpPr>
          <p:nvPr>
            <p:ph type="body" sz="quarter" idx="15"/>
          </p:nvPr>
        </p:nvSpPr>
        <p:spPr>
          <a:xfrm>
            <a:off x="761963" y="6668814"/>
            <a:ext cx="9906069" cy="189186"/>
          </a:xfrm>
        </p:spPr>
        <p:txBody>
          <a:bodyPr/>
          <a:lstStyle/>
          <a:p>
            <a:endParaRPr lang="en-US"/>
          </a:p>
        </p:txBody>
      </p:sp>
      <p:sp>
        <p:nvSpPr>
          <p:cNvPr id="6" name="文本框 5">
            <a:extLst>
              <a:ext uri="{FF2B5EF4-FFF2-40B4-BE49-F238E27FC236}">
                <a16:creationId xmlns:a16="http://schemas.microsoft.com/office/drawing/2014/main" id="{D159FA6C-AD0F-469E-97DC-21AF60BFD452}"/>
              </a:ext>
            </a:extLst>
          </p:cNvPr>
          <p:cNvSpPr txBox="1"/>
          <p:nvPr/>
        </p:nvSpPr>
        <p:spPr>
          <a:xfrm>
            <a:off x="9480376" y="908720"/>
            <a:ext cx="184731" cy="369332"/>
          </a:xfrm>
          <a:prstGeom prst="rect">
            <a:avLst/>
          </a:prstGeom>
          <a:noFill/>
        </p:spPr>
        <p:txBody>
          <a:bodyPr wrap="none" rtlCol="0">
            <a:spAutoFit/>
          </a:bodyPr>
          <a:lstStyle/>
          <a:p>
            <a:endParaRPr lang="zh-CN" altLang="en-US" dirty="0"/>
          </a:p>
        </p:txBody>
      </p:sp>
      <p:pic>
        <p:nvPicPr>
          <p:cNvPr id="4" name="图片 3">
            <a:extLst>
              <a:ext uri="{FF2B5EF4-FFF2-40B4-BE49-F238E27FC236}">
                <a16:creationId xmlns:a16="http://schemas.microsoft.com/office/drawing/2014/main" id="{852ED19D-139C-44EA-BB60-BC765EA664FF}"/>
              </a:ext>
            </a:extLst>
          </p:cNvPr>
          <p:cNvPicPr>
            <a:picLocks noChangeAspect="1"/>
          </p:cNvPicPr>
          <p:nvPr/>
        </p:nvPicPr>
        <p:blipFill>
          <a:blip r:embed="rId2"/>
          <a:stretch>
            <a:fillRect/>
          </a:stretch>
        </p:blipFill>
        <p:spPr>
          <a:xfrm>
            <a:off x="2999656" y="2478178"/>
            <a:ext cx="5661318" cy="1901644"/>
          </a:xfrm>
          <a:prstGeom prst="rect">
            <a:avLst/>
          </a:prstGeom>
        </p:spPr>
      </p:pic>
    </p:spTree>
    <p:extLst>
      <p:ext uri="{BB962C8B-B14F-4D97-AF65-F5344CB8AC3E}">
        <p14:creationId xmlns:p14="http://schemas.microsoft.com/office/powerpoint/2010/main" val="868247809"/>
      </p:ext>
    </p:extLst>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B75FB-78A1-4276-877A-86AB3CDECB84}"/>
              </a:ext>
            </a:extLst>
          </p:cNvPr>
          <p:cNvSpPr>
            <a:spLocks noGrp="1"/>
          </p:cNvSpPr>
          <p:nvPr>
            <p:ph type="title"/>
          </p:nvPr>
        </p:nvSpPr>
        <p:spPr>
          <a:xfrm>
            <a:off x="263352" y="800052"/>
            <a:ext cx="11387667" cy="821913"/>
          </a:xfrm>
        </p:spPr>
        <p:txBody>
          <a:bodyPr wrap="square" anchor="ctr">
            <a:normAutofit/>
          </a:bodyPr>
          <a:lstStyle/>
          <a:p>
            <a:r>
              <a:rPr lang="en-US" altLang="zh-CN" dirty="0"/>
              <a:t>【3】</a:t>
            </a:r>
            <a:r>
              <a:rPr lang="zh-CN" altLang="en-US" dirty="0"/>
              <a:t>树结构中的未知数据的参数化</a:t>
            </a:r>
          </a:p>
        </p:txBody>
      </p:sp>
      <p:sp>
        <p:nvSpPr>
          <p:cNvPr id="14" name="Text Placeholder 3">
            <a:extLst>
              <a:ext uri="{FF2B5EF4-FFF2-40B4-BE49-F238E27FC236}">
                <a16:creationId xmlns:a16="http://schemas.microsoft.com/office/drawing/2014/main" id="{26DD48B3-668F-B68A-E390-045C8087D8D8}"/>
              </a:ext>
            </a:extLst>
          </p:cNvPr>
          <p:cNvSpPr>
            <a:spLocks noGrp="1"/>
          </p:cNvSpPr>
          <p:nvPr>
            <p:ph type="body" sz="quarter" idx="13"/>
          </p:nvPr>
        </p:nvSpPr>
        <p:spPr>
          <a:xfrm>
            <a:off x="0" y="0"/>
            <a:ext cx="4416491" cy="260648"/>
          </a:xfrm>
        </p:spPr>
        <p:txBody>
          <a:bodyPr/>
          <a:lstStyle/>
          <a:p>
            <a:endParaRPr lang="en-US"/>
          </a:p>
        </p:txBody>
      </p:sp>
      <p:sp>
        <p:nvSpPr>
          <p:cNvPr id="16" name="Text Placeholder 4">
            <a:extLst>
              <a:ext uri="{FF2B5EF4-FFF2-40B4-BE49-F238E27FC236}">
                <a16:creationId xmlns:a16="http://schemas.microsoft.com/office/drawing/2014/main" id="{475B23FF-D624-68CA-BD1E-E94853457637}"/>
              </a:ext>
            </a:extLst>
          </p:cNvPr>
          <p:cNvSpPr>
            <a:spLocks noGrp="1"/>
          </p:cNvSpPr>
          <p:nvPr>
            <p:ph type="body" sz="quarter" idx="14"/>
          </p:nvPr>
        </p:nvSpPr>
        <p:spPr>
          <a:xfrm>
            <a:off x="5429245" y="0"/>
            <a:ext cx="4664200" cy="214290"/>
          </a:xfrm>
        </p:spPr>
        <p:txBody>
          <a:bodyPr/>
          <a:lstStyle/>
          <a:p>
            <a:endParaRPr lang="en-US"/>
          </a:p>
        </p:txBody>
      </p:sp>
      <p:sp>
        <p:nvSpPr>
          <p:cNvPr id="18" name="Text Placeholder 5">
            <a:extLst>
              <a:ext uri="{FF2B5EF4-FFF2-40B4-BE49-F238E27FC236}">
                <a16:creationId xmlns:a16="http://schemas.microsoft.com/office/drawing/2014/main" id="{8411B13C-1EC5-0DFE-495A-810590577864}"/>
              </a:ext>
            </a:extLst>
          </p:cNvPr>
          <p:cNvSpPr>
            <a:spLocks noGrp="1"/>
          </p:cNvSpPr>
          <p:nvPr>
            <p:ph type="body" sz="quarter" idx="15"/>
          </p:nvPr>
        </p:nvSpPr>
        <p:spPr>
          <a:xfrm>
            <a:off x="761963" y="6668814"/>
            <a:ext cx="9906069" cy="189186"/>
          </a:xfrm>
        </p:spPr>
        <p:txBody>
          <a:bodyPr/>
          <a:lstStyle/>
          <a:p>
            <a:endParaRPr lang="en-US"/>
          </a:p>
        </p:txBody>
      </p:sp>
      <p:pic>
        <p:nvPicPr>
          <p:cNvPr id="4" name="图片 3">
            <a:extLst>
              <a:ext uri="{FF2B5EF4-FFF2-40B4-BE49-F238E27FC236}">
                <a16:creationId xmlns:a16="http://schemas.microsoft.com/office/drawing/2014/main" id="{B482843E-62D5-4189-BB9B-76FB8589C48E}"/>
              </a:ext>
            </a:extLst>
          </p:cNvPr>
          <p:cNvPicPr>
            <a:picLocks noChangeAspect="1"/>
          </p:cNvPicPr>
          <p:nvPr/>
        </p:nvPicPr>
        <p:blipFill>
          <a:blip r:embed="rId2"/>
          <a:stretch>
            <a:fillRect/>
          </a:stretch>
        </p:blipFill>
        <p:spPr>
          <a:xfrm>
            <a:off x="3050700" y="2673977"/>
            <a:ext cx="5328592" cy="1254268"/>
          </a:xfrm>
          <a:prstGeom prst="rect">
            <a:avLst/>
          </a:prstGeom>
        </p:spPr>
      </p:pic>
      <p:pic>
        <p:nvPicPr>
          <p:cNvPr id="6" name="图片 5">
            <a:extLst>
              <a:ext uri="{FF2B5EF4-FFF2-40B4-BE49-F238E27FC236}">
                <a16:creationId xmlns:a16="http://schemas.microsoft.com/office/drawing/2014/main" id="{18CFEFFB-FA0C-4D25-B46E-C5B0130D69EE}"/>
              </a:ext>
            </a:extLst>
          </p:cNvPr>
          <p:cNvPicPr>
            <a:picLocks noChangeAspect="1"/>
          </p:cNvPicPr>
          <p:nvPr/>
        </p:nvPicPr>
        <p:blipFill>
          <a:blip r:embed="rId3"/>
          <a:stretch>
            <a:fillRect/>
          </a:stretch>
        </p:blipFill>
        <p:spPr>
          <a:xfrm>
            <a:off x="2714652" y="4509120"/>
            <a:ext cx="6000689" cy="1100248"/>
          </a:xfrm>
          <a:prstGeom prst="rect">
            <a:avLst/>
          </a:prstGeom>
        </p:spPr>
      </p:pic>
      <p:sp>
        <p:nvSpPr>
          <p:cNvPr id="3" name="文本框 2">
            <a:extLst>
              <a:ext uri="{FF2B5EF4-FFF2-40B4-BE49-F238E27FC236}">
                <a16:creationId xmlns:a16="http://schemas.microsoft.com/office/drawing/2014/main" id="{09CD2776-0448-4951-B68D-3174E48B294A}"/>
              </a:ext>
            </a:extLst>
          </p:cNvPr>
          <p:cNvSpPr txBox="1"/>
          <p:nvPr/>
        </p:nvSpPr>
        <p:spPr>
          <a:xfrm>
            <a:off x="2112235" y="2270876"/>
            <a:ext cx="2304256" cy="369332"/>
          </a:xfrm>
          <a:prstGeom prst="rect">
            <a:avLst/>
          </a:prstGeom>
          <a:noFill/>
        </p:spPr>
        <p:txBody>
          <a:bodyPr wrap="square" rtlCol="0">
            <a:spAutoFit/>
          </a:bodyPr>
          <a:lstStyle/>
          <a:p>
            <a:r>
              <a:rPr lang="en-US" altLang="zh-CN" dirty="0"/>
              <a:t>L</a:t>
            </a:r>
            <a:r>
              <a:rPr lang="zh-CN" altLang="en-US" dirty="0"/>
              <a:t>的优化值</a:t>
            </a:r>
          </a:p>
        </p:txBody>
      </p:sp>
      <p:sp>
        <p:nvSpPr>
          <p:cNvPr id="9" name="文本框 8">
            <a:extLst>
              <a:ext uri="{FF2B5EF4-FFF2-40B4-BE49-F238E27FC236}">
                <a16:creationId xmlns:a16="http://schemas.microsoft.com/office/drawing/2014/main" id="{A7D8219B-E41B-4D9C-A355-3E9EE5495DAB}"/>
              </a:ext>
            </a:extLst>
          </p:cNvPr>
          <p:cNvSpPr txBox="1"/>
          <p:nvPr/>
        </p:nvSpPr>
        <p:spPr>
          <a:xfrm>
            <a:off x="2134350" y="4139788"/>
            <a:ext cx="2881529" cy="369332"/>
          </a:xfrm>
          <a:prstGeom prst="rect">
            <a:avLst/>
          </a:prstGeom>
          <a:noFill/>
        </p:spPr>
        <p:txBody>
          <a:bodyPr wrap="square" rtlCol="0">
            <a:spAutoFit/>
          </a:bodyPr>
          <a:lstStyle/>
          <a:p>
            <a:r>
              <a:rPr lang="zh-CN" altLang="en-US" dirty="0"/>
              <a:t>分裂之后的</a:t>
            </a:r>
            <a:r>
              <a:rPr lang="en-US" altLang="zh-CN" dirty="0"/>
              <a:t>L</a:t>
            </a:r>
            <a:r>
              <a:rPr lang="zh-CN" altLang="en-US" dirty="0"/>
              <a:t>的减少</a:t>
            </a:r>
          </a:p>
        </p:txBody>
      </p:sp>
    </p:spTree>
    <p:extLst>
      <p:ext uri="{BB962C8B-B14F-4D97-AF65-F5344CB8AC3E}">
        <p14:creationId xmlns:p14="http://schemas.microsoft.com/office/powerpoint/2010/main" val="3393504581"/>
      </p:ext>
    </p:extLst>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A4ECC-59A2-41C9-A824-3A7D7DB39DFB}"/>
              </a:ext>
            </a:extLst>
          </p:cNvPr>
          <p:cNvSpPr>
            <a:spLocks noGrp="1"/>
          </p:cNvSpPr>
          <p:nvPr>
            <p:ph type="title"/>
          </p:nvPr>
        </p:nvSpPr>
        <p:spPr/>
        <p:txBody>
          <a:bodyPr wrap="square" anchor="ctr">
            <a:normAutofit/>
          </a:bodyPr>
          <a:lstStyle/>
          <a:p>
            <a:r>
              <a:rPr lang="en-US" altLang="zh-CN" dirty="0"/>
              <a:t> </a:t>
            </a:r>
            <a:r>
              <a:rPr lang="en-US" altLang="zh-CN" dirty="0" err="1"/>
              <a:t>XGBoost</a:t>
            </a:r>
            <a:r>
              <a:rPr lang="zh-CN" altLang="en-US" dirty="0"/>
              <a:t>算法的优缺点</a:t>
            </a:r>
          </a:p>
        </p:txBody>
      </p:sp>
      <p:graphicFrame>
        <p:nvGraphicFramePr>
          <p:cNvPr id="8" name="内容占位符 7">
            <a:extLst>
              <a:ext uri="{FF2B5EF4-FFF2-40B4-BE49-F238E27FC236}">
                <a16:creationId xmlns:a16="http://schemas.microsoft.com/office/drawing/2014/main" id="{4A3F38C6-7D85-4EF7-AB5C-A111DF8CF5FA}"/>
              </a:ext>
            </a:extLst>
          </p:cNvPr>
          <p:cNvGraphicFramePr>
            <a:graphicFrameLocks noGrp="1"/>
          </p:cNvGraphicFramePr>
          <p:nvPr>
            <p:ph idx="1"/>
            <p:extLst>
              <p:ext uri="{D42A27DB-BD31-4B8C-83A1-F6EECF244321}">
                <p14:modId xmlns:p14="http://schemas.microsoft.com/office/powerpoint/2010/main" val="2632127251"/>
              </p:ext>
            </p:extLst>
          </p:nvPr>
        </p:nvGraphicFramePr>
        <p:xfrm>
          <a:off x="812800" y="1500175"/>
          <a:ext cx="10871200" cy="4762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占位符 3">
            <a:extLst>
              <a:ext uri="{FF2B5EF4-FFF2-40B4-BE49-F238E27FC236}">
                <a16:creationId xmlns:a16="http://schemas.microsoft.com/office/drawing/2014/main" id="{E3969446-04A8-4229-855B-ACA3F5E10FBB}"/>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3F3F48F4-94C2-4322-8ECE-1E1E8EC2A6E5}"/>
              </a:ext>
            </a:extLst>
          </p:cNvPr>
          <p:cNvSpPr>
            <a:spLocks noGrp="1"/>
          </p:cNvSpPr>
          <p:nvPr>
            <p:ph type="body" sz="quarter" idx="14"/>
          </p:nvPr>
        </p:nvSpPr>
        <p:spPr/>
        <p:txBody>
          <a:bodyPr/>
          <a:lstStyle/>
          <a:p>
            <a:endParaRPr lang="zh-CN" altLang="en-US"/>
          </a:p>
        </p:txBody>
      </p:sp>
      <p:sp>
        <p:nvSpPr>
          <p:cNvPr id="6" name="文本占位符 5">
            <a:extLst>
              <a:ext uri="{FF2B5EF4-FFF2-40B4-BE49-F238E27FC236}">
                <a16:creationId xmlns:a16="http://schemas.microsoft.com/office/drawing/2014/main" id="{E0C7173B-2276-47C4-A1AD-B710E1F9A187}"/>
              </a:ext>
            </a:extLst>
          </p:cNvPr>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val="389540128"/>
      </p:ext>
    </p:extLst>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9066F63-7EF4-41B3-8DC0-CBF49638A6D1}"/>
              </a:ext>
            </a:extLst>
          </p:cNvPr>
          <p:cNvSpPr>
            <a:spLocks noGrp="1"/>
          </p:cNvSpPr>
          <p:nvPr>
            <p:ph type="ctrTitle"/>
          </p:nvPr>
        </p:nvSpPr>
        <p:spPr/>
        <p:txBody>
          <a:bodyPr/>
          <a:lstStyle/>
          <a:p>
            <a:r>
              <a:rPr lang="en-US" altLang="zh-CN" dirty="0"/>
              <a:t>6.3 </a:t>
            </a:r>
            <a:r>
              <a:rPr lang="zh-CN" altLang="en-US" dirty="0"/>
              <a:t>核心术语</a:t>
            </a:r>
          </a:p>
        </p:txBody>
      </p:sp>
      <p:sp>
        <p:nvSpPr>
          <p:cNvPr id="8" name="副标题 7">
            <a:extLst>
              <a:ext uri="{FF2B5EF4-FFF2-40B4-BE49-F238E27FC236}">
                <a16:creationId xmlns:a16="http://schemas.microsoft.com/office/drawing/2014/main" id="{081AD236-7CFE-486A-8488-69EC4F81DF7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77050882"/>
      </p:ext>
    </p:extLst>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7C790C-459C-23D5-757B-0BCC64CAF40E}"/>
              </a:ext>
            </a:extLst>
          </p:cNvPr>
          <p:cNvSpPr>
            <a:spLocks noGrp="1"/>
          </p:cNvSpPr>
          <p:nvPr>
            <p:ph type="title"/>
          </p:nvPr>
        </p:nvSpPr>
        <p:spPr>
          <a:xfrm>
            <a:off x="397933" y="392510"/>
            <a:ext cx="11246212" cy="821913"/>
          </a:xfrm>
        </p:spPr>
        <p:txBody>
          <a:bodyPr wrap="square" anchor="ctr">
            <a:normAutofit/>
          </a:bodyPr>
          <a:lstStyle/>
          <a:p>
            <a:r>
              <a:rPr lang="zh-CN" altLang="en-US" dirty="0"/>
              <a:t>核心术语（</a:t>
            </a:r>
            <a:r>
              <a:rPr lang="en-US" altLang="zh-CN" dirty="0"/>
              <a:t>1/3</a:t>
            </a:r>
            <a:r>
              <a:rPr lang="zh-CN" altLang="en-US" dirty="0"/>
              <a:t>）</a:t>
            </a:r>
            <a:endParaRPr lang="en-US" dirty="0"/>
          </a:p>
        </p:txBody>
      </p:sp>
      <p:graphicFrame>
        <p:nvGraphicFramePr>
          <p:cNvPr id="11" name="内容占位符 10">
            <a:extLst>
              <a:ext uri="{FF2B5EF4-FFF2-40B4-BE49-F238E27FC236}">
                <a16:creationId xmlns:a16="http://schemas.microsoft.com/office/drawing/2014/main" id="{2BBFB37F-60B3-426E-9BF8-EF0F7382DEC5}"/>
              </a:ext>
            </a:extLst>
          </p:cNvPr>
          <p:cNvGraphicFramePr>
            <a:graphicFrameLocks noGrp="1"/>
          </p:cNvGraphicFramePr>
          <p:nvPr>
            <p:ph idx="1"/>
            <p:extLst>
              <p:ext uri="{D42A27DB-BD31-4B8C-83A1-F6EECF244321}">
                <p14:modId xmlns:p14="http://schemas.microsoft.com/office/powerpoint/2010/main" val="2159732085"/>
              </p:ext>
            </p:extLst>
          </p:nvPr>
        </p:nvGraphicFramePr>
        <p:xfrm>
          <a:off x="812800" y="1500175"/>
          <a:ext cx="10611792" cy="4762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 Placeholder 3">
            <a:extLst>
              <a:ext uri="{FF2B5EF4-FFF2-40B4-BE49-F238E27FC236}">
                <a16:creationId xmlns:a16="http://schemas.microsoft.com/office/drawing/2014/main" id="{7A85CE0A-35EF-79AB-511D-5AF8F59C566B}"/>
              </a:ext>
            </a:extLst>
          </p:cNvPr>
          <p:cNvSpPr>
            <a:spLocks noGrp="1"/>
          </p:cNvSpPr>
          <p:nvPr>
            <p:ph type="body" sz="quarter" idx="14"/>
          </p:nvPr>
        </p:nvSpPr>
        <p:spPr>
          <a:xfrm>
            <a:off x="5429246" y="0"/>
            <a:ext cx="5711957" cy="260648"/>
          </a:xfrm>
        </p:spPr>
        <p:txBody>
          <a:bodyPr/>
          <a:lstStyle/>
          <a:p>
            <a:endParaRPr lang="en-US"/>
          </a:p>
        </p:txBody>
      </p:sp>
    </p:spTree>
    <p:extLst>
      <p:ext uri="{BB962C8B-B14F-4D97-AF65-F5344CB8AC3E}">
        <p14:creationId xmlns:p14="http://schemas.microsoft.com/office/powerpoint/2010/main" val="1667863975"/>
      </p:ext>
    </p:extLst>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A368D-F27C-47C4-9F4F-6F5B3EE748C1}"/>
              </a:ext>
            </a:extLst>
          </p:cNvPr>
          <p:cNvSpPr>
            <a:spLocks noGrp="1"/>
          </p:cNvSpPr>
          <p:nvPr>
            <p:ph type="title"/>
          </p:nvPr>
        </p:nvSpPr>
        <p:spPr>
          <a:xfrm>
            <a:off x="397933" y="392510"/>
            <a:ext cx="10738627" cy="821913"/>
          </a:xfrm>
        </p:spPr>
        <p:txBody>
          <a:bodyPr/>
          <a:lstStyle/>
          <a:p>
            <a:r>
              <a:rPr lang="zh-CN" altLang="en-US" dirty="0"/>
              <a:t>集成学习中的</a:t>
            </a:r>
            <a:r>
              <a:rPr lang="en-US" altLang="zh-CN" dirty="0"/>
              <a:t>【</a:t>
            </a:r>
            <a:r>
              <a:rPr lang="zh-CN" altLang="en-US" dirty="0"/>
              <a:t>集成策略</a:t>
            </a:r>
            <a:r>
              <a:rPr lang="en-US" altLang="zh-CN" dirty="0"/>
              <a:t>】</a:t>
            </a:r>
            <a:endParaRPr lang="zh-CN" altLang="en-US" dirty="0"/>
          </a:p>
        </p:txBody>
      </p:sp>
      <p:sp>
        <p:nvSpPr>
          <p:cNvPr id="4" name="文本占位符 3">
            <a:extLst>
              <a:ext uri="{FF2B5EF4-FFF2-40B4-BE49-F238E27FC236}">
                <a16:creationId xmlns:a16="http://schemas.microsoft.com/office/drawing/2014/main" id="{B939F3A6-BF54-4524-BA34-7D45737D9952}"/>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1325F0B8-7EB7-47EB-8E13-3F0FFB130DA7}"/>
              </a:ext>
            </a:extLst>
          </p:cNvPr>
          <p:cNvSpPr>
            <a:spLocks noGrp="1"/>
          </p:cNvSpPr>
          <p:nvPr>
            <p:ph type="body" sz="quarter" idx="14"/>
          </p:nvPr>
        </p:nvSpPr>
        <p:spPr/>
        <p:txBody>
          <a:bodyPr/>
          <a:lstStyle/>
          <a:p>
            <a:endParaRPr lang="zh-CN" altLang="en-US"/>
          </a:p>
        </p:txBody>
      </p:sp>
      <p:graphicFrame>
        <p:nvGraphicFramePr>
          <p:cNvPr id="8" name="内容占位符 7">
            <a:extLst>
              <a:ext uri="{FF2B5EF4-FFF2-40B4-BE49-F238E27FC236}">
                <a16:creationId xmlns:a16="http://schemas.microsoft.com/office/drawing/2014/main" id="{66A285E9-E707-4A6D-8F6C-8CC5A9E6F401}"/>
              </a:ext>
            </a:extLst>
          </p:cNvPr>
          <p:cNvGraphicFramePr>
            <a:graphicFrameLocks noGrp="1"/>
          </p:cNvGraphicFramePr>
          <p:nvPr>
            <p:ph idx="1"/>
            <p:extLst>
              <p:ext uri="{D42A27DB-BD31-4B8C-83A1-F6EECF244321}">
                <p14:modId xmlns:p14="http://schemas.microsoft.com/office/powerpoint/2010/main" val="1871215988"/>
              </p:ext>
            </p:extLst>
          </p:nvPr>
        </p:nvGraphicFramePr>
        <p:xfrm>
          <a:off x="812800" y="1500175"/>
          <a:ext cx="9963720"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2236638"/>
      </p:ext>
    </p:extLst>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AF759-AE71-46BD-9055-2502C4A622EB}"/>
              </a:ext>
            </a:extLst>
          </p:cNvPr>
          <p:cNvSpPr>
            <a:spLocks noGrp="1"/>
          </p:cNvSpPr>
          <p:nvPr>
            <p:ph type="title"/>
          </p:nvPr>
        </p:nvSpPr>
        <p:spPr>
          <a:xfrm>
            <a:off x="397933" y="392510"/>
            <a:ext cx="9946539" cy="821913"/>
          </a:xfrm>
        </p:spPr>
        <p:txBody>
          <a:bodyPr/>
          <a:lstStyle/>
          <a:p>
            <a:r>
              <a:rPr lang="zh-CN" altLang="en-US" dirty="0"/>
              <a:t>投票法</a:t>
            </a:r>
          </a:p>
        </p:txBody>
      </p:sp>
      <p:sp>
        <p:nvSpPr>
          <p:cNvPr id="4" name="文本占位符 3">
            <a:extLst>
              <a:ext uri="{FF2B5EF4-FFF2-40B4-BE49-F238E27FC236}">
                <a16:creationId xmlns:a16="http://schemas.microsoft.com/office/drawing/2014/main" id="{D7E74DB4-FE07-4D2C-B5FA-35B380D11327}"/>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D7557E97-2E93-4A4A-9A51-DFAFDFBC2AD0}"/>
              </a:ext>
            </a:extLst>
          </p:cNvPr>
          <p:cNvSpPr>
            <a:spLocks noGrp="1"/>
          </p:cNvSpPr>
          <p:nvPr>
            <p:ph type="body" sz="quarter" idx="14"/>
          </p:nvPr>
        </p:nvSpPr>
        <p:spPr/>
        <p:txBody>
          <a:bodyPr/>
          <a:lstStyle/>
          <a:p>
            <a:endParaRPr lang="zh-CN" altLang="en-US"/>
          </a:p>
        </p:txBody>
      </p:sp>
      <p:pic>
        <p:nvPicPr>
          <p:cNvPr id="6" name="图片 5" descr="图示&#10;&#10;描述已自动生成">
            <a:extLst>
              <a:ext uri="{FF2B5EF4-FFF2-40B4-BE49-F238E27FC236}">
                <a16:creationId xmlns:a16="http://schemas.microsoft.com/office/drawing/2014/main" id="{0BF21E4B-A614-4C0C-8CC8-1A3633EB6D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5089" y="1500175"/>
            <a:ext cx="8986621" cy="4762910"/>
          </a:xfrm>
          <a:prstGeom prst="rect">
            <a:avLst/>
          </a:prstGeom>
          <a:noFill/>
        </p:spPr>
      </p:pic>
    </p:spTree>
    <p:extLst>
      <p:ext uri="{BB962C8B-B14F-4D97-AF65-F5344CB8AC3E}">
        <p14:creationId xmlns:p14="http://schemas.microsoft.com/office/powerpoint/2010/main" val="174689012"/>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47DE8-0E2F-497C-9EA7-064A39FCFA98}"/>
              </a:ext>
            </a:extLst>
          </p:cNvPr>
          <p:cNvSpPr>
            <a:spLocks noGrp="1"/>
          </p:cNvSpPr>
          <p:nvPr>
            <p:ph type="title"/>
          </p:nvPr>
        </p:nvSpPr>
        <p:spPr>
          <a:xfrm>
            <a:off x="325822" y="692696"/>
            <a:ext cx="11387667" cy="821913"/>
          </a:xfrm>
        </p:spPr>
        <p:txBody>
          <a:bodyPr/>
          <a:lstStyle/>
          <a:p>
            <a:r>
              <a:rPr lang="zh-CN" altLang="en-US" dirty="0"/>
              <a:t>集成学习</a:t>
            </a:r>
          </a:p>
        </p:txBody>
      </p:sp>
      <p:sp>
        <p:nvSpPr>
          <p:cNvPr id="4" name="文本占位符 3">
            <a:extLst>
              <a:ext uri="{FF2B5EF4-FFF2-40B4-BE49-F238E27FC236}">
                <a16:creationId xmlns:a16="http://schemas.microsoft.com/office/drawing/2014/main" id="{3323FD2C-8F48-46F9-928A-A339BD0381FE}"/>
              </a:ext>
            </a:extLst>
          </p:cNvPr>
          <p:cNvSpPr>
            <a:spLocks noGrp="1"/>
          </p:cNvSpPr>
          <p:nvPr>
            <p:ph type="body" sz="quarter" idx="14"/>
          </p:nvPr>
        </p:nvSpPr>
        <p:spPr/>
        <p:txBody>
          <a:bodyPr/>
          <a:lstStyle/>
          <a:p>
            <a:endParaRPr lang="zh-CN" altLang="en-US"/>
          </a:p>
        </p:txBody>
      </p:sp>
      <p:pic>
        <p:nvPicPr>
          <p:cNvPr id="5" name="图片 4" descr="图示&#10;&#10;描述已自动生成">
            <a:extLst>
              <a:ext uri="{FF2B5EF4-FFF2-40B4-BE49-F238E27FC236}">
                <a16:creationId xmlns:a16="http://schemas.microsoft.com/office/drawing/2014/main" id="{DA7346C7-6FC6-4369-8DA4-57B139489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560" y="1700808"/>
            <a:ext cx="7560840" cy="4674256"/>
          </a:xfrm>
          <a:prstGeom prst="rect">
            <a:avLst/>
          </a:prstGeom>
        </p:spPr>
      </p:pic>
    </p:spTree>
    <p:extLst>
      <p:ext uri="{BB962C8B-B14F-4D97-AF65-F5344CB8AC3E}">
        <p14:creationId xmlns:p14="http://schemas.microsoft.com/office/powerpoint/2010/main" val="316692179"/>
      </p:ext>
    </p:extLst>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AF759-AE71-46BD-9055-2502C4A622EB}"/>
              </a:ext>
            </a:extLst>
          </p:cNvPr>
          <p:cNvSpPr>
            <a:spLocks noGrp="1"/>
          </p:cNvSpPr>
          <p:nvPr>
            <p:ph type="title"/>
          </p:nvPr>
        </p:nvSpPr>
        <p:spPr>
          <a:xfrm>
            <a:off x="397933" y="392510"/>
            <a:ext cx="9946539" cy="821913"/>
          </a:xfrm>
        </p:spPr>
        <p:txBody>
          <a:bodyPr/>
          <a:lstStyle/>
          <a:p>
            <a:r>
              <a:rPr lang="zh-CN" altLang="en-US" dirty="0"/>
              <a:t>平均法</a:t>
            </a:r>
          </a:p>
        </p:txBody>
      </p:sp>
      <p:sp>
        <p:nvSpPr>
          <p:cNvPr id="4" name="文本占位符 3">
            <a:extLst>
              <a:ext uri="{FF2B5EF4-FFF2-40B4-BE49-F238E27FC236}">
                <a16:creationId xmlns:a16="http://schemas.microsoft.com/office/drawing/2014/main" id="{D7E74DB4-FE07-4D2C-B5FA-35B380D11327}"/>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D7557E97-2E93-4A4A-9A51-DFAFDFBC2AD0}"/>
              </a:ext>
            </a:extLst>
          </p:cNvPr>
          <p:cNvSpPr>
            <a:spLocks noGrp="1"/>
          </p:cNvSpPr>
          <p:nvPr>
            <p:ph type="body" sz="quarter" idx="14"/>
          </p:nvPr>
        </p:nvSpPr>
        <p:spPr/>
        <p:txBody>
          <a:bodyPr/>
          <a:lstStyle/>
          <a:p>
            <a:endParaRPr lang="zh-CN" altLang="en-US"/>
          </a:p>
        </p:txBody>
      </p:sp>
      <p:pic>
        <p:nvPicPr>
          <p:cNvPr id="7" name="pic">
            <a:extLst>
              <a:ext uri="{FF2B5EF4-FFF2-40B4-BE49-F238E27FC236}">
                <a16:creationId xmlns:a16="http://schemas.microsoft.com/office/drawing/2014/main" id="{1448D2B8-CF62-485A-9A13-6C1A3838D7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415480" y="1772816"/>
            <a:ext cx="8569800" cy="4536504"/>
          </a:xfrm>
          <a:prstGeom prst="rect">
            <a:avLst/>
          </a:prstGeom>
        </p:spPr>
      </p:pic>
    </p:spTree>
    <p:extLst>
      <p:ext uri="{BB962C8B-B14F-4D97-AF65-F5344CB8AC3E}">
        <p14:creationId xmlns:p14="http://schemas.microsoft.com/office/powerpoint/2010/main" val="3074152234"/>
      </p:ext>
    </p:extLst>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103F4-E9E6-44E9-805E-D69AE9DF44DF}"/>
              </a:ext>
            </a:extLst>
          </p:cNvPr>
          <p:cNvSpPr>
            <a:spLocks noGrp="1"/>
          </p:cNvSpPr>
          <p:nvPr>
            <p:ph type="title"/>
          </p:nvPr>
        </p:nvSpPr>
        <p:spPr>
          <a:xfrm>
            <a:off x="402650" y="548680"/>
            <a:ext cx="11386699" cy="821913"/>
          </a:xfrm>
        </p:spPr>
        <p:txBody>
          <a:bodyPr/>
          <a:lstStyle/>
          <a:p>
            <a:r>
              <a:rPr lang="zh-CN" altLang="en-US" sz="3200" b="1" dirty="0">
                <a:effectLst/>
                <a:ea typeface="宋体" panose="02010600030101010101" pitchFamily="2" charset="-122"/>
                <a:cs typeface="宋体" panose="02010600030101010101" pitchFamily="2" charset="-122"/>
              </a:rPr>
              <a:t>袋外数据及</a:t>
            </a:r>
            <a:r>
              <a:rPr lang="zh-CN" altLang="zh-CN" sz="3200" b="1" dirty="0">
                <a:effectLst/>
                <a:ea typeface="宋体" panose="02010600030101010101" pitchFamily="2" charset="-122"/>
                <a:cs typeface="宋体" panose="02010600030101010101" pitchFamily="2" charset="-122"/>
              </a:rPr>
              <a:t>袋外误差（</a:t>
            </a:r>
            <a:r>
              <a:rPr lang="en-US" altLang="zh-CN" sz="3200" b="1" dirty="0">
                <a:effectLst/>
                <a:ea typeface="宋体" panose="02010600030101010101" pitchFamily="2" charset="-122"/>
                <a:cs typeface="宋体" panose="02010600030101010101" pitchFamily="2" charset="-122"/>
              </a:rPr>
              <a:t>Out of Bag Error</a:t>
            </a:r>
            <a:r>
              <a:rPr lang="zh-CN" altLang="zh-CN" sz="3200" b="1" dirty="0">
                <a:effectLst/>
                <a:ea typeface="宋体" panose="02010600030101010101" pitchFamily="2" charset="-122"/>
                <a:cs typeface="宋体" panose="02010600030101010101" pitchFamily="2" charset="-122"/>
              </a:rPr>
              <a:t>）</a:t>
            </a:r>
            <a:endParaRPr lang="zh-CN" altLang="en-US" sz="4000" b="1" dirty="0"/>
          </a:p>
        </p:txBody>
      </p:sp>
      <p:sp>
        <p:nvSpPr>
          <p:cNvPr id="4" name="文本占位符 3">
            <a:extLst>
              <a:ext uri="{FF2B5EF4-FFF2-40B4-BE49-F238E27FC236}">
                <a16:creationId xmlns:a16="http://schemas.microsoft.com/office/drawing/2014/main" id="{DFECC5A4-7F1B-4F4F-8AE3-D30450ADE7F4}"/>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A551DB9C-2EB3-482B-8201-4BFB59E5A636}"/>
              </a:ext>
            </a:extLst>
          </p:cNvPr>
          <p:cNvSpPr>
            <a:spLocks noGrp="1"/>
          </p:cNvSpPr>
          <p:nvPr>
            <p:ph type="body" sz="quarter" idx="14"/>
          </p:nvPr>
        </p:nvSpPr>
        <p:spPr/>
        <p:txBody>
          <a:bodyPr/>
          <a:lstStyle/>
          <a:p>
            <a:endParaRPr lang="zh-CN" altLang="en-US"/>
          </a:p>
        </p:txBody>
      </p:sp>
      <p:pic>
        <p:nvPicPr>
          <p:cNvPr id="8" name="图片 7" descr="图片包含 图示&#10;&#10;描述已自动生成">
            <a:extLst>
              <a:ext uri="{FF2B5EF4-FFF2-40B4-BE49-F238E27FC236}">
                <a16:creationId xmlns:a16="http://schemas.microsoft.com/office/drawing/2014/main" id="{3114C129-7CC7-465D-AE15-C5611D42847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271464" y="1880828"/>
            <a:ext cx="7727682" cy="3096344"/>
          </a:xfrm>
          <a:prstGeom prst="rect">
            <a:avLst/>
          </a:prstGeom>
          <a:noFill/>
        </p:spPr>
      </p:pic>
      <p:pic>
        <p:nvPicPr>
          <p:cNvPr id="7" name="图片 6">
            <a:extLst>
              <a:ext uri="{FF2B5EF4-FFF2-40B4-BE49-F238E27FC236}">
                <a16:creationId xmlns:a16="http://schemas.microsoft.com/office/drawing/2014/main" id="{FA89B823-6549-4444-A276-BF4616937B15}"/>
              </a:ext>
            </a:extLst>
          </p:cNvPr>
          <p:cNvPicPr>
            <a:picLocks noChangeAspect="1"/>
          </p:cNvPicPr>
          <p:nvPr/>
        </p:nvPicPr>
        <p:blipFill>
          <a:blip r:embed="rId3">
            <a:duotone>
              <a:schemeClr val="accent2">
                <a:shade val="45000"/>
                <a:satMod val="135000"/>
              </a:schemeClr>
              <a:prstClr val="white"/>
            </a:duotone>
          </a:blip>
          <a:stretch>
            <a:fillRect/>
          </a:stretch>
        </p:blipFill>
        <p:spPr>
          <a:xfrm>
            <a:off x="7392144" y="4880083"/>
            <a:ext cx="4010510" cy="1189932"/>
          </a:xfrm>
          <a:prstGeom prst="rect">
            <a:avLst/>
          </a:prstGeom>
        </p:spPr>
      </p:pic>
    </p:spTree>
    <p:extLst>
      <p:ext uri="{BB962C8B-B14F-4D97-AF65-F5344CB8AC3E}">
        <p14:creationId xmlns:p14="http://schemas.microsoft.com/office/powerpoint/2010/main" val="4019996407"/>
      </p:ext>
    </p:extLst>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CE66BDF-09C5-4624-89CA-B19274ED2260}"/>
              </a:ext>
            </a:extLst>
          </p:cNvPr>
          <p:cNvSpPr>
            <a:spLocks noGrp="1"/>
          </p:cNvSpPr>
          <p:nvPr>
            <p:ph type="ctrTitle"/>
          </p:nvPr>
        </p:nvSpPr>
        <p:spPr>
          <a:xfrm>
            <a:off x="914400" y="2438400"/>
            <a:ext cx="9934128" cy="1143000"/>
          </a:xfrm>
        </p:spPr>
        <p:txBody>
          <a:bodyPr/>
          <a:lstStyle/>
          <a:p>
            <a:r>
              <a:rPr lang="en-US" altLang="zh-CN" dirty="0"/>
              <a:t>6.4 Python</a:t>
            </a:r>
            <a:r>
              <a:rPr lang="zh-CN" altLang="en-US" dirty="0"/>
              <a:t>编程实践</a:t>
            </a:r>
            <a:r>
              <a:rPr lang="en-US" altLang="zh-CN" dirty="0"/>
              <a:t>——</a:t>
            </a:r>
            <a:r>
              <a:rPr lang="zh-CN" altLang="en-US" dirty="0"/>
              <a:t>房屋价格预测分析</a:t>
            </a:r>
          </a:p>
        </p:txBody>
      </p:sp>
      <p:sp>
        <p:nvSpPr>
          <p:cNvPr id="7" name="副标题 6">
            <a:extLst>
              <a:ext uri="{FF2B5EF4-FFF2-40B4-BE49-F238E27FC236}">
                <a16:creationId xmlns:a16="http://schemas.microsoft.com/office/drawing/2014/main" id="{1454122F-4CA0-48B2-BB7C-E9DBB9F86FBD}"/>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77519794"/>
      </p:ext>
    </p:extLst>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61366-E66E-436C-B668-F3CD44B6A89A}"/>
              </a:ext>
            </a:extLst>
          </p:cNvPr>
          <p:cNvSpPr>
            <a:spLocks noGrp="1"/>
          </p:cNvSpPr>
          <p:nvPr>
            <p:ph type="title"/>
          </p:nvPr>
        </p:nvSpPr>
        <p:spPr>
          <a:xfrm>
            <a:off x="397933" y="392510"/>
            <a:ext cx="10882643" cy="821913"/>
          </a:xfrm>
        </p:spPr>
        <p:txBody>
          <a:bodyPr/>
          <a:lstStyle/>
          <a:p>
            <a:r>
              <a:rPr lang="en-US" altLang="zh-CN" dirty="0"/>
              <a:t>1. </a:t>
            </a:r>
            <a:r>
              <a:rPr lang="zh-CN" altLang="en-US" dirty="0"/>
              <a:t>数据及分析对象</a:t>
            </a:r>
          </a:p>
        </p:txBody>
      </p:sp>
      <p:sp>
        <p:nvSpPr>
          <p:cNvPr id="3" name="内容占位符 2">
            <a:extLst>
              <a:ext uri="{FF2B5EF4-FFF2-40B4-BE49-F238E27FC236}">
                <a16:creationId xmlns:a16="http://schemas.microsoft.com/office/drawing/2014/main" id="{4811607F-AC6F-4835-89F5-E094332B9DD7}"/>
              </a:ext>
            </a:extLst>
          </p:cNvPr>
          <p:cNvSpPr>
            <a:spLocks noGrp="1"/>
          </p:cNvSpPr>
          <p:nvPr>
            <p:ph idx="1"/>
          </p:nvPr>
        </p:nvSpPr>
        <p:spPr>
          <a:xfrm>
            <a:off x="812800" y="1500175"/>
            <a:ext cx="10971832" cy="4762910"/>
          </a:xfrm>
        </p:spPr>
        <p:txBody>
          <a:bodyPr/>
          <a:lstStyle/>
          <a:p>
            <a:pPr indent="0" algn="just">
              <a:buNone/>
            </a:pPr>
            <a:r>
              <a:rPr lang="en-US" altLang="zh-CN" sz="1600" dirty="0">
                <a:effectLst/>
                <a:latin typeface="宋体" panose="02010600030101010101" pitchFamily="2" charset="-122"/>
                <a:ea typeface="宋体" panose="02010600030101010101" pitchFamily="2" charset="-122"/>
                <a:cs typeface="Helvetica" panose="020B0604020202020204" pitchFamily="34" charset="0"/>
              </a:rPr>
              <a:t>CSV</a:t>
            </a:r>
            <a:r>
              <a:rPr lang="zh-CN" altLang="zh-CN" sz="1600" dirty="0">
                <a:effectLst/>
                <a:latin typeface="宋体" panose="02010600030101010101" pitchFamily="2" charset="-122"/>
                <a:ea typeface="宋体" panose="02010600030101010101" pitchFamily="2" charset="-122"/>
                <a:cs typeface="PingFangSC-Regular"/>
              </a:rPr>
              <a:t>文件</a:t>
            </a:r>
            <a:r>
              <a:rPr lang="en-US" altLang="zh-CN" sz="1600" dirty="0">
                <a:effectLst/>
                <a:latin typeface="宋体" panose="02010600030101010101" pitchFamily="2" charset="-122"/>
                <a:ea typeface="宋体" panose="02010600030101010101" pitchFamily="2" charset="-122"/>
                <a:cs typeface="Helvetica" panose="020B0604020202020204" pitchFamily="34" charset="0"/>
              </a:rPr>
              <a:t>——</a:t>
            </a:r>
            <a:r>
              <a:rPr lang="zh-CN" altLang="zh-CN" sz="1600" dirty="0">
                <a:effectLst/>
                <a:latin typeface="宋体" panose="02010600030101010101" pitchFamily="2" charset="-122"/>
                <a:ea typeface="宋体" panose="02010600030101010101" pitchFamily="2" charset="-122"/>
                <a:cs typeface="PingFangSC-Regular"/>
              </a:rPr>
              <a:t>文件名为</a:t>
            </a:r>
            <a:r>
              <a:rPr lang="en-US" altLang="zh-CN" sz="1600" dirty="0">
                <a:effectLst/>
                <a:latin typeface="宋体" panose="02010600030101010101" pitchFamily="2" charset="-122"/>
                <a:ea typeface="宋体" panose="02010600030101010101" pitchFamily="2" charset="-122"/>
                <a:cs typeface="Helvetica" panose="020B0604020202020204" pitchFamily="34" charset="0"/>
              </a:rPr>
              <a:t>“housing.csv”</a:t>
            </a:r>
            <a:r>
              <a:rPr lang="zh-CN" altLang="zh-CN" sz="1600" dirty="0">
                <a:effectLst/>
                <a:latin typeface="宋体" panose="02010600030101010101" pitchFamily="2" charset="-122"/>
                <a:ea typeface="宋体" panose="02010600030101010101" pitchFamily="2" charset="-122"/>
                <a:cs typeface="Helvetica" panose="020B0604020202020204" pitchFamily="34" charset="0"/>
              </a:rPr>
              <a:t>，</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该数据集有</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506</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行，</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14</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个属性（列）。主要属性如下：</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buFont typeface="Wingdings" panose="05000000000000000000" pitchFamily="2" charset="2"/>
              <a:buChar char=""/>
            </a:pP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CRIM: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城镇人均犯罪率（</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per capita crime rate by town</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buFont typeface="Wingdings" panose="05000000000000000000" pitchFamily="2" charset="2"/>
              <a:buChar char=""/>
            </a:pP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ZN: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超过</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 25,000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平方英尺的住宅用地的比例（</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proportion of residential land zoned for lots over 25,000 </a:t>
            </a:r>
            <a:r>
              <a:rPr lang="en-US" altLang="zh-CN" sz="1600" dirty="0" err="1">
                <a:effectLst/>
                <a:latin typeface="Times New Roman" panose="02020603050405020304" pitchFamily="18" charset="0"/>
                <a:ea typeface="宋体" panose="02010600030101010101" pitchFamily="2" charset="-122"/>
                <a:cs typeface="宋体" panose="02010600030101010101" pitchFamily="2" charset="-122"/>
              </a:rPr>
              <a:t>sq.ft</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buFont typeface="Wingdings" panose="05000000000000000000" pitchFamily="2" charset="2"/>
              <a:buChar char=""/>
            </a:pP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INDUS: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城镇中非住宅用地所占比例（</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proportion of non-retail business acres per town</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buFont typeface="Wingdings" panose="05000000000000000000" pitchFamily="2" charset="2"/>
              <a:buChar char=""/>
            </a:pP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CHAS: Charles River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虚拟变量</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 1</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，如果道路沿河而行</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否则为</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0)</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Charles River dummy variable (= 1 if tract bounds river; 0 otherwise)</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effectLst/>
                <a:latin typeface="宋体" panose="02010600030101010101" pitchFamily="2" charset="-122"/>
                <a:ea typeface="Times New Roman" panose="02020603050405020304" pitchFamily="18" charset="0"/>
                <a:cs typeface="宋体" panose="02010600030101010101" pitchFamily="2" charset="-122"/>
              </a:rPr>
              <a:t>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buFont typeface="Wingdings" panose="05000000000000000000" pitchFamily="2" charset="2"/>
              <a:buChar char=""/>
            </a:pP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NOX: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一氧化氮浓度（百万分之几）（</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nitric oxides concentration (parts per 10 million)</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buFont typeface="Wingdings" panose="05000000000000000000" pitchFamily="2" charset="2"/>
              <a:buChar char=""/>
            </a:pP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RM: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每栋住宅的平均房间数（</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average number of rooms per dwelling</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buFont typeface="Wingdings" panose="05000000000000000000" pitchFamily="2" charset="2"/>
              <a:buChar char=""/>
            </a:pP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AGE: 1940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年以前建成的自住单位的比例（</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proportion of owner-occupied units built prior to 1940</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buFont typeface="Wingdings" panose="05000000000000000000" pitchFamily="2" charset="2"/>
              <a:buChar char=""/>
            </a:pP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DIS: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距离</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5</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个波士顿的就业中心的加权距离（</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weighted distances to five Boston employment </a:t>
            </a:r>
            <a:r>
              <a:rPr lang="en-US" altLang="zh-CN" sz="1600" dirty="0" err="1">
                <a:effectLst/>
                <a:latin typeface="Times New Roman" panose="02020603050405020304" pitchFamily="18" charset="0"/>
                <a:ea typeface="宋体" panose="02010600030101010101" pitchFamily="2" charset="-122"/>
                <a:cs typeface="宋体" panose="02010600030101010101" pitchFamily="2" charset="-122"/>
              </a:rPr>
              <a:t>centres</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buFont typeface="Wingdings" panose="05000000000000000000" pitchFamily="2" charset="2"/>
              <a:buChar char=""/>
            </a:pP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RAD: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距离高速公路的便利指数（</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index of accessibility to radial highways</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buFont typeface="Wingdings" panose="05000000000000000000" pitchFamily="2" charset="2"/>
              <a:buChar char=""/>
            </a:pP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TAX: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每一万美元的不动产税率（</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full-value property-tax rate per $10,000</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buFont typeface="Wingdings" panose="05000000000000000000" pitchFamily="2" charset="2"/>
              <a:buChar char=""/>
            </a:pP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PTRATIO: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城镇中的教师学生比例（</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pupil-teacher ratio by town</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buFont typeface="Wingdings" panose="05000000000000000000" pitchFamily="2" charset="2"/>
              <a:buChar char=""/>
            </a:pP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B: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城镇中的黑人比例（</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1000(Bk - 0.63)^2 where Bk is the proportion of blacks   by town</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buFont typeface="Wingdings" panose="05000000000000000000" pitchFamily="2" charset="2"/>
              <a:buChar char=""/>
            </a:pP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LSTAT: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地区中有多少房东属于低收入人群（</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 lower status of the population</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buFont typeface="Wingdings" panose="05000000000000000000" pitchFamily="2" charset="2"/>
              <a:buChar char=""/>
            </a:pP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MEDV: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自住房屋房价中位数（</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Median value of owner-occupied homes in $1000's</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r>
              <a:rPr lang="en-US" altLang="zh-CN" sz="1600" dirty="0">
                <a:effectLst/>
                <a:latin typeface="宋体" panose="02010600030101010101" pitchFamily="2" charset="-122"/>
                <a:ea typeface="宋体" panose="02010600030101010101" pitchFamily="2" charset="-122"/>
                <a:cs typeface="宋体" panose="02010600030101010101" pitchFamily="2" charset="-122"/>
              </a:rPr>
              <a:t> </a:t>
            </a:r>
            <a:r>
              <a:rPr lang="zh-CN" altLang="zh-CN" sz="1600" dirty="0">
                <a:effectLst/>
                <a:latin typeface="宋体" panose="02010600030101010101" pitchFamily="2" charset="-122"/>
                <a:ea typeface="宋体" panose="02010600030101010101" pitchFamily="2" charset="-122"/>
                <a:cs typeface="宋体" panose="02010600030101010101" pitchFamily="2" charset="-122"/>
              </a:rPr>
              <a:t>下载地址为</a:t>
            </a:r>
            <a:r>
              <a:rPr lang="en-US" altLang="zh-CN" sz="1600" dirty="0">
                <a:effectLst/>
                <a:latin typeface="宋体" panose="02010600030101010101" pitchFamily="2" charset="-122"/>
                <a:ea typeface="宋体" panose="02010600030101010101" pitchFamily="2" charset="-122"/>
                <a:cs typeface="宋体" panose="02010600030101010101" pitchFamily="2" charset="-122"/>
              </a:rPr>
              <a:t>https://archive.ics.uci.edu/ml/machine-learning-databases/housing/ </a:t>
            </a:r>
            <a:r>
              <a:rPr lang="zh-CN" altLang="zh-CN" sz="1600" dirty="0">
                <a:effectLst/>
                <a:latin typeface="宋体" panose="02010600030101010101" pitchFamily="2" charset="-122"/>
                <a:ea typeface="宋体" panose="02010600030101010101" pitchFamily="2" charset="-122"/>
                <a:cs typeface="宋体" panose="02010600030101010101" pitchFamily="2" charset="-122"/>
              </a:rPr>
              <a:t>。</a:t>
            </a:r>
          </a:p>
          <a:p>
            <a:endParaRPr lang="zh-CN" altLang="en-US" sz="1600" dirty="0"/>
          </a:p>
        </p:txBody>
      </p:sp>
      <p:sp>
        <p:nvSpPr>
          <p:cNvPr id="4" name="文本占位符 3">
            <a:extLst>
              <a:ext uri="{FF2B5EF4-FFF2-40B4-BE49-F238E27FC236}">
                <a16:creationId xmlns:a16="http://schemas.microsoft.com/office/drawing/2014/main" id="{8F0C3B63-2D05-4144-A4C3-37F6C4493991}"/>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27A47680-68C1-432E-888E-E5C93E2EABA5}"/>
              </a:ext>
            </a:extLst>
          </p:cNvPr>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1378087358"/>
      </p:ext>
    </p:extLst>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D8F1F-459D-4125-89CE-490507853CFA}"/>
              </a:ext>
            </a:extLst>
          </p:cNvPr>
          <p:cNvSpPr>
            <a:spLocks noGrp="1"/>
          </p:cNvSpPr>
          <p:nvPr>
            <p:ph type="title"/>
          </p:nvPr>
        </p:nvSpPr>
        <p:spPr>
          <a:xfrm>
            <a:off x="397933" y="392510"/>
            <a:ext cx="10810635" cy="821913"/>
          </a:xfrm>
        </p:spPr>
        <p:txBody>
          <a:bodyPr/>
          <a:lstStyle/>
          <a:p>
            <a:r>
              <a:rPr lang="en-US" altLang="zh-CN" dirty="0"/>
              <a:t>2.</a:t>
            </a:r>
            <a:r>
              <a:rPr lang="zh-CN" altLang="en-US" dirty="0"/>
              <a:t>分析目的及任务</a:t>
            </a:r>
          </a:p>
        </p:txBody>
      </p:sp>
      <p:graphicFrame>
        <p:nvGraphicFramePr>
          <p:cNvPr id="7" name="内容占位符 6">
            <a:extLst>
              <a:ext uri="{FF2B5EF4-FFF2-40B4-BE49-F238E27FC236}">
                <a16:creationId xmlns:a16="http://schemas.microsoft.com/office/drawing/2014/main" id="{E3CAD3D5-30D4-4867-ABA4-ADA10446A853}"/>
              </a:ext>
            </a:extLst>
          </p:cNvPr>
          <p:cNvGraphicFramePr>
            <a:graphicFrameLocks noGrp="1"/>
          </p:cNvGraphicFramePr>
          <p:nvPr>
            <p:ph idx="1"/>
            <p:extLst>
              <p:ext uri="{D42A27DB-BD31-4B8C-83A1-F6EECF244321}">
                <p14:modId xmlns:p14="http://schemas.microsoft.com/office/powerpoint/2010/main" val="660705745"/>
              </p:ext>
            </p:extLst>
          </p:nvPr>
        </p:nvGraphicFramePr>
        <p:xfrm>
          <a:off x="812800" y="1500175"/>
          <a:ext cx="9243640" cy="4762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占位符 3">
            <a:extLst>
              <a:ext uri="{FF2B5EF4-FFF2-40B4-BE49-F238E27FC236}">
                <a16:creationId xmlns:a16="http://schemas.microsoft.com/office/drawing/2014/main" id="{6E273141-C8C6-44F7-BC3A-18066B24CA1A}"/>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710C5E15-FEEE-4DAB-8C1D-0AF5971EDE3C}"/>
              </a:ext>
            </a:extLst>
          </p:cNvPr>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1304942833"/>
      </p:ext>
    </p:extLst>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A1F4B-596E-4C71-96C6-781E2AC68BB6}"/>
              </a:ext>
            </a:extLst>
          </p:cNvPr>
          <p:cNvSpPr>
            <a:spLocks noGrp="1"/>
          </p:cNvSpPr>
          <p:nvPr>
            <p:ph type="title"/>
          </p:nvPr>
        </p:nvSpPr>
        <p:spPr>
          <a:xfrm>
            <a:off x="397933" y="392510"/>
            <a:ext cx="10738627" cy="821913"/>
          </a:xfrm>
        </p:spPr>
        <p:txBody>
          <a:bodyPr/>
          <a:lstStyle/>
          <a:p>
            <a:r>
              <a:rPr lang="en-US" altLang="zh-CN" dirty="0"/>
              <a:t>3.</a:t>
            </a:r>
            <a:r>
              <a:rPr lang="zh-CN" altLang="en-US" dirty="0"/>
              <a:t>方法及工具</a:t>
            </a:r>
          </a:p>
        </p:txBody>
      </p:sp>
      <p:graphicFrame>
        <p:nvGraphicFramePr>
          <p:cNvPr id="6" name="内容占位符 5">
            <a:extLst>
              <a:ext uri="{FF2B5EF4-FFF2-40B4-BE49-F238E27FC236}">
                <a16:creationId xmlns:a16="http://schemas.microsoft.com/office/drawing/2014/main" id="{03AE6F51-4C16-47D1-8025-539E87104CB2}"/>
              </a:ext>
            </a:extLst>
          </p:cNvPr>
          <p:cNvGraphicFramePr>
            <a:graphicFrameLocks noGrp="1"/>
          </p:cNvGraphicFramePr>
          <p:nvPr>
            <p:ph idx="1"/>
            <p:extLst>
              <p:ext uri="{D42A27DB-BD31-4B8C-83A1-F6EECF244321}">
                <p14:modId xmlns:p14="http://schemas.microsoft.com/office/powerpoint/2010/main" val="1402225865"/>
              </p:ext>
            </p:extLst>
          </p:nvPr>
        </p:nvGraphicFramePr>
        <p:xfrm>
          <a:off x="1343472" y="1988840"/>
          <a:ext cx="9315648" cy="3986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占位符 3">
            <a:extLst>
              <a:ext uri="{FF2B5EF4-FFF2-40B4-BE49-F238E27FC236}">
                <a16:creationId xmlns:a16="http://schemas.microsoft.com/office/drawing/2014/main" id="{ABBBE474-BCE5-4927-9675-9E52FB31883B}"/>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C50C49A2-6C5A-4D61-8B7C-D9C0F4214D6E}"/>
              </a:ext>
            </a:extLst>
          </p:cNvPr>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4183378038"/>
      </p:ext>
    </p:extLst>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6E6BA-B8C5-43F2-BB64-7CE3260650EE}"/>
              </a:ext>
            </a:extLst>
          </p:cNvPr>
          <p:cNvSpPr>
            <a:spLocks noGrp="1"/>
          </p:cNvSpPr>
          <p:nvPr>
            <p:ph type="title"/>
          </p:nvPr>
        </p:nvSpPr>
        <p:spPr>
          <a:xfrm>
            <a:off x="397933" y="392510"/>
            <a:ext cx="9442483" cy="821913"/>
          </a:xfrm>
        </p:spPr>
        <p:txBody>
          <a:bodyPr/>
          <a:lstStyle/>
          <a:p>
            <a:r>
              <a:rPr lang="en-US" altLang="zh-CN" dirty="0"/>
              <a:t>5.</a:t>
            </a:r>
            <a:r>
              <a:rPr lang="zh-CN" altLang="en-US" dirty="0"/>
              <a:t>步骤及</a:t>
            </a:r>
            <a:r>
              <a:rPr lang="en-US" altLang="zh-CN" dirty="0"/>
              <a:t>Python</a:t>
            </a:r>
            <a:r>
              <a:rPr lang="zh-CN" altLang="en-US" dirty="0"/>
              <a:t>实现</a:t>
            </a:r>
          </a:p>
        </p:txBody>
      </p:sp>
      <p:sp>
        <p:nvSpPr>
          <p:cNvPr id="3" name="内容占位符 2">
            <a:extLst>
              <a:ext uri="{FF2B5EF4-FFF2-40B4-BE49-F238E27FC236}">
                <a16:creationId xmlns:a16="http://schemas.microsoft.com/office/drawing/2014/main" id="{E1A46490-F63C-4C4E-8D1A-57C7D21578EB}"/>
              </a:ext>
            </a:extLst>
          </p:cNvPr>
          <p:cNvSpPr>
            <a:spLocks noGrp="1"/>
          </p:cNvSpPr>
          <p:nvPr>
            <p:ph idx="1"/>
          </p:nvPr>
        </p:nvSpPr>
        <p:spPr>
          <a:xfrm>
            <a:off x="812800" y="1916831"/>
            <a:ext cx="6795368" cy="4346253"/>
          </a:xfrm>
        </p:spPr>
        <p:txBody>
          <a:bodyPr/>
          <a:lstStyle/>
          <a:p>
            <a:r>
              <a:rPr lang="zh-CN" altLang="en-US" dirty="0"/>
              <a:t>参见教材</a:t>
            </a:r>
            <a:r>
              <a:rPr lang="en-US" altLang="zh-CN" dirty="0"/>
              <a:t>P161-183</a:t>
            </a:r>
            <a:r>
              <a:rPr lang="zh-CN" altLang="en-US" dirty="0"/>
              <a:t>的详解。</a:t>
            </a:r>
          </a:p>
        </p:txBody>
      </p:sp>
      <p:sp>
        <p:nvSpPr>
          <p:cNvPr id="4" name="文本占位符 3">
            <a:extLst>
              <a:ext uri="{FF2B5EF4-FFF2-40B4-BE49-F238E27FC236}">
                <a16:creationId xmlns:a16="http://schemas.microsoft.com/office/drawing/2014/main" id="{A84D40B1-17B6-4A98-A05F-0CFBC1A93D97}"/>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EBDB12E5-7387-40E3-AFB0-5F254677489E}"/>
              </a:ext>
            </a:extLst>
          </p:cNvPr>
          <p:cNvSpPr>
            <a:spLocks noGrp="1"/>
          </p:cNvSpPr>
          <p:nvPr>
            <p:ph type="body" sz="quarter" idx="14"/>
          </p:nvPr>
        </p:nvSpPr>
        <p:spPr/>
        <p:txBody>
          <a:bodyPr/>
          <a:lstStyle/>
          <a:p>
            <a:endParaRPr lang="zh-CN" altLang="en-US"/>
          </a:p>
        </p:txBody>
      </p:sp>
      <p:pic>
        <p:nvPicPr>
          <p:cNvPr id="7" name="图片 6">
            <a:extLst>
              <a:ext uri="{FF2B5EF4-FFF2-40B4-BE49-F238E27FC236}">
                <a16:creationId xmlns:a16="http://schemas.microsoft.com/office/drawing/2014/main" id="{7F30D7A4-5D20-4DC4-9613-352475D04BBC}"/>
              </a:ext>
            </a:extLst>
          </p:cNvPr>
          <p:cNvPicPr>
            <a:picLocks noChangeAspect="1"/>
          </p:cNvPicPr>
          <p:nvPr/>
        </p:nvPicPr>
        <p:blipFill>
          <a:blip r:embed="rId2"/>
          <a:stretch>
            <a:fillRect/>
          </a:stretch>
        </p:blipFill>
        <p:spPr>
          <a:xfrm>
            <a:off x="2135560" y="2780928"/>
            <a:ext cx="8044024" cy="3384376"/>
          </a:xfrm>
          <a:prstGeom prst="rect">
            <a:avLst/>
          </a:prstGeom>
        </p:spPr>
      </p:pic>
    </p:spTree>
    <p:extLst>
      <p:ext uri="{BB962C8B-B14F-4D97-AF65-F5344CB8AC3E}">
        <p14:creationId xmlns:p14="http://schemas.microsoft.com/office/powerpoint/2010/main" val="3372104938"/>
      </p:ext>
    </p:extLst>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913BC33-9797-4ECA-8A6F-BE3EDB0FABB3}"/>
              </a:ext>
            </a:extLst>
          </p:cNvPr>
          <p:cNvSpPr>
            <a:spLocks noGrp="1"/>
          </p:cNvSpPr>
          <p:nvPr>
            <p:ph type="ctrTitle"/>
          </p:nvPr>
        </p:nvSpPr>
        <p:spPr/>
        <p:txBody>
          <a:bodyPr/>
          <a:lstStyle/>
          <a:p>
            <a:r>
              <a:rPr lang="en-US" altLang="zh-CN" dirty="0"/>
              <a:t>6.5</a:t>
            </a:r>
            <a:r>
              <a:rPr lang="zh-CN" altLang="en-US" dirty="0"/>
              <a:t>重点与难点解读</a:t>
            </a:r>
          </a:p>
        </p:txBody>
      </p:sp>
      <p:sp>
        <p:nvSpPr>
          <p:cNvPr id="7" name="副标题 6">
            <a:extLst>
              <a:ext uri="{FF2B5EF4-FFF2-40B4-BE49-F238E27FC236}">
                <a16:creationId xmlns:a16="http://schemas.microsoft.com/office/drawing/2014/main" id="{F52992E2-18B4-4432-9209-F2877308CC6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9346050"/>
      </p:ext>
    </p:extLst>
  </p:cSld>
  <p:clrMapOvr>
    <a:masterClrMapping/>
  </p:clrMapOvr>
  <p:transition>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76922-D472-4E6C-89E5-AC8D861665D0}"/>
              </a:ext>
            </a:extLst>
          </p:cNvPr>
          <p:cNvSpPr>
            <a:spLocks noGrp="1"/>
          </p:cNvSpPr>
          <p:nvPr>
            <p:ph type="title"/>
          </p:nvPr>
        </p:nvSpPr>
        <p:spPr>
          <a:xfrm>
            <a:off x="397933" y="392510"/>
            <a:ext cx="11387667" cy="821913"/>
          </a:xfrm>
        </p:spPr>
        <p:txBody>
          <a:bodyPr wrap="square" anchor="ctr">
            <a:normAutofit/>
          </a:bodyPr>
          <a:lstStyle/>
          <a:p>
            <a:r>
              <a:rPr lang="en-US" altLang="zh-CN" dirty="0"/>
              <a:t>【1】RandomForestClassifier()</a:t>
            </a:r>
            <a:r>
              <a:rPr lang="zh-CN" altLang="en-US" dirty="0"/>
              <a:t>的参数及其解读</a:t>
            </a:r>
          </a:p>
        </p:txBody>
      </p:sp>
      <p:sp>
        <p:nvSpPr>
          <p:cNvPr id="11" name="Text Placeholder 3">
            <a:extLst>
              <a:ext uri="{FF2B5EF4-FFF2-40B4-BE49-F238E27FC236}">
                <a16:creationId xmlns:a16="http://schemas.microsoft.com/office/drawing/2014/main" id="{A7296F1C-11E6-911E-0E98-D4E13CAD1E82}"/>
              </a:ext>
            </a:extLst>
          </p:cNvPr>
          <p:cNvSpPr>
            <a:spLocks noGrp="1"/>
          </p:cNvSpPr>
          <p:nvPr>
            <p:ph type="body" sz="quarter" idx="13"/>
          </p:nvPr>
        </p:nvSpPr>
        <p:spPr>
          <a:xfrm>
            <a:off x="0" y="0"/>
            <a:ext cx="4416491" cy="260648"/>
          </a:xfrm>
        </p:spPr>
        <p:txBody>
          <a:bodyPr/>
          <a:lstStyle/>
          <a:p>
            <a:endParaRPr lang="en-US"/>
          </a:p>
        </p:txBody>
      </p:sp>
      <p:sp>
        <p:nvSpPr>
          <p:cNvPr id="13" name="Text Placeholder 4">
            <a:extLst>
              <a:ext uri="{FF2B5EF4-FFF2-40B4-BE49-F238E27FC236}">
                <a16:creationId xmlns:a16="http://schemas.microsoft.com/office/drawing/2014/main" id="{F457CAEE-8D4C-78E3-E31C-C9E186E240E6}"/>
              </a:ext>
            </a:extLst>
          </p:cNvPr>
          <p:cNvSpPr>
            <a:spLocks noGrp="1"/>
          </p:cNvSpPr>
          <p:nvPr>
            <p:ph type="body" sz="quarter" idx="14"/>
          </p:nvPr>
        </p:nvSpPr>
        <p:spPr>
          <a:xfrm>
            <a:off x="5429245" y="0"/>
            <a:ext cx="4664200" cy="214290"/>
          </a:xfrm>
        </p:spPr>
        <p:txBody>
          <a:bodyPr/>
          <a:lstStyle/>
          <a:p>
            <a:endParaRPr lang="en-US"/>
          </a:p>
        </p:txBody>
      </p:sp>
      <p:sp>
        <p:nvSpPr>
          <p:cNvPr id="15" name="Text Placeholder 5">
            <a:extLst>
              <a:ext uri="{FF2B5EF4-FFF2-40B4-BE49-F238E27FC236}">
                <a16:creationId xmlns:a16="http://schemas.microsoft.com/office/drawing/2014/main" id="{CC8949F5-6E37-A5A5-4EE0-CEAEC9FA52F5}"/>
              </a:ext>
            </a:extLst>
          </p:cNvPr>
          <p:cNvSpPr>
            <a:spLocks noGrp="1"/>
          </p:cNvSpPr>
          <p:nvPr>
            <p:ph type="body" sz="quarter" idx="15"/>
          </p:nvPr>
        </p:nvSpPr>
        <p:spPr>
          <a:xfrm>
            <a:off x="761963" y="6668814"/>
            <a:ext cx="9906069" cy="189186"/>
          </a:xfrm>
        </p:spPr>
        <p:txBody>
          <a:bodyPr/>
          <a:lstStyle/>
          <a:p>
            <a:endParaRPr lang="en-US"/>
          </a:p>
        </p:txBody>
      </p:sp>
      <p:graphicFrame>
        <p:nvGraphicFramePr>
          <p:cNvPr id="6" name="表格 5">
            <a:extLst>
              <a:ext uri="{FF2B5EF4-FFF2-40B4-BE49-F238E27FC236}">
                <a16:creationId xmlns:a16="http://schemas.microsoft.com/office/drawing/2014/main" id="{D336C6A8-1C7A-4394-AD87-BFD1AF20FC61}"/>
              </a:ext>
            </a:extLst>
          </p:cNvPr>
          <p:cNvGraphicFramePr>
            <a:graphicFrameLocks noGrp="1"/>
          </p:cNvGraphicFramePr>
          <p:nvPr>
            <p:extLst>
              <p:ext uri="{D42A27DB-BD31-4B8C-83A1-F6EECF244321}">
                <p14:modId xmlns:p14="http://schemas.microsoft.com/office/powerpoint/2010/main" val="2003434599"/>
              </p:ext>
            </p:extLst>
          </p:nvPr>
        </p:nvGraphicFramePr>
        <p:xfrm>
          <a:off x="812800" y="1540267"/>
          <a:ext cx="10871201" cy="4682734"/>
        </p:xfrm>
        <a:graphic>
          <a:graphicData uri="http://schemas.openxmlformats.org/drawingml/2006/table">
            <a:tbl>
              <a:tblPr firstRow="1" firstCol="1" bandRow="1">
                <a:tableStyleId>{5C22544A-7EE6-4342-B048-85BDC9FD1C3A}</a:tableStyleId>
              </a:tblPr>
              <a:tblGrid>
                <a:gridCol w="1968780">
                  <a:extLst>
                    <a:ext uri="{9D8B030D-6E8A-4147-A177-3AD203B41FA5}">
                      <a16:colId xmlns:a16="http://schemas.microsoft.com/office/drawing/2014/main" val="3094408303"/>
                    </a:ext>
                  </a:extLst>
                </a:gridCol>
                <a:gridCol w="3155107">
                  <a:extLst>
                    <a:ext uri="{9D8B030D-6E8A-4147-A177-3AD203B41FA5}">
                      <a16:colId xmlns:a16="http://schemas.microsoft.com/office/drawing/2014/main" val="285448686"/>
                    </a:ext>
                  </a:extLst>
                </a:gridCol>
                <a:gridCol w="5747314">
                  <a:extLst>
                    <a:ext uri="{9D8B030D-6E8A-4147-A177-3AD203B41FA5}">
                      <a16:colId xmlns:a16="http://schemas.microsoft.com/office/drawing/2014/main" val="758141267"/>
                    </a:ext>
                  </a:extLst>
                </a:gridCol>
              </a:tblGrid>
              <a:tr h="233650">
                <a:tc>
                  <a:txBody>
                    <a:bodyPr/>
                    <a:lstStyle/>
                    <a:p>
                      <a:pPr algn="ctr">
                        <a:lnSpc>
                          <a:spcPct val="125000"/>
                        </a:lnSpc>
                      </a:pPr>
                      <a:r>
                        <a:rPr lang="zh-CN" sz="1200">
                          <a:effectLst/>
                        </a:rPr>
                        <a:t>参数名称</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ctr">
                        <a:lnSpc>
                          <a:spcPct val="125000"/>
                        </a:lnSpc>
                      </a:pPr>
                      <a:r>
                        <a:rPr lang="zh-CN" sz="1200">
                          <a:effectLst/>
                        </a:rPr>
                        <a:t>参数含义</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ctr">
                        <a:lnSpc>
                          <a:spcPct val="125000"/>
                        </a:lnSpc>
                      </a:pPr>
                      <a:r>
                        <a:rPr lang="zh-CN" sz="1200">
                          <a:effectLst/>
                        </a:rPr>
                        <a:t>备注</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extLst>
                  <a:ext uri="{0D108BD9-81ED-4DB2-BD59-A6C34878D82A}">
                    <a16:rowId xmlns:a16="http://schemas.microsoft.com/office/drawing/2014/main" val="4198951905"/>
                  </a:ext>
                </a:extLst>
              </a:tr>
              <a:tr h="240587">
                <a:tc>
                  <a:txBody>
                    <a:bodyPr/>
                    <a:lstStyle/>
                    <a:p>
                      <a:pPr algn="just">
                        <a:lnSpc>
                          <a:spcPct val="125000"/>
                        </a:lnSpc>
                      </a:pPr>
                      <a:r>
                        <a:rPr lang="en-US" sz="1200">
                          <a:effectLst/>
                        </a:rPr>
                        <a:t>n_estimators</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随机森林中树的数量</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en-US" sz="1200">
                          <a:effectLst/>
                        </a:rPr>
                        <a:t>default=10</a:t>
                      </a:r>
                      <a:r>
                        <a:rPr lang="zh-CN" sz="1200">
                          <a:effectLst/>
                        </a:rPr>
                        <a:t>，默认</a:t>
                      </a:r>
                      <a:r>
                        <a:rPr lang="en-US" sz="1200">
                          <a:effectLst/>
                        </a:rPr>
                        <a:t>10</a:t>
                      </a:r>
                      <a:r>
                        <a:rPr lang="zh-CN" sz="1200">
                          <a:effectLst/>
                        </a:rPr>
                        <a:t>个基决策树</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extLst>
                  <a:ext uri="{0D108BD9-81ED-4DB2-BD59-A6C34878D82A}">
                    <a16:rowId xmlns:a16="http://schemas.microsoft.com/office/drawing/2014/main" val="3439766285"/>
                  </a:ext>
                </a:extLst>
              </a:tr>
              <a:tr h="240587">
                <a:tc>
                  <a:txBody>
                    <a:bodyPr/>
                    <a:lstStyle/>
                    <a:p>
                      <a:pPr algn="just">
                        <a:lnSpc>
                          <a:spcPct val="125000"/>
                        </a:lnSpc>
                      </a:pPr>
                      <a:r>
                        <a:rPr lang="en-US" sz="1200">
                          <a:effectLst/>
                        </a:rPr>
                        <a:t>criterion</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树分裂的规则</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可选</a:t>
                      </a:r>
                      <a:r>
                        <a:rPr lang="en-US" sz="1200">
                          <a:effectLst/>
                        </a:rPr>
                        <a:t>“gini”</a:t>
                      </a:r>
                      <a:r>
                        <a:rPr lang="zh-CN" sz="1200">
                          <a:effectLst/>
                        </a:rPr>
                        <a:t>和</a:t>
                      </a:r>
                      <a:r>
                        <a:rPr lang="en-US" sz="1200">
                          <a:effectLst/>
                        </a:rPr>
                        <a:t>“entropy”</a:t>
                      </a:r>
                      <a:r>
                        <a:rPr lang="zh-CN" sz="1200">
                          <a:effectLst/>
                        </a:rPr>
                        <a:t>两种方式，</a:t>
                      </a:r>
                      <a:r>
                        <a:rPr lang="en-US" sz="1200">
                          <a:effectLst/>
                        </a:rPr>
                        <a:t>default=“gini”</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extLst>
                  <a:ext uri="{0D108BD9-81ED-4DB2-BD59-A6C34878D82A}">
                    <a16:rowId xmlns:a16="http://schemas.microsoft.com/office/drawing/2014/main" val="1019873264"/>
                  </a:ext>
                </a:extLst>
              </a:tr>
              <a:tr h="461985">
                <a:tc>
                  <a:txBody>
                    <a:bodyPr/>
                    <a:lstStyle/>
                    <a:p>
                      <a:pPr algn="just">
                        <a:lnSpc>
                          <a:spcPct val="125000"/>
                        </a:lnSpc>
                      </a:pPr>
                      <a:r>
                        <a:rPr lang="en-US" sz="1200">
                          <a:effectLst/>
                        </a:rPr>
                        <a:t>max_depth</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树的最大深度</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en-US" sz="1200">
                          <a:effectLst/>
                        </a:rPr>
                        <a:t>default=None</a:t>
                      </a:r>
                      <a:r>
                        <a:rPr lang="zh-CN" sz="1200">
                          <a:effectLst/>
                        </a:rPr>
                        <a:t>，默认树一直扩展，直到所有的叶子节点都是同一类样本，或者达到最小样本划分（</a:t>
                      </a:r>
                      <a:r>
                        <a:rPr lang="en-US" sz="1200">
                          <a:effectLst/>
                        </a:rPr>
                        <a:t>min_samples_split</a:t>
                      </a:r>
                      <a:r>
                        <a:rPr lang="zh-CN" sz="1200">
                          <a:effectLst/>
                        </a:rPr>
                        <a:t>）的数目。</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extLst>
                  <a:ext uri="{0D108BD9-81ED-4DB2-BD59-A6C34878D82A}">
                    <a16:rowId xmlns:a16="http://schemas.microsoft.com/office/drawing/2014/main" val="3619710135"/>
                  </a:ext>
                </a:extLst>
              </a:tr>
              <a:tr h="240587">
                <a:tc>
                  <a:txBody>
                    <a:bodyPr/>
                    <a:lstStyle/>
                    <a:p>
                      <a:pPr algn="just">
                        <a:lnSpc>
                          <a:spcPct val="125000"/>
                        </a:lnSpc>
                      </a:pPr>
                      <a:r>
                        <a:rPr lang="en-US" sz="1200">
                          <a:effectLst/>
                        </a:rPr>
                        <a:t>min_samples_split</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最小样本划分的数目</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如果当前样本小于这个值则停止划分当前节点，</a:t>
                      </a:r>
                      <a:r>
                        <a:rPr lang="en-US" sz="1200">
                          <a:effectLst/>
                        </a:rPr>
                        <a:t>default=2</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extLst>
                  <a:ext uri="{0D108BD9-81ED-4DB2-BD59-A6C34878D82A}">
                    <a16:rowId xmlns:a16="http://schemas.microsoft.com/office/drawing/2014/main" val="1846634242"/>
                  </a:ext>
                </a:extLst>
              </a:tr>
              <a:tr h="240587">
                <a:tc>
                  <a:txBody>
                    <a:bodyPr/>
                    <a:lstStyle/>
                    <a:p>
                      <a:pPr algn="just">
                        <a:lnSpc>
                          <a:spcPct val="125000"/>
                        </a:lnSpc>
                      </a:pPr>
                      <a:r>
                        <a:rPr lang="en-US" sz="1200">
                          <a:effectLst/>
                        </a:rPr>
                        <a:t>min_samples_leaf</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叶子节点最小样本数</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如果某叶子节点数目小于这个值，就会和兄弟节点一起被剪枝，</a:t>
                      </a:r>
                      <a:r>
                        <a:rPr lang="en-US" sz="1200">
                          <a:effectLst/>
                        </a:rPr>
                        <a:t>default=1</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extLst>
                  <a:ext uri="{0D108BD9-81ED-4DB2-BD59-A6C34878D82A}">
                    <a16:rowId xmlns:a16="http://schemas.microsoft.com/office/drawing/2014/main" val="3877408000"/>
                  </a:ext>
                </a:extLst>
              </a:tr>
              <a:tr h="240587">
                <a:tc>
                  <a:txBody>
                    <a:bodyPr/>
                    <a:lstStyle/>
                    <a:p>
                      <a:pPr algn="just">
                        <a:lnSpc>
                          <a:spcPct val="125000"/>
                        </a:lnSpc>
                      </a:pPr>
                      <a:r>
                        <a:rPr lang="en-US" sz="1200">
                          <a:effectLst/>
                        </a:rPr>
                        <a:t>min_weight_fraction_leaf</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叶子节点最小的权重和</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en-US" sz="1200">
                          <a:effectLst/>
                        </a:rPr>
                        <a:t>default=0.0</a:t>
                      </a:r>
                      <a:r>
                        <a:rPr lang="zh-CN" sz="1200">
                          <a:effectLst/>
                        </a:rPr>
                        <a:t>，默认为</a:t>
                      </a:r>
                      <a:r>
                        <a:rPr lang="en-US" sz="1200">
                          <a:effectLst/>
                        </a:rPr>
                        <a:t>0</a:t>
                      </a:r>
                      <a:r>
                        <a:rPr lang="zh-CN" sz="1200">
                          <a:effectLst/>
                        </a:rPr>
                        <a:t>，样本的权重相等</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extLst>
                  <a:ext uri="{0D108BD9-81ED-4DB2-BD59-A6C34878D82A}">
                    <a16:rowId xmlns:a16="http://schemas.microsoft.com/office/drawing/2014/main" val="667053046"/>
                  </a:ext>
                </a:extLst>
              </a:tr>
              <a:tr h="1126181">
                <a:tc>
                  <a:txBody>
                    <a:bodyPr/>
                    <a:lstStyle/>
                    <a:p>
                      <a:pPr algn="just">
                        <a:lnSpc>
                          <a:spcPct val="125000"/>
                        </a:lnSpc>
                      </a:pPr>
                      <a:r>
                        <a:rPr lang="en-US" sz="1200">
                          <a:effectLst/>
                        </a:rPr>
                        <a:t>max_features</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查找最佳分裂所需考虑的特征数</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en-US" sz="1200">
                          <a:effectLst/>
                        </a:rPr>
                        <a:t>n_features</a:t>
                      </a:r>
                      <a:r>
                        <a:rPr lang="zh-CN" sz="1200">
                          <a:effectLst/>
                        </a:rPr>
                        <a:t>为全部的特征数，</a:t>
                      </a:r>
                      <a:r>
                        <a:rPr lang="zh-CN" sz="1200" strike="sngStrike">
                          <a:effectLst/>
                        </a:rPr>
                        <a:t>’</a:t>
                      </a:r>
                      <a:r>
                        <a:rPr lang="zh-CN" sz="1200" u="sng">
                          <a:effectLst/>
                        </a:rPr>
                        <a:t>“</a:t>
                      </a:r>
                      <a:r>
                        <a:rPr lang="en-US" sz="1200">
                          <a:effectLst/>
                        </a:rPr>
                        <a:t>auto</a:t>
                      </a:r>
                      <a:r>
                        <a:rPr lang="zh-CN" sz="1200" u="sng">
                          <a:effectLst/>
                        </a:rPr>
                        <a:t>”</a:t>
                      </a:r>
                      <a:r>
                        <a:rPr lang="en-US" sz="1200" strike="sngStrike">
                          <a:effectLst/>
                        </a:rPr>
                        <a:t>’, ‘</a:t>
                      </a:r>
                      <a:r>
                        <a:rPr lang="zh-CN" sz="1200" u="sng">
                          <a:effectLst/>
                        </a:rPr>
                        <a:t>“</a:t>
                      </a:r>
                      <a:r>
                        <a:rPr lang="en-US" sz="1200">
                          <a:effectLst/>
                        </a:rPr>
                        <a:t>sqrt</a:t>
                      </a:r>
                      <a:r>
                        <a:rPr lang="zh-CN" sz="1200" u="sng">
                          <a:effectLst/>
                        </a:rPr>
                        <a:t>”“</a:t>
                      </a:r>
                      <a:r>
                        <a:rPr lang="en-US" sz="1200" strike="sngStrike">
                          <a:effectLst/>
                        </a:rPr>
                        <a:t>’, ‘</a:t>
                      </a:r>
                      <a:r>
                        <a:rPr lang="en-US" sz="1200">
                          <a:effectLst/>
                        </a:rPr>
                        <a:t>log2</a:t>
                      </a:r>
                      <a:r>
                        <a:rPr lang="en-US" sz="1200" strike="sngStrike">
                          <a:effectLst/>
                        </a:rPr>
                        <a:t>’</a:t>
                      </a:r>
                      <a:r>
                        <a:rPr lang="zh-CN" sz="1200" u="sng">
                          <a:effectLst/>
                        </a:rPr>
                        <a:t>”“</a:t>
                      </a:r>
                      <a:r>
                        <a:rPr lang="en-US" sz="1200" strike="sngStrike">
                          <a:effectLst/>
                        </a:rPr>
                        <a:t>,’</a:t>
                      </a:r>
                      <a:r>
                        <a:rPr lang="en-US" sz="1200">
                          <a:effectLst/>
                        </a:rPr>
                        <a:t>None</a:t>
                      </a:r>
                      <a:r>
                        <a:rPr lang="en-US" sz="1200" strike="sngStrike">
                          <a:effectLst/>
                        </a:rPr>
                        <a:t>’</a:t>
                      </a:r>
                      <a:r>
                        <a:rPr lang="zh-CN" sz="1200" u="sng">
                          <a:effectLst/>
                        </a:rPr>
                        <a:t>”</a:t>
                      </a:r>
                      <a:r>
                        <a:rPr lang="zh-CN" sz="1200">
                          <a:effectLst/>
                        </a:rPr>
                        <a:t>四种模式分别表示</a:t>
                      </a:r>
                      <a:r>
                        <a:rPr lang="en-US" sz="1200">
                          <a:effectLst/>
                        </a:rPr>
                        <a:t>max_features=sqrt(n_features)</a:t>
                      </a:r>
                      <a:r>
                        <a:rPr lang="zh-CN" sz="1200">
                          <a:effectLst/>
                        </a:rPr>
                        <a:t>、</a:t>
                      </a:r>
                    </a:p>
                    <a:p>
                      <a:pPr algn="just">
                        <a:lnSpc>
                          <a:spcPct val="125000"/>
                        </a:lnSpc>
                      </a:pPr>
                      <a:r>
                        <a:rPr lang="en-US" sz="1200">
                          <a:effectLst/>
                        </a:rPr>
                        <a:t>max_features=sqrt(n_features)</a:t>
                      </a:r>
                      <a:r>
                        <a:rPr lang="zh-CN" sz="1200">
                          <a:effectLst/>
                        </a:rPr>
                        <a:t>、</a:t>
                      </a:r>
                    </a:p>
                    <a:p>
                      <a:pPr algn="just">
                        <a:lnSpc>
                          <a:spcPct val="125000"/>
                        </a:lnSpc>
                      </a:pPr>
                      <a:r>
                        <a:rPr lang="en-US" sz="1200">
                          <a:effectLst/>
                        </a:rPr>
                        <a:t>max_features=log2(n_features)</a:t>
                      </a:r>
                      <a:r>
                        <a:rPr lang="zh-CN" sz="1200">
                          <a:effectLst/>
                        </a:rPr>
                        <a:t>、</a:t>
                      </a:r>
                    </a:p>
                    <a:p>
                      <a:pPr algn="just">
                        <a:lnSpc>
                          <a:spcPct val="125000"/>
                        </a:lnSpc>
                      </a:pPr>
                      <a:r>
                        <a:rPr lang="en-US" sz="1200">
                          <a:effectLst/>
                        </a:rPr>
                        <a:t>max_features=n_features.</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extLst>
                  <a:ext uri="{0D108BD9-81ED-4DB2-BD59-A6C34878D82A}">
                    <a16:rowId xmlns:a16="http://schemas.microsoft.com/office/drawing/2014/main" val="2099040797"/>
                  </a:ext>
                </a:extLst>
              </a:tr>
              <a:tr h="240587">
                <a:tc>
                  <a:txBody>
                    <a:bodyPr/>
                    <a:lstStyle/>
                    <a:p>
                      <a:pPr algn="just">
                        <a:lnSpc>
                          <a:spcPct val="125000"/>
                        </a:lnSpc>
                      </a:pPr>
                      <a:r>
                        <a:rPr lang="en-US" sz="1200">
                          <a:effectLst/>
                        </a:rPr>
                        <a:t>max_leaf_nodes</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最大叶子节点数</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en-US" sz="1200">
                          <a:effectLst/>
                        </a:rPr>
                        <a:t>default=None</a:t>
                      </a:r>
                      <a:r>
                        <a:rPr lang="zh-CN" sz="1200">
                          <a:effectLst/>
                        </a:rPr>
                        <a:t>，即不限制最大的叶子节点数</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extLst>
                  <a:ext uri="{0D108BD9-81ED-4DB2-BD59-A6C34878D82A}">
                    <a16:rowId xmlns:a16="http://schemas.microsoft.com/office/drawing/2014/main" val="1323313617"/>
                  </a:ext>
                </a:extLst>
              </a:tr>
              <a:tr h="455048">
                <a:tc>
                  <a:txBody>
                    <a:bodyPr/>
                    <a:lstStyle/>
                    <a:p>
                      <a:pPr algn="just">
                        <a:lnSpc>
                          <a:spcPct val="125000"/>
                        </a:lnSpc>
                      </a:pPr>
                      <a:r>
                        <a:rPr lang="en-US" sz="1200">
                          <a:effectLst/>
                        </a:rPr>
                        <a:t>min_impurity_split</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节点划分的最小不纯度</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结束树增长的一个阈值，如果不纯度大于这个阈值，那么该节点就会继续划分，否则不划分，成为一个叶子节点</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extLst>
                  <a:ext uri="{0D108BD9-81ED-4DB2-BD59-A6C34878D82A}">
                    <a16:rowId xmlns:a16="http://schemas.microsoft.com/office/drawing/2014/main" val="256720921"/>
                  </a:ext>
                </a:extLst>
              </a:tr>
              <a:tr h="240587">
                <a:tc>
                  <a:txBody>
                    <a:bodyPr/>
                    <a:lstStyle/>
                    <a:p>
                      <a:pPr algn="just">
                        <a:lnSpc>
                          <a:spcPct val="125000"/>
                        </a:lnSpc>
                      </a:pPr>
                      <a:r>
                        <a:rPr lang="en-US" sz="1200">
                          <a:effectLst/>
                        </a:rPr>
                        <a:t>bootstrap</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是否使用</a:t>
                      </a:r>
                      <a:r>
                        <a:rPr lang="en-US" sz="1200">
                          <a:effectLst/>
                        </a:rPr>
                        <a:t>bootstrap</a:t>
                      </a:r>
                      <a:r>
                        <a:rPr lang="zh-CN" sz="1200">
                          <a:effectLst/>
                        </a:rPr>
                        <a:t>方法采样</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en-US" sz="1200">
                          <a:effectLst/>
                        </a:rPr>
                        <a:t>default=True</a:t>
                      </a:r>
                      <a:r>
                        <a:rPr lang="zh-CN" sz="1200">
                          <a:effectLst/>
                        </a:rPr>
                        <a:t>，默认选择自助采样法</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extLst>
                  <a:ext uri="{0D108BD9-81ED-4DB2-BD59-A6C34878D82A}">
                    <a16:rowId xmlns:a16="http://schemas.microsoft.com/office/drawing/2014/main" val="3248178081"/>
                  </a:ext>
                </a:extLst>
              </a:tr>
              <a:tr h="240587">
                <a:tc>
                  <a:txBody>
                    <a:bodyPr/>
                    <a:lstStyle/>
                    <a:p>
                      <a:pPr algn="just">
                        <a:lnSpc>
                          <a:spcPct val="125000"/>
                        </a:lnSpc>
                      </a:pPr>
                      <a:r>
                        <a:rPr lang="en-US" sz="1200">
                          <a:effectLst/>
                        </a:rPr>
                        <a:t>oob_score</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是否使用袋外样本作为验证集估计模型准确度</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en-US" sz="1200">
                          <a:effectLst/>
                        </a:rPr>
                        <a:t>default=False</a:t>
                      </a:r>
                      <a:r>
                        <a:rPr lang="zh-CN" sz="1200">
                          <a:effectLst/>
                        </a:rPr>
                        <a:t>，默认不采用</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extLst>
                  <a:ext uri="{0D108BD9-81ED-4DB2-BD59-A6C34878D82A}">
                    <a16:rowId xmlns:a16="http://schemas.microsoft.com/office/drawing/2014/main" val="1613389091"/>
                  </a:ext>
                </a:extLst>
              </a:tr>
              <a:tr h="240587">
                <a:tc>
                  <a:txBody>
                    <a:bodyPr/>
                    <a:lstStyle/>
                    <a:p>
                      <a:pPr algn="just">
                        <a:lnSpc>
                          <a:spcPct val="125000"/>
                        </a:lnSpc>
                      </a:pPr>
                      <a:r>
                        <a:rPr lang="en-US" sz="1200">
                          <a:effectLst/>
                        </a:rPr>
                        <a:t>n_jobs</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并行</a:t>
                      </a:r>
                      <a:r>
                        <a:rPr lang="en-US" sz="1200">
                          <a:effectLst/>
                        </a:rPr>
                        <a:t>job</a:t>
                      </a:r>
                      <a:r>
                        <a:rPr lang="zh-CN" sz="1200">
                          <a:effectLst/>
                        </a:rPr>
                        <a:t>个数</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en-US" sz="1200">
                          <a:effectLst/>
                        </a:rPr>
                        <a:t>default=1</a:t>
                      </a:r>
                      <a:r>
                        <a:rPr lang="zh-CN" sz="1200">
                          <a:effectLst/>
                        </a:rPr>
                        <a:t>，</a:t>
                      </a:r>
                      <a:r>
                        <a:rPr lang="en-US" sz="1200">
                          <a:effectLst/>
                        </a:rPr>
                        <a:t>1</a:t>
                      </a:r>
                      <a:r>
                        <a:rPr lang="zh-CN" sz="1200">
                          <a:effectLst/>
                        </a:rPr>
                        <a:t>：不并行；</a:t>
                      </a:r>
                      <a:r>
                        <a:rPr lang="en-US" sz="1200">
                          <a:effectLst/>
                        </a:rPr>
                        <a:t>-1:</a:t>
                      </a:r>
                      <a:r>
                        <a:rPr lang="zh-CN" sz="1200">
                          <a:effectLst/>
                        </a:rPr>
                        <a:t>跟</a:t>
                      </a:r>
                      <a:r>
                        <a:rPr lang="en-US" sz="1200">
                          <a:effectLst/>
                        </a:rPr>
                        <a:t>CPU</a:t>
                      </a:r>
                      <a:r>
                        <a:rPr lang="zh-CN" sz="1200">
                          <a:effectLst/>
                        </a:rPr>
                        <a:t>核数一致；</a:t>
                      </a:r>
                      <a:r>
                        <a:rPr lang="en-US" sz="1200">
                          <a:effectLst/>
                        </a:rPr>
                        <a:t>n</a:t>
                      </a:r>
                      <a:r>
                        <a:rPr lang="zh-CN" sz="1200">
                          <a:effectLst/>
                        </a:rPr>
                        <a:t>：</a:t>
                      </a:r>
                      <a:r>
                        <a:rPr lang="en-US" sz="1200">
                          <a:effectLst/>
                        </a:rPr>
                        <a:t>n</a:t>
                      </a:r>
                      <a:r>
                        <a:rPr lang="zh-CN" sz="1200">
                          <a:effectLst/>
                        </a:rPr>
                        <a:t>个并行，</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extLst>
                  <a:ext uri="{0D108BD9-81ED-4DB2-BD59-A6C34878D82A}">
                    <a16:rowId xmlns:a16="http://schemas.microsoft.com/office/drawing/2014/main" val="3531011090"/>
                  </a:ext>
                </a:extLst>
              </a:tr>
              <a:tr h="240587">
                <a:tc>
                  <a:txBody>
                    <a:bodyPr/>
                    <a:lstStyle/>
                    <a:p>
                      <a:pPr algn="just">
                        <a:lnSpc>
                          <a:spcPct val="125000"/>
                        </a:lnSpc>
                      </a:pPr>
                      <a:r>
                        <a:rPr lang="en-US" sz="1200">
                          <a:effectLst/>
                        </a:rPr>
                        <a:t>random_state</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zh-CN" sz="1200">
                          <a:effectLst/>
                        </a:rPr>
                        <a:t>随机数种子</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tc>
                  <a:txBody>
                    <a:bodyPr/>
                    <a:lstStyle/>
                    <a:p>
                      <a:pPr algn="just">
                        <a:lnSpc>
                          <a:spcPct val="125000"/>
                        </a:lnSpc>
                      </a:pPr>
                      <a:r>
                        <a:rPr lang="en-US" sz="1200" dirty="0">
                          <a:effectLst/>
                        </a:rPr>
                        <a:t>default=None</a:t>
                      </a:r>
                      <a:r>
                        <a:rPr lang="zh-CN" sz="1200" dirty="0">
                          <a:effectLst/>
                        </a:rPr>
                        <a:t>，默认由</a:t>
                      </a:r>
                      <a:r>
                        <a:rPr lang="en-US" sz="1200" dirty="0" err="1">
                          <a:effectLst/>
                        </a:rPr>
                        <a:t>np.numpy</a:t>
                      </a:r>
                      <a:r>
                        <a:rPr lang="zh-CN" sz="1200" dirty="0">
                          <a:effectLst/>
                        </a:rPr>
                        <a:t>生成</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24812" marR="24812" marT="0" marB="0" anchor="ctr"/>
                </a:tc>
                <a:extLst>
                  <a:ext uri="{0D108BD9-81ED-4DB2-BD59-A6C34878D82A}">
                    <a16:rowId xmlns:a16="http://schemas.microsoft.com/office/drawing/2014/main" val="212988285"/>
                  </a:ext>
                </a:extLst>
              </a:tr>
            </a:tbl>
          </a:graphicData>
        </a:graphic>
      </p:graphicFrame>
    </p:spTree>
    <p:extLst>
      <p:ext uri="{BB962C8B-B14F-4D97-AF65-F5344CB8AC3E}">
        <p14:creationId xmlns:p14="http://schemas.microsoft.com/office/powerpoint/2010/main" val="1805424407"/>
      </p:ext>
    </p:extLst>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00ABC-0A34-46BA-B095-AEAF9B6182B5}"/>
              </a:ext>
            </a:extLst>
          </p:cNvPr>
          <p:cNvSpPr>
            <a:spLocks noGrp="1"/>
          </p:cNvSpPr>
          <p:nvPr>
            <p:ph type="title"/>
          </p:nvPr>
        </p:nvSpPr>
        <p:spPr/>
        <p:txBody>
          <a:bodyPr/>
          <a:lstStyle/>
          <a:p>
            <a:r>
              <a:rPr lang="en-US" altLang="zh-CN" dirty="0"/>
              <a:t>【2】</a:t>
            </a:r>
            <a:r>
              <a:rPr lang="zh-CN" altLang="en-US" dirty="0"/>
              <a:t>随机森林超级参数图解</a:t>
            </a:r>
          </a:p>
        </p:txBody>
      </p:sp>
      <p:sp>
        <p:nvSpPr>
          <p:cNvPr id="4" name="文本占位符 3">
            <a:extLst>
              <a:ext uri="{FF2B5EF4-FFF2-40B4-BE49-F238E27FC236}">
                <a16:creationId xmlns:a16="http://schemas.microsoft.com/office/drawing/2014/main" id="{5EEADD1F-C1C0-42D9-AFFD-E0FA4886FC7F}"/>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E5367B2F-D893-4A90-BBE6-F03811AA9CAF}"/>
              </a:ext>
            </a:extLst>
          </p:cNvPr>
          <p:cNvSpPr>
            <a:spLocks noGrp="1"/>
          </p:cNvSpPr>
          <p:nvPr>
            <p:ph type="body" sz="quarter" idx="14"/>
          </p:nvPr>
        </p:nvSpPr>
        <p:spPr/>
        <p:txBody>
          <a:bodyPr/>
          <a:lstStyle/>
          <a:p>
            <a:endParaRPr lang="zh-CN" altLang="en-US"/>
          </a:p>
        </p:txBody>
      </p:sp>
      <p:sp>
        <p:nvSpPr>
          <p:cNvPr id="6" name="文本占位符 5">
            <a:extLst>
              <a:ext uri="{FF2B5EF4-FFF2-40B4-BE49-F238E27FC236}">
                <a16:creationId xmlns:a16="http://schemas.microsoft.com/office/drawing/2014/main" id="{CB355B11-DC3B-470D-81E3-E6C3D31C6BA8}"/>
              </a:ext>
            </a:extLst>
          </p:cNvPr>
          <p:cNvSpPr>
            <a:spLocks noGrp="1"/>
          </p:cNvSpPr>
          <p:nvPr>
            <p:ph type="body" sz="quarter" idx="15"/>
          </p:nvPr>
        </p:nvSpPr>
        <p:spPr/>
        <p:txBody>
          <a:bodyPr/>
          <a:lstStyle/>
          <a:p>
            <a:endParaRPr lang="zh-CN" altLang="en-US"/>
          </a:p>
        </p:txBody>
      </p:sp>
      <p:pic>
        <p:nvPicPr>
          <p:cNvPr id="7" name="图片 6">
            <a:extLst>
              <a:ext uri="{FF2B5EF4-FFF2-40B4-BE49-F238E27FC236}">
                <a16:creationId xmlns:a16="http://schemas.microsoft.com/office/drawing/2014/main" id="{64CE91AE-6FEA-43B4-9379-991FE12ACFFC}"/>
              </a:ext>
            </a:extLst>
          </p:cNvPr>
          <p:cNvPicPr>
            <a:picLocks noChangeAspect="1"/>
          </p:cNvPicPr>
          <p:nvPr/>
        </p:nvPicPr>
        <p:blipFill>
          <a:blip r:embed="rId2"/>
          <a:stretch>
            <a:fillRect/>
          </a:stretch>
        </p:blipFill>
        <p:spPr>
          <a:xfrm>
            <a:off x="2495600" y="1342036"/>
            <a:ext cx="6192688" cy="5170998"/>
          </a:xfrm>
          <a:prstGeom prst="rect">
            <a:avLst/>
          </a:prstGeom>
        </p:spPr>
      </p:pic>
    </p:spTree>
    <p:extLst>
      <p:ext uri="{BB962C8B-B14F-4D97-AF65-F5344CB8AC3E}">
        <p14:creationId xmlns:p14="http://schemas.microsoft.com/office/powerpoint/2010/main" val="2571833328"/>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D84EE-076E-4734-8CDF-541D323BDBAE}"/>
              </a:ext>
            </a:extLst>
          </p:cNvPr>
          <p:cNvSpPr>
            <a:spLocks noGrp="1"/>
          </p:cNvSpPr>
          <p:nvPr>
            <p:ph type="title"/>
          </p:nvPr>
        </p:nvSpPr>
        <p:spPr>
          <a:xfrm>
            <a:off x="554567" y="683492"/>
            <a:ext cx="11387667" cy="821913"/>
          </a:xfrm>
        </p:spPr>
        <p:txBody>
          <a:bodyPr wrap="square" anchor="ctr">
            <a:normAutofit/>
          </a:bodyPr>
          <a:lstStyle/>
          <a:p>
            <a:r>
              <a:rPr lang="zh-CN" altLang="en-US" dirty="0"/>
              <a:t>同质集成学习和异质集成学习</a:t>
            </a:r>
          </a:p>
        </p:txBody>
      </p:sp>
      <p:sp>
        <p:nvSpPr>
          <p:cNvPr id="10" name="Text Placeholder 3">
            <a:extLst>
              <a:ext uri="{FF2B5EF4-FFF2-40B4-BE49-F238E27FC236}">
                <a16:creationId xmlns:a16="http://schemas.microsoft.com/office/drawing/2014/main" id="{69395CA4-BCF3-2C9A-B610-6AFA2E0D868F}"/>
              </a:ext>
            </a:extLst>
          </p:cNvPr>
          <p:cNvSpPr>
            <a:spLocks noGrp="1"/>
          </p:cNvSpPr>
          <p:nvPr>
            <p:ph type="body" sz="quarter" idx="13"/>
          </p:nvPr>
        </p:nvSpPr>
        <p:spPr>
          <a:xfrm>
            <a:off x="0" y="0"/>
            <a:ext cx="4416491" cy="260648"/>
          </a:xfrm>
        </p:spPr>
        <p:txBody>
          <a:bodyPr/>
          <a:lstStyle/>
          <a:p>
            <a:endParaRPr lang="en-US"/>
          </a:p>
        </p:txBody>
      </p:sp>
      <p:sp>
        <p:nvSpPr>
          <p:cNvPr id="12" name="Text Placeholder 4">
            <a:extLst>
              <a:ext uri="{FF2B5EF4-FFF2-40B4-BE49-F238E27FC236}">
                <a16:creationId xmlns:a16="http://schemas.microsoft.com/office/drawing/2014/main" id="{E7DD82C4-2409-261A-BE04-F35806DFFEB3}"/>
              </a:ext>
            </a:extLst>
          </p:cNvPr>
          <p:cNvSpPr>
            <a:spLocks noGrp="1"/>
          </p:cNvSpPr>
          <p:nvPr>
            <p:ph type="body" sz="quarter" idx="14"/>
          </p:nvPr>
        </p:nvSpPr>
        <p:spPr>
          <a:xfrm>
            <a:off x="5429245" y="0"/>
            <a:ext cx="4664200" cy="214290"/>
          </a:xfrm>
        </p:spPr>
        <p:txBody>
          <a:bodyPr/>
          <a:lstStyle/>
          <a:p>
            <a:endParaRPr lang="en-US"/>
          </a:p>
        </p:txBody>
      </p:sp>
      <p:sp>
        <p:nvSpPr>
          <p:cNvPr id="14" name="Text Placeholder 5">
            <a:extLst>
              <a:ext uri="{FF2B5EF4-FFF2-40B4-BE49-F238E27FC236}">
                <a16:creationId xmlns:a16="http://schemas.microsoft.com/office/drawing/2014/main" id="{32E1B3B1-8E60-2967-4DA5-F841082F4519}"/>
              </a:ext>
            </a:extLst>
          </p:cNvPr>
          <p:cNvSpPr>
            <a:spLocks noGrp="1"/>
          </p:cNvSpPr>
          <p:nvPr>
            <p:ph type="body" sz="quarter" idx="15"/>
          </p:nvPr>
        </p:nvSpPr>
        <p:spPr>
          <a:xfrm>
            <a:off x="761963" y="6668814"/>
            <a:ext cx="9906069" cy="189186"/>
          </a:xfrm>
        </p:spPr>
        <p:txBody>
          <a:bodyPr/>
          <a:lstStyle/>
          <a:p>
            <a:endParaRPr lang="en-US"/>
          </a:p>
        </p:txBody>
      </p:sp>
      <p:graphicFrame>
        <p:nvGraphicFramePr>
          <p:cNvPr id="5" name="表格 4">
            <a:extLst>
              <a:ext uri="{FF2B5EF4-FFF2-40B4-BE49-F238E27FC236}">
                <a16:creationId xmlns:a16="http://schemas.microsoft.com/office/drawing/2014/main" id="{9EA2A261-8409-40FE-A649-13C86868750B}"/>
              </a:ext>
            </a:extLst>
          </p:cNvPr>
          <p:cNvGraphicFramePr>
            <a:graphicFrameLocks noGrp="1"/>
          </p:cNvGraphicFramePr>
          <p:nvPr>
            <p:extLst>
              <p:ext uri="{D42A27DB-BD31-4B8C-83A1-F6EECF244321}">
                <p14:modId xmlns:p14="http://schemas.microsoft.com/office/powerpoint/2010/main" val="2409457534"/>
              </p:ext>
            </p:extLst>
          </p:nvPr>
        </p:nvGraphicFramePr>
        <p:xfrm>
          <a:off x="812800" y="2222594"/>
          <a:ext cx="10871202" cy="3318075"/>
        </p:xfrm>
        <a:graphic>
          <a:graphicData uri="http://schemas.openxmlformats.org/drawingml/2006/table">
            <a:tbl>
              <a:tblPr firstRow="1" firstCol="1" bandRow="1">
                <a:tableStyleId>{5C22544A-7EE6-4342-B048-85BDC9FD1C3A}</a:tableStyleId>
              </a:tblPr>
              <a:tblGrid>
                <a:gridCol w="1858559">
                  <a:extLst>
                    <a:ext uri="{9D8B030D-6E8A-4147-A177-3AD203B41FA5}">
                      <a16:colId xmlns:a16="http://schemas.microsoft.com/office/drawing/2014/main" val="1126851348"/>
                    </a:ext>
                  </a:extLst>
                </a:gridCol>
                <a:gridCol w="2921460">
                  <a:extLst>
                    <a:ext uri="{9D8B030D-6E8A-4147-A177-3AD203B41FA5}">
                      <a16:colId xmlns:a16="http://schemas.microsoft.com/office/drawing/2014/main" val="4223608093"/>
                    </a:ext>
                  </a:extLst>
                </a:gridCol>
                <a:gridCol w="6091183">
                  <a:extLst>
                    <a:ext uri="{9D8B030D-6E8A-4147-A177-3AD203B41FA5}">
                      <a16:colId xmlns:a16="http://schemas.microsoft.com/office/drawing/2014/main" val="3357729006"/>
                    </a:ext>
                  </a:extLst>
                </a:gridCol>
              </a:tblGrid>
              <a:tr h="495009">
                <a:tc>
                  <a:txBody>
                    <a:bodyPr/>
                    <a:lstStyle/>
                    <a:p>
                      <a:pPr>
                        <a:lnSpc>
                          <a:spcPct val="125000"/>
                        </a:lnSpc>
                      </a:pPr>
                      <a:r>
                        <a:rPr lang="en-US" sz="2400">
                          <a:effectLst/>
                        </a:rPr>
                        <a:t> </a:t>
                      </a:r>
                      <a:endParaRPr lang="zh-CN" sz="2900">
                        <a:effectLst/>
                        <a:latin typeface="宋体" panose="02010600030101010101" pitchFamily="2" charset="-122"/>
                        <a:ea typeface="宋体" panose="02010600030101010101" pitchFamily="2" charset="-122"/>
                        <a:cs typeface="宋体" panose="02010600030101010101" pitchFamily="2" charset="-122"/>
                      </a:endParaRPr>
                    </a:p>
                  </a:txBody>
                  <a:tcPr marL="163990" marR="163990" marT="0" marB="0"/>
                </a:tc>
                <a:tc>
                  <a:txBody>
                    <a:bodyPr/>
                    <a:lstStyle/>
                    <a:p>
                      <a:pPr>
                        <a:lnSpc>
                          <a:spcPct val="125000"/>
                        </a:lnSpc>
                      </a:pPr>
                      <a:r>
                        <a:rPr lang="zh-CN" sz="2400">
                          <a:effectLst/>
                        </a:rPr>
                        <a:t>同质集成学习</a:t>
                      </a:r>
                      <a:endParaRPr lang="zh-CN" sz="2900">
                        <a:effectLst/>
                        <a:latin typeface="宋体" panose="02010600030101010101" pitchFamily="2" charset="-122"/>
                        <a:ea typeface="宋体" panose="02010600030101010101" pitchFamily="2" charset="-122"/>
                        <a:cs typeface="宋体" panose="02010600030101010101" pitchFamily="2" charset="-122"/>
                      </a:endParaRPr>
                    </a:p>
                  </a:txBody>
                  <a:tcPr marL="163990" marR="163990" marT="0" marB="0"/>
                </a:tc>
                <a:tc>
                  <a:txBody>
                    <a:bodyPr/>
                    <a:lstStyle/>
                    <a:p>
                      <a:pPr>
                        <a:lnSpc>
                          <a:spcPct val="125000"/>
                        </a:lnSpc>
                      </a:pPr>
                      <a:r>
                        <a:rPr lang="zh-CN" sz="2400">
                          <a:effectLst/>
                        </a:rPr>
                        <a:t>异质集成学习</a:t>
                      </a:r>
                      <a:endParaRPr lang="zh-CN" sz="2900">
                        <a:effectLst/>
                        <a:latin typeface="宋体" panose="02010600030101010101" pitchFamily="2" charset="-122"/>
                        <a:ea typeface="宋体" panose="02010600030101010101" pitchFamily="2" charset="-122"/>
                        <a:cs typeface="宋体" panose="02010600030101010101" pitchFamily="2" charset="-122"/>
                      </a:endParaRPr>
                    </a:p>
                  </a:txBody>
                  <a:tcPr marL="163990" marR="163990" marT="0" marB="0"/>
                </a:tc>
                <a:extLst>
                  <a:ext uri="{0D108BD9-81ED-4DB2-BD59-A6C34878D82A}">
                    <a16:rowId xmlns:a16="http://schemas.microsoft.com/office/drawing/2014/main" val="1767104820"/>
                  </a:ext>
                </a:extLst>
              </a:tr>
              <a:tr h="936264">
                <a:tc>
                  <a:txBody>
                    <a:bodyPr/>
                    <a:lstStyle/>
                    <a:p>
                      <a:pPr>
                        <a:lnSpc>
                          <a:spcPct val="125000"/>
                        </a:lnSpc>
                      </a:pPr>
                      <a:r>
                        <a:rPr lang="zh-CN" sz="2400">
                          <a:effectLst/>
                        </a:rPr>
                        <a:t>特征</a:t>
                      </a:r>
                      <a:endParaRPr lang="zh-CN" sz="2900">
                        <a:effectLst/>
                        <a:latin typeface="宋体" panose="02010600030101010101" pitchFamily="2" charset="-122"/>
                        <a:ea typeface="宋体" panose="02010600030101010101" pitchFamily="2" charset="-122"/>
                        <a:cs typeface="宋体" panose="02010600030101010101" pitchFamily="2" charset="-122"/>
                      </a:endParaRPr>
                    </a:p>
                  </a:txBody>
                  <a:tcPr marL="163990" marR="163990" marT="0" marB="0"/>
                </a:tc>
                <a:tc>
                  <a:txBody>
                    <a:bodyPr/>
                    <a:lstStyle/>
                    <a:p>
                      <a:pPr>
                        <a:lnSpc>
                          <a:spcPct val="125000"/>
                        </a:lnSpc>
                      </a:pPr>
                      <a:r>
                        <a:rPr lang="zh-CN" sz="2400">
                          <a:effectLst/>
                        </a:rPr>
                        <a:t>个体学习器为同质或同一类型算法</a:t>
                      </a:r>
                      <a:endParaRPr lang="zh-CN" sz="2900">
                        <a:effectLst/>
                        <a:latin typeface="宋体" panose="02010600030101010101" pitchFamily="2" charset="-122"/>
                        <a:ea typeface="宋体" panose="02010600030101010101" pitchFamily="2" charset="-122"/>
                        <a:cs typeface="宋体" panose="02010600030101010101" pitchFamily="2" charset="-122"/>
                      </a:endParaRPr>
                    </a:p>
                  </a:txBody>
                  <a:tcPr marL="163990" marR="163990" marT="0" marB="0"/>
                </a:tc>
                <a:tc>
                  <a:txBody>
                    <a:bodyPr/>
                    <a:lstStyle/>
                    <a:p>
                      <a:pPr>
                        <a:lnSpc>
                          <a:spcPct val="125000"/>
                        </a:lnSpc>
                      </a:pPr>
                      <a:r>
                        <a:rPr lang="zh-CN" sz="2400">
                          <a:effectLst/>
                        </a:rPr>
                        <a:t>个体学习器为异质或不同类型的算法</a:t>
                      </a:r>
                      <a:endParaRPr lang="zh-CN" sz="2900">
                        <a:effectLst/>
                        <a:latin typeface="宋体" panose="02010600030101010101" pitchFamily="2" charset="-122"/>
                        <a:ea typeface="宋体" panose="02010600030101010101" pitchFamily="2" charset="-122"/>
                        <a:cs typeface="宋体" panose="02010600030101010101" pitchFamily="2" charset="-122"/>
                      </a:endParaRPr>
                    </a:p>
                  </a:txBody>
                  <a:tcPr marL="163990" marR="163990" marT="0" marB="0"/>
                </a:tc>
                <a:extLst>
                  <a:ext uri="{0D108BD9-81ED-4DB2-BD59-A6C34878D82A}">
                    <a16:rowId xmlns:a16="http://schemas.microsoft.com/office/drawing/2014/main" val="2315073959"/>
                  </a:ext>
                </a:extLst>
              </a:tr>
              <a:tr h="936264">
                <a:tc>
                  <a:txBody>
                    <a:bodyPr/>
                    <a:lstStyle/>
                    <a:p>
                      <a:pPr>
                        <a:lnSpc>
                          <a:spcPct val="125000"/>
                        </a:lnSpc>
                      </a:pPr>
                      <a:r>
                        <a:rPr lang="zh-CN" sz="2400">
                          <a:effectLst/>
                        </a:rPr>
                        <a:t>举例</a:t>
                      </a:r>
                      <a:endParaRPr lang="zh-CN" sz="2900">
                        <a:effectLst/>
                        <a:latin typeface="宋体" panose="02010600030101010101" pitchFamily="2" charset="-122"/>
                        <a:ea typeface="宋体" panose="02010600030101010101" pitchFamily="2" charset="-122"/>
                        <a:cs typeface="宋体" panose="02010600030101010101" pitchFamily="2" charset="-122"/>
                      </a:endParaRPr>
                    </a:p>
                  </a:txBody>
                  <a:tcPr marL="163990" marR="163990" marT="0" marB="0"/>
                </a:tc>
                <a:tc>
                  <a:txBody>
                    <a:bodyPr/>
                    <a:lstStyle/>
                    <a:p>
                      <a:pPr>
                        <a:lnSpc>
                          <a:spcPct val="125000"/>
                        </a:lnSpc>
                      </a:pPr>
                      <a:r>
                        <a:rPr lang="zh-CN" sz="2400">
                          <a:effectLst/>
                        </a:rPr>
                        <a:t>随机森林</a:t>
                      </a:r>
                      <a:endParaRPr lang="zh-CN" sz="2900">
                        <a:effectLst/>
                        <a:latin typeface="宋体" panose="02010600030101010101" pitchFamily="2" charset="-122"/>
                        <a:ea typeface="宋体" panose="02010600030101010101" pitchFamily="2" charset="-122"/>
                        <a:cs typeface="宋体" panose="02010600030101010101" pitchFamily="2" charset="-122"/>
                      </a:endParaRPr>
                    </a:p>
                  </a:txBody>
                  <a:tcPr marL="163990" marR="163990" marT="0" marB="0"/>
                </a:tc>
                <a:tc>
                  <a:txBody>
                    <a:bodyPr/>
                    <a:lstStyle/>
                    <a:p>
                      <a:pPr>
                        <a:lnSpc>
                          <a:spcPct val="125000"/>
                        </a:lnSpc>
                      </a:pPr>
                      <a:r>
                        <a:rPr lang="zh-CN" sz="2400">
                          <a:effectLst/>
                        </a:rPr>
                        <a:t>使用投票机制结合决策树、</a:t>
                      </a:r>
                      <a:r>
                        <a:rPr lang="en-US" sz="2400">
                          <a:effectLst/>
                        </a:rPr>
                        <a:t>SVM </a:t>
                      </a:r>
                      <a:r>
                        <a:rPr lang="zh-CN" sz="2400">
                          <a:effectLst/>
                        </a:rPr>
                        <a:t>和逻辑回归来改进预测结果的用户自定义算法</a:t>
                      </a:r>
                      <a:endParaRPr lang="zh-CN" sz="2900">
                        <a:effectLst/>
                        <a:latin typeface="宋体" panose="02010600030101010101" pitchFamily="2" charset="-122"/>
                        <a:ea typeface="宋体" panose="02010600030101010101" pitchFamily="2" charset="-122"/>
                        <a:cs typeface="宋体" panose="02010600030101010101" pitchFamily="2" charset="-122"/>
                      </a:endParaRPr>
                    </a:p>
                  </a:txBody>
                  <a:tcPr marL="163990" marR="163990" marT="0" marB="0"/>
                </a:tc>
                <a:extLst>
                  <a:ext uri="{0D108BD9-81ED-4DB2-BD59-A6C34878D82A}">
                    <a16:rowId xmlns:a16="http://schemas.microsoft.com/office/drawing/2014/main" val="3174566275"/>
                  </a:ext>
                </a:extLst>
              </a:tr>
              <a:tr h="950538">
                <a:tc>
                  <a:txBody>
                    <a:bodyPr/>
                    <a:lstStyle/>
                    <a:p>
                      <a:pPr>
                        <a:lnSpc>
                          <a:spcPct val="125000"/>
                        </a:lnSpc>
                      </a:pPr>
                      <a:r>
                        <a:rPr lang="zh-CN" sz="2400">
                          <a:effectLst/>
                        </a:rPr>
                        <a:t>个体学习器的名称</a:t>
                      </a:r>
                      <a:endParaRPr lang="zh-CN" sz="2900">
                        <a:effectLst/>
                        <a:latin typeface="宋体" panose="02010600030101010101" pitchFamily="2" charset="-122"/>
                        <a:ea typeface="宋体" panose="02010600030101010101" pitchFamily="2" charset="-122"/>
                        <a:cs typeface="宋体" panose="02010600030101010101" pitchFamily="2" charset="-122"/>
                      </a:endParaRPr>
                    </a:p>
                  </a:txBody>
                  <a:tcPr marL="163990" marR="163990" marT="0" marB="0"/>
                </a:tc>
                <a:tc>
                  <a:txBody>
                    <a:bodyPr/>
                    <a:lstStyle/>
                    <a:p>
                      <a:pPr>
                        <a:lnSpc>
                          <a:spcPct val="125000"/>
                        </a:lnSpc>
                      </a:pPr>
                      <a:r>
                        <a:rPr lang="zh-CN" sz="2400" b="1" dirty="0">
                          <a:solidFill>
                            <a:srgbClr val="C00000"/>
                          </a:solidFill>
                          <a:effectLst/>
                        </a:rPr>
                        <a:t>基学习器（</a:t>
                      </a:r>
                      <a:r>
                        <a:rPr lang="en-US" sz="2400" b="1" dirty="0">
                          <a:solidFill>
                            <a:srgbClr val="C00000"/>
                          </a:solidFill>
                          <a:effectLst/>
                        </a:rPr>
                        <a:t>Base Learner</a:t>
                      </a:r>
                      <a:r>
                        <a:rPr lang="zh-CN" sz="2400" b="1" dirty="0">
                          <a:solidFill>
                            <a:srgbClr val="C00000"/>
                          </a:solidFill>
                          <a:effectLst/>
                        </a:rPr>
                        <a:t>）</a:t>
                      </a:r>
                      <a:endParaRPr lang="zh-CN" sz="2900" b="1" dirty="0">
                        <a:solidFill>
                          <a:srgbClr val="C00000"/>
                        </a:solidFill>
                        <a:effectLst/>
                        <a:latin typeface="宋体" panose="02010600030101010101" pitchFamily="2" charset="-122"/>
                        <a:ea typeface="宋体" panose="02010600030101010101" pitchFamily="2" charset="-122"/>
                        <a:cs typeface="宋体" panose="02010600030101010101" pitchFamily="2" charset="-122"/>
                      </a:endParaRPr>
                    </a:p>
                  </a:txBody>
                  <a:tcPr marL="163990" marR="163990" marT="0" marB="0"/>
                </a:tc>
                <a:tc>
                  <a:txBody>
                    <a:bodyPr/>
                    <a:lstStyle/>
                    <a:p>
                      <a:pPr>
                        <a:lnSpc>
                          <a:spcPct val="125000"/>
                        </a:lnSpc>
                      </a:pPr>
                      <a:r>
                        <a:rPr lang="zh-CN" sz="2400" b="1" dirty="0">
                          <a:solidFill>
                            <a:srgbClr val="C00000"/>
                          </a:solidFill>
                          <a:effectLst/>
                        </a:rPr>
                        <a:t>组件学习器（</a:t>
                      </a:r>
                      <a:r>
                        <a:rPr lang="en-US" sz="2400" b="1" dirty="0">
                          <a:solidFill>
                            <a:srgbClr val="C00000"/>
                          </a:solidFill>
                          <a:effectLst/>
                        </a:rPr>
                        <a:t>Component Learner</a:t>
                      </a:r>
                      <a:r>
                        <a:rPr lang="zh-CN" sz="2400" b="1" dirty="0">
                          <a:solidFill>
                            <a:srgbClr val="C00000"/>
                          </a:solidFill>
                          <a:effectLst/>
                        </a:rPr>
                        <a:t>）</a:t>
                      </a:r>
                      <a:endParaRPr lang="zh-CN" sz="2900" b="1" dirty="0">
                        <a:solidFill>
                          <a:srgbClr val="C00000"/>
                        </a:solidFill>
                        <a:effectLst/>
                        <a:latin typeface="宋体" panose="02010600030101010101" pitchFamily="2" charset="-122"/>
                        <a:ea typeface="宋体" panose="02010600030101010101" pitchFamily="2" charset="-122"/>
                        <a:cs typeface="宋体" panose="02010600030101010101" pitchFamily="2" charset="-122"/>
                      </a:endParaRPr>
                    </a:p>
                  </a:txBody>
                  <a:tcPr marL="163990" marR="163990" marT="0" marB="0"/>
                </a:tc>
                <a:extLst>
                  <a:ext uri="{0D108BD9-81ED-4DB2-BD59-A6C34878D82A}">
                    <a16:rowId xmlns:a16="http://schemas.microsoft.com/office/drawing/2014/main" val="177018080"/>
                  </a:ext>
                </a:extLst>
              </a:tr>
            </a:tbl>
          </a:graphicData>
        </a:graphic>
      </p:graphicFrame>
    </p:spTree>
    <p:extLst>
      <p:ext uri="{BB962C8B-B14F-4D97-AF65-F5344CB8AC3E}">
        <p14:creationId xmlns:p14="http://schemas.microsoft.com/office/powerpoint/2010/main" val="1952543463"/>
      </p:ext>
    </p:extLst>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89582-1B08-47E6-95E3-E29C8C39627D}"/>
              </a:ext>
            </a:extLst>
          </p:cNvPr>
          <p:cNvSpPr>
            <a:spLocks noGrp="1"/>
          </p:cNvSpPr>
          <p:nvPr>
            <p:ph type="title"/>
          </p:nvPr>
        </p:nvSpPr>
        <p:spPr>
          <a:xfrm>
            <a:off x="397933" y="392510"/>
            <a:ext cx="11387667" cy="821913"/>
          </a:xfrm>
        </p:spPr>
        <p:txBody>
          <a:bodyPr wrap="square" anchor="ctr">
            <a:normAutofit/>
          </a:bodyPr>
          <a:lstStyle/>
          <a:p>
            <a:r>
              <a:rPr lang="zh-CN" altLang="en-US" dirty="0"/>
              <a:t> </a:t>
            </a:r>
            <a:r>
              <a:rPr lang="en-US" altLang="zh-CN" dirty="0"/>
              <a:t>【3】XGBoost</a:t>
            </a:r>
            <a:r>
              <a:rPr lang="zh-CN" altLang="en-US" dirty="0"/>
              <a:t>的超级参数及其解读</a:t>
            </a:r>
          </a:p>
        </p:txBody>
      </p:sp>
      <p:sp>
        <p:nvSpPr>
          <p:cNvPr id="12" name="Text Placeholder 3">
            <a:extLst>
              <a:ext uri="{FF2B5EF4-FFF2-40B4-BE49-F238E27FC236}">
                <a16:creationId xmlns:a16="http://schemas.microsoft.com/office/drawing/2014/main" id="{707CF4AC-C69D-B12D-2301-BCFA4701C281}"/>
              </a:ext>
            </a:extLst>
          </p:cNvPr>
          <p:cNvSpPr>
            <a:spLocks noGrp="1"/>
          </p:cNvSpPr>
          <p:nvPr>
            <p:ph type="body" sz="quarter" idx="13"/>
          </p:nvPr>
        </p:nvSpPr>
        <p:spPr>
          <a:xfrm>
            <a:off x="0" y="0"/>
            <a:ext cx="4416491" cy="260648"/>
          </a:xfrm>
        </p:spPr>
        <p:txBody>
          <a:bodyPr/>
          <a:lstStyle/>
          <a:p>
            <a:endParaRPr lang="en-US"/>
          </a:p>
        </p:txBody>
      </p:sp>
      <p:sp>
        <p:nvSpPr>
          <p:cNvPr id="14" name="Text Placeholder 4">
            <a:extLst>
              <a:ext uri="{FF2B5EF4-FFF2-40B4-BE49-F238E27FC236}">
                <a16:creationId xmlns:a16="http://schemas.microsoft.com/office/drawing/2014/main" id="{A8574790-F1DD-8EDA-ACE3-27863E627856}"/>
              </a:ext>
            </a:extLst>
          </p:cNvPr>
          <p:cNvSpPr>
            <a:spLocks noGrp="1"/>
          </p:cNvSpPr>
          <p:nvPr>
            <p:ph type="body" sz="quarter" idx="14"/>
          </p:nvPr>
        </p:nvSpPr>
        <p:spPr>
          <a:xfrm>
            <a:off x="5429245" y="0"/>
            <a:ext cx="4664200" cy="214290"/>
          </a:xfrm>
        </p:spPr>
        <p:txBody>
          <a:bodyPr/>
          <a:lstStyle/>
          <a:p>
            <a:endParaRPr lang="en-US"/>
          </a:p>
        </p:txBody>
      </p:sp>
      <p:sp>
        <p:nvSpPr>
          <p:cNvPr id="16" name="Text Placeholder 5">
            <a:extLst>
              <a:ext uri="{FF2B5EF4-FFF2-40B4-BE49-F238E27FC236}">
                <a16:creationId xmlns:a16="http://schemas.microsoft.com/office/drawing/2014/main" id="{6EB2B5DF-5850-8A1F-82D0-038FBC6B6A74}"/>
              </a:ext>
            </a:extLst>
          </p:cNvPr>
          <p:cNvSpPr>
            <a:spLocks noGrp="1"/>
          </p:cNvSpPr>
          <p:nvPr>
            <p:ph type="body" sz="quarter" idx="15"/>
          </p:nvPr>
        </p:nvSpPr>
        <p:spPr>
          <a:xfrm>
            <a:off x="761963" y="6668814"/>
            <a:ext cx="9906069" cy="189186"/>
          </a:xfrm>
        </p:spPr>
        <p:txBody>
          <a:bodyPr/>
          <a:lstStyle/>
          <a:p>
            <a:endParaRPr lang="en-US"/>
          </a:p>
        </p:txBody>
      </p:sp>
      <p:graphicFrame>
        <p:nvGraphicFramePr>
          <p:cNvPr id="7" name="表格 6">
            <a:extLst>
              <a:ext uri="{FF2B5EF4-FFF2-40B4-BE49-F238E27FC236}">
                <a16:creationId xmlns:a16="http://schemas.microsoft.com/office/drawing/2014/main" id="{22C13FE2-F2A7-47A3-A800-C5CE1C01AF49}"/>
              </a:ext>
            </a:extLst>
          </p:cNvPr>
          <p:cNvGraphicFramePr>
            <a:graphicFrameLocks noGrp="1"/>
          </p:cNvGraphicFramePr>
          <p:nvPr>
            <p:extLst>
              <p:ext uri="{D42A27DB-BD31-4B8C-83A1-F6EECF244321}">
                <p14:modId xmlns:p14="http://schemas.microsoft.com/office/powerpoint/2010/main" val="301397465"/>
              </p:ext>
            </p:extLst>
          </p:nvPr>
        </p:nvGraphicFramePr>
        <p:xfrm>
          <a:off x="812800" y="1628800"/>
          <a:ext cx="10871201" cy="4742974"/>
        </p:xfrm>
        <a:graphic>
          <a:graphicData uri="http://schemas.openxmlformats.org/drawingml/2006/table">
            <a:tbl>
              <a:tblPr firstRow="1" firstCol="1" bandRow="1">
                <a:tableStyleId>{5C22544A-7EE6-4342-B048-85BDC9FD1C3A}</a:tableStyleId>
              </a:tblPr>
              <a:tblGrid>
                <a:gridCol w="1589091">
                  <a:extLst>
                    <a:ext uri="{9D8B030D-6E8A-4147-A177-3AD203B41FA5}">
                      <a16:colId xmlns:a16="http://schemas.microsoft.com/office/drawing/2014/main" val="2880895657"/>
                    </a:ext>
                  </a:extLst>
                </a:gridCol>
                <a:gridCol w="3406077">
                  <a:extLst>
                    <a:ext uri="{9D8B030D-6E8A-4147-A177-3AD203B41FA5}">
                      <a16:colId xmlns:a16="http://schemas.microsoft.com/office/drawing/2014/main" val="2149816128"/>
                    </a:ext>
                  </a:extLst>
                </a:gridCol>
                <a:gridCol w="5876033">
                  <a:extLst>
                    <a:ext uri="{9D8B030D-6E8A-4147-A177-3AD203B41FA5}">
                      <a16:colId xmlns:a16="http://schemas.microsoft.com/office/drawing/2014/main" val="1857684923"/>
                    </a:ext>
                  </a:extLst>
                </a:gridCol>
              </a:tblGrid>
              <a:tr h="342170">
                <a:tc>
                  <a:txBody>
                    <a:bodyPr/>
                    <a:lstStyle/>
                    <a:p>
                      <a:pPr algn="just"/>
                      <a:r>
                        <a:rPr lang="zh-CN" sz="1800">
                          <a:effectLst/>
                        </a:rPr>
                        <a:t>参数名称</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tc>
                  <a:txBody>
                    <a:bodyPr/>
                    <a:lstStyle/>
                    <a:p>
                      <a:pPr algn="just"/>
                      <a:r>
                        <a:rPr lang="zh-CN" sz="1800">
                          <a:effectLst/>
                        </a:rPr>
                        <a:t>参数含义</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tc>
                  <a:txBody>
                    <a:bodyPr/>
                    <a:lstStyle/>
                    <a:p>
                      <a:pPr algn="just"/>
                      <a:r>
                        <a:rPr lang="zh-CN" sz="1800">
                          <a:effectLst/>
                        </a:rPr>
                        <a:t>备注</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extLst>
                  <a:ext uri="{0D108BD9-81ED-4DB2-BD59-A6C34878D82A}">
                    <a16:rowId xmlns:a16="http://schemas.microsoft.com/office/drawing/2014/main" val="3971491724"/>
                  </a:ext>
                </a:extLst>
              </a:tr>
              <a:tr h="618113">
                <a:tc>
                  <a:txBody>
                    <a:bodyPr/>
                    <a:lstStyle/>
                    <a:p>
                      <a:pPr algn="just"/>
                      <a:r>
                        <a:rPr lang="en-US" sz="1800">
                          <a:effectLst/>
                        </a:rPr>
                        <a:t>max_depth</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tc>
                  <a:txBody>
                    <a:bodyPr/>
                    <a:lstStyle/>
                    <a:p>
                      <a:pPr algn="just"/>
                      <a:r>
                        <a:rPr lang="zh-CN" sz="1800">
                          <a:effectLst/>
                        </a:rPr>
                        <a:t>一棵树的最大深度。增加这个值会使模型更复杂，更容易过拟合</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tc>
                  <a:txBody>
                    <a:bodyPr/>
                    <a:lstStyle/>
                    <a:p>
                      <a:pPr algn="just"/>
                      <a:r>
                        <a:rPr lang="zh-CN" sz="1800">
                          <a:effectLst/>
                        </a:rPr>
                        <a:t>默认值</a:t>
                      </a:r>
                      <a:r>
                        <a:rPr lang="en-US" sz="1800">
                          <a:effectLst/>
                        </a:rPr>
                        <a:t>=6</a:t>
                      </a:r>
                      <a:r>
                        <a:rPr lang="zh-CN" sz="1800">
                          <a:effectLst/>
                        </a:rPr>
                        <a:t>，范围：</a:t>
                      </a:r>
                      <a:r>
                        <a:rPr lang="en-US" sz="1800">
                          <a:effectLst/>
                        </a:rPr>
                        <a:t>[0,∞]</a:t>
                      </a:r>
                      <a:r>
                        <a:rPr lang="zh-CN" sz="1800">
                          <a:effectLst/>
                        </a:rPr>
                        <a:t>。</a:t>
                      </a:r>
                    </a:p>
                    <a:p>
                      <a:pPr algn="just"/>
                      <a:r>
                        <a:rPr lang="en-US" sz="1800">
                          <a:effectLst/>
                        </a:rPr>
                        <a:t>XGBoost </a:t>
                      </a:r>
                      <a:r>
                        <a:rPr lang="zh-CN" sz="1800">
                          <a:effectLst/>
                        </a:rPr>
                        <a:t>在训练深度树时会积极消耗内存</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extLst>
                  <a:ext uri="{0D108BD9-81ED-4DB2-BD59-A6C34878D82A}">
                    <a16:rowId xmlns:a16="http://schemas.microsoft.com/office/drawing/2014/main" val="1380548093"/>
                  </a:ext>
                </a:extLst>
              </a:tr>
              <a:tr h="1169998">
                <a:tc>
                  <a:txBody>
                    <a:bodyPr/>
                    <a:lstStyle/>
                    <a:p>
                      <a:pPr algn="just"/>
                      <a:r>
                        <a:rPr lang="en-US" sz="1800">
                          <a:effectLst/>
                        </a:rPr>
                        <a:t>sub sample</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tc>
                  <a:txBody>
                    <a:bodyPr/>
                    <a:lstStyle/>
                    <a:p>
                      <a:pPr algn="just"/>
                      <a:r>
                        <a:rPr lang="zh-CN" sz="1800">
                          <a:effectLst/>
                        </a:rPr>
                        <a:t>训练实例的子样本比</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tc>
                  <a:txBody>
                    <a:bodyPr/>
                    <a:lstStyle/>
                    <a:p>
                      <a:pPr algn="just"/>
                      <a:r>
                        <a:rPr lang="zh-CN" sz="1800">
                          <a:effectLst/>
                        </a:rPr>
                        <a:t>默认值</a:t>
                      </a:r>
                      <a:r>
                        <a:rPr lang="en-US" sz="1800">
                          <a:effectLst/>
                        </a:rPr>
                        <a:t>=1</a:t>
                      </a:r>
                      <a:r>
                        <a:rPr lang="zh-CN" sz="1800">
                          <a:effectLst/>
                        </a:rPr>
                        <a:t>，范围：</a:t>
                      </a:r>
                      <a:r>
                        <a:rPr lang="en-US" sz="1800">
                          <a:effectLst/>
                        </a:rPr>
                        <a:t>(0,1]</a:t>
                      </a:r>
                      <a:r>
                        <a:rPr lang="zh-CN" sz="1800">
                          <a:effectLst/>
                        </a:rPr>
                        <a:t>，典型值在</a:t>
                      </a:r>
                      <a:r>
                        <a:rPr lang="en-US" sz="1800">
                          <a:effectLst/>
                        </a:rPr>
                        <a:t>0.8-1.0</a:t>
                      </a:r>
                      <a:r>
                        <a:rPr lang="zh-CN" sz="1800">
                          <a:effectLst/>
                        </a:rPr>
                        <a:t>之间，将其设置为</a:t>
                      </a:r>
                      <a:r>
                        <a:rPr lang="en-US" sz="1800">
                          <a:effectLst/>
                        </a:rPr>
                        <a:t> 0.5 </a:t>
                      </a:r>
                      <a:r>
                        <a:rPr lang="zh-CN" sz="1800">
                          <a:effectLst/>
                        </a:rPr>
                        <a:t>意味着</a:t>
                      </a:r>
                      <a:r>
                        <a:rPr lang="en-US" sz="1800">
                          <a:effectLst/>
                        </a:rPr>
                        <a:t> XGBoost </a:t>
                      </a:r>
                      <a:r>
                        <a:rPr lang="zh-CN" sz="1800">
                          <a:effectLst/>
                        </a:rPr>
                        <a:t>将在种植树木之前随机采样一半的训练数据。这将防止过度拟合。子采样将在每次提升迭代中发生一次。</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extLst>
                  <a:ext uri="{0D108BD9-81ED-4DB2-BD59-A6C34878D82A}">
                    <a16:rowId xmlns:a16="http://schemas.microsoft.com/office/drawing/2014/main" val="974757859"/>
                  </a:ext>
                </a:extLst>
              </a:tr>
              <a:tr h="342170">
                <a:tc>
                  <a:txBody>
                    <a:bodyPr/>
                    <a:lstStyle/>
                    <a:p>
                      <a:pPr algn="just"/>
                      <a:r>
                        <a:rPr lang="en-US" sz="1800">
                          <a:effectLst/>
                        </a:rPr>
                        <a:t>colsample_bytree</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tc>
                  <a:txBody>
                    <a:bodyPr/>
                    <a:lstStyle/>
                    <a:p>
                      <a:pPr algn="just"/>
                      <a:r>
                        <a:rPr lang="zh-CN" sz="1800">
                          <a:effectLst/>
                        </a:rPr>
                        <a:t>是构建每棵树时列的子样本比率，对构建的每棵树进行一次子采样</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tc>
                  <a:txBody>
                    <a:bodyPr/>
                    <a:lstStyle/>
                    <a:p>
                      <a:pPr algn="just"/>
                      <a:r>
                        <a:rPr lang="zh-CN" sz="1800">
                          <a:effectLst/>
                        </a:rPr>
                        <a:t>默认值</a:t>
                      </a:r>
                      <a:r>
                        <a:rPr lang="en-US" sz="1800">
                          <a:effectLst/>
                        </a:rPr>
                        <a:t>=1</a:t>
                      </a:r>
                      <a:r>
                        <a:rPr lang="zh-CN" sz="1800">
                          <a:effectLst/>
                        </a:rPr>
                        <a:t>，范围：</a:t>
                      </a:r>
                      <a:r>
                        <a:rPr lang="en-US" sz="1800">
                          <a:effectLst/>
                        </a:rPr>
                        <a:t>(0,1]</a:t>
                      </a:r>
                      <a:r>
                        <a:rPr lang="zh-CN" sz="1800">
                          <a:effectLst/>
                        </a:rPr>
                        <a:t>，典型值在</a:t>
                      </a:r>
                      <a:r>
                        <a:rPr lang="en-US" sz="1800">
                          <a:effectLst/>
                        </a:rPr>
                        <a:t>0.5-1.0</a:t>
                      </a:r>
                      <a:r>
                        <a:rPr lang="zh-CN" sz="1800">
                          <a:effectLst/>
                        </a:rPr>
                        <a:t>之间</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extLst>
                  <a:ext uri="{0D108BD9-81ED-4DB2-BD59-A6C34878D82A}">
                    <a16:rowId xmlns:a16="http://schemas.microsoft.com/office/drawing/2014/main" val="1662150256"/>
                  </a:ext>
                </a:extLst>
              </a:tr>
              <a:tr h="1169998">
                <a:tc>
                  <a:txBody>
                    <a:bodyPr/>
                    <a:lstStyle/>
                    <a:p>
                      <a:pPr algn="just"/>
                      <a:r>
                        <a:rPr lang="en-US" sz="1800">
                          <a:effectLst/>
                        </a:rPr>
                        <a:t>n_estimators</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tc>
                  <a:txBody>
                    <a:bodyPr/>
                    <a:lstStyle/>
                    <a:p>
                      <a:pPr algn="just"/>
                      <a:r>
                        <a:rPr lang="zh-CN" sz="1800">
                          <a:effectLst/>
                        </a:rPr>
                        <a:t>弱学习器的最大迭代次数，或者说最大的弱学习器的个数</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tc>
                  <a:txBody>
                    <a:bodyPr/>
                    <a:lstStyle/>
                    <a:p>
                      <a:pPr algn="just"/>
                      <a:r>
                        <a:rPr lang="zh-CN" sz="1800">
                          <a:effectLst/>
                        </a:rPr>
                        <a:t>默认值</a:t>
                      </a:r>
                      <a:r>
                        <a:rPr lang="en-US" sz="1800">
                          <a:effectLst/>
                        </a:rPr>
                        <a:t>=100</a:t>
                      </a:r>
                      <a:r>
                        <a:rPr lang="zh-CN" sz="1800">
                          <a:effectLst/>
                        </a:rPr>
                        <a:t>，增多会影响速度一般来说</a:t>
                      </a:r>
                      <a:r>
                        <a:rPr lang="en-US" sz="1800">
                          <a:effectLst/>
                        </a:rPr>
                        <a:t>n_estimators</a:t>
                      </a:r>
                      <a:r>
                        <a:rPr lang="zh-CN" sz="1800">
                          <a:effectLst/>
                        </a:rPr>
                        <a:t>太小，容易欠拟合，</a:t>
                      </a:r>
                      <a:r>
                        <a:rPr lang="en-US" sz="1800">
                          <a:effectLst/>
                        </a:rPr>
                        <a:t>n_estimators</a:t>
                      </a:r>
                      <a:r>
                        <a:rPr lang="zh-CN" sz="1800">
                          <a:effectLst/>
                        </a:rPr>
                        <a:t>太大，又容易过拟合，一般选择一个适中的数值。在实际调参的过程中，常将</a:t>
                      </a:r>
                      <a:r>
                        <a:rPr lang="en-US" sz="1800">
                          <a:effectLst/>
                        </a:rPr>
                        <a:t>n_estimators</a:t>
                      </a:r>
                      <a:r>
                        <a:rPr lang="zh-CN" sz="1800">
                          <a:effectLst/>
                        </a:rPr>
                        <a:t>和参数</a:t>
                      </a:r>
                      <a:r>
                        <a:rPr lang="en-US" sz="1800">
                          <a:effectLst/>
                        </a:rPr>
                        <a:t>learning_rate</a:t>
                      </a:r>
                      <a:r>
                        <a:rPr lang="zh-CN" sz="1800">
                          <a:effectLst/>
                        </a:rPr>
                        <a:t>一起考虑</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extLst>
                  <a:ext uri="{0D108BD9-81ED-4DB2-BD59-A6C34878D82A}">
                    <a16:rowId xmlns:a16="http://schemas.microsoft.com/office/drawing/2014/main" val="3859130403"/>
                  </a:ext>
                </a:extLst>
              </a:tr>
              <a:tr h="894055">
                <a:tc>
                  <a:txBody>
                    <a:bodyPr/>
                    <a:lstStyle/>
                    <a:p>
                      <a:pPr algn="just"/>
                      <a:r>
                        <a:rPr lang="en-US" sz="1800">
                          <a:effectLst/>
                        </a:rPr>
                        <a:t>eta</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tc>
                  <a:txBody>
                    <a:bodyPr/>
                    <a:lstStyle/>
                    <a:p>
                      <a:pPr algn="just"/>
                      <a:r>
                        <a:rPr lang="zh-CN" sz="1800">
                          <a:effectLst/>
                        </a:rPr>
                        <a:t>更新中使用步长收缩以防止过度拟合</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tc>
                  <a:txBody>
                    <a:bodyPr/>
                    <a:lstStyle/>
                    <a:p>
                      <a:pPr algn="just"/>
                      <a:r>
                        <a:rPr lang="zh-CN" sz="1800" dirty="0">
                          <a:effectLst/>
                        </a:rPr>
                        <a:t>默认值</a:t>
                      </a:r>
                      <a:r>
                        <a:rPr lang="en-US" sz="1800" dirty="0">
                          <a:effectLst/>
                        </a:rPr>
                        <a:t>=0.3]</a:t>
                      </a:r>
                      <a:r>
                        <a:rPr lang="zh-CN" sz="1800" dirty="0">
                          <a:effectLst/>
                        </a:rPr>
                        <a:t>，范围：</a:t>
                      </a:r>
                      <a:r>
                        <a:rPr lang="en-US" sz="1800" dirty="0">
                          <a:effectLst/>
                        </a:rPr>
                        <a:t>[0,1]</a:t>
                      </a:r>
                      <a:r>
                        <a:rPr lang="zh-CN" sz="1800" dirty="0">
                          <a:effectLst/>
                        </a:rPr>
                        <a:t>，别名</a:t>
                      </a:r>
                      <a:r>
                        <a:rPr lang="en-US" sz="1800" dirty="0">
                          <a:effectLst/>
                        </a:rPr>
                        <a:t>learning rate</a:t>
                      </a:r>
                      <a:r>
                        <a:rPr lang="zh-CN" sz="1800" dirty="0">
                          <a:effectLst/>
                        </a:rPr>
                        <a:t>，在每一步</a:t>
                      </a:r>
                      <a:r>
                        <a:rPr lang="en-US" sz="1800" dirty="0">
                          <a:effectLst/>
                        </a:rPr>
                        <a:t> boosting </a:t>
                      </a:r>
                      <a:r>
                        <a:rPr lang="zh-CN" sz="1800" dirty="0">
                          <a:effectLst/>
                        </a:rPr>
                        <a:t>之后，我们可以直接得到新特征的权重，并</a:t>
                      </a:r>
                      <a:r>
                        <a:rPr lang="en-US" sz="1800" dirty="0">
                          <a:effectLst/>
                        </a:rPr>
                        <a:t>learning rate</a:t>
                      </a:r>
                      <a:r>
                        <a:rPr lang="zh-CN" sz="1800" dirty="0">
                          <a:effectLst/>
                        </a:rPr>
                        <a:t>缩小特征权重，使</a:t>
                      </a:r>
                      <a:r>
                        <a:rPr lang="en-US" sz="1800" dirty="0">
                          <a:effectLst/>
                        </a:rPr>
                        <a:t> boosting </a:t>
                      </a:r>
                      <a:r>
                        <a:rPr lang="zh-CN" sz="1800" dirty="0">
                          <a:effectLst/>
                        </a:rPr>
                        <a:t>过程更加保守</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5866" marR="65866" marT="0" marB="0"/>
                </a:tc>
                <a:extLst>
                  <a:ext uri="{0D108BD9-81ED-4DB2-BD59-A6C34878D82A}">
                    <a16:rowId xmlns:a16="http://schemas.microsoft.com/office/drawing/2014/main" val="446784388"/>
                  </a:ext>
                </a:extLst>
              </a:tr>
            </a:tbl>
          </a:graphicData>
        </a:graphic>
      </p:graphicFrame>
    </p:spTree>
    <p:extLst>
      <p:ext uri="{BB962C8B-B14F-4D97-AF65-F5344CB8AC3E}">
        <p14:creationId xmlns:p14="http://schemas.microsoft.com/office/powerpoint/2010/main" val="744591448"/>
      </p:ext>
    </p:extLst>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24B31-167F-4EB8-B2A3-2092DAE21398}"/>
              </a:ext>
            </a:extLst>
          </p:cNvPr>
          <p:cNvSpPr>
            <a:spLocks noGrp="1"/>
          </p:cNvSpPr>
          <p:nvPr>
            <p:ph type="title"/>
          </p:nvPr>
        </p:nvSpPr>
        <p:spPr/>
        <p:txBody>
          <a:bodyPr/>
          <a:lstStyle/>
          <a:p>
            <a:r>
              <a:rPr lang="en-US" altLang="zh-CN" dirty="0"/>
              <a:t>【4】Z-Score</a:t>
            </a:r>
            <a:r>
              <a:rPr lang="zh-CN" altLang="en-US" dirty="0"/>
              <a:t>标准化</a:t>
            </a:r>
          </a:p>
        </p:txBody>
      </p:sp>
      <p:sp>
        <p:nvSpPr>
          <p:cNvPr id="4" name="文本占位符 3">
            <a:extLst>
              <a:ext uri="{FF2B5EF4-FFF2-40B4-BE49-F238E27FC236}">
                <a16:creationId xmlns:a16="http://schemas.microsoft.com/office/drawing/2014/main" id="{C8DDE2AA-E512-4033-A168-75BDBC2B9E66}"/>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CBA8CC9B-0855-440F-B0C3-917B17B2ECD3}"/>
              </a:ext>
            </a:extLst>
          </p:cNvPr>
          <p:cNvSpPr>
            <a:spLocks noGrp="1"/>
          </p:cNvSpPr>
          <p:nvPr>
            <p:ph type="body" sz="quarter" idx="14"/>
          </p:nvPr>
        </p:nvSpPr>
        <p:spPr/>
        <p:txBody>
          <a:bodyPr/>
          <a:lstStyle/>
          <a:p>
            <a:endParaRPr lang="zh-CN" altLang="en-US"/>
          </a:p>
        </p:txBody>
      </p:sp>
      <p:sp>
        <p:nvSpPr>
          <p:cNvPr id="6" name="文本占位符 5">
            <a:extLst>
              <a:ext uri="{FF2B5EF4-FFF2-40B4-BE49-F238E27FC236}">
                <a16:creationId xmlns:a16="http://schemas.microsoft.com/office/drawing/2014/main" id="{FB6C523E-D363-407C-ACCB-28CB9CC212B7}"/>
              </a:ext>
            </a:extLst>
          </p:cNvPr>
          <p:cNvSpPr>
            <a:spLocks noGrp="1"/>
          </p:cNvSpPr>
          <p:nvPr>
            <p:ph type="body" sz="quarter" idx="15"/>
          </p:nvPr>
        </p:nvSpPr>
        <p:spPr/>
        <p:txBody>
          <a:bodyPr/>
          <a:lstStyle/>
          <a:p>
            <a:endParaRPr lang="zh-CN" altLang="en-US"/>
          </a:p>
        </p:txBody>
      </p:sp>
      <p:pic>
        <p:nvPicPr>
          <p:cNvPr id="7" name="图片 6" descr="图表, 直方图&#10;&#10;描述已自动生成">
            <a:extLst>
              <a:ext uri="{FF2B5EF4-FFF2-40B4-BE49-F238E27FC236}">
                <a16:creationId xmlns:a16="http://schemas.microsoft.com/office/drawing/2014/main" id="{E76B80B6-38C3-4B4E-9ACB-33A0C8B677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1584" y="1772816"/>
            <a:ext cx="7355555" cy="4798314"/>
          </a:xfrm>
          <a:prstGeom prst="rect">
            <a:avLst/>
          </a:prstGeom>
        </p:spPr>
      </p:pic>
    </p:spTree>
    <p:extLst>
      <p:ext uri="{BB962C8B-B14F-4D97-AF65-F5344CB8AC3E}">
        <p14:creationId xmlns:p14="http://schemas.microsoft.com/office/powerpoint/2010/main" val="491402179"/>
      </p:ext>
    </p:extLst>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72189-19DD-4F42-AD4F-79B44967B61A}"/>
              </a:ext>
            </a:extLst>
          </p:cNvPr>
          <p:cNvSpPr>
            <a:spLocks noGrp="1"/>
          </p:cNvSpPr>
          <p:nvPr>
            <p:ph type="title"/>
          </p:nvPr>
        </p:nvSpPr>
        <p:spPr>
          <a:xfrm>
            <a:off x="335360" y="643876"/>
            <a:ext cx="11387667" cy="821913"/>
          </a:xfrm>
        </p:spPr>
        <p:txBody>
          <a:bodyPr wrap="square" anchor="ctr">
            <a:normAutofit/>
          </a:bodyPr>
          <a:lstStyle/>
          <a:p>
            <a:r>
              <a:rPr lang="en-US" altLang="zh-CN" dirty="0"/>
              <a:t>【5】</a:t>
            </a:r>
            <a:r>
              <a:rPr lang="zh-CN" altLang="en-US" dirty="0"/>
              <a:t> 泰勒中值定理及泰勒展开式</a:t>
            </a:r>
          </a:p>
        </p:txBody>
      </p:sp>
      <p:sp>
        <p:nvSpPr>
          <p:cNvPr id="21" name="Text Placeholder 3">
            <a:extLst>
              <a:ext uri="{FF2B5EF4-FFF2-40B4-BE49-F238E27FC236}">
                <a16:creationId xmlns:a16="http://schemas.microsoft.com/office/drawing/2014/main" id="{BBD6CB1B-348B-E8E2-36C7-8EC3C1669D8C}"/>
              </a:ext>
            </a:extLst>
          </p:cNvPr>
          <p:cNvSpPr>
            <a:spLocks noGrp="1"/>
          </p:cNvSpPr>
          <p:nvPr>
            <p:ph type="body" sz="quarter" idx="14"/>
          </p:nvPr>
        </p:nvSpPr>
        <p:spPr>
          <a:xfrm>
            <a:off x="5429246" y="0"/>
            <a:ext cx="5711957" cy="260648"/>
          </a:xfrm>
        </p:spPr>
        <p:txBody>
          <a:bodyPr/>
          <a:lstStyle/>
          <a:p>
            <a:endParaRPr lang="en-US"/>
          </a:p>
        </p:txBody>
      </p:sp>
      <p:pic>
        <p:nvPicPr>
          <p:cNvPr id="1026" name="Picture 2" descr="A Gentle Introduction to Taylor Series">
            <a:extLst>
              <a:ext uri="{FF2B5EF4-FFF2-40B4-BE49-F238E27FC236}">
                <a16:creationId xmlns:a16="http://schemas.microsoft.com/office/drawing/2014/main" id="{34783F8D-E4A8-4165-8DAD-12AAEC5681AF}"/>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16280" y="5085184"/>
            <a:ext cx="3445371" cy="10043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 descr="f 左小括號 x 右小括號 空格 等於 空格 f 左小括號 x 下標 0 右小括號 空格 空格 加 空格 空格 分數 1 分之 1 空格 f 撇号 左小括號 x 下標 0 右小括號 空格 左小括號 x 減 x 下標 0 右小括號&#10;空格 空格 空格 空格 空格 空格 空格 空格 空格 空格 空格 空格 空格 空格 空格 空格 空格 空格 空格 空格 空格 空格 空格 空格 空格 空格 空格 加 空格 空格 分數 1 乘 2 空格 分之 1 結束分數 f 撇号 撇号 左小括號 x 下標 0 右小括號 空格 左小括號 x 減 x 下標 0 右小括號 平方&#10;空格 空格 空格 空格 空格 空格 空格 空格 空格 空格 空格 空格 空格 空格 空格 空格 空格 空格 空格 空格 空格 空格 空格 空格 空格 空格 空格 加 空格 空格 分數 1 乘 2 乘 3 空格 分之 1 結束分數 f 撇号 撇号 撇号 左小括號 x 下標 0 右小括號 空格 左小括號 x 減 x 下標 0 右小括號 立方&#10;空格 空格 空格 空格 空格 空格 空格 空格 空格 空格 空格 空格 空格 空格 空格 空格 空格 空格 空格 空格 空格 空格 空格 空格 空格 空格 空格 加 空格 空格...&#10;空格 空格 空格 空格 空格 空格 空格 空格 空格 空格 空格 空格 空格 空格 空格 空格 空格 空格 空格 空格 空格 空格 空格 空格 空格 空格 空格 加 空格 空格 分數 空格 n 階層 空格 分之 1 結束分數 空格 空格 f 的 左小括號 n 右小括號 次方 左小括號 x 下標 0 右小括號 空格 左小括號 x 減 x 下標 0 右小括號 的 n 次方&#10;空格 空格 空格 空格 空格 空格 空格 空格 空格 空格 空格 空格 空格 空格 空格 空格 空格 空格 空格 空格 空格 空格 空格 空格 空格 空格 空格 加 空格 空格 空格 R 下標 n 左小括號 x 右小括號&#10;&#10;" title="{&quot;mathml&quot;:&quot;&lt;math style=\&quot;font-family:stix;font-size:16px;\&quot; xmlns=\&quot;http://www.w3.org/1998/Math/MathML\&quot;&gt;&lt;mstyle mathsize=\&quot;16px\&quot;&gt;&lt;mi&gt;f&lt;/mi&gt;&lt;mfenced&gt;&lt;mi&gt;x&lt;/mi&gt;&lt;/mfenced&gt;&lt;mo&gt;&amp;#xA0;&lt;/mo&gt;&lt;mo&gt;=&lt;/mo&gt;&lt;mo&gt;&amp;#xA0;&lt;/mo&gt;&lt;mi&gt;f&lt;/mi&gt;&lt;mfenced&gt;&lt;msub&gt;&lt;mi&gt;x&lt;/mi&gt;&lt;mn&gt;0&lt;/mn&gt;&lt;/msub&gt;&lt;/mfenced&gt;&lt;mo&gt;&amp;#xA0;&lt;/mo&gt;&lt;mo&gt;&amp;#xA0;&lt;/mo&gt;&lt;mo&gt;+&lt;/mo&gt;&lt;mo&gt;&amp;#xA0;&lt;/mo&gt;&lt;mo&gt;&amp;#xA0;&lt;/mo&gt;&lt;mfrac&gt;&lt;mn&gt;1&lt;/mn&gt;&lt;mn&gt;1&lt;/mn&gt;&lt;/mfrac&gt;&lt;mo&gt;&amp;#xA0;&lt;/mo&gt;&lt;mi&gt;f&lt;/mi&gt;&lt;mo&gt;'&lt;/mo&gt;&lt;mfenced&gt;&lt;msub&gt;&lt;mi&gt;x&lt;/mi&gt;&lt;mn&gt;0&lt;/mn&gt;&lt;/msub&gt;&lt;/mfenced&gt;&lt;mo&gt;&amp;#xA0;&lt;/mo&gt;&lt;mfenced&gt;&lt;mrow&gt;&lt;mi&gt;x&lt;/mi&gt;&lt;mo&gt;-&lt;/mo&gt;&lt;msub&gt;&lt;mi&gt;x&lt;/mi&gt;&lt;mn&gt;0&lt;/mn&gt;&lt;/msub&gt;&lt;/mrow&gt;&lt;/mfenced&gt;&lt;mspace linebreak=\&quot;newline\&quot;/&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o&gt;&amp;#xA0;&lt;/mo&gt;&lt;mo&gt;&amp;#xA0;&lt;/mo&gt;&lt;mfrac&gt;&lt;mn&gt;1&lt;/mn&gt;&lt;mrow&gt;&lt;mn&gt;1&lt;/mn&gt;&lt;mo&gt;&amp;#xB7;&lt;/mo&gt;&lt;mn&gt;2&lt;/mn&gt;&lt;mo&gt;&amp;#xA0;&lt;/mo&gt;&lt;/mrow&gt;&lt;/mfrac&gt;&lt;mi&gt;f&lt;/mi&gt;&lt;mo&gt;'&lt;/mo&gt;&lt;mo&gt;'&lt;/mo&gt;&lt;mfenced&gt;&lt;msub&gt;&lt;mi&gt;x&lt;/mi&gt;&lt;mn&gt;0&lt;/mn&gt;&lt;/msub&gt;&lt;/mfenced&gt;&lt;mo&gt;&amp;#xA0;&lt;/mo&gt;&lt;msup&gt;&lt;mfenced&gt;&lt;mrow&gt;&lt;mi&gt;x&lt;/mi&gt;&lt;mo&gt;-&lt;/mo&gt;&lt;msub&gt;&lt;mi&gt;x&lt;/mi&gt;&lt;mn&gt;0&lt;/mn&gt;&lt;/msub&gt;&lt;/mrow&gt;&lt;/mfenced&gt;&lt;mn&gt;2&lt;/mn&gt;&lt;/msup&gt;&lt;mspace linebreak=\&quot;newline\&quot;/&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o&gt;&amp;#xA0;&lt;/mo&gt;&lt;mo&gt;&amp;#xA0;&lt;/mo&gt;&lt;mfrac&gt;&lt;mn&gt;1&lt;/mn&gt;&lt;mrow&gt;&lt;mn&gt;1&lt;/mn&gt;&lt;mo&gt;&amp;#xB7;&lt;/mo&gt;&lt;mn&gt;2&lt;/mn&gt;&lt;mo&gt;&amp;#xB7;&lt;/mo&gt;&lt;mn&gt;3&lt;/mn&gt;&lt;mo&gt;&amp;#xA0;&lt;/mo&gt;&lt;/mrow&gt;&lt;/mfrac&gt;&lt;mi&gt;f&lt;/mi&gt;&lt;mo&gt;'&lt;/mo&gt;&lt;mo&gt;'&lt;/mo&gt;&lt;mo&gt;'&lt;/mo&gt;&lt;mfenced&gt;&lt;msub&gt;&lt;mi&gt;x&lt;/mi&gt;&lt;mn&gt;0&lt;/mn&gt;&lt;/msub&gt;&lt;/mfenced&gt;&lt;mo&gt;&amp;#xA0;&lt;/mo&gt;&lt;msup&gt;&lt;mfenced&gt;&lt;mrow&gt;&lt;mi&gt;x&lt;/mi&gt;&lt;mo&gt;-&lt;/mo&gt;&lt;msub&gt;&lt;mi&gt;x&lt;/mi&gt;&lt;mn&gt;0&lt;/mn&gt;&lt;/msub&gt;&lt;/mrow&gt;&lt;/mfenced&gt;&lt;mn&gt;3&lt;/mn&gt;&lt;/msup&gt;&lt;mspace linebreak=\&quot;newline\&quot;/&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o&gt;&amp;#xA0;&lt;/mo&gt;&lt;mo&gt;&amp;#xA0;&lt;/mo&gt;&lt;mo&gt;.&lt;/mo&gt;&lt;mo&gt;.&lt;/mo&gt;&lt;mo&gt;.&lt;/mo&gt;&lt;mspace linebreak=\&quot;newline\&quot;/&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o&gt;&amp;#xA0;&lt;/mo&gt;&lt;mo&gt;&amp;#xA0;&lt;/mo&gt;&lt;mfrac&gt;&lt;mn&gt;1&lt;/mn&gt;&lt;mrow&gt;&lt;mo&gt;&amp;#xA0;&lt;/mo&gt;&lt;mi&gt;n&lt;/mi&gt;&lt;mo&gt;!&lt;/mo&gt;&lt;mo&gt;&amp;#xA0;&lt;/mo&gt;&lt;/mrow&gt;&lt;/mfrac&gt;&lt;mo&gt;&amp;#xA0;&lt;/mo&gt;&lt;mo&gt;&amp;#xA0;&lt;/mo&gt;&lt;msup&gt;&lt;mi&gt;f&lt;/mi&gt;&lt;mfenced&gt;&lt;mi&gt;n&lt;/mi&gt;&lt;/mfenced&gt;&lt;/msup&gt;&lt;mfenced&gt;&lt;msub&gt;&lt;mi&gt;x&lt;/mi&gt;&lt;mn&gt;0&lt;/mn&gt;&lt;/msub&gt;&lt;/mfenced&gt;&lt;mo&gt;&amp;#xA0;&lt;/mo&gt;&lt;msup&gt;&lt;mfenced&gt;&lt;mrow&gt;&lt;mi&gt;x&lt;/mi&gt;&lt;mo&gt;-&lt;/mo&gt;&lt;msub&gt;&lt;mi&gt;x&lt;/mi&gt;&lt;mn&gt;0&lt;/mn&gt;&lt;/msub&gt;&lt;/mrow&gt;&lt;/mfenced&gt;&lt;mi&gt;n&lt;/mi&gt;&lt;/msup&gt;&lt;mspace linebreak=\&quot;newline\&quot;/&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o&gt;&amp;#xA0;&lt;/mo&gt;&lt;mo&gt;&amp;#xA0;&lt;/mo&gt;&lt;mo&gt;&amp;#xA0;&lt;/mo&gt;&lt;msub&gt;&lt;mi&gt;R&lt;/mi&gt;&lt;mi&gt;n&lt;/mi&gt;&lt;/msub&gt;&lt;mfenced&gt;&lt;mi&gt;x&lt;/mi&gt;&lt;/mfenced&gt;&lt;mspace linebreak=\&quot;newline\&quot;/&gt;&lt;mspace linebreak=\&quot;newline\&quot;/&gt;&lt;/mstyle&gt;&lt;/math&gt;&quot;}">
            <a:extLst>
              <a:ext uri="{FF2B5EF4-FFF2-40B4-BE49-F238E27FC236}">
                <a16:creationId xmlns:a16="http://schemas.microsoft.com/office/drawing/2014/main" id="{A115C3BF-61F1-4EEA-81AD-0CF224DDF4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91544" y="1916832"/>
            <a:ext cx="5242066" cy="4172722"/>
          </a:xfrm>
          <a:prstGeom prst="rect">
            <a:avLst/>
          </a:prstGeom>
        </p:spPr>
      </p:pic>
    </p:spTree>
    <p:extLst>
      <p:ext uri="{BB962C8B-B14F-4D97-AF65-F5344CB8AC3E}">
        <p14:creationId xmlns:p14="http://schemas.microsoft.com/office/powerpoint/2010/main" val="487399287"/>
      </p:ext>
    </p:extLst>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FF8EA-A981-401B-8406-41E0997DF35C}"/>
              </a:ext>
            </a:extLst>
          </p:cNvPr>
          <p:cNvSpPr>
            <a:spLocks noGrp="1"/>
          </p:cNvSpPr>
          <p:nvPr>
            <p:ph type="title"/>
          </p:nvPr>
        </p:nvSpPr>
        <p:spPr>
          <a:xfrm>
            <a:off x="402166" y="980728"/>
            <a:ext cx="11387667" cy="821913"/>
          </a:xfrm>
        </p:spPr>
        <p:txBody>
          <a:bodyPr wrap="square" anchor="ctr">
            <a:normAutofit/>
          </a:bodyPr>
          <a:lstStyle/>
          <a:p>
            <a:r>
              <a:rPr lang="en-US" altLang="zh-CN" dirty="0"/>
              <a:t>【6】</a:t>
            </a:r>
            <a:r>
              <a:rPr lang="zh-CN" altLang="en-US" dirty="0"/>
              <a:t>纯度最大化与最优化分属性的选择</a:t>
            </a:r>
          </a:p>
        </p:txBody>
      </p:sp>
      <p:sp>
        <p:nvSpPr>
          <p:cNvPr id="23" name="Text Placeholder 3">
            <a:extLst>
              <a:ext uri="{FF2B5EF4-FFF2-40B4-BE49-F238E27FC236}">
                <a16:creationId xmlns:a16="http://schemas.microsoft.com/office/drawing/2014/main" id="{C21F5A6C-F817-3758-2C1F-6753EF01A79F}"/>
              </a:ext>
            </a:extLst>
          </p:cNvPr>
          <p:cNvSpPr>
            <a:spLocks noGrp="1"/>
          </p:cNvSpPr>
          <p:nvPr>
            <p:ph type="body" sz="quarter" idx="14"/>
          </p:nvPr>
        </p:nvSpPr>
        <p:spPr>
          <a:xfrm>
            <a:off x="5429246" y="0"/>
            <a:ext cx="5711957" cy="260648"/>
          </a:xfrm>
        </p:spPr>
        <p:txBody>
          <a:bodyPr/>
          <a:lstStyle/>
          <a:p>
            <a:endParaRPr lang="en-US"/>
          </a:p>
        </p:txBody>
      </p:sp>
      <p:pic>
        <p:nvPicPr>
          <p:cNvPr id="6" name="图片 5">
            <a:extLst>
              <a:ext uri="{FF2B5EF4-FFF2-40B4-BE49-F238E27FC236}">
                <a16:creationId xmlns:a16="http://schemas.microsoft.com/office/drawing/2014/main" id="{E796859B-DEAB-4ED2-B466-9C169E5F23F4}"/>
              </a:ext>
            </a:extLst>
          </p:cNvPr>
          <p:cNvPicPr>
            <a:picLocks noChangeAspect="1"/>
          </p:cNvPicPr>
          <p:nvPr/>
        </p:nvPicPr>
        <p:blipFill>
          <a:blip r:embed="rId2"/>
          <a:stretch>
            <a:fillRect/>
          </a:stretch>
        </p:blipFill>
        <p:spPr>
          <a:xfrm>
            <a:off x="1775520" y="3140968"/>
            <a:ext cx="8785754" cy="2013773"/>
          </a:xfrm>
          <a:prstGeom prst="rect">
            <a:avLst/>
          </a:prstGeom>
        </p:spPr>
      </p:pic>
    </p:spTree>
    <p:extLst>
      <p:ext uri="{BB962C8B-B14F-4D97-AF65-F5344CB8AC3E}">
        <p14:creationId xmlns:p14="http://schemas.microsoft.com/office/powerpoint/2010/main" val="1500172243"/>
      </p:ext>
    </p:extLst>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BF622-AC0A-4B22-BC72-69DD717F6ABA}"/>
              </a:ext>
            </a:extLst>
          </p:cNvPr>
          <p:cNvSpPr>
            <a:spLocks noGrp="1"/>
          </p:cNvSpPr>
          <p:nvPr>
            <p:ph type="title"/>
          </p:nvPr>
        </p:nvSpPr>
        <p:spPr>
          <a:xfrm>
            <a:off x="424294" y="781503"/>
            <a:ext cx="10234571" cy="821913"/>
          </a:xfrm>
        </p:spPr>
        <p:txBody>
          <a:bodyPr/>
          <a:lstStyle/>
          <a:p>
            <a:r>
              <a:rPr lang="zh-CN" altLang="en-US" dirty="0"/>
              <a:t>信息熵</a:t>
            </a:r>
          </a:p>
        </p:txBody>
      </p:sp>
      <p:sp>
        <p:nvSpPr>
          <p:cNvPr id="4" name="文本占位符 3">
            <a:extLst>
              <a:ext uri="{FF2B5EF4-FFF2-40B4-BE49-F238E27FC236}">
                <a16:creationId xmlns:a16="http://schemas.microsoft.com/office/drawing/2014/main" id="{BC76F1E2-1B19-4EF4-998E-073FE03119EE}"/>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2F289952-063F-412E-9DD1-6C33EE8959CA}"/>
              </a:ext>
            </a:extLst>
          </p:cNvPr>
          <p:cNvSpPr>
            <a:spLocks noGrp="1"/>
          </p:cNvSpPr>
          <p:nvPr>
            <p:ph type="body" sz="quarter" idx="14"/>
          </p:nvPr>
        </p:nvSpPr>
        <p:spPr/>
        <p:txBody>
          <a:bodyPr/>
          <a:lstStyle/>
          <a:p>
            <a:endParaRPr lang="zh-CN" altLang="en-US"/>
          </a:p>
        </p:txBody>
      </p:sp>
      <p:sp>
        <p:nvSpPr>
          <p:cNvPr id="6" name="文本占位符 5">
            <a:extLst>
              <a:ext uri="{FF2B5EF4-FFF2-40B4-BE49-F238E27FC236}">
                <a16:creationId xmlns:a16="http://schemas.microsoft.com/office/drawing/2014/main" id="{89007A5D-EE66-4BF1-AF4E-4CEFBB29A45B}"/>
              </a:ext>
            </a:extLst>
          </p:cNvPr>
          <p:cNvSpPr>
            <a:spLocks noGrp="1"/>
          </p:cNvSpPr>
          <p:nvPr>
            <p:ph type="body" sz="quarter" idx="15"/>
          </p:nvPr>
        </p:nvSpPr>
        <p:spPr/>
        <p:txBody>
          <a:bodyPr/>
          <a:lstStyle/>
          <a:p>
            <a:endParaRPr lang="zh-CN" altLang="en-US"/>
          </a:p>
        </p:txBody>
      </p:sp>
      <p:sp>
        <p:nvSpPr>
          <p:cNvPr id="11" name="文本框 10">
            <a:extLst>
              <a:ext uri="{FF2B5EF4-FFF2-40B4-BE49-F238E27FC236}">
                <a16:creationId xmlns:a16="http://schemas.microsoft.com/office/drawing/2014/main" id="{8A7436CE-1916-48CC-BABD-65B609D7913B}"/>
              </a:ext>
            </a:extLst>
          </p:cNvPr>
          <p:cNvSpPr txBox="1"/>
          <p:nvPr/>
        </p:nvSpPr>
        <p:spPr>
          <a:xfrm>
            <a:off x="4417793" y="3943984"/>
            <a:ext cx="4968552" cy="1700530"/>
          </a:xfrm>
          <a:prstGeom prst="rect">
            <a:avLst/>
          </a:prstGeom>
          <a:noFill/>
        </p:spPr>
        <p:txBody>
          <a:bodyPr wrap="square" rtlCol="0">
            <a:spAutoFit/>
          </a:bodyPr>
          <a:lstStyle/>
          <a:p>
            <a:pPr>
              <a:lnSpc>
                <a:spcPct val="150000"/>
              </a:lnSpc>
            </a:pPr>
            <a:r>
              <a:rPr lang="en-US" altLang="zh-CN" sz="1800" kern="0" dirty="0">
                <a:solidFill>
                  <a:srgbClr val="4D4D4D"/>
                </a:solidFill>
                <a:effectLst/>
                <a:latin typeface="宋体" panose="02010600030101010101" pitchFamily="2" charset="-122"/>
                <a:cs typeface="宋体" panose="02010600030101010101" pitchFamily="2" charset="-122"/>
              </a:rPr>
              <a:t>D</a:t>
            </a:r>
            <a:r>
              <a:rPr lang="zh-CN" altLang="zh-CN" sz="1800" kern="0" dirty="0">
                <a:solidFill>
                  <a:srgbClr val="4D4D4D"/>
                </a:solidFill>
                <a:effectLst/>
                <a:ea typeface="宋体" panose="02010600030101010101" pitchFamily="2" charset="-122"/>
                <a:cs typeface="宋体" panose="02010600030101010101" pitchFamily="2" charset="-122"/>
              </a:rPr>
              <a:t>为样本集</a:t>
            </a:r>
            <a:endParaRPr lang="en-US" altLang="zh-CN" sz="1800" kern="0" dirty="0">
              <a:solidFill>
                <a:srgbClr val="4D4D4D"/>
              </a:solidFill>
              <a:effectLst/>
              <a:ea typeface="宋体" panose="02010600030101010101" pitchFamily="2" charset="-122"/>
              <a:cs typeface="宋体" panose="02010600030101010101" pitchFamily="2" charset="-122"/>
            </a:endParaRPr>
          </a:p>
          <a:p>
            <a:pPr>
              <a:lnSpc>
                <a:spcPct val="150000"/>
              </a:lnSpc>
            </a:pPr>
            <a:r>
              <a:rPr lang="en-US" altLang="zh-CN" sz="1800" kern="0" dirty="0">
                <a:solidFill>
                  <a:srgbClr val="4D4D4D"/>
                </a:solidFill>
                <a:effectLst/>
                <a:ea typeface="宋体" panose="02010600030101010101" pitchFamily="2" charset="-122"/>
                <a:cs typeface="宋体" panose="02010600030101010101" pitchFamily="2" charset="-122"/>
              </a:rPr>
              <a:t>n</a:t>
            </a:r>
            <a:r>
              <a:rPr lang="zh-CN" altLang="zh-CN" sz="1800" kern="0" dirty="0">
                <a:solidFill>
                  <a:srgbClr val="4D4D4D"/>
                </a:solidFill>
                <a:effectLst/>
                <a:ea typeface="宋体" panose="02010600030101010101" pitchFamily="2" charset="-122"/>
                <a:cs typeface="宋体" panose="02010600030101010101" pitchFamily="2" charset="-122"/>
              </a:rPr>
              <a:t>为样本集中的类别总数</a:t>
            </a:r>
            <a:endParaRPr lang="en-US" altLang="zh-CN" sz="1800" kern="0" dirty="0">
              <a:solidFill>
                <a:srgbClr val="4D4D4D"/>
              </a:solidFill>
              <a:effectLst/>
              <a:ea typeface="宋体" panose="02010600030101010101" pitchFamily="2" charset="-122"/>
              <a:cs typeface="宋体" panose="02010600030101010101" pitchFamily="2" charset="-122"/>
            </a:endParaRPr>
          </a:p>
          <a:p>
            <a:pPr>
              <a:lnSpc>
                <a:spcPct val="150000"/>
              </a:lnSpc>
            </a:pPr>
            <a:r>
              <a:rPr lang="en-US" altLang="zh-CN" sz="1800" kern="0" dirty="0">
                <a:solidFill>
                  <a:srgbClr val="4D4D4D"/>
                </a:solidFill>
                <a:effectLst/>
                <a:ea typeface="宋体" panose="02010600030101010101" pitchFamily="2" charset="-122"/>
                <a:cs typeface="宋体" panose="02010600030101010101" pitchFamily="2" charset="-122"/>
              </a:rPr>
              <a:t>k</a:t>
            </a:r>
            <a:r>
              <a:rPr lang="zh-CN" altLang="zh-CN" sz="1800" kern="0" dirty="0">
                <a:solidFill>
                  <a:srgbClr val="4D4D4D"/>
                </a:solidFill>
                <a:effectLst/>
                <a:ea typeface="宋体" panose="02010600030101010101" pitchFamily="2" charset="-122"/>
                <a:cs typeface="宋体" panose="02010600030101010101" pitchFamily="2" charset="-122"/>
              </a:rPr>
              <a:t>为第</a:t>
            </a:r>
            <a:r>
              <a:rPr lang="en-US" altLang="zh-CN" sz="1800" kern="0" dirty="0">
                <a:solidFill>
                  <a:srgbClr val="4D4D4D"/>
                </a:solidFill>
                <a:effectLst/>
                <a:ea typeface="宋体" panose="02010600030101010101" pitchFamily="2" charset="-122"/>
                <a:cs typeface="宋体" panose="02010600030101010101" pitchFamily="2" charset="-122"/>
              </a:rPr>
              <a:t>k</a:t>
            </a:r>
            <a:r>
              <a:rPr lang="zh-CN" altLang="zh-CN" sz="1800" kern="0" dirty="0">
                <a:solidFill>
                  <a:srgbClr val="4D4D4D"/>
                </a:solidFill>
                <a:effectLst/>
                <a:ea typeface="宋体" panose="02010600030101010101" pitchFamily="2" charset="-122"/>
                <a:cs typeface="宋体" panose="02010600030101010101" pitchFamily="2" charset="-122"/>
              </a:rPr>
              <a:t>个类别</a:t>
            </a:r>
            <a:endParaRPr lang="en-US" altLang="zh-CN" sz="1800" kern="0" dirty="0">
              <a:solidFill>
                <a:srgbClr val="4D4D4D"/>
              </a:solidFill>
              <a:effectLst/>
              <a:ea typeface="宋体" panose="02010600030101010101" pitchFamily="2" charset="-122"/>
              <a:cs typeface="宋体" panose="02010600030101010101" pitchFamily="2" charset="-122"/>
            </a:endParaRPr>
          </a:p>
          <a:p>
            <a:pPr>
              <a:lnSpc>
                <a:spcPct val="150000"/>
              </a:lnSpc>
            </a:pPr>
            <a:r>
              <a:rPr lang="en-US" altLang="zh-CN" sz="1800" kern="0" dirty="0">
                <a:solidFill>
                  <a:srgbClr val="4D4D4D"/>
                </a:solidFill>
                <a:effectLst/>
                <a:ea typeface="宋体" panose="02010600030101010101" pitchFamily="2" charset="-122"/>
                <a:cs typeface="宋体" panose="02010600030101010101" pitchFamily="2" charset="-122"/>
              </a:rPr>
              <a:t>p</a:t>
            </a:r>
            <a:r>
              <a:rPr lang="en-US" altLang="zh-CN" sz="1800" kern="0" baseline="-25000" dirty="0">
                <a:solidFill>
                  <a:srgbClr val="4D4D4D"/>
                </a:solidFill>
                <a:effectLst/>
                <a:ea typeface="宋体" panose="02010600030101010101" pitchFamily="2" charset="-122"/>
                <a:cs typeface="宋体" panose="02010600030101010101" pitchFamily="2" charset="-122"/>
              </a:rPr>
              <a:t>k</a:t>
            </a:r>
            <a:r>
              <a:rPr lang="zh-CN" altLang="zh-CN" sz="1800" kern="0" dirty="0">
                <a:solidFill>
                  <a:srgbClr val="4D4D4D"/>
                </a:solidFill>
                <a:effectLst/>
                <a:ea typeface="宋体" panose="02010600030101010101" pitchFamily="2" charset="-122"/>
                <a:cs typeface="宋体" panose="02010600030101010101" pitchFamily="2" charset="-122"/>
              </a:rPr>
              <a:t>为</a:t>
            </a:r>
            <a:r>
              <a:rPr lang="zh-CN" altLang="en-US" kern="0" dirty="0">
                <a:solidFill>
                  <a:srgbClr val="4D4D4D"/>
                </a:solidFill>
                <a:cs typeface="宋体" panose="02010600030101010101" pitchFamily="2" charset="-122"/>
              </a:rPr>
              <a:t>属于</a:t>
            </a:r>
            <a:r>
              <a:rPr lang="zh-CN" altLang="zh-CN" sz="1800" kern="0" dirty="0">
                <a:solidFill>
                  <a:srgbClr val="4D4D4D"/>
                </a:solidFill>
                <a:effectLst/>
                <a:ea typeface="宋体" panose="02010600030101010101" pitchFamily="2" charset="-122"/>
                <a:cs typeface="宋体" panose="02010600030101010101" pitchFamily="2" charset="-122"/>
              </a:rPr>
              <a:t>第</a:t>
            </a:r>
            <a:r>
              <a:rPr lang="en-US" altLang="zh-CN" sz="1800" kern="0" dirty="0">
                <a:solidFill>
                  <a:srgbClr val="4D4D4D"/>
                </a:solidFill>
                <a:effectLst/>
                <a:ea typeface="宋体" panose="02010600030101010101" pitchFamily="2" charset="-122"/>
                <a:cs typeface="宋体" panose="02010600030101010101" pitchFamily="2" charset="-122"/>
              </a:rPr>
              <a:t>k</a:t>
            </a:r>
            <a:r>
              <a:rPr lang="zh-CN" altLang="zh-CN" sz="1800" kern="0" dirty="0">
                <a:solidFill>
                  <a:srgbClr val="4D4D4D"/>
                </a:solidFill>
                <a:effectLst/>
                <a:ea typeface="宋体" panose="02010600030101010101" pitchFamily="2" charset="-122"/>
                <a:cs typeface="宋体" panose="02010600030101010101" pitchFamily="2" charset="-122"/>
              </a:rPr>
              <a:t>类</a:t>
            </a:r>
            <a:r>
              <a:rPr lang="zh-CN" altLang="en-US" sz="1800" kern="0" dirty="0">
                <a:solidFill>
                  <a:srgbClr val="4D4D4D"/>
                </a:solidFill>
                <a:effectLst/>
                <a:ea typeface="宋体" panose="02010600030101010101" pitchFamily="2" charset="-122"/>
                <a:cs typeface="宋体" panose="02010600030101010101" pitchFamily="2" charset="-122"/>
              </a:rPr>
              <a:t>别的</a:t>
            </a:r>
            <a:r>
              <a:rPr lang="zh-CN" altLang="zh-CN" sz="1800" kern="0" dirty="0">
                <a:solidFill>
                  <a:srgbClr val="4D4D4D"/>
                </a:solidFill>
                <a:effectLst/>
                <a:ea typeface="宋体" panose="02010600030101010101" pitchFamily="2" charset="-122"/>
                <a:cs typeface="宋体" panose="02010600030101010101" pitchFamily="2" charset="-122"/>
              </a:rPr>
              <a:t>样本</a:t>
            </a:r>
            <a:r>
              <a:rPr lang="zh-CN" altLang="en-US" sz="1800" kern="0" dirty="0">
                <a:solidFill>
                  <a:srgbClr val="4D4D4D"/>
                </a:solidFill>
                <a:effectLst/>
                <a:ea typeface="宋体" panose="02010600030101010101" pitchFamily="2" charset="-122"/>
                <a:cs typeface="宋体" panose="02010600030101010101" pitchFamily="2" charset="-122"/>
              </a:rPr>
              <a:t>在</a:t>
            </a:r>
            <a:r>
              <a:rPr lang="zh-CN" altLang="zh-CN" sz="1800" kern="0" dirty="0">
                <a:solidFill>
                  <a:srgbClr val="4D4D4D"/>
                </a:solidFill>
                <a:effectLst/>
                <a:ea typeface="宋体" panose="02010600030101010101" pitchFamily="2" charset="-122"/>
                <a:cs typeface="宋体" panose="02010600030101010101" pitchFamily="2" charset="-122"/>
              </a:rPr>
              <a:t>样本集</a:t>
            </a:r>
            <a:r>
              <a:rPr lang="en-US" altLang="zh-CN" sz="1800" kern="0" dirty="0">
                <a:solidFill>
                  <a:srgbClr val="4D4D4D"/>
                </a:solidFill>
                <a:effectLst/>
                <a:ea typeface="宋体" panose="02010600030101010101" pitchFamily="2" charset="-122"/>
                <a:cs typeface="宋体" panose="02010600030101010101" pitchFamily="2" charset="-122"/>
              </a:rPr>
              <a:t>D</a:t>
            </a:r>
            <a:r>
              <a:rPr lang="zh-CN" altLang="zh-CN" sz="1800" kern="0" dirty="0">
                <a:solidFill>
                  <a:srgbClr val="4D4D4D"/>
                </a:solidFill>
                <a:effectLst/>
                <a:ea typeface="宋体" panose="02010600030101010101" pitchFamily="2" charset="-122"/>
                <a:cs typeface="宋体" panose="02010600030101010101" pitchFamily="2" charset="-122"/>
              </a:rPr>
              <a:t>中的占比</a:t>
            </a:r>
            <a:endParaRPr lang="zh-CN" altLang="en-US" dirty="0"/>
          </a:p>
        </p:txBody>
      </p:sp>
      <p:pic>
        <p:nvPicPr>
          <p:cNvPr id="9" name="Picture 1" descr="E n t r o p y 左小括號 D 右小括號 等於 負 加總 從 k 等於 1 到 n 對 空格 p 下標 k 空格 log 空格 p 下標 k" title="{&quot;mathml&quot;:&quot;&lt;math style=\&quot;font-family:stix;font-size:16px;\&quot; xmlns=\&quot;http://www.w3.org/1998/Math/MathML\&quot;&gt;&lt;mstyle mathsize=\&quot;16px\&quot;&gt;&lt;mi&gt;E&lt;/mi&gt;&lt;mi&gt;n&lt;/mi&gt;&lt;mi&gt;t&lt;/mi&gt;&lt;mi&gt;r&lt;/mi&gt;&lt;mi&gt;o&lt;/mi&gt;&lt;mi&gt;p&lt;/mi&gt;&lt;mi&gt;y&lt;/mi&gt;&lt;mfenced&gt;&lt;mi&gt;D&lt;/mi&gt;&lt;/mfenced&gt;&lt;mo&gt;=&lt;/mo&gt;&lt;mo&gt;-&lt;/mo&gt;&lt;munderover&gt;&lt;mo&gt;&amp;#x2211;&lt;/mo&gt;&lt;mrow&gt;&lt;mi&gt;k&lt;/mi&gt;&lt;mo&gt;=&lt;/mo&gt;&lt;mn&gt;1&lt;/mn&gt;&lt;/mrow&gt;&lt;mi&gt;n&lt;/mi&gt;&lt;/munderover&gt;&lt;mo&gt;&amp;#xA0;&lt;/mo&gt;&lt;msub&gt;&lt;mi&gt;p&lt;/mi&gt;&lt;mi&gt;k&lt;/mi&gt;&lt;/msub&gt;&lt;mo&gt;&amp;#xA0;&lt;/mo&gt;&lt;mi&gt;log&lt;/mi&gt;&lt;mo&gt;&amp;#xA0;&lt;/mo&gt;&lt;msub&gt;&lt;mi&gt;p&lt;/mi&gt;&lt;mi&gt;k&lt;/mi&gt;&lt;/msub&gt;&lt;/mstyle&gt;&lt;/math&gt;&quot;}">
            <a:extLst>
              <a:ext uri="{FF2B5EF4-FFF2-40B4-BE49-F238E27FC236}">
                <a16:creationId xmlns:a16="http://schemas.microsoft.com/office/drawing/2014/main" id="{7E483872-3AA5-4671-970B-4A2853A7A7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7294" y="2314588"/>
            <a:ext cx="4608569" cy="957518"/>
          </a:xfrm>
          <a:prstGeom prst="rect">
            <a:avLst/>
          </a:prstGeom>
        </p:spPr>
      </p:pic>
      <p:sp>
        <p:nvSpPr>
          <p:cNvPr id="3" name="文本框 2">
            <a:extLst>
              <a:ext uri="{FF2B5EF4-FFF2-40B4-BE49-F238E27FC236}">
                <a16:creationId xmlns:a16="http://schemas.microsoft.com/office/drawing/2014/main" id="{D4EC46CC-B6F8-403C-A065-9653E4B06611}"/>
              </a:ext>
            </a:extLst>
          </p:cNvPr>
          <p:cNvSpPr txBox="1"/>
          <p:nvPr/>
        </p:nvSpPr>
        <p:spPr>
          <a:xfrm>
            <a:off x="9290713" y="5971998"/>
            <a:ext cx="2736304"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dirty="0"/>
              <a:t>Entropy</a:t>
            </a:r>
            <a:r>
              <a:rPr lang="zh-CN" altLang="en-US" dirty="0"/>
              <a:t>越小，纯度越高</a:t>
            </a:r>
          </a:p>
        </p:txBody>
      </p:sp>
    </p:spTree>
    <p:extLst>
      <p:ext uri="{BB962C8B-B14F-4D97-AF65-F5344CB8AC3E}">
        <p14:creationId xmlns:p14="http://schemas.microsoft.com/office/powerpoint/2010/main" val="360875605"/>
      </p:ext>
    </p:extLst>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4643D-D4B7-43E7-BD33-EC0A9A450FD2}"/>
              </a:ext>
            </a:extLst>
          </p:cNvPr>
          <p:cNvSpPr>
            <a:spLocks noGrp="1"/>
          </p:cNvSpPr>
          <p:nvPr>
            <p:ph type="title"/>
          </p:nvPr>
        </p:nvSpPr>
        <p:spPr>
          <a:xfrm>
            <a:off x="191344" y="716397"/>
            <a:ext cx="11387667" cy="821913"/>
          </a:xfrm>
        </p:spPr>
        <p:txBody>
          <a:bodyPr/>
          <a:lstStyle/>
          <a:p>
            <a:r>
              <a:rPr lang="zh-CN" altLang="en-US" dirty="0"/>
              <a:t>信息增益</a:t>
            </a:r>
          </a:p>
        </p:txBody>
      </p:sp>
      <p:sp>
        <p:nvSpPr>
          <p:cNvPr id="4" name="文本占位符 3">
            <a:extLst>
              <a:ext uri="{FF2B5EF4-FFF2-40B4-BE49-F238E27FC236}">
                <a16:creationId xmlns:a16="http://schemas.microsoft.com/office/drawing/2014/main" id="{F7F7DE44-510F-4B39-BFD4-7A09CFAD5257}"/>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32E2F95E-E5B5-4E8C-B8E6-DB04B8B16631}"/>
              </a:ext>
            </a:extLst>
          </p:cNvPr>
          <p:cNvSpPr>
            <a:spLocks noGrp="1"/>
          </p:cNvSpPr>
          <p:nvPr>
            <p:ph type="body" sz="quarter" idx="14"/>
          </p:nvPr>
        </p:nvSpPr>
        <p:spPr/>
        <p:txBody>
          <a:bodyPr/>
          <a:lstStyle/>
          <a:p>
            <a:endParaRPr lang="zh-CN" altLang="en-US"/>
          </a:p>
        </p:txBody>
      </p:sp>
      <p:sp>
        <p:nvSpPr>
          <p:cNvPr id="6" name="文本占位符 5">
            <a:extLst>
              <a:ext uri="{FF2B5EF4-FFF2-40B4-BE49-F238E27FC236}">
                <a16:creationId xmlns:a16="http://schemas.microsoft.com/office/drawing/2014/main" id="{642E6929-3140-4935-87EF-9A71DC0776EA}"/>
              </a:ext>
            </a:extLst>
          </p:cNvPr>
          <p:cNvSpPr>
            <a:spLocks noGrp="1"/>
          </p:cNvSpPr>
          <p:nvPr>
            <p:ph type="body" sz="quarter" idx="15"/>
          </p:nvPr>
        </p:nvSpPr>
        <p:spPr/>
        <p:txBody>
          <a:bodyPr/>
          <a:lstStyle/>
          <a:p>
            <a:endParaRPr lang="zh-CN" altLang="en-US"/>
          </a:p>
        </p:txBody>
      </p:sp>
      <p:pic>
        <p:nvPicPr>
          <p:cNvPr id="7" name="Picture 1" descr="G a i n 左小括號 D 逗號 a 右小括號 等於 E n t r o p y 左小括號 D 右小括號 減 加總 從 v 等於 1 到 V 對 分數 竖线 D 竖线 分之 竖线 D 的 v 次方 竖线 結束分數 空格 E n t r o p y 左小括號 D 的 v 次方 右小括號" title="{&quot;mathml&quot;:&quot;&lt;math style=\&quot;font-family:stix;font-size:16px;\&quot; xmlns=\&quot;http://www.w3.org/1998/Math/MathML\&quot;&gt;&lt;mstyle mathsize=\&quot;16px\&quot;&gt;&lt;mi&gt;G&lt;/mi&gt;&lt;mi&gt;a&lt;/mi&gt;&lt;mi&gt;i&lt;/mi&gt;&lt;mi&gt;n&lt;/mi&gt;&lt;mfenced&gt;&lt;mrow&gt;&lt;mi&gt;D&lt;/mi&gt;&lt;mo&gt;,&lt;/mo&gt;&lt;mi&gt;a&lt;/mi&gt;&lt;/mrow&gt;&lt;/mfenced&gt;&lt;mo&gt;=&lt;/mo&gt;&lt;mi&gt;E&lt;/mi&gt;&lt;mi&gt;n&lt;/mi&gt;&lt;mi&gt;t&lt;/mi&gt;&lt;mi&gt;r&lt;/mi&gt;&lt;mi&gt;o&lt;/mi&gt;&lt;mi&gt;p&lt;/mi&gt;&lt;mi&gt;y&lt;/mi&gt;&lt;mfenced&gt;&lt;mi&gt;D&lt;/mi&gt;&lt;/mfenced&gt;&lt;mo&gt;-&lt;/mo&gt;&lt;munderover&gt;&lt;mo&gt;&amp;#x2211;&lt;/mo&gt;&lt;mrow&gt;&lt;mi&gt;v&lt;/mi&gt;&lt;mo&gt;=&lt;/mo&gt;&lt;mn&gt;1&lt;/mn&gt;&lt;/mrow&gt;&lt;mi&gt;V&lt;/mi&gt;&lt;/munderover&gt;&lt;mfrac&gt;&lt;mrow&gt;&lt;mo&gt;|&lt;/mo&gt;&lt;msup&gt;&lt;mi&gt;D&lt;/mi&gt;&lt;mi&gt;v&lt;/mi&gt;&lt;/msup&gt;&lt;mo&gt;|&lt;/mo&gt;&lt;/mrow&gt;&lt;mrow&gt;&lt;mo&gt;|&lt;/mo&gt;&lt;mi&gt;D&lt;/mi&gt;&lt;mo&gt;|&lt;/mo&gt;&lt;/mrow&gt;&lt;/mfrac&gt;&lt;mo&gt;&amp;#xA0;&lt;/mo&gt;&lt;mi&gt;E&lt;/mi&gt;&lt;mi&gt;n&lt;/mi&gt;&lt;mi&gt;t&lt;/mi&gt;&lt;mi&gt;r&lt;/mi&gt;&lt;mi&gt;o&lt;/mi&gt;&lt;mi&gt;p&lt;/mi&gt;&lt;mi&gt;y&lt;/mi&gt;&lt;mfenced&gt;&lt;msup&gt;&lt;mi&gt;D&lt;/mi&gt;&lt;mi&gt;v&lt;/mi&gt;&lt;/msup&gt;&lt;/mfenced&gt;&lt;/mstyle&gt;&lt;/math&gt;&quot;}">
            <a:extLst>
              <a:ext uri="{FF2B5EF4-FFF2-40B4-BE49-F238E27FC236}">
                <a16:creationId xmlns:a16="http://schemas.microsoft.com/office/drawing/2014/main" id="{05080177-4F8C-4CDB-BCD3-40E3AD6433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5600" y="4130645"/>
            <a:ext cx="6636535" cy="863503"/>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2186663-D0E6-43DF-8106-4767195A9640}"/>
                  </a:ext>
                </a:extLst>
              </p:cNvPr>
              <p:cNvSpPr txBox="1"/>
              <p:nvPr/>
            </p:nvSpPr>
            <p:spPr>
              <a:xfrm>
                <a:off x="2303932" y="2449476"/>
                <a:ext cx="611547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z="2400" smtClean="0">
                          <a:latin typeface="Cambria Math" panose="02040503050406030204" pitchFamily="18" charset="0"/>
                        </a:rPr>
                        <m:t>G</m:t>
                      </m:r>
                      <m:r>
                        <m:rPr>
                          <m:sty m:val="p"/>
                        </m:rPr>
                        <a:rPr lang="zh-CN" altLang="en-US" sz="2400" i="0">
                          <a:latin typeface="Cambria Math" panose="02040503050406030204" pitchFamily="18" charset="0"/>
                        </a:rPr>
                        <m:t>ain</m:t>
                      </m:r>
                      <m:d>
                        <m:dPr>
                          <m:ctrlPr>
                            <a:rPr lang="zh-CN" altLang="en-US" sz="2400" i="1">
                              <a:solidFill>
                                <a:srgbClr val="836967"/>
                              </a:solidFill>
                              <a:latin typeface="Cambria Math" panose="02040503050406030204" pitchFamily="18" charset="0"/>
                            </a:rPr>
                          </m:ctrlPr>
                        </m:dPr>
                        <m:e>
                          <m:r>
                            <m:rPr>
                              <m:sty m:val="p"/>
                            </m:rPr>
                            <a:rPr lang="zh-CN" altLang="en-US" sz="2400" i="0">
                              <a:latin typeface="Cambria Math" panose="02040503050406030204" pitchFamily="18" charset="0"/>
                            </a:rPr>
                            <m:t>D</m:t>
                          </m:r>
                          <m:r>
                            <a:rPr lang="zh-CN" altLang="en-US" sz="2400" i="0">
                              <a:latin typeface="Cambria Math" panose="02040503050406030204" pitchFamily="18" charset="0"/>
                            </a:rPr>
                            <m:t>, </m:t>
                          </m:r>
                          <m:r>
                            <m:rPr>
                              <m:sty m:val="p"/>
                            </m:rPr>
                            <a:rPr lang="zh-CN" altLang="en-US" sz="2400" i="0">
                              <a:latin typeface="Cambria Math" panose="02040503050406030204" pitchFamily="18" charset="0"/>
                            </a:rPr>
                            <m:t>a</m:t>
                          </m:r>
                        </m:e>
                      </m:d>
                      <m:r>
                        <a:rPr lang="zh-CN" altLang="en-US" sz="2400" i="0">
                          <a:latin typeface="Cambria Math" panose="02040503050406030204" pitchFamily="18" charset="0"/>
                        </a:rPr>
                        <m:t>=</m:t>
                      </m:r>
                      <m:r>
                        <m:rPr>
                          <m:sty m:val="p"/>
                        </m:rPr>
                        <a:rPr lang="zh-CN" altLang="en-US" sz="2400" i="0">
                          <a:latin typeface="Cambria Math" panose="02040503050406030204" pitchFamily="18" charset="0"/>
                        </a:rPr>
                        <m:t>Entropy</m:t>
                      </m:r>
                      <m:d>
                        <m:dPr>
                          <m:ctrlPr>
                            <a:rPr lang="zh-CN" altLang="en-US" sz="2400" i="1">
                              <a:solidFill>
                                <a:srgbClr val="836967"/>
                              </a:solidFill>
                              <a:latin typeface="Cambria Math" panose="02040503050406030204" pitchFamily="18" charset="0"/>
                            </a:rPr>
                          </m:ctrlPr>
                        </m:dPr>
                        <m:e>
                          <m:r>
                            <m:rPr>
                              <m:sty m:val="p"/>
                            </m:rPr>
                            <a:rPr lang="zh-CN" altLang="en-US" sz="2400" i="0">
                              <a:latin typeface="Cambria Math" panose="02040503050406030204" pitchFamily="18" charset="0"/>
                            </a:rPr>
                            <m:t>D</m:t>
                          </m:r>
                        </m:e>
                      </m:d>
                      <m:r>
                        <a:rPr lang="zh-CN" altLang="en-US" sz="2400" i="0">
                          <a:latin typeface="Cambria Math" panose="02040503050406030204" pitchFamily="18" charset="0"/>
                        </a:rPr>
                        <m:t>−</m:t>
                      </m:r>
                      <m:r>
                        <m:rPr>
                          <m:sty m:val="p"/>
                        </m:rPr>
                        <a:rPr lang="zh-CN" altLang="en-US" sz="2400" i="0">
                          <a:latin typeface="Cambria Math" panose="02040503050406030204" pitchFamily="18" charset="0"/>
                        </a:rPr>
                        <m:t>Entropy</m:t>
                      </m:r>
                      <m:d>
                        <m:dPr>
                          <m:ctrlPr>
                            <a:rPr lang="zh-CN" altLang="en-US" sz="2400" i="1">
                              <a:solidFill>
                                <a:srgbClr val="836967"/>
                              </a:solidFill>
                              <a:latin typeface="Cambria Math" panose="02040503050406030204" pitchFamily="18" charset="0"/>
                            </a:rPr>
                          </m:ctrlPr>
                        </m:dPr>
                        <m:e>
                          <m:r>
                            <m:rPr>
                              <m:sty m:val="p"/>
                            </m:rPr>
                            <a:rPr lang="zh-CN" altLang="en-US" sz="2400" i="0">
                              <a:latin typeface="Cambria Math" panose="02040503050406030204" pitchFamily="18" charset="0"/>
                            </a:rPr>
                            <m:t>D</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a</m:t>
                          </m:r>
                        </m:e>
                      </m:d>
                      <m:r>
                        <a:rPr lang="zh-CN" altLang="en-US" sz="2400" i="0">
                          <a:latin typeface="Cambria Math" panose="02040503050406030204" pitchFamily="18" charset="0"/>
                        </a:rPr>
                        <m:t> </m:t>
                      </m:r>
                    </m:oMath>
                  </m:oMathPara>
                </a14:m>
                <a:endParaRPr lang="zh-CN" altLang="en-US" sz="2400" dirty="0"/>
              </a:p>
            </p:txBody>
          </p:sp>
        </mc:Choice>
        <mc:Fallback xmlns="">
          <p:sp>
            <p:nvSpPr>
              <p:cNvPr id="9" name="文本框 8">
                <a:extLst>
                  <a:ext uri="{FF2B5EF4-FFF2-40B4-BE49-F238E27FC236}">
                    <a16:creationId xmlns:a16="http://schemas.microsoft.com/office/drawing/2014/main" id="{32186663-D0E6-43DF-8106-4767195A9640}"/>
                  </a:ext>
                </a:extLst>
              </p:cNvPr>
              <p:cNvSpPr txBox="1">
                <a:spLocks noRot="1" noChangeAspect="1" noMove="1" noResize="1" noEditPoints="1" noAdjustHandles="1" noChangeArrowheads="1" noChangeShapeType="1" noTextEdit="1"/>
              </p:cNvSpPr>
              <p:nvPr/>
            </p:nvSpPr>
            <p:spPr>
              <a:xfrm>
                <a:off x="2303932" y="2449476"/>
                <a:ext cx="6115478" cy="461665"/>
              </a:xfrm>
              <a:prstGeom prst="rect">
                <a:avLst/>
              </a:prstGeom>
              <a:blipFill>
                <a:blip r:embed="rId3"/>
                <a:stretch>
                  <a:fillRect b="-18421"/>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CD609EA-4C76-458A-9679-FE814A392187}"/>
              </a:ext>
            </a:extLst>
          </p:cNvPr>
          <p:cNvSpPr txBox="1"/>
          <p:nvPr/>
        </p:nvSpPr>
        <p:spPr>
          <a:xfrm>
            <a:off x="2861539" y="5817781"/>
            <a:ext cx="5904656" cy="369332"/>
          </a:xfrm>
          <a:prstGeom prst="rect">
            <a:avLst/>
          </a:prstGeom>
          <a:noFill/>
        </p:spPr>
        <p:txBody>
          <a:bodyPr wrap="square" rtlCol="0">
            <a:spAutoFit/>
          </a:bodyPr>
          <a:lstStyle/>
          <a:p>
            <a:r>
              <a:rPr lang="en-US" altLang="zh-CN" sz="1800" kern="0" dirty="0" err="1">
                <a:solidFill>
                  <a:srgbClr val="4D4D4D"/>
                </a:solidFill>
                <a:effectLst/>
                <a:latin typeface="Cambria Math" panose="02040503050406030204" pitchFamily="18" charset="0"/>
                <a:ea typeface="宋体" panose="02010600030101010101" pitchFamily="2" charset="-122"/>
                <a:cs typeface="Times New Roman" panose="02020603050405020304" pitchFamily="18" charset="0"/>
              </a:rPr>
              <a:t>D</a:t>
            </a:r>
            <a:r>
              <a:rPr lang="en-US" altLang="zh-CN" sz="1800" kern="0" baseline="30000" dirty="0" err="1">
                <a:solidFill>
                  <a:srgbClr val="4D4D4D"/>
                </a:solidFill>
                <a:effectLst/>
                <a:latin typeface="Cambria Math" panose="02040503050406030204" pitchFamily="18" charset="0"/>
                <a:ea typeface="宋体" panose="02010600030101010101" pitchFamily="2" charset="-122"/>
                <a:cs typeface="Times New Roman" panose="02020603050405020304" pitchFamily="18" charset="0"/>
              </a:rPr>
              <a:t>v</a:t>
            </a:r>
            <a:r>
              <a:rPr lang="en-US" altLang="zh-CN" sz="1800" kern="0" baseline="30000" dirty="0">
                <a:solidFill>
                  <a:srgbClr val="4D4D4D"/>
                </a:solidFill>
                <a:effectLst/>
                <a:latin typeface="Cambria Math" panose="02040503050406030204" pitchFamily="18" charset="0"/>
                <a:ea typeface="宋体" panose="02010600030101010101" pitchFamily="2" charset="-122"/>
                <a:cs typeface="Times New Roman" panose="02020603050405020304" pitchFamily="18" charset="0"/>
              </a:rPr>
              <a:t> </a:t>
            </a:r>
            <a:r>
              <a:rPr lang="zh-CN" altLang="zh-CN" sz="1800" kern="0" dirty="0">
                <a:solidFill>
                  <a:srgbClr val="4D4D4D"/>
                </a:solidFill>
                <a:effectLst/>
                <a:latin typeface="Cambria Math" panose="02040503050406030204" pitchFamily="18" charset="0"/>
                <a:ea typeface="宋体" panose="02010600030101010101" pitchFamily="2" charset="-122"/>
                <a:cs typeface="Times New Roman" panose="02020603050405020304" pitchFamily="18" charset="0"/>
              </a:rPr>
              <a:t>代表的是属性</a:t>
            </a:r>
            <a:r>
              <a:rPr lang="en-US" altLang="zh-CN" sz="1800" kern="0" dirty="0">
                <a:solidFill>
                  <a:srgbClr val="4D4D4D"/>
                </a:solidFill>
                <a:effectLst/>
                <a:latin typeface="Cambria Math" panose="02040503050406030204" pitchFamily="18" charset="0"/>
                <a:ea typeface="宋体" panose="02010600030101010101" pitchFamily="2" charset="-122"/>
                <a:cs typeface="Times New Roman" panose="02020603050405020304" pitchFamily="18" charset="0"/>
              </a:rPr>
              <a:t>a</a:t>
            </a:r>
            <a:r>
              <a:rPr lang="zh-CN" altLang="zh-CN" sz="1800" kern="0" dirty="0">
                <a:solidFill>
                  <a:srgbClr val="4D4D4D"/>
                </a:solidFill>
                <a:effectLst/>
                <a:latin typeface="Cambria Math" panose="02040503050406030204" pitchFamily="18" charset="0"/>
                <a:ea typeface="宋体" panose="02010600030101010101" pitchFamily="2" charset="-122"/>
                <a:cs typeface="Times New Roman" panose="02020603050405020304" pitchFamily="18" charset="0"/>
              </a:rPr>
              <a:t>上取值为</a:t>
            </a:r>
            <a:r>
              <a:rPr lang="en-US" altLang="zh-CN" sz="1800" kern="0" dirty="0">
                <a:solidFill>
                  <a:srgbClr val="4D4D4D"/>
                </a:solidFill>
                <a:effectLst/>
                <a:latin typeface="Cambria Math" panose="02040503050406030204" pitchFamily="18" charset="0"/>
                <a:ea typeface="宋体" panose="02010600030101010101" pitchFamily="2" charset="-122"/>
                <a:cs typeface="Times New Roman" panose="02020603050405020304" pitchFamily="18" charset="0"/>
              </a:rPr>
              <a:t>a</a:t>
            </a:r>
            <a:r>
              <a:rPr lang="en-US" altLang="zh-CN" sz="1800" kern="0" baseline="30000" dirty="0">
                <a:solidFill>
                  <a:srgbClr val="4D4D4D"/>
                </a:solidFill>
                <a:effectLst/>
                <a:latin typeface="Cambria Math" panose="02040503050406030204" pitchFamily="18" charset="0"/>
                <a:ea typeface="宋体" panose="02010600030101010101" pitchFamily="2" charset="-122"/>
                <a:cs typeface="Times New Roman" panose="02020603050405020304" pitchFamily="18" charset="0"/>
              </a:rPr>
              <a:t>v</a:t>
            </a:r>
            <a:r>
              <a:rPr lang="zh-CN" altLang="zh-CN" sz="1800" kern="0" dirty="0">
                <a:solidFill>
                  <a:srgbClr val="4D4D4D"/>
                </a:solidFill>
                <a:effectLst/>
                <a:latin typeface="Cambria Math" panose="02040503050406030204" pitchFamily="18" charset="0"/>
                <a:ea typeface="宋体" panose="02010600030101010101" pitchFamily="2" charset="-122"/>
                <a:cs typeface="Times New Roman" panose="02020603050405020304" pitchFamily="18" charset="0"/>
              </a:rPr>
              <a:t>的样本组成的样本子集</a:t>
            </a:r>
            <a:endParaRPr lang="zh-CN" altLang="en-US" dirty="0"/>
          </a:p>
        </p:txBody>
      </p:sp>
      <p:sp>
        <p:nvSpPr>
          <p:cNvPr id="11" name="箭头: 下 10">
            <a:extLst>
              <a:ext uri="{FF2B5EF4-FFF2-40B4-BE49-F238E27FC236}">
                <a16:creationId xmlns:a16="http://schemas.microsoft.com/office/drawing/2014/main" id="{62753EF1-5DF3-4EC8-93D8-8D205B7E0003}"/>
              </a:ext>
            </a:extLst>
          </p:cNvPr>
          <p:cNvSpPr/>
          <p:nvPr/>
        </p:nvSpPr>
        <p:spPr>
          <a:xfrm>
            <a:off x="5087888" y="3212976"/>
            <a:ext cx="648072" cy="73388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0F132D9-1912-4602-9BBC-53E387DD3532}"/>
              </a:ext>
            </a:extLst>
          </p:cNvPr>
          <p:cNvSpPr txBox="1"/>
          <p:nvPr/>
        </p:nvSpPr>
        <p:spPr>
          <a:xfrm>
            <a:off x="9299880" y="5398077"/>
            <a:ext cx="2736304" cy="92333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dirty="0"/>
              <a:t>信息增益越大，基于属性</a:t>
            </a:r>
            <a:r>
              <a:rPr lang="en-US" altLang="zh-CN" dirty="0"/>
              <a:t>a</a:t>
            </a:r>
            <a:r>
              <a:rPr lang="zh-CN" altLang="en-US" dirty="0"/>
              <a:t>进行划分所带来的“纯度提升”越大</a:t>
            </a:r>
          </a:p>
        </p:txBody>
      </p:sp>
    </p:spTree>
    <p:extLst>
      <p:ext uri="{BB962C8B-B14F-4D97-AF65-F5344CB8AC3E}">
        <p14:creationId xmlns:p14="http://schemas.microsoft.com/office/powerpoint/2010/main" val="10225251"/>
      </p:ext>
    </p:extLst>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7167C-FFD1-4059-980B-79F471E9A6ED}"/>
              </a:ext>
            </a:extLst>
          </p:cNvPr>
          <p:cNvSpPr>
            <a:spLocks noGrp="1"/>
          </p:cNvSpPr>
          <p:nvPr>
            <p:ph type="title"/>
          </p:nvPr>
        </p:nvSpPr>
        <p:spPr>
          <a:xfrm>
            <a:off x="263352" y="776983"/>
            <a:ext cx="11387667" cy="821913"/>
          </a:xfrm>
        </p:spPr>
        <p:txBody>
          <a:bodyPr/>
          <a:lstStyle/>
          <a:p>
            <a:r>
              <a:rPr lang="zh-CN" altLang="en-US" dirty="0"/>
              <a:t>信息增益率</a:t>
            </a:r>
          </a:p>
        </p:txBody>
      </p:sp>
      <p:sp>
        <p:nvSpPr>
          <p:cNvPr id="4" name="文本占位符 3">
            <a:extLst>
              <a:ext uri="{FF2B5EF4-FFF2-40B4-BE49-F238E27FC236}">
                <a16:creationId xmlns:a16="http://schemas.microsoft.com/office/drawing/2014/main" id="{20BC5F59-BC93-4ED2-B7D2-8F291616245F}"/>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E70EFE32-192D-47E5-9C32-9CAA846B3428}"/>
              </a:ext>
            </a:extLst>
          </p:cNvPr>
          <p:cNvSpPr>
            <a:spLocks noGrp="1"/>
          </p:cNvSpPr>
          <p:nvPr>
            <p:ph type="body" sz="quarter" idx="14"/>
          </p:nvPr>
        </p:nvSpPr>
        <p:spPr/>
        <p:txBody>
          <a:bodyPr/>
          <a:lstStyle/>
          <a:p>
            <a:endParaRPr lang="zh-CN" altLang="en-US"/>
          </a:p>
        </p:txBody>
      </p:sp>
      <p:sp>
        <p:nvSpPr>
          <p:cNvPr id="6" name="文本占位符 5">
            <a:extLst>
              <a:ext uri="{FF2B5EF4-FFF2-40B4-BE49-F238E27FC236}">
                <a16:creationId xmlns:a16="http://schemas.microsoft.com/office/drawing/2014/main" id="{667E2811-68E6-4BAD-B191-BF1321038744}"/>
              </a:ext>
            </a:extLst>
          </p:cNvPr>
          <p:cNvSpPr>
            <a:spLocks noGrp="1"/>
          </p:cNvSpPr>
          <p:nvPr>
            <p:ph type="body" sz="quarter" idx="15"/>
          </p:nvPr>
        </p:nvSpPr>
        <p:spPr/>
        <p:txBody>
          <a:bodyPr/>
          <a:lstStyle/>
          <a:p>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B8859E7-5AE3-4483-BF85-3F641090FE03}"/>
                  </a:ext>
                </a:extLst>
              </p:cNvPr>
              <p:cNvSpPr txBox="1"/>
              <p:nvPr/>
            </p:nvSpPr>
            <p:spPr>
              <a:xfrm>
                <a:off x="911424" y="2038800"/>
                <a:ext cx="6468041"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𝐺𝑎𝑖𝑛𝑅𝑎𝑡𝑖𝑜</m:t>
                      </m:r>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𝐷</m:t>
                          </m:r>
                          <m:r>
                            <a:rPr lang="zh-CN" altLang="en-US" sz="2800" i="0">
                              <a:latin typeface="Cambria Math" panose="02040503050406030204" pitchFamily="18" charset="0"/>
                            </a:rPr>
                            <m:t>, </m:t>
                          </m:r>
                          <m:r>
                            <a:rPr lang="zh-CN" altLang="en-US" sz="2800" i="1">
                              <a:latin typeface="Cambria Math" panose="02040503050406030204" pitchFamily="18" charset="0"/>
                            </a:rPr>
                            <m:t>𝑎</m:t>
                          </m:r>
                        </m:e>
                      </m:d>
                      <m:r>
                        <a:rPr lang="zh-CN" altLang="en-US" sz="2800" i="0">
                          <a:latin typeface="Cambria Math" panose="02040503050406030204" pitchFamily="18" charset="0"/>
                        </a:rPr>
                        <m:t>= </m:t>
                      </m:r>
                      <m:f>
                        <m:fPr>
                          <m:ctrlPr>
                            <a:rPr lang="zh-CN" altLang="en-US" sz="2800" i="1">
                              <a:solidFill>
                                <a:srgbClr val="836967"/>
                              </a:solidFill>
                              <a:latin typeface="Cambria Math" panose="02040503050406030204" pitchFamily="18" charset="0"/>
                            </a:rPr>
                          </m:ctrlPr>
                        </m:fPr>
                        <m:num>
                          <m:r>
                            <a:rPr lang="zh-CN" altLang="en-US" sz="2800" i="1">
                              <a:latin typeface="Cambria Math" panose="02040503050406030204" pitchFamily="18" charset="0"/>
                            </a:rPr>
                            <m:t>𝐺𝑎𝑖𝑛</m:t>
                          </m:r>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𝐷</m:t>
                              </m:r>
                              <m:r>
                                <a:rPr lang="zh-CN" altLang="en-US" sz="2800">
                                  <a:latin typeface="Cambria Math" panose="02040503050406030204" pitchFamily="18" charset="0"/>
                                </a:rPr>
                                <m:t>, </m:t>
                              </m:r>
                              <m:r>
                                <a:rPr lang="zh-CN" altLang="en-US" sz="2800" i="1">
                                  <a:latin typeface="Cambria Math" panose="02040503050406030204" pitchFamily="18" charset="0"/>
                                </a:rPr>
                                <m:t>𝑎</m:t>
                              </m:r>
                            </m:e>
                          </m:d>
                        </m:num>
                        <m:den>
                          <m:r>
                            <a:rPr lang="zh-CN" altLang="en-US" sz="2800" i="1">
                              <a:latin typeface="Cambria Math" panose="02040503050406030204" pitchFamily="18" charset="0"/>
                            </a:rPr>
                            <m:t>𝐼𝑉</m:t>
                          </m:r>
                          <m:d>
                            <m:dPr>
                              <m:ctrlPr>
                                <a:rPr lang="zh-CN" altLang="en-US" sz="2800" i="1">
                                  <a:latin typeface="Cambria Math" panose="02040503050406030204" pitchFamily="18" charset="0"/>
                                </a:rPr>
                              </m:ctrlPr>
                            </m:dPr>
                            <m:e>
                              <m:r>
                                <a:rPr lang="zh-CN" altLang="en-US" sz="2800" i="1">
                                  <a:latin typeface="Cambria Math" panose="02040503050406030204" pitchFamily="18" charset="0"/>
                                </a:rPr>
                                <m:t>𝑎</m:t>
                              </m:r>
                            </m:e>
                          </m:d>
                        </m:den>
                      </m:f>
                      <m:r>
                        <a:rPr lang="zh-CN" altLang="en-US" sz="2800" i="0">
                          <a:latin typeface="Cambria Math" panose="02040503050406030204" pitchFamily="18" charset="0"/>
                        </a:rPr>
                        <m:t> </m:t>
                      </m:r>
                    </m:oMath>
                  </m:oMathPara>
                </a14:m>
                <a:endParaRPr lang="zh-CN" altLang="en-US" sz="2800" dirty="0"/>
              </a:p>
            </p:txBody>
          </p:sp>
        </mc:Choice>
        <mc:Fallback xmlns="">
          <p:sp>
            <p:nvSpPr>
              <p:cNvPr id="8" name="文本框 7">
                <a:extLst>
                  <a:ext uri="{FF2B5EF4-FFF2-40B4-BE49-F238E27FC236}">
                    <a16:creationId xmlns:a16="http://schemas.microsoft.com/office/drawing/2014/main" id="{6B8859E7-5AE3-4483-BF85-3F641090FE03}"/>
                  </a:ext>
                </a:extLst>
              </p:cNvPr>
              <p:cNvSpPr txBox="1">
                <a:spLocks noRot="1" noChangeAspect="1" noMove="1" noResize="1" noEditPoints="1" noAdjustHandles="1" noChangeArrowheads="1" noChangeShapeType="1" noTextEdit="1"/>
              </p:cNvSpPr>
              <p:nvPr/>
            </p:nvSpPr>
            <p:spPr>
              <a:xfrm>
                <a:off x="911424" y="2038800"/>
                <a:ext cx="6468041" cy="989438"/>
              </a:xfrm>
              <a:prstGeom prst="rect">
                <a:avLst/>
              </a:prstGeom>
              <a:blipFill>
                <a:blip r:embed="rId2"/>
                <a:stretch>
                  <a:fillRect/>
                </a:stretch>
              </a:blipFill>
            </p:spPr>
            <p:txBody>
              <a:bodyPr/>
              <a:lstStyle/>
              <a:p>
                <a:r>
                  <a:rPr lang="zh-CN" altLang="en-US">
                    <a:noFill/>
                  </a:rPr>
                  <a:t> </a:t>
                </a:r>
              </a:p>
            </p:txBody>
          </p:sp>
        </mc:Fallback>
      </mc:AlternateContent>
      <p:pic>
        <p:nvPicPr>
          <p:cNvPr id="11" name="Picture 1" descr="I V 左小括號 a 右小括號 空格 等於 空格 減 加總 從 v 等於 1 到 V 對 分數 竖线 D 竖线 分之 竖线 D 的 V 次方 竖线 結束分數 空格 log 空格 2 的 分數 竖线 D 竖线 分之 竖线 D 的 V 次方 竖线 結束分數 次方" title="{&quot;mathml&quot;:&quot;&lt;math style=\&quot;font-family:stix;font-size:16px;\&quot; xmlns=\&quot;http://www.w3.org/1998/Math/MathML\&quot;&gt;&lt;mstyle mathsize=\&quot;16px\&quot;&gt;&lt;mi&gt;I&lt;/mi&gt;&lt;mi&gt;V&lt;/mi&gt;&lt;mfenced&gt;&lt;mi&gt;a&lt;/mi&gt;&lt;/mfenced&gt;&lt;mo&gt;&amp;#xA0;&lt;/mo&gt;&lt;mo&gt;=&lt;/mo&gt;&lt;mo&gt;&amp;#xA0;&lt;/mo&gt;&lt;mo&gt;-&lt;/mo&gt;&lt;munderover&gt;&lt;mo&gt;&amp;#x2211;&lt;/mo&gt;&lt;mrow&gt;&lt;mi&gt;v&lt;/mi&gt;&lt;mo&gt;=&lt;/mo&gt;&lt;mn&gt;1&lt;/mn&gt;&lt;/mrow&gt;&lt;mi&gt;V&lt;/mi&gt;&lt;/munderover&gt;&lt;mfrac&gt;&lt;mrow&gt;&lt;mo&gt;|&lt;/mo&gt;&lt;msup&gt;&lt;mi&gt;D&lt;/mi&gt;&lt;mi&gt;V&lt;/mi&gt;&lt;/msup&gt;&lt;mo&gt;|&lt;/mo&gt;&lt;/mrow&gt;&lt;mrow&gt;&lt;mo&gt;|&lt;/mo&gt;&lt;mi&gt;D&lt;/mi&gt;&lt;mo&gt;|&lt;/mo&gt;&lt;/mrow&gt;&lt;/mfrac&gt;&lt;mo&gt;&amp;#xA0;&lt;/mo&gt;&lt;mi&gt;log&lt;/mi&gt;&lt;mo&gt;&amp;#xA0;&lt;/mo&gt;&lt;msup&gt;&lt;mn&gt;2&lt;/mn&gt;&lt;mfrac&gt;&lt;mrow&gt;&lt;mo&gt;|&lt;/mo&gt;&lt;msup&gt;&lt;mi&gt;D&lt;/mi&gt;&lt;mi&gt;V&lt;/mi&gt;&lt;/msup&gt;&lt;mo&gt;|&lt;/mo&gt;&lt;/mrow&gt;&lt;mrow&gt;&lt;mo&gt;|&lt;/mo&gt;&lt;mi&gt;D&lt;/mi&gt;&lt;mo&gt;|&lt;/mo&gt;&lt;/mrow&gt;&lt;/mfrac&gt;&lt;/msup&gt;&lt;/mstyle&gt;&lt;/math&gt;&quot;}">
            <a:extLst>
              <a:ext uri="{FF2B5EF4-FFF2-40B4-BE49-F238E27FC236}">
                <a16:creationId xmlns:a16="http://schemas.microsoft.com/office/drawing/2014/main" id="{60D4A944-1521-43E8-895D-AEB559BB22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3872" y="4017424"/>
            <a:ext cx="4500274" cy="1084441"/>
          </a:xfrm>
          <a:prstGeom prst="rect">
            <a:avLst/>
          </a:prstGeom>
        </p:spPr>
      </p:pic>
      <p:sp>
        <p:nvSpPr>
          <p:cNvPr id="12" name="箭头: 下 11">
            <a:extLst>
              <a:ext uri="{FF2B5EF4-FFF2-40B4-BE49-F238E27FC236}">
                <a16:creationId xmlns:a16="http://schemas.microsoft.com/office/drawing/2014/main" id="{31A76EE9-9601-4120-8C2C-35C16C16DAE9}"/>
              </a:ext>
            </a:extLst>
          </p:cNvPr>
          <p:cNvSpPr/>
          <p:nvPr/>
        </p:nvSpPr>
        <p:spPr>
          <a:xfrm>
            <a:off x="5168935" y="3283540"/>
            <a:ext cx="648072" cy="73388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2AD2F6C-3667-4DB9-A4F1-AC41003A2649}"/>
              </a:ext>
            </a:extLst>
          </p:cNvPr>
          <p:cNvSpPr txBox="1"/>
          <p:nvPr/>
        </p:nvSpPr>
        <p:spPr>
          <a:xfrm>
            <a:off x="7211620" y="5757851"/>
            <a:ext cx="4608512" cy="64633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dirty="0"/>
              <a:t>信息增益的偏好：可取值较多的属性</a:t>
            </a:r>
            <a:endParaRPr lang="en-US" altLang="zh-CN" dirty="0"/>
          </a:p>
          <a:p>
            <a:r>
              <a:rPr lang="zh-CN" altLang="en-US" dirty="0"/>
              <a:t>信息增益率的偏好：可取值较少的属性</a:t>
            </a:r>
          </a:p>
        </p:txBody>
      </p:sp>
    </p:spTree>
    <p:extLst>
      <p:ext uri="{BB962C8B-B14F-4D97-AF65-F5344CB8AC3E}">
        <p14:creationId xmlns:p14="http://schemas.microsoft.com/office/powerpoint/2010/main" val="3340977358"/>
      </p:ext>
    </p:extLst>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A91B6-0AF5-4DDA-B3A0-EA89E7F5B21F}"/>
              </a:ext>
            </a:extLst>
          </p:cNvPr>
          <p:cNvSpPr>
            <a:spLocks noGrp="1"/>
          </p:cNvSpPr>
          <p:nvPr>
            <p:ph type="title"/>
          </p:nvPr>
        </p:nvSpPr>
        <p:spPr>
          <a:xfrm>
            <a:off x="296333" y="1124744"/>
            <a:ext cx="11387667" cy="821913"/>
          </a:xfrm>
        </p:spPr>
        <p:txBody>
          <a:bodyPr/>
          <a:lstStyle/>
          <a:p>
            <a:r>
              <a:rPr lang="zh-CN" altLang="en-US" dirty="0"/>
              <a:t>讨论</a:t>
            </a:r>
          </a:p>
        </p:txBody>
      </p:sp>
      <p:sp>
        <p:nvSpPr>
          <p:cNvPr id="3" name="内容占位符 2">
            <a:extLst>
              <a:ext uri="{FF2B5EF4-FFF2-40B4-BE49-F238E27FC236}">
                <a16:creationId xmlns:a16="http://schemas.microsoft.com/office/drawing/2014/main" id="{D1F514F0-887A-4EE2-B532-978F42C39EEE}"/>
              </a:ext>
            </a:extLst>
          </p:cNvPr>
          <p:cNvSpPr>
            <a:spLocks noGrp="1"/>
          </p:cNvSpPr>
          <p:nvPr>
            <p:ph idx="1"/>
          </p:nvPr>
        </p:nvSpPr>
        <p:spPr>
          <a:xfrm>
            <a:off x="812800" y="3284983"/>
            <a:ext cx="10871200" cy="2978101"/>
          </a:xfrm>
        </p:spPr>
        <p:txBody>
          <a:bodyPr/>
          <a:lstStyle/>
          <a:p>
            <a:pPr marL="0" indent="0" algn="ctr">
              <a:buNone/>
            </a:pPr>
            <a:r>
              <a:rPr lang="zh-CN" altLang="en-US" dirty="0"/>
              <a:t>信息增益 </a:t>
            </a:r>
            <a:r>
              <a:rPr lang="en-US" altLang="zh-CN" dirty="0"/>
              <a:t>or </a:t>
            </a:r>
            <a:r>
              <a:rPr lang="zh-CN" altLang="en-US" dirty="0"/>
              <a:t>信息增益率？</a:t>
            </a:r>
          </a:p>
        </p:txBody>
      </p:sp>
      <p:sp>
        <p:nvSpPr>
          <p:cNvPr id="4" name="文本占位符 3">
            <a:extLst>
              <a:ext uri="{FF2B5EF4-FFF2-40B4-BE49-F238E27FC236}">
                <a16:creationId xmlns:a16="http://schemas.microsoft.com/office/drawing/2014/main" id="{BAEC2D6F-8FF5-4826-B0F8-55E51EEE02DA}"/>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822EF071-BC6F-4D85-B5F8-35D1DF0099E3}"/>
              </a:ext>
            </a:extLst>
          </p:cNvPr>
          <p:cNvSpPr>
            <a:spLocks noGrp="1"/>
          </p:cNvSpPr>
          <p:nvPr>
            <p:ph type="body" sz="quarter" idx="14"/>
          </p:nvPr>
        </p:nvSpPr>
        <p:spPr/>
        <p:txBody>
          <a:bodyPr/>
          <a:lstStyle/>
          <a:p>
            <a:endParaRPr lang="zh-CN" altLang="en-US"/>
          </a:p>
        </p:txBody>
      </p:sp>
      <p:sp>
        <p:nvSpPr>
          <p:cNvPr id="6" name="文本占位符 5">
            <a:extLst>
              <a:ext uri="{FF2B5EF4-FFF2-40B4-BE49-F238E27FC236}">
                <a16:creationId xmlns:a16="http://schemas.microsoft.com/office/drawing/2014/main" id="{38BDF046-DC46-474D-8AC5-DC3D4176B464}"/>
              </a:ext>
            </a:extLst>
          </p:cNvPr>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val="3740078946"/>
      </p:ext>
    </p:extLst>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7167C-FFD1-4059-980B-79F471E9A6ED}"/>
              </a:ext>
            </a:extLst>
          </p:cNvPr>
          <p:cNvSpPr>
            <a:spLocks noGrp="1"/>
          </p:cNvSpPr>
          <p:nvPr>
            <p:ph type="title"/>
          </p:nvPr>
        </p:nvSpPr>
        <p:spPr>
          <a:xfrm>
            <a:off x="582064" y="667682"/>
            <a:ext cx="10265866" cy="821913"/>
          </a:xfrm>
        </p:spPr>
        <p:txBody>
          <a:bodyPr/>
          <a:lstStyle/>
          <a:p>
            <a:r>
              <a:rPr lang="en-US" altLang="zh-CN" dirty="0"/>
              <a:t>Gini</a:t>
            </a:r>
            <a:r>
              <a:rPr lang="zh-CN" altLang="en-US" dirty="0"/>
              <a:t>指数</a:t>
            </a:r>
          </a:p>
        </p:txBody>
      </p:sp>
      <p:sp>
        <p:nvSpPr>
          <p:cNvPr id="4" name="文本占位符 3">
            <a:extLst>
              <a:ext uri="{FF2B5EF4-FFF2-40B4-BE49-F238E27FC236}">
                <a16:creationId xmlns:a16="http://schemas.microsoft.com/office/drawing/2014/main" id="{20BC5F59-BC93-4ED2-B7D2-8F291616245F}"/>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E70EFE32-192D-47E5-9C32-9CAA846B3428}"/>
              </a:ext>
            </a:extLst>
          </p:cNvPr>
          <p:cNvSpPr>
            <a:spLocks noGrp="1"/>
          </p:cNvSpPr>
          <p:nvPr>
            <p:ph type="body" sz="quarter" idx="14"/>
          </p:nvPr>
        </p:nvSpPr>
        <p:spPr/>
        <p:txBody>
          <a:bodyPr/>
          <a:lstStyle/>
          <a:p>
            <a:endParaRPr lang="zh-CN" altLang="en-US"/>
          </a:p>
        </p:txBody>
      </p:sp>
      <p:sp>
        <p:nvSpPr>
          <p:cNvPr id="6" name="文本占位符 5">
            <a:extLst>
              <a:ext uri="{FF2B5EF4-FFF2-40B4-BE49-F238E27FC236}">
                <a16:creationId xmlns:a16="http://schemas.microsoft.com/office/drawing/2014/main" id="{667E2811-68E6-4BAD-B191-BF1321038744}"/>
              </a:ext>
            </a:extLst>
          </p:cNvPr>
          <p:cNvSpPr>
            <a:spLocks noGrp="1"/>
          </p:cNvSpPr>
          <p:nvPr>
            <p:ph type="body" sz="quarter" idx="15"/>
          </p:nvPr>
        </p:nvSpPr>
        <p:spPr/>
        <p:txBody>
          <a:bodyPr/>
          <a:lstStyle/>
          <a:p>
            <a:endParaRPr lang="zh-CN" altLang="en-US"/>
          </a:p>
        </p:txBody>
      </p:sp>
      <p:pic>
        <p:nvPicPr>
          <p:cNvPr id="10" name="Picture 1" descr="G i n i 左小括號 D 右小括號 等於 加總 從 j 等於 1 到 竖线 y 竖线 對 空格 p 下標 j 左小括號 1 減 p 下標 j 右小括號 空格 空格 等於 空格 1 空格 減 加總 從 j 等於 1 到 竖线 y 竖线 對 空格 p 下標 j 上標 2 空格 空格 空格 空格 空格 空格 （ 6 減 19 ）" title="{&quot;mathml&quot;:&quot;&lt;math style=\&quot;font-family:stix;font-size:16px;\&quot; xmlns=\&quot;http://www.w3.org/1998/Math/MathML\&quot;&gt;&lt;mstyle mathsize=\&quot;16px\&quot;&gt;&lt;mi&gt;G&lt;/mi&gt;&lt;mi&gt;i&lt;/mi&gt;&lt;mi&gt;n&lt;/mi&gt;&lt;mi&gt;i&lt;/mi&gt;&lt;mfenced&gt;&lt;mi&gt;D&lt;/mi&gt;&lt;/mfenced&gt;&lt;mo&gt;=&lt;/mo&gt;&lt;munderover&gt;&lt;mo&gt;&amp;#x2211;&lt;/mo&gt;&lt;mrow&gt;&lt;mi&gt;j&lt;/mi&gt;&lt;mo&gt;=&lt;/mo&gt;&lt;mn&gt;1&lt;/mn&gt;&lt;/mrow&gt;&lt;mrow&gt;&lt;mo&gt;|&lt;/mo&gt;&lt;mi&gt;y&lt;/mi&gt;&lt;mo&gt;|&lt;/mo&gt;&lt;/mrow&gt;&lt;/munderover&gt;&lt;mo&gt;&amp;#xA0;&lt;/mo&gt;&lt;msub&gt;&lt;mi&gt;p&lt;/mi&gt;&lt;mi&gt;j&lt;/mi&gt;&lt;/msub&gt;&lt;mfenced&gt;&lt;mrow&gt;&lt;mn&gt;1&lt;/mn&gt;&lt;mo&gt;-&lt;/mo&gt;&lt;msub&gt;&lt;mi&gt;p&lt;/mi&gt;&lt;mi&gt;j&lt;/mi&gt;&lt;/msub&gt;&lt;/mrow&gt;&lt;/mfenced&gt;&lt;mo&gt;&amp;#xA0;&lt;/mo&gt;&lt;mo&gt;&amp;#xA0;&lt;/mo&gt;&lt;mo&gt;=&lt;/mo&gt;&lt;mo&gt;&amp;#xA0;&lt;/mo&gt;&lt;mn&gt;1&lt;/mn&gt;&lt;mo&gt;&amp;#xA0;&lt;/mo&gt;&lt;mo&gt;-&lt;/mo&gt;&lt;munderover&gt;&lt;mo&gt;&amp;#x2211;&lt;/mo&gt;&lt;mrow&gt;&lt;mi&gt;j&lt;/mi&gt;&lt;mo&gt;=&lt;/mo&gt;&lt;mn&gt;1&lt;/mn&gt;&lt;/mrow&gt;&lt;mrow&gt;&lt;mo&gt;|&lt;/mo&gt;&lt;mi&gt;y&lt;/mi&gt;&lt;mo&gt;|&lt;/mo&gt;&lt;/mrow&gt;&lt;/munderover&gt;&lt;mo&gt;&amp;#xA0;&lt;/mo&gt;&lt;msubsup&gt;&lt;mi&gt;p&lt;/mi&gt;&lt;mi&gt;j&lt;/mi&gt;&lt;mn&gt;2&lt;/mn&gt;&lt;/msubsup&gt;&lt;mo&gt;&amp;#xA0;&lt;/mo&gt;&lt;mo&gt;&amp;#xA0;&lt;/mo&gt;&lt;mo&gt;&amp;#xA0;&lt;/mo&gt;&lt;mo&gt;&amp;#xA0;&lt;/mo&gt;&lt;mo&gt;&amp;#xA0;&lt;/mo&gt;&lt;mo&gt;&amp;#xA0;&lt;/mo&gt;&lt;mo&gt;&amp;#xFF08;&lt;/mo&gt;&lt;mn&gt;6&lt;/mn&gt;&lt;mo&gt;-&lt;/mo&gt;&lt;mn&gt;19&lt;/mn&gt;&lt;mo&gt;&amp;#xFF09;&lt;/mo&gt;&lt;/mstyle&gt;&lt;/math&gt;&quot;}">
            <a:extLst>
              <a:ext uri="{FF2B5EF4-FFF2-40B4-BE49-F238E27FC236}">
                <a16:creationId xmlns:a16="http://schemas.microsoft.com/office/drawing/2014/main" id="{602FD06B-E124-4256-A0B4-0DDDC182C2D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827" r="21168" b="-1"/>
          <a:stretch/>
        </p:blipFill>
        <p:spPr>
          <a:xfrm>
            <a:off x="2639617" y="2761540"/>
            <a:ext cx="4824536" cy="864096"/>
          </a:xfrm>
          <a:prstGeom prst="rect">
            <a:avLst/>
          </a:prstGeom>
        </p:spPr>
      </p:pic>
      <p:pic>
        <p:nvPicPr>
          <p:cNvPr id="11" name="Picture 1" descr="G i n i 左小括號 D 逗號 a 右小括號 等於 加總 從 v 等於 1 到 V 對 空格 分數 竖线 D 竖线 分之 竖线 D 的 v 次方 竖线 結束分數 空格 G i n i 左小括號 D 的 v 次方 右小括號" title="{&quot;mathml&quot;:&quot;&lt;math style=\&quot;font-family:stix;font-size:16px;\&quot; xmlns=\&quot;http://www.w3.org/1998/Math/MathML\&quot;&gt;&lt;mstyle mathsize=\&quot;16px\&quot;&gt;&lt;mi&gt;G&lt;/mi&gt;&lt;mi&gt;i&lt;/mi&gt;&lt;mi&gt;n&lt;/mi&gt;&lt;mi&gt;i&lt;/mi&gt;&lt;mfenced&gt;&lt;mrow&gt;&lt;mi&gt;D&lt;/mi&gt;&lt;mo&gt;,&lt;/mo&gt;&lt;mi&gt;a&lt;/mi&gt;&lt;/mrow&gt;&lt;/mfenced&gt;&lt;mo&gt;=&lt;/mo&gt;&lt;munderover&gt;&lt;mo&gt;&amp;#x2211;&lt;/mo&gt;&lt;mrow&gt;&lt;mi&gt;v&lt;/mi&gt;&lt;mo&gt;=&lt;/mo&gt;&lt;mn&gt;1&lt;/mn&gt;&lt;/mrow&gt;&lt;mi&gt;V&lt;/mi&gt;&lt;/munderover&gt;&lt;mo&gt;&amp;#xA0;&lt;/mo&gt;&lt;mfrac&gt;&lt;mrow&gt;&lt;mo&gt;|&lt;/mo&gt;&lt;msup&gt;&lt;mi&gt;D&lt;/mi&gt;&lt;mi&gt;v&lt;/mi&gt;&lt;/msup&gt;&lt;mo&gt;|&lt;/mo&gt;&lt;/mrow&gt;&lt;mrow&gt;&lt;mo&gt;|&lt;/mo&gt;&lt;mi&gt;D&lt;/mi&gt;&lt;mo&gt;|&lt;/mo&gt;&lt;/mrow&gt;&lt;/mfrac&gt;&lt;mo&gt;&amp;#xA0;&lt;/mo&gt;&lt;mi&gt;G&lt;/mi&gt;&lt;mi&gt;i&lt;/mi&gt;&lt;mi&gt;n&lt;/mi&gt;&lt;mi&gt;i&lt;/mi&gt;&lt;mfenced&gt;&lt;msup&gt;&lt;mi&gt;D&lt;/mi&gt;&lt;mi&gt;v&lt;/mi&gt;&lt;/msup&gt;&lt;/mfenced&gt;&lt;/mstyle&gt;&lt;/math&gt;&quot;}">
            <a:extLst>
              <a:ext uri="{FF2B5EF4-FFF2-40B4-BE49-F238E27FC236}">
                <a16:creationId xmlns:a16="http://schemas.microsoft.com/office/drawing/2014/main" id="{263BD473-EFEC-4D75-BE06-D3F3F25226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9617" y="5143136"/>
            <a:ext cx="4352639" cy="864096"/>
          </a:xfrm>
          <a:prstGeom prst="rect">
            <a:avLst/>
          </a:prstGeom>
        </p:spPr>
      </p:pic>
      <p:sp>
        <p:nvSpPr>
          <p:cNvPr id="3" name="文本框 2">
            <a:extLst>
              <a:ext uri="{FF2B5EF4-FFF2-40B4-BE49-F238E27FC236}">
                <a16:creationId xmlns:a16="http://schemas.microsoft.com/office/drawing/2014/main" id="{B10F6053-8A91-43F2-8CFE-F750688DBED5}"/>
              </a:ext>
            </a:extLst>
          </p:cNvPr>
          <p:cNvSpPr txBox="1"/>
          <p:nvPr/>
        </p:nvSpPr>
        <p:spPr>
          <a:xfrm>
            <a:off x="1559496" y="1933005"/>
            <a:ext cx="7776864"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2400" dirty="0">
                <a:latin typeface="+mj-ea"/>
                <a:ea typeface="+mj-ea"/>
              </a:rPr>
              <a:t>1.</a:t>
            </a:r>
            <a:r>
              <a:rPr lang="zh-CN" altLang="en-US" sz="2400" dirty="0">
                <a:latin typeface="+mj-ea"/>
                <a:ea typeface="+mj-ea"/>
              </a:rPr>
              <a:t>样本集的纯度：基尼指数</a:t>
            </a:r>
          </a:p>
        </p:txBody>
      </p:sp>
      <p:sp>
        <p:nvSpPr>
          <p:cNvPr id="12" name="文本框 11">
            <a:extLst>
              <a:ext uri="{FF2B5EF4-FFF2-40B4-BE49-F238E27FC236}">
                <a16:creationId xmlns:a16="http://schemas.microsoft.com/office/drawing/2014/main" id="{80414069-585B-4805-8224-7F0AE177052A}"/>
              </a:ext>
            </a:extLst>
          </p:cNvPr>
          <p:cNvSpPr txBox="1"/>
          <p:nvPr/>
        </p:nvSpPr>
        <p:spPr>
          <a:xfrm>
            <a:off x="1559496" y="4257601"/>
            <a:ext cx="7776864"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defPPr>
              <a:defRPr lang="zh-CN"/>
            </a:defPPr>
            <a:lvl1pPr>
              <a:defRPr sz="2400">
                <a:latin typeface="+mj-ea"/>
                <a:ea typeface="+mj-ea"/>
              </a:defRPr>
            </a:lvl1pPr>
          </a:lstStyle>
          <a:p>
            <a:r>
              <a:rPr lang="en-US" altLang="zh-CN" dirty="0"/>
              <a:t>2.</a:t>
            </a:r>
            <a:r>
              <a:rPr lang="zh-CN" altLang="zh-CN" dirty="0"/>
              <a:t>属性的优度——属性划分前后的基尼指数变化程度</a:t>
            </a:r>
            <a:endParaRPr lang="zh-CN" altLang="en-US" dirty="0"/>
          </a:p>
        </p:txBody>
      </p:sp>
    </p:spTree>
    <p:extLst>
      <p:ext uri="{BB962C8B-B14F-4D97-AF65-F5344CB8AC3E}">
        <p14:creationId xmlns:p14="http://schemas.microsoft.com/office/powerpoint/2010/main" val="3721783029"/>
      </p:ext>
    </p:extLst>
  </p:cSld>
  <p:clrMapOvr>
    <a:masterClrMapping/>
  </p:clrMapOvr>
  <p:transition>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4328B6-9A95-41A8-A60E-4841A1724EBF}"/>
              </a:ext>
            </a:extLst>
          </p:cNvPr>
          <p:cNvSpPr>
            <a:spLocks noGrp="1"/>
          </p:cNvSpPr>
          <p:nvPr>
            <p:ph type="title"/>
          </p:nvPr>
        </p:nvSpPr>
        <p:spPr>
          <a:xfrm>
            <a:off x="397933" y="392510"/>
            <a:ext cx="11387667" cy="821913"/>
          </a:xfrm>
        </p:spPr>
        <p:txBody>
          <a:bodyPr wrap="square" anchor="ctr">
            <a:normAutofit/>
          </a:bodyPr>
          <a:lstStyle/>
          <a:p>
            <a:r>
              <a:rPr lang="en-US" altLang="zh-CN" dirty="0"/>
              <a:t>【7】Boosting</a:t>
            </a:r>
            <a:r>
              <a:rPr lang="zh-CN" altLang="en-US" dirty="0"/>
              <a:t>算法的演变</a:t>
            </a:r>
          </a:p>
        </p:txBody>
      </p:sp>
      <p:pic>
        <p:nvPicPr>
          <p:cNvPr id="5" name="图片 4">
            <a:extLst>
              <a:ext uri="{FF2B5EF4-FFF2-40B4-BE49-F238E27FC236}">
                <a16:creationId xmlns:a16="http://schemas.microsoft.com/office/drawing/2014/main" id="{B48956AE-8F1F-4F19-BC27-1B994D9334F4}"/>
              </a:ext>
            </a:extLst>
          </p:cNvPr>
          <p:cNvPicPr>
            <a:picLocks noChangeAspect="1"/>
          </p:cNvPicPr>
          <p:nvPr/>
        </p:nvPicPr>
        <p:blipFill>
          <a:blip r:embed="rId2"/>
          <a:stretch>
            <a:fillRect/>
          </a:stretch>
        </p:blipFill>
        <p:spPr>
          <a:xfrm>
            <a:off x="1127448" y="1988840"/>
            <a:ext cx="9459664" cy="3807515"/>
          </a:xfrm>
          <a:prstGeom prst="rect">
            <a:avLst/>
          </a:prstGeom>
          <a:noFill/>
        </p:spPr>
      </p:pic>
      <p:sp>
        <p:nvSpPr>
          <p:cNvPr id="10" name="Text Placeholder 3">
            <a:extLst>
              <a:ext uri="{FF2B5EF4-FFF2-40B4-BE49-F238E27FC236}">
                <a16:creationId xmlns:a16="http://schemas.microsoft.com/office/drawing/2014/main" id="{44244D16-2BF6-9557-0A6A-B9B650F7794B}"/>
              </a:ext>
            </a:extLst>
          </p:cNvPr>
          <p:cNvSpPr>
            <a:spLocks noGrp="1"/>
          </p:cNvSpPr>
          <p:nvPr>
            <p:ph type="body" sz="quarter" idx="14"/>
          </p:nvPr>
        </p:nvSpPr>
        <p:spPr>
          <a:xfrm>
            <a:off x="5429246" y="0"/>
            <a:ext cx="5711957" cy="260648"/>
          </a:xfrm>
        </p:spPr>
        <p:txBody>
          <a:bodyPr/>
          <a:lstStyle/>
          <a:p>
            <a:endParaRPr lang="en-US"/>
          </a:p>
        </p:txBody>
      </p:sp>
    </p:spTree>
    <p:extLst>
      <p:ext uri="{BB962C8B-B14F-4D97-AF65-F5344CB8AC3E}">
        <p14:creationId xmlns:p14="http://schemas.microsoft.com/office/powerpoint/2010/main" val="2844265592"/>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47DE8-0E2F-497C-9EA7-064A39FCFA98}"/>
              </a:ext>
            </a:extLst>
          </p:cNvPr>
          <p:cNvSpPr>
            <a:spLocks noGrp="1"/>
          </p:cNvSpPr>
          <p:nvPr>
            <p:ph type="title"/>
          </p:nvPr>
        </p:nvSpPr>
        <p:spPr>
          <a:xfrm>
            <a:off x="325822" y="692696"/>
            <a:ext cx="11387667" cy="821913"/>
          </a:xfrm>
        </p:spPr>
        <p:txBody>
          <a:bodyPr/>
          <a:lstStyle/>
          <a:p>
            <a:r>
              <a:rPr lang="zh-CN" altLang="en-US" dirty="0"/>
              <a:t>集成学习的关键</a:t>
            </a:r>
            <a:r>
              <a:rPr lang="en-US" altLang="zh-CN" dirty="0"/>
              <a:t>——</a:t>
            </a:r>
            <a:r>
              <a:rPr lang="zh-CN" altLang="en-US" b="1" dirty="0">
                <a:solidFill>
                  <a:srgbClr val="C00000"/>
                </a:solidFill>
              </a:rPr>
              <a:t>个体学习器的差异性</a:t>
            </a:r>
          </a:p>
        </p:txBody>
      </p:sp>
      <p:sp>
        <p:nvSpPr>
          <p:cNvPr id="4" name="文本占位符 3">
            <a:extLst>
              <a:ext uri="{FF2B5EF4-FFF2-40B4-BE49-F238E27FC236}">
                <a16:creationId xmlns:a16="http://schemas.microsoft.com/office/drawing/2014/main" id="{3323FD2C-8F48-46F9-928A-A339BD0381FE}"/>
              </a:ext>
            </a:extLst>
          </p:cNvPr>
          <p:cNvSpPr>
            <a:spLocks noGrp="1"/>
          </p:cNvSpPr>
          <p:nvPr>
            <p:ph type="body" sz="quarter" idx="14"/>
          </p:nvPr>
        </p:nvSpPr>
        <p:spPr/>
        <p:txBody>
          <a:bodyPr/>
          <a:lstStyle/>
          <a:p>
            <a:endParaRPr lang="zh-CN" altLang="en-US"/>
          </a:p>
        </p:txBody>
      </p:sp>
      <p:pic>
        <p:nvPicPr>
          <p:cNvPr id="5" name="图片 4" descr="图示&#10;&#10;描述已自动生成">
            <a:extLst>
              <a:ext uri="{FF2B5EF4-FFF2-40B4-BE49-F238E27FC236}">
                <a16:creationId xmlns:a16="http://schemas.microsoft.com/office/drawing/2014/main" id="{DA7346C7-6FC6-4369-8DA4-57B139489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1844824"/>
            <a:ext cx="7192129" cy="4446312"/>
          </a:xfrm>
          <a:prstGeom prst="rect">
            <a:avLst/>
          </a:prstGeom>
        </p:spPr>
      </p:pic>
    </p:spTree>
    <p:extLst>
      <p:ext uri="{BB962C8B-B14F-4D97-AF65-F5344CB8AC3E}">
        <p14:creationId xmlns:p14="http://schemas.microsoft.com/office/powerpoint/2010/main" val="4008512346"/>
      </p:ext>
    </p:extLst>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97148-73D0-4870-B072-D94A6F6FA2BF}"/>
              </a:ext>
            </a:extLst>
          </p:cNvPr>
          <p:cNvSpPr>
            <a:spLocks noGrp="1"/>
          </p:cNvSpPr>
          <p:nvPr>
            <p:ph type="title"/>
          </p:nvPr>
        </p:nvSpPr>
        <p:spPr>
          <a:xfrm>
            <a:off x="397933" y="392510"/>
            <a:ext cx="11387667" cy="821913"/>
          </a:xfrm>
        </p:spPr>
        <p:txBody>
          <a:bodyPr wrap="square" anchor="ctr">
            <a:normAutofit/>
          </a:bodyPr>
          <a:lstStyle/>
          <a:p>
            <a:r>
              <a:rPr lang="en-US" altLang="zh-CN" dirty="0"/>
              <a:t>【8】</a:t>
            </a:r>
            <a:r>
              <a:rPr lang="en-US" altLang="zh-CN" dirty="0">
                <a:effectLst/>
              </a:rPr>
              <a:t> AdaBoost</a:t>
            </a:r>
            <a:r>
              <a:rPr lang="zh-CN" altLang="zh-CN" dirty="0">
                <a:effectLst/>
              </a:rPr>
              <a:t>与</a:t>
            </a:r>
            <a:r>
              <a:rPr lang="en-US" altLang="zh-CN" dirty="0" err="1">
                <a:effectLst/>
              </a:rPr>
              <a:t>XGBoost</a:t>
            </a:r>
            <a:r>
              <a:rPr lang="zh-CN" altLang="zh-CN" dirty="0">
                <a:effectLst/>
              </a:rPr>
              <a:t>的区别</a:t>
            </a:r>
            <a:endParaRPr lang="zh-CN" altLang="en-US" dirty="0"/>
          </a:p>
        </p:txBody>
      </p:sp>
      <p:pic>
        <p:nvPicPr>
          <p:cNvPr id="4" name="图片 3" descr="表格&#10;&#10;中度可信度描述已自动生成">
            <a:extLst>
              <a:ext uri="{FF2B5EF4-FFF2-40B4-BE49-F238E27FC236}">
                <a16:creationId xmlns:a16="http://schemas.microsoft.com/office/drawing/2014/main" id="{5980B1AE-30C6-4A6C-B8D6-8904C3ED8873}"/>
              </a:ext>
            </a:extLst>
          </p:cNvPr>
          <p:cNvPicPr>
            <a:picLocks noChangeAspect="1"/>
          </p:cNvPicPr>
          <p:nvPr/>
        </p:nvPicPr>
        <p:blipFill>
          <a:blip r:embed="rId2"/>
          <a:stretch>
            <a:fillRect/>
          </a:stretch>
        </p:blipFill>
        <p:spPr>
          <a:xfrm>
            <a:off x="2194860" y="1500175"/>
            <a:ext cx="8107080" cy="4762910"/>
          </a:xfrm>
          <a:prstGeom prst="rect">
            <a:avLst/>
          </a:prstGeom>
          <a:noFill/>
        </p:spPr>
      </p:pic>
      <p:sp>
        <p:nvSpPr>
          <p:cNvPr id="15" name="Text Placeholder 3">
            <a:extLst>
              <a:ext uri="{FF2B5EF4-FFF2-40B4-BE49-F238E27FC236}">
                <a16:creationId xmlns:a16="http://schemas.microsoft.com/office/drawing/2014/main" id="{D7DCDC16-3889-A933-2697-9D708C4F717E}"/>
              </a:ext>
            </a:extLst>
          </p:cNvPr>
          <p:cNvSpPr>
            <a:spLocks noGrp="1"/>
          </p:cNvSpPr>
          <p:nvPr>
            <p:ph type="body" sz="quarter" idx="14"/>
          </p:nvPr>
        </p:nvSpPr>
        <p:spPr>
          <a:xfrm>
            <a:off x="5429246" y="0"/>
            <a:ext cx="5711957" cy="260648"/>
          </a:xfrm>
        </p:spPr>
        <p:txBody>
          <a:bodyPr/>
          <a:lstStyle/>
          <a:p>
            <a:endParaRPr lang="en-US"/>
          </a:p>
        </p:txBody>
      </p:sp>
      <p:sp>
        <p:nvSpPr>
          <p:cNvPr id="6" name="矩形: 圆角 5">
            <a:extLst>
              <a:ext uri="{FF2B5EF4-FFF2-40B4-BE49-F238E27FC236}">
                <a16:creationId xmlns:a16="http://schemas.microsoft.com/office/drawing/2014/main" id="{D4259D76-E980-4149-B251-E51796B7B360}"/>
              </a:ext>
            </a:extLst>
          </p:cNvPr>
          <p:cNvSpPr/>
          <p:nvPr/>
        </p:nvSpPr>
        <p:spPr>
          <a:xfrm>
            <a:off x="10848528" y="5805264"/>
            <a:ext cx="864096" cy="57606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P190</a:t>
            </a:r>
            <a:endParaRPr lang="zh-CN" altLang="en-US" dirty="0"/>
          </a:p>
        </p:txBody>
      </p:sp>
    </p:spTree>
    <p:extLst>
      <p:ext uri="{BB962C8B-B14F-4D97-AF65-F5344CB8AC3E}">
        <p14:creationId xmlns:p14="http://schemas.microsoft.com/office/powerpoint/2010/main" val="2460844296"/>
      </p:ext>
    </p:extLst>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C2501-1331-4D5E-B7FC-F4DEF0B08C84}"/>
              </a:ext>
            </a:extLst>
          </p:cNvPr>
          <p:cNvSpPr>
            <a:spLocks noGrp="1"/>
          </p:cNvSpPr>
          <p:nvPr>
            <p:ph type="title"/>
          </p:nvPr>
        </p:nvSpPr>
        <p:spPr/>
        <p:txBody>
          <a:bodyPr/>
          <a:lstStyle/>
          <a:p>
            <a:r>
              <a:rPr lang="en-US" altLang="zh-CN" dirty="0"/>
              <a:t>【9】</a:t>
            </a:r>
            <a:r>
              <a:rPr lang="zh-CN" altLang="en-US" dirty="0"/>
              <a:t>加性模型</a:t>
            </a:r>
          </a:p>
        </p:txBody>
      </p:sp>
      <p:sp>
        <p:nvSpPr>
          <p:cNvPr id="4" name="文本占位符 3">
            <a:extLst>
              <a:ext uri="{FF2B5EF4-FFF2-40B4-BE49-F238E27FC236}">
                <a16:creationId xmlns:a16="http://schemas.microsoft.com/office/drawing/2014/main" id="{2D622C7C-842D-4767-A3EE-8C0D8F39F5CC}"/>
              </a:ext>
            </a:extLst>
          </p:cNvPr>
          <p:cNvSpPr>
            <a:spLocks noGrp="1"/>
          </p:cNvSpPr>
          <p:nvPr>
            <p:ph type="body" sz="quarter" idx="14"/>
          </p:nvPr>
        </p:nvSpPr>
        <p:spPr/>
        <p:txBody>
          <a:bodyPr/>
          <a:lstStyle/>
          <a:p>
            <a:endParaRPr lang="zh-CN" altLang="en-US"/>
          </a:p>
        </p:txBody>
      </p:sp>
      <p:pic>
        <p:nvPicPr>
          <p:cNvPr id="26" name="图片 25">
            <a:extLst>
              <a:ext uri="{FF2B5EF4-FFF2-40B4-BE49-F238E27FC236}">
                <a16:creationId xmlns:a16="http://schemas.microsoft.com/office/drawing/2014/main" id="{91C8443C-498D-4302-B8AE-E75FC514C6F2}"/>
              </a:ext>
            </a:extLst>
          </p:cNvPr>
          <p:cNvPicPr>
            <a:picLocks noChangeAspect="1"/>
          </p:cNvPicPr>
          <p:nvPr/>
        </p:nvPicPr>
        <p:blipFill>
          <a:blip r:embed="rId2"/>
          <a:stretch>
            <a:fillRect/>
          </a:stretch>
        </p:blipFill>
        <p:spPr>
          <a:xfrm>
            <a:off x="1343472" y="1484784"/>
            <a:ext cx="7665454" cy="3528392"/>
          </a:xfrm>
          <a:prstGeom prst="rect">
            <a:avLst/>
          </a:prstGeom>
        </p:spPr>
      </p:pic>
    </p:spTree>
    <p:extLst>
      <p:ext uri="{BB962C8B-B14F-4D97-AF65-F5344CB8AC3E}">
        <p14:creationId xmlns:p14="http://schemas.microsoft.com/office/powerpoint/2010/main" val="4191025883"/>
      </p:ext>
    </p:extLst>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F61C4-CFEC-4B46-8EF1-513734592331}"/>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8FE011C7-8078-4311-9CE4-CFFF4D7B9E3E}"/>
              </a:ext>
            </a:extLst>
          </p:cNvPr>
          <p:cNvSpPr>
            <a:spLocks noGrp="1"/>
          </p:cNvSpPr>
          <p:nvPr>
            <p:ph type="body" sz="quarter" idx="14"/>
          </p:nvPr>
        </p:nvSpPr>
        <p:spPr/>
        <p:txBody>
          <a:bodyPr/>
          <a:lstStyle/>
          <a:p>
            <a:endParaRPr lang="zh-CN" altLang="en-US"/>
          </a:p>
        </p:txBody>
      </p:sp>
      <p:pic>
        <p:nvPicPr>
          <p:cNvPr id="5" name="Picture 20" descr="thankyou">
            <a:extLst>
              <a:ext uri="{FF2B5EF4-FFF2-40B4-BE49-F238E27FC236}">
                <a16:creationId xmlns:a16="http://schemas.microsoft.com/office/drawing/2014/main" id="{C6135895-C92F-47C9-82C3-C2E41160D83B}"/>
              </a:ext>
            </a:extLst>
          </p:cNvPr>
          <p:cNvPicPr>
            <a:picLocks noChangeAspect="1" noChangeArrowheads="1"/>
          </p:cNvPicPr>
          <p:nvPr/>
        </p:nvPicPr>
        <p:blipFill>
          <a:blip r:embed="rId2"/>
          <a:srcRect/>
          <a:stretch>
            <a:fillRect/>
          </a:stretch>
        </p:blipFill>
        <p:spPr bwMode="auto">
          <a:xfrm>
            <a:off x="3917786" y="865116"/>
            <a:ext cx="3960043" cy="2658574"/>
          </a:xfrm>
          <a:prstGeom prst="rect">
            <a:avLst/>
          </a:prstGeom>
          <a:noFill/>
          <a:ln w="9525">
            <a:noFill/>
            <a:miter lim="800000"/>
            <a:headEnd/>
            <a:tailEnd/>
          </a:ln>
        </p:spPr>
      </p:pic>
      <p:pic>
        <p:nvPicPr>
          <p:cNvPr id="6" name="图片 5">
            <a:extLst>
              <a:ext uri="{FF2B5EF4-FFF2-40B4-BE49-F238E27FC236}">
                <a16:creationId xmlns:a16="http://schemas.microsoft.com/office/drawing/2014/main" id="{89FA86BC-503E-4E00-833C-0EF26BADE6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4232" y="4048667"/>
            <a:ext cx="1992430" cy="1992430"/>
          </a:xfrm>
          <a:prstGeom prst="rect">
            <a:avLst/>
          </a:prstGeom>
        </p:spPr>
      </p:pic>
      <p:sp>
        <p:nvSpPr>
          <p:cNvPr id="7" name="文本框 6">
            <a:extLst>
              <a:ext uri="{FF2B5EF4-FFF2-40B4-BE49-F238E27FC236}">
                <a16:creationId xmlns:a16="http://schemas.microsoft.com/office/drawing/2014/main" id="{A121545A-CA6B-4F1F-9056-58BADFBC72E7}"/>
              </a:ext>
            </a:extLst>
          </p:cNvPr>
          <p:cNvSpPr txBox="1"/>
          <p:nvPr/>
        </p:nvSpPr>
        <p:spPr>
          <a:xfrm flipH="1">
            <a:off x="8544272" y="6202948"/>
            <a:ext cx="1575916" cy="276999"/>
          </a:xfrm>
          <a:prstGeom prst="rect">
            <a:avLst/>
          </a:prstGeom>
          <a:noFill/>
        </p:spPr>
        <p:txBody>
          <a:bodyPr wrap="square" rtlCol="0">
            <a:spAutoFit/>
          </a:bodyPr>
          <a:lstStyle/>
          <a:p>
            <a:pPr algn="ctr"/>
            <a:r>
              <a:rPr lang="zh-CN" altLang="en-US" sz="1200" dirty="0"/>
              <a:t>教学支撑平台</a:t>
            </a:r>
          </a:p>
        </p:txBody>
      </p:sp>
      <p:sp>
        <p:nvSpPr>
          <p:cNvPr id="8" name="文本框 7">
            <a:extLst>
              <a:ext uri="{FF2B5EF4-FFF2-40B4-BE49-F238E27FC236}">
                <a16:creationId xmlns:a16="http://schemas.microsoft.com/office/drawing/2014/main" id="{F4451C77-CDC0-482D-8156-2C31E3341F5F}"/>
              </a:ext>
            </a:extLst>
          </p:cNvPr>
          <p:cNvSpPr txBox="1"/>
          <p:nvPr/>
        </p:nvSpPr>
        <p:spPr>
          <a:xfrm>
            <a:off x="4709874" y="4249492"/>
            <a:ext cx="2093637" cy="1754326"/>
          </a:xfrm>
          <a:prstGeom prst="rect">
            <a:avLst/>
          </a:prstGeom>
          <a:solidFill>
            <a:schemeClr val="accent5">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en-US" altLang="zh-CN" dirty="0"/>
          </a:p>
          <a:p>
            <a:pPr algn="ctr"/>
            <a:r>
              <a:rPr lang="en-US" altLang="zh-CN" dirty="0" err="1"/>
              <a:t>chaolemen</a:t>
            </a:r>
            <a:endParaRPr lang="en-US" altLang="zh-CN" dirty="0"/>
          </a:p>
          <a:p>
            <a:pPr algn="ctr"/>
            <a:endParaRPr lang="en-US" altLang="zh-CN" dirty="0"/>
          </a:p>
          <a:p>
            <a:pPr algn="ctr"/>
            <a:r>
              <a:rPr lang="en-US" altLang="zh-CN" dirty="0"/>
              <a:t>@</a:t>
            </a:r>
          </a:p>
          <a:p>
            <a:pPr algn="ctr"/>
            <a:endParaRPr lang="en-US" altLang="zh-CN" dirty="0"/>
          </a:p>
          <a:p>
            <a:pPr algn="ctr"/>
            <a:r>
              <a:rPr lang="en-US" altLang="zh-CN" dirty="0"/>
              <a:t>ruc.edu.cn</a:t>
            </a:r>
          </a:p>
        </p:txBody>
      </p:sp>
      <p:sp>
        <p:nvSpPr>
          <p:cNvPr id="9" name="文本框 8">
            <a:extLst>
              <a:ext uri="{FF2B5EF4-FFF2-40B4-BE49-F238E27FC236}">
                <a16:creationId xmlns:a16="http://schemas.microsoft.com/office/drawing/2014/main" id="{442C7383-E08E-48AE-9AC5-A8F17611B0F2}"/>
              </a:ext>
            </a:extLst>
          </p:cNvPr>
          <p:cNvSpPr txBox="1"/>
          <p:nvPr/>
        </p:nvSpPr>
        <p:spPr>
          <a:xfrm flipH="1">
            <a:off x="4968734" y="6281201"/>
            <a:ext cx="1575916" cy="276999"/>
          </a:xfrm>
          <a:prstGeom prst="rect">
            <a:avLst/>
          </a:prstGeom>
          <a:noFill/>
        </p:spPr>
        <p:txBody>
          <a:bodyPr wrap="square" rtlCol="0">
            <a:spAutoFit/>
          </a:bodyPr>
          <a:lstStyle/>
          <a:p>
            <a:pPr algn="ctr"/>
            <a:r>
              <a:rPr lang="zh-CN" altLang="en-US" sz="1200" dirty="0"/>
              <a:t>作者联系方式</a:t>
            </a:r>
          </a:p>
        </p:txBody>
      </p:sp>
      <p:sp>
        <p:nvSpPr>
          <p:cNvPr id="11" name="文本框 10">
            <a:extLst>
              <a:ext uri="{FF2B5EF4-FFF2-40B4-BE49-F238E27FC236}">
                <a16:creationId xmlns:a16="http://schemas.microsoft.com/office/drawing/2014/main" id="{9D9DAD14-3D5B-43EC-8455-AC5A3FEEC10B}"/>
              </a:ext>
            </a:extLst>
          </p:cNvPr>
          <p:cNvSpPr txBox="1"/>
          <p:nvPr/>
        </p:nvSpPr>
        <p:spPr>
          <a:xfrm flipH="1">
            <a:off x="1703512" y="6188491"/>
            <a:ext cx="1575916" cy="276999"/>
          </a:xfrm>
          <a:prstGeom prst="rect">
            <a:avLst/>
          </a:prstGeom>
          <a:noFill/>
        </p:spPr>
        <p:txBody>
          <a:bodyPr wrap="square" rtlCol="0">
            <a:spAutoFit/>
          </a:bodyPr>
          <a:lstStyle/>
          <a:p>
            <a:pPr algn="ctr"/>
            <a:r>
              <a:rPr lang="zh-CN" altLang="en-US" sz="1200" dirty="0"/>
              <a:t>配套教材</a:t>
            </a:r>
          </a:p>
        </p:txBody>
      </p:sp>
      <p:pic>
        <p:nvPicPr>
          <p:cNvPr id="13" name="图片 12">
            <a:extLst>
              <a:ext uri="{FF2B5EF4-FFF2-40B4-BE49-F238E27FC236}">
                <a16:creationId xmlns:a16="http://schemas.microsoft.com/office/drawing/2014/main" id="{5338D5B2-E839-432F-A3DF-F3FFB5E89F56}"/>
              </a:ext>
            </a:extLst>
          </p:cNvPr>
          <p:cNvPicPr>
            <a:picLocks noChangeAspect="1"/>
          </p:cNvPicPr>
          <p:nvPr/>
        </p:nvPicPr>
        <p:blipFill>
          <a:blip r:embed="rId4"/>
          <a:stretch>
            <a:fillRect/>
          </a:stretch>
        </p:blipFill>
        <p:spPr>
          <a:xfrm>
            <a:off x="1559496" y="3947460"/>
            <a:ext cx="2093637" cy="2093637"/>
          </a:xfrm>
          <a:prstGeom prst="rect">
            <a:avLst/>
          </a:prstGeom>
        </p:spPr>
      </p:pic>
    </p:spTree>
    <p:extLst>
      <p:ext uri="{BB962C8B-B14F-4D97-AF65-F5344CB8AC3E}">
        <p14:creationId xmlns:p14="http://schemas.microsoft.com/office/powerpoint/2010/main" val="4204826683"/>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18722ECD-5958-4289-91D0-958106E16E2A}"/>
              </a:ext>
            </a:extLst>
          </p:cNvPr>
          <p:cNvSpPr>
            <a:spLocks noGrp="1"/>
          </p:cNvSpPr>
          <p:nvPr>
            <p:ph type="ctrTitle"/>
          </p:nvPr>
        </p:nvSpPr>
        <p:spPr/>
        <p:txBody>
          <a:bodyPr/>
          <a:lstStyle/>
          <a:p>
            <a:r>
              <a:rPr lang="en-US" altLang="zh-CN" dirty="0"/>
              <a:t>6.1 </a:t>
            </a:r>
            <a:r>
              <a:rPr lang="zh-CN" altLang="en-US" dirty="0"/>
              <a:t>应用场景</a:t>
            </a:r>
          </a:p>
        </p:txBody>
      </p:sp>
      <p:sp>
        <p:nvSpPr>
          <p:cNvPr id="8" name="副标题 7">
            <a:extLst>
              <a:ext uri="{FF2B5EF4-FFF2-40B4-BE49-F238E27FC236}">
                <a16:creationId xmlns:a16="http://schemas.microsoft.com/office/drawing/2014/main" id="{B8822EAA-8824-4C02-B441-8B3ED807291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217730000"/>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AAD7B-517B-4BB5-98F2-AD430B10D232}"/>
              </a:ext>
            </a:extLst>
          </p:cNvPr>
          <p:cNvSpPr>
            <a:spLocks noGrp="1"/>
          </p:cNvSpPr>
          <p:nvPr>
            <p:ph type="title"/>
          </p:nvPr>
        </p:nvSpPr>
        <p:spPr>
          <a:xfrm>
            <a:off x="397933" y="392510"/>
            <a:ext cx="9586499" cy="821913"/>
          </a:xfrm>
        </p:spPr>
        <p:txBody>
          <a:bodyPr/>
          <a:lstStyle/>
          <a:p>
            <a:r>
              <a:rPr lang="zh-CN" altLang="en-US" dirty="0"/>
              <a:t>集成学习的应用场景</a:t>
            </a:r>
          </a:p>
        </p:txBody>
      </p:sp>
      <p:sp>
        <p:nvSpPr>
          <p:cNvPr id="3" name="内容占位符 2">
            <a:extLst>
              <a:ext uri="{FF2B5EF4-FFF2-40B4-BE49-F238E27FC236}">
                <a16:creationId xmlns:a16="http://schemas.microsoft.com/office/drawing/2014/main" id="{00A01AE2-C27B-41D2-A131-5B24DE280310}"/>
              </a:ext>
            </a:extLst>
          </p:cNvPr>
          <p:cNvSpPr>
            <a:spLocks noGrp="1"/>
          </p:cNvSpPr>
          <p:nvPr>
            <p:ph idx="1"/>
          </p:nvPr>
        </p:nvSpPr>
        <p:spPr>
          <a:xfrm>
            <a:off x="812800" y="1500175"/>
            <a:ext cx="10395768" cy="4762910"/>
          </a:xfrm>
        </p:spPr>
        <p:txBody>
          <a:bodyPr/>
          <a:lstStyle/>
          <a:p>
            <a:r>
              <a:rPr lang="zh-CN" altLang="zh-CN" sz="2800" dirty="0">
                <a:effectLst/>
                <a:ea typeface="宋体" panose="02010600030101010101" pitchFamily="2" charset="-122"/>
                <a:cs typeface="宋体" panose="02010600030101010101" pitchFamily="2" charset="-122"/>
              </a:rPr>
              <a:t>个体学习器（</a:t>
            </a:r>
            <a:r>
              <a:rPr lang="en-US" altLang="zh-CN" sz="2800" dirty="0">
                <a:effectLst/>
                <a:ea typeface="宋体" panose="02010600030101010101" pitchFamily="2" charset="-122"/>
                <a:cs typeface="宋体" panose="02010600030101010101" pitchFamily="2" charset="-122"/>
              </a:rPr>
              <a:t>Individual Learner</a:t>
            </a:r>
            <a:r>
              <a:rPr lang="zh-CN" altLang="zh-CN" sz="2800" dirty="0">
                <a:effectLst/>
                <a:ea typeface="宋体" panose="02010600030101010101" pitchFamily="2" charset="-122"/>
                <a:cs typeface="宋体" panose="02010600030101010101" pitchFamily="2" charset="-122"/>
              </a:rPr>
              <a:t>）容易产生欠拟合或过拟合</a:t>
            </a:r>
            <a:r>
              <a:rPr lang="en-US" altLang="zh-CN" sz="2800" dirty="0">
                <a:effectLst/>
                <a:ea typeface="宋体" panose="02010600030101010101" pitchFamily="2" charset="-122"/>
                <a:cs typeface="宋体" panose="02010600030101010101" pitchFamily="2" charset="-122"/>
              </a:rPr>
              <a:t>,</a:t>
            </a:r>
            <a:r>
              <a:rPr lang="zh-CN" altLang="zh-CN" sz="2800" dirty="0">
                <a:effectLst/>
                <a:ea typeface="宋体" panose="02010600030101010101" pitchFamily="2" charset="-122"/>
                <a:cs typeface="宋体" panose="02010600030101010101" pitchFamily="2" charset="-122"/>
              </a:rPr>
              <a:t>无法胜任数据分析的任务</a:t>
            </a:r>
            <a:endParaRPr lang="zh-CN" altLang="en-US" sz="3600" dirty="0"/>
          </a:p>
        </p:txBody>
      </p:sp>
      <p:sp>
        <p:nvSpPr>
          <p:cNvPr id="4" name="文本占位符 3">
            <a:extLst>
              <a:ext uri="{FF2B5EF4-FFF2-40B4-BE49-F238E27FC236}">
                <a16:creationId xmlns:a16="http://schemas.microsoft.com/office/drawing/2014/main" id="{C69A9889-ACB6-492D-83DA-D26CC2E0D50E}"/>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D8949F07-DE74-4642-8D5E-B95CA5D59A0F}"/>
              </a:ext>
            </a:extLst>
          </p:cNvPr>
          <p:cNvSpPr>
            <a:spLocks noGrp="1"/>
          </p:cNvSpPr>
          <p:nvPr>
            <p:ph type="body" sz="quarter" idx="14"/>
          </p:nvPr>
        </p:nvSpPr>
        <p:spPr/>
        <p:txBody>
          <a:bodyPr/>
          <a:lstStyle/>
          <a:p>
            <a:endParaRPr lang="zh-CN" altLang="en-US"/>
          </a:p>
        </p:txBody>
      </p:sp>
      <p:pic>
        <p:nvPicPr>
          <p:cNvPr id="6" name="图片 5" descr="相关图片">
            <a:extLst>
              <a:ext uri="{FF2B5EF4-FFF2-40B4-BE49-F238E27FC236}">
                <a16:creationId xmlns:a16="http://schemas.microsoft.com/office/drawing/2014/main" id="{70B91DF9-80E3-4091-AE76-487E0B860B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143672" y="2564904"/>
            <a:ext cx="5328592" cy="3494245"/>
          </a:xfrm>
          <a:prstGeom prst="rect">
            <a:avLst/>
          </a:prstGeom>
          <a:noFill/>
          <a:ln>
            <a:noFill/>
          </a:ln>
        </p:spPr>
      </p:pic>
      <p:sp>
        <p:nvSpPr>
          <p:cNvPr id="8" name="文本框 7">
            <a:extLst>
              <a:ext uri="{FF2B5EF4-FFF2-40B4-BE49-F238E27FC236}">
                <a16:creationId xmlns:a16="http://schemas.microsoft.com/office/drawing/2014/main" id="{1621AD7C-E686-401A-B9BA-E4F13149C89E}"/>
              </a:ext>
            </a:extLst>
          </p:cNvPr>
          <p:cNvSpPr txBox="1"/>
          <p:nvPr/>
        </p:nvSpPr>
        <p:spPr>
          <a:xfrm>
            <a:off x="2393194" y="6179505"/>
            <a:ext cx="6115478" cy="369332"/>
          </a:xfrm>
          <a:prstGeom prst="rect">
            <a:avLst/>
          </a:prstGeom>
          <a:noFill/>
        </p:spPr>
        <p:txBody>
          <a:bodyPr wrap="square">
            <a:spAutoFit/>
          </a:bodyPr>
          <a:lstStyle/>
          <a:p>
            <a:pPr indent="297180" algn="ctr"/>
            <a:r>
              <a:rPr lang="zh-CN" altLang="zh-CN" sz="1800" dirty="0">
                <a:effectLst/>
                <a:latin typeface="宋体" panose="02010600030101010101" pitchFamily="2" charset="-122"/>
                <a:ea typeface="宋体" panose="02010600030101010101" pitchFamily="2" charset="-122"/>
                <a:cs typeface="宋体" panose="02010600030101010101" pitchFamily="2" charset="-122"/>
              </a:rPr>
              <a:t>图</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 6-2 </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BellKors</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 Pragmatic Chaos</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团队获得</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Netflix</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奖</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953678610"/>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0602E7D2-B067-4CED-8F6E-792E97A95F7A}"/>
              </a:ext>
            </a:extLst>
          </p:cNvPr>
          <p:cNvSpPr>
            <a:spLocks noGrp="1"/>
          </p:cNvSpPr>
          <p:nvPr>
            <p:ph type="ctrTitle"/>
          </p:nvPr>
        </p:nvSpPr>
        <p:spPr/>
        <p:txBody>
          <a:bodyPr/>
          <a:lstStyle/>
          <a:p>
            <a:r>
              <a:rPr lang="en-US" altLang="zh-CN" dirty="0"/>
              <a:t>6.2</a:t>
            </a:r>
            <a:r>
              <a:rPr lang="zh-CN" altLang="en-US" dirty="0"/>
              <a:t>算法原理</a:t>
            </a:r>
          </a:p>
        </p:txBody>
      </p:sp>
      <p:sp>
        <p:nvSpPr>
          <p:cNvPr id="7" name="副标题 6">
            <a:extLst>
              <a:ext uri="{FF2B5EF4-FFF2-40B4-BE49-F238E27FC236}">
                <a16:creationId xmlns:a16="http://schemas.microsoft.com/office/drawing/2014/main" id="{D00FFCB4-F909-4809-B764-33F246CE303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0579101"/>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F0F47-38C3-40F5-AD86-113E2CD5DCF6}"/>
              </a:ext>
            </a:extLst>
          </p:cNvPr>
          <p:cNvSpPr>
            <a:spLocks noGrp="1"/>
          </p:cNvSpPr>
          <p:nvPr>
            <p:ph type="title"/>
          </p:nvPr>
        </p:nvSpPr>
        <p:spPr>
          <a:xfrm>
            <a:off x="335360" y="722754"/>
            <a:ext cx="11387667" cy="821913"/>
          </a:xfrm>
        </p:spPr>
        <p:txBody>
          <a:bodyPr wrap="square" anchor="ctr">
            <a:normAutofit/>
          </a:bodyPr>
          <a:lstStyle/>
          <a:p>
            <a:r>
              <a:rPr lang="zh-CN" altLang="en-US" dirty="0"/>
              <a:t>集成学习的类型</a:t>
            </a:r>
          </a:p>
        </p:txBody>
      </p:sp>
      <p:pic>
        <p:nvPicPr>
          <p:cNvPr id="6" name="图片 5">
            <a:extLst>
              <a:ext uri="{FF2B5EF4-FFF2-40B4-BE49-F238E27FC236}">
                <a16:creationId xmlns:a16="http://schemas.microsoft.com/office/drawing/2014/main" id="{048946FA-CF87-4232-AB85-07895C870624}"/>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271464" y="2317835"/>
            <a:ext cx="9819704" cy="3166855"/>
          </a:xfrm>
          <a:prstGeom prst="rect">
            <a:avLst/>
          </a:prstGeom>
          <a:noFill/>
        </p:spPr>
      </p:pic>
      <p:sp>
        <p:nvSpPr>
          <p:cNvPr id="11" name="Text Placeholder 3">
            <a:extLst>
              <a:ext uri="{FF2B5EF4-FFF2-40B4-BE49-F238E27FC236}">
                <a16:creationId xmlns:a16="http://schemas.microsoft.com/office/drawing/2014/main" id="{5E39BCDC-39F0-A9E0-5FD1-62431553D625}"/>
              </a:ext>
            </a:extLst>
          </p:cNvPr>
          <p:cNvSpPr>
            <a:spLocks noGrp="1"/>
          </p:cNvSpPr>
          <p:nvPr>
            <p:ph type="body" sz="quarter" idx="13"/>
          </p:nvPr>
        </p:nvSpPr>
        <p:spPr>
          <a:xfrm>
            <a:off x="0" y="0"/>
            <a:ext cx="4416491" cy="260648"/>
          </a:xfrm>
        </p:spPr>
        <p:txBody>
          <a:bodyPr/>
          <a:lstStyle/>
          <a:p>
            <a:endParaRPr lang="en-US"/>
          </a:p>
        </p:txBody>
      </p:sp>
      <p:sp>
        <p:nvSpPr>
          <p:cNvPr id="13" name="Text Placeholder 4">
            <a:extLst>
              <a:ext uri="{FF2B5EF4-FFF2-40B4-BE49-F238E27FC236}">
                <a16:creationId xmlns:a16="http://schemas.microsoft.com/office/drawing/2014/main" id="{53EBB82B-CD70-1BE7-45F0-A2AAA32EBB16}"/>
              </a:ext>
            </a:extLst>
          </p:cNvPr>
          <p:cNvSpPr>
            <a:spLocks noGrp="1"/>
          </p:cNvSpPr>
          <p:nvPr>
            <p:ph type="body" sz="quarter" idx="14"/>
          </p:nvPr>
        </p:nvSpPr>
        <p:spPr>
          <a:xfrm>
            <a:off x="5429245" y="0"/>
            <a:ext cx="4664200" cy="214290"/>
          </a:xfrm>
        </p:spPr>
        <p:txBody>
          <a:bodyPr/>
          <a:lstStyle/>
          <a:p>
            <a:endParaRPr lang="en-US"/>
          </a:p>
        </p:txBody>
      </p:sp>
      <p:sp>
        <p:nvSpPr>
          <p:cNvPr id="15" name="Text Placeholder 5">
            <a:extLst>
              <a:ext uri="{FF2B5EF4-FFF2-40B4-BE49-F238E27FC236}">
                <a16:creationId xmlns:a16="http://schemas.microsoft.com/office/drawing/2014/main" id="{8C03DF1F-D758-B2D2-FCDE-A0CF804C55ED}"/>
              </a:ext>
            </a:extLst>
          </p:cNvPr>
          <p:cNvSpPr>
            <a:spLocks noGrp="1"/>
          </p:cNvSpPr>
          <p:nvPr>
            <p:ph type="body" sz="quarter" idx="15"/>
          </p:nvPr>
        </p:nvSpPr>
        <p:spPr>
          <a:xfrm>
            <a:off x="761963" y="6668814"/>
            <a:ext cx="9906069" cy="189186"/>
          </a:xfrm>
        </p:spPr>
        <p:txBody>
          <a:bodyPr/>
          <a:lstStyle/>
          <a:p>
            <a:endParaRPr lang="en-US"/>
          </a:p>
        </p:txBody>
      </p:sp>
    </p:spTree>
    <p:extLst>
      <p:ext uri="{BB962C8B-B14F-4D97-AF65-F5344CB8AC3E}">
        <p14:creationId xmlns:p14="http://schemas.microsoft.com/office/powerpoint/2010/main" val="369737505"/>
      </p:ext>
    </p:extLst>
  </p:cSld>
  <p:clrMapOvr>
    <a:masterClrMapping/>
  </p:clrMapOvr>
  <p:transition>
    <p:blinds dir="vert"/>
  </p:transition>
</p:sld>
</file>

<file path=ppt/theme/theme1.xml><?xml version="1.0" encoding="utf-8"?>
<a:theme xmlns:a="http://schemas.openxmlformats.org/drawingml/2006/main" name="吉祥如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吉祥如意">
      <a:majorFont>
        <a:latin typeface="Arial"/>
        <a:ea typeface="宋体"/>
        <a:cs typeface=""/>
      </a:majorFont>
      <a:minorFont>
        <a:latin typeface="Arial"/>
        <a:ea typeface="宋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13210</TotalTime>
  <Words>2393</Words>
  <Application>Microsoft Office PowerPoint</Application>
  <PresentationFormat>宽屏</PresentationFormat>
  <Paragraphs>283</Paragraphs>
  <Slides>52</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52</vt:i4>
      </vt:variant>
    </vt:vector>
  </HeadingPairs>
  <TitlesOfParts>
    <vt:vector size="61" baseType="lpstr">
      <vt:lpstr>华文中宋</vt:lpstr>
      <vt:lpstr>宋体</vt:lpstr>
      <vt:lpstr>Arial</vt:lpstr>
      <vt:lpstr>Calibri</vt:lpstr>
      <vt:lpstr>Cambria Math</vt:lpstr>
      <vt:lpstr>Times New Roman</vt:lpstr>
      <vt:lpstr>Wingdings</vt:lpstr>
      <vt:lpstr>Wingdings 2</vt:lpstr>
      <vt:lpstr>吉祥如意</vt:lpstr>
      <vt:lpstr>第6章    集成学习</vt:lpstr>
      <vt:lpstr>目录</vt:lpstr>
      <vt:lpstr>集成学习</vt:lpstr>
      <vt:lpstr>同质集成学习和异质集成学习</vt:lpstr>
      <vt:lpstr>集成学习的关键——个体学习器的差异性</vt:lpstr>
      <vt:lpstr>6.1 应用场景</vt:lpstr>
      <vt:lpstr>集成学习的应用场景</vt:lpstr>
      <vt:lpstr>6.2算法原理</vt:lpstr>
      <vt:lpstr>集成学习的类型</vt:lpstr>
      <vt:lpstr>Bagging方法</vt:lpstr>
      <vt:lpstr>Boosting 方法</vt:lpstr>
      <vt:lpstr>Stacking方法</vt:lpstr>
      <vt:lpstr>Bagging 之随机森林</vt:lpstr>
      <vt:lpstr>决策树及其主要术语</vt:lpstr>
      <vt:lpstr>基于同一个样本集生成不同决策树</vt:lpstr>
      <vt:lpstr>随机森林</vt:lpstr>
      <vt:lpstr>随机森林算法的优缺点</vt:lpstr>
      <vt:lpstr>Boosting 之 XGBoost</vt:lpstr>
      <vt:lpstr>XGBoost</vt:lpstr>
      <vt:lpstr>PowerPoint 演示文稿</vt:lpstr>
      <vt:lpstr>【1】XGBoost的关键——目标函数的定义</vt:lpstr>
      <vt:lpstr>【2】定义目标函数的难点——损失函数的泰勒展开</vt:lpstr>
      <vt:lpstr>定义目标函数的难点——损失函数的泰勒展开</vt:lpstr>
      <vt:lpstr>【3】树结构中的未知数据的参数化</vt:lpstr>
      <vt:lpstr> XGBoost算法的优缺点</vt:lpstr>
      <vt:lpstr>6.3 核心术语</vt:lpstr>
      <vt:lpstr>核心术语（1/3）</vt:lpstr>
      <vt:lpstr>集成学习中的【集成策略】</vt:lpstr>
      <vt:lpstr>投票法</vt:lpstr>
      <vt:lpstr>平均法</vt:lpstr>
      <vt:lpstr>袋外数据及袋外误差（Out of Bag Error）</vt:lpstr>
      <vt:lpstr>6.4 Python编程实践——房屋价格预测分析</vt:lpstr>
      <vt:lpstr>1. 数据及分析对象</vt:lpstr>
      <vt:lpstr>2.分析目的及任务</vt:lpstr>
      <vt:lpstr>3.方法及工具</vt:lpstr>
      <vt:lpstr>5.步骤及Python实现</vt:lpstr>
      <vt:lpstr>6.5重点与难点解读</vt:lpstr>
      <vt:lpstr>【1】RandomForestClassifier()的参数及其解读</vt:lpstr>
      <vt:lpstr>【2】随机森林超级参数图解</vt:lpstr>
      <vt:lpstr> 【3】XGBoost的超级参数及其解读</vt:lpstr>
      <vt:lpstr>【4】Z-Score标准化</vt:lpstr>
      <vt:lpstr>【5】 泰勒中值定理及泰勒展开式</vt:lpstr>
      <vt:lpstr>【6】纯度最大化与最优化分属性的选择</vt:lpstr>
      <vt:lpstr>信息熵</vt:lpstr>
      <vt:lpstr>信息增益</vt:lpstr>
      <vt:lpstr>信息增益率</vt:lpstr>
      <vt:lpstr>讨论</vt:lpstr>
      <vt:lpstr>Gini指数</vt:lpstr>
      <vt:lpstr>【7】Boosting算法的演变</vt:lpstr>
      <vt:lpstr>【8】 AdaBoost与XGBoost的区别</vt:lpstr>
      <vt:lpstr>【9】加性模型</vt:lpstr>
      <vt:lpstr>PowerPoint 演示文稿</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中国航天时代电子公司 物资管理系统</dc:title>
  <dc:creator>LENOVO User</dc:creator>
  <cp:lastModifiedBy>Soloman Soloman</cp:lastModifiedBy>
  <cp:revision>1390</cp:revision>
  <dcterms:created xsi:type="dcterms:W3CDTF">2007-03-02T11:26:21Z</dcterms:created>
  <dcterms:modified xsi:type="dcterms:W3CDTF">2022-11-05T05:16:58Z</dcterms:modified>
</cp:coreProperties>
</file>