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notesMasterIdLst>
    <p:notesMasterId r:id="rId29"/>
  </p:notesMasterIdLst>
  <p:handoutMasterIdLst>
    <p:handoutMasterId r:id="rId30"/>
  </p:handoutMasterIdLst>
  <p:sldIdLst>
    <p:sldId id="423" r:id="rId2"/>
    <p:sldId id="424" r:id="rId3"/>
    <p:sldId id="438" r:id="rId4"/>
    <p:sldId id="426" r:id="rId5"/>
    <p:sldId id="439" r:id="rId6"/>
    <p:sldId id="427" r:id="rId7"/>
    <p:sldId id="428" r:id="rId8"/>
    <p:sldId id="429" r:id="rId9"/>
    <p:sldId id="430" r:id="rId10"/>
    <p:sldId id="431" r:id="rId11"/>
    <p:sldId id="432" r:id="rId12"/>
    <p:sldId id="433" r:id="rId13"/>
    <p:sldId id="434" r:id="rId14"/>
    <p:sldId id="435" r:id="rId15"/>
    <p:sldId id="436" r:id="rId16"/>
    <p:sldId id="437" r:id="rId17"/>
    <p:sldId id="440" r:id="rId18"/>
    <p:sldId id="441" r:id="rId19"/>
    <p:sldId id="442" r:id="rId20"/>
    <p:sldId id="443" r:id="rId21"/>
    <p:sldId id="444" r:id="rId22"/>
    <p:sldId id="445" r:id="rId23"/>
    <p:sldId id="447" r:id="rId24"/>
    <p:sldId id="448" r:id="rId25"/>
    <p:sldId id="449" r:id="rId26"/>
    <p:sldId id="450" r:id="rId27"/>
    <p:sldId id="425" r:id="rId28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loman Soloman" initials="SS" lastIdx="1" clrIdx="0">
    <p:extLst>
      <p:ext uri="{19B8F6BF-5375-455C-9EA6-DF929625EA0E}">
        <p15:presenceInfo xmlns:p15="http://schemas.microsoft.com/office/powerpoint/2012/main" userId="29dff8a422dc773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AB0000"/>
    <a:srgbClr val="EDCDCB"/>
    <a:srgbClr val="A9CDCB"/>
    <a:srgbClr val="D1EBF1"/>
    <a:srgbClr val="EBF1DE"/>
    <a:srgbClr val="F1EEF4"/>
    <a:srgbClr val="DFF5A9"/>
    <a:srgbClr val="E5F7B9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深色样式 1 - 强调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 autoAdjust="0"/>
    <p:restoredTop sz="72924" autoAdjust="0"/>
  </p:normalViewPr>
  <p:slideViewPr>
    <p:cSldViewPr>
      <p:cViewPr varScale="1">
        <p:scale>
          <a:sx n="62" d="100"/>
          <a:sy n="62" d="100"/>
        </p:scale>
        <p:origin x="891" y="4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8" d="100"/>
          <a:sy n="68" d="100"/>
        </p:scale>
        <p:origin x="-2856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7889BF-1C9E-4202-BAE1-CC8FA254D37C}" type="doc">
      <dgm:prSet loTypeId="urn:microsoft.com/office/officeart/2008/layout/VerticalCurvedList" loCatId="list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F48E8C8E-9DA1-46AA-A5CC-FDEC33348D21}">
      <dgm:prSet/>
      <dgm:spPr/>
      <dgm:t>
        <a:bodyPr/>
        <a:lstStyle/>
        <a:p>
          <a:r>
            <a:rPr lang="en-US"/>
            <a:t>8.1</a:t>
          </a:r>
          <a:r>
            <a:rPr lang="zh-CN"/>
            <a:t>应用场景</a:t>
          </a:r>
        </a:p>
      </dgm:t>
    </dgm:pt>
    <dgm:pt modelId="{28082F4E-3C52-4729-BB43-9C6F7352074C}" type="parTrans" cxnId="{FC99CD8F-E9AA-4FED-850E-B44F0683A20F}">
      <dgm:prSet/>
      <dgm:spPr/>
      <dgm:t>
        <a:bodyPr/>
        <a:lstStyle/>
        <a:p>
          <a:endParaRPr lang="zh-CN" altLang="en-US"/>
        </a:p>
      </dgm:t>
    </dgm:pt>
    <dgm:pt modelId="{B04171AB-2960-4A59-A1DD-D89610EBB9F2}" type="sibTrans" cxnId="{FC99CD8F-E9AA-4FED-850E-B44F0683A20F}">
      <dgm:prSet/>
      <dgm:spPr/>
      <dgm:t>
        <a:bodyPr/>
        <a:lstStyle/>
        <a:p>
          <a:endParaRPr lang="zh-CN" altLang="en-US"/>
        </a:p>
      </dgm:t>
    </dgm:pt>
    <dgm:pt modelId="{5936180D-8FC9-4E3A-831A-329751292657}">
      <dgm:prSet/>
      <dgm:spPr/>
      <dgm:t>
        <a:bodyPr/>
        <a:lstStyle/>
        <a:p>
          <a:r>
            <a:rPr lang="en-US"/>
            <a:t>8.2</a:t>
          </a:r>
          <a:r>
            <a:rPr lang="zh-CN"/>
            <a:t>算法原理</a:t>
          </a:r>
        </a:p>
      </dgm:t>
    </dgm:pt>
    <dgm:pt modelId="{74BC35D9-2AEB-40F2-8215-36D5328D5A4C}" type="parTrans" cxnId="{61489F38-E30F-406F-9AD6-E2B8B281E5A3}">
      <dgm:prSet/>
      <dgm:spPr/>
      <dgm:t>
        <a:bodyPr/>
        <a:lstStyle/>
        <a:p>
          <a:endParaRPr lang="zh-CN" altLang="en-US"/>
        </a:p>
      </dgm:t>
    </dgm:pt>
    <dgm:pt modelId="{FC16FC60-DBE6-407C-9A3E-6A1172C15B25}" type="sibTrans" cxnId="{61489F38-E30F-406F-9AD6-E2B8B281E5A3}">
      <dgm:prSet/>
      <dgm:spPr/>
      <dgm:t>
        <a:bodyPr/>
        <a:lstStyle/>
        <a:p>
          <a:endParaRPr lang="zh-CN" altLang="en-US"/>
        </a:p>
      </dgm:t>
    </dgm:pt>
    <dgm:pt modelId="{F7AD4D4B-DC03-481A-BDA9-3E966B93219E}">
      <dgm:prSet/>
      <dgm:spPr/>
      <dgm:t>
        <a:bodyPr/>
        <a:lstStyle/>
        <a:p>
          <a:r>
            <a:rPr lang="en-US"/>
            <a:t>8.3</a:t>
          </a:r>
          <a:r>
            <a:rPr lang="zh-CN"/>
            <a:t>核心术语	</a:t>
          </a:r>
        </a:p>
      </dgm:t>
    </dgm:pt>
    <dgm:pt modelId="{F6C1CB46-175D-4310-ADAB-B9BA6ABE98B0}" type="parTrans" cxnId="{146127D5-4A63-4701-8E80-6C7505A5D167}">
      <dgm:prSet/>
      <dgm:spPr/>
      <dgm:t>
        <a:bodyPr/>
        <a:lstStyle/>
        <a:p>
          <a:endParaRPr lang="zh-CN" altLang="en-US"/>
        </a:p>
      </dgm:t>
    </dgm:pt>
    <dgm:pt modelId="{7A9DCC8D-9617-46E1-A5C6-12FB9AF3CE8C}" type="sibTrans" cxnId="{146127D5-4A63-4701-8E80-6C7505A5D167}">
      <dgm:prSet/>
      <dgm:spPr/>
      <dgm:t>
        <a:bodyPr/>
        <a:lstStyle/>
        <a:p>
          <a:endParaRPr lang="zh-CN" altLang="en-US"/>
        </a:p>
      </dgm:t>
    </dgm:pt>
    <dgm:pt modelId="{E1945FB9-3802-4F98-8F0B-8148C0FDB713}">
      <dgm:prSet/>
      <dgm:spPr/>
      <dgm:t>
        <a:bodyPr/>
        <a:lstStyle/>
        <a:p>
          <a:r>
            <a:rPr lang="en-US"/>
            <a:t>8.4 Python</a:t>
          </a:r>
          <a:r>
            <a:rPr lang="zh-CN"/>
            <a:t>编程实践</a:t>
          </a:r>
          <a:r>
            <a:rPr lang="en-US"/>
            <a:t>——</a:t>
          </a:r>
          <a:r>
            <a:rPr lang="zh-CN"/>
            <a:t>人脸检测分析</a:t>
          </a:r>
        </a:p>
      </dgm:t>
    </dgm:pt>
    <dgm:pt modelId="{122FFD39-9D7B-436E-9D85-B2F1DA8BFFFB}" type="parTrans" cxnId="{38E27BEE-9F29-44EF-8A63-E15394F6D3CB}">
      <dgm:prSet/>
      <dgm:spPr/>
      <dgm:t>
        <a:bodyPr/>
        <a:lstStyle/>
        <a:p>
          <a:endParaRPr lang="zh-CN" altLang="en-US"/>
        </a:p>
      </dgm:t>
    </dgm:pt>
    <dgm:pt modelId="{24889C66-7F51-4B5F-8327-057DD74F296E}" type="sibTrans" cxnId="{38E27BEE-9F29-44EF-8A63-E15394F6D3CB}">
      <dgm:prSet/>
      <dgm:spPr/>
      <dgm:t>
        <a:bodyPr/>
        <a:lstStyle/>
        <a:p>
          <a:endParaRPr lang="zh-CN" altLang="en-US"/>
        </a:p>
      </dgm:t>
    </dgm:pt>
    <dgm:pt modelId="{609C3167-942E-4BFA-819B-20E579D25352}">
      <dgm:prSet/>
      <dgm:spPr/>
      <dgm:t>
        <a:bodyPr/>
        <a:lstStyle/>
        <a:p>
          <a:r>
            <a:rPr lang="en-US" dirty="0"/>
            <a:t>8.5</a:t>
          </a:r>
          <a:r>
            <a:rPr lang="zh-CN" dirty="0"/>
            <a:t>重点与难点解读	</a:t>
          </a:r>
        </a:p>
      </dgm:t>
    </dgm:pt>
    <dgm:pt modelId="{09EFAE6B-9AC7-4049-8458-34BC2EA70F44}" type="parTrans" cxnId="{B28283B6-714B-403F-8AA6-18B68B950A73}">
      <dgm:prSet/>
      <dgm:spPr/>
      <dgm:t>
        <a:bodyPr/>
        <a:lstStyle/>
        <a:p>
          <a:endParaRPr lang="zh-CN" altLang="en-US"/>
        </a:p>
      </dgm:t>
    </dgm:pt>
    <dgm:pt modelId="{B7B91D5A-D3FF-4245-BEE4-88A687986DBE}" type="sibTrans" cxnId="{B28283B6-714B-403F-8AA6-18B68B950A73}">
      <dgm:prSet/>
      <dgm:spPr/>
      <dgm:t>
        <a:bodyPr/>
        <a:lstStyle/>
        <a:p>
          <a:endParaRPr lang="zh-CN" altLang="en-US"/>
        </a:p>
      </dgm:t>
    </dgm:pt>
    <dgm:pt modelId="{23DC30FE-8257-41B0-8C8E-59E28B7D2FCA}" type="pres">
      <dgm:prSet presAssocID="{337889BF-1C9E-4202-BAE1-CC8FA254D37C}" presName="Name0" presStyleCnt="0">
        <dgm:presLayoutVars>
          <dgm:chMax val="7"/>
          <dgm:chPref val="7"/>
          <dgm:dir/>
        </dgm:presLayoutVars>
      </dgm:prSet>
      <dgm:spPr/>
    </dgm:pt>
    <dgm:pt modelId="{775574AA-8AA4-47F2-A271-EB96B9E517AE}" type="pres">
      <dgm:prSet presAssocID="{337889BF-1C9E-4202-BAE1-CC8FA254D37C}" presName="Name1" presStyleCnt="0"/>
      <dgm:spPr/>
    </dgm:pt>
    <dgm:pt modelId="{5C90AB3A-DB3C-4133-A924-C510095982C3}" type="pres">
      <dgm:prSet presAssocID="{337889BF-1C9E-4202-BAE1-CC8FA254D37C}" presName="cycle" presStyleCnt="0"/>
      <dgm:spPr/>
    </dgm:pt>
    <dgm:pt modelId="{ABD2A1DD-1FA9-4AAD-A8E8-470E5CA00BA5}" type="pres">
      <dgm:prSet presAssocID="{337889BF-1C9E-4202-BAE1-CC8FA254D37C}" presName="srcNode" presStyleLbl="node1" presStyleIdx="0" presStyleCnt="5"/>
      <dgm:spPr/>
    </dgm:pt>
    <dgm:pt modelId="{990AD224-6862-461A-962D-AF633BE81D53}" type="pres">
      <dgm:prSet presAssocID="{337889BF-1C9E-4202-BAE1-CC8FA254D37C}" presName="conn" presStyleLbl="parChTrans1D2" presStyleIdx="0" presStyleCnt="1"/>
      <dgm:spPr/>
    </dgm:pt>
    <dgm:pt modelId="{594C43A7-C8FA-406C-BA0F-182CC8F6038D}" type="pres">
      <dgm:prSet presAssocID="{337889BF-1C9E-4202-BAE1-CC8FA254D37C}" presName="extraNode" presStyleLbl="node1" presStyleIdx="0" presStyleCnt="5"/>
      <dgm:spPr/>
    </dgm:pt>
    <dgm:pt modelId="{550016C9-52DB-4004-AFC8-2C076FFAB575}" type="pres">
      <dgm:prSet presAssocID="{337889BF-1C9E-4202-BAE1-CC8FA254D37C}" presName="dstNode" presStyleLbl="node1" presStyleIdx="0" presStyleCnt="5"/>
      <dgm:spPr/>
    </dgm:pt>
    <dgm:pt modelId="{17958892-712C-4432-96E4-7A468A66A70B}" type="pres">
      <dgm:prSet presAssocID="{F48E8C8E-9DA1-46AA-A5CC-FDEC33348D21}" presName="text_1" presStyleLbl="node1" presStyleIdx="0" presStyleCnt="5">
        <dgm:presLayoutVars>
          <dgm:bulletEnabled val="1"/>
        </dgm:presLayoutVars>
      </dgm:prSet>
      <dgm:spPr/>
    </dgm:pt>
    <dgm:pt modelId="{4191A2CB-31B0-4E9C-BD6C-CD11BB8A787E}" type="pres">
      <dgm:prSet presAssocID="{F48E8C8E-9DA1-46AA-A5CC-FDEC33348D21}" presName="accent_1" presStyleCnt="0"/>
      <dgm:spPr/>
    </dgm:pt>
    <dgm:pt modelId="{A1AC5873-A33B-4924-B742-F82DBA52ECB5}" type="pres">
      <dgm:prSet presAssocID="{F48E8C8E-9DA1-46AA-A5CC-FDEC33348D21}" presName="accentRepeatNode" presStyleLbl="solidFgAcc1" presStyleIdx="0" presStyleCnt="5"/>
      <dgm:spPr/>
    </dgm:pt>
    <dgm:pt modelId="{2349A6C2-F59B-4AD2-B225-E453D62D9B7C}" type="pres">
      <dgm:prSet presAssocID="{5936180D-8FC9-4E3A-831A-329751292657}" presName="text_2" presStyleLbl="node1" presStyleIdx="1" presStyleCnt="5">
        <dgm:presLayoutVars>
          <dgm:bulletEnabled val="1"/>
        </dgm:presLayoutVars>
      </dgm:prSet>
      <dgm:spPr/>
    </dgm:pt>
    <dgm:pt modelId="{31112D9D-D3D8-48B4-A71C-678FFDAABAF8}" type="pres">
      <dgm:prSet presAssocID="{5936180D-8FC9-4E3A-831A-329751292657}" presName="accent_2" presStyleCnt="0"/>
      <dgm:spPr/>
    </dgm:pt>
    <dgm:pt modelId="{DB63B18B-5698-45D7-AA6E-5C8D4E75A642}" type="pres">
      <dgm:prSet presAssocID="{5936180D-8FC9-4E3A-831A-329751292657}" presName="accentRepeatNode" presStyleLbl="solidFgAcc1" presStyleIdx="1" presStyleCnt="5"/>
      <dgm:spPr/>
    </dgm:pt>
    <dgm:pt modelId="{C66EDBEE-71FA-4A82-A11B-4BBFBFFBA446}" type="pres">
      <dgm:prSet presAssocID="{F7AD4D4B-DC03-481A-BDA9-3E966B93219E}" presName="text_3" presStyleLbl="node1" presStyleIdx="2" presStyleCnt="5">
        <dgm:presLayoutVars>
          <dgm:bulletEnabled val="1"/>
        </dgm:presLayoutVars>
      </dgm:prSet>
      <dgm:spPr/>
    </dgm:pt>
    <dgm:pt modelId="{A7E90949-A513-40A4-A05E-C3F0ECFBFF52}" type="pres">
      <dgm:prSet presAssocID="{F7AD4D4B-DC03-481A-BDA9-3E966B93219E}" presName="accent_3" presStyleCnt="0"/>
      <dgm:spPr/>
    </dgm:pt>
    <dgm:pt modelId="{2443CA1E-FC85-4557-953B-5FD583887E83}" type="pres">
      <dgm:prSet presAssocID="{F7AD4D4B-DC03-481A-BDA9-3E966B93219E}" presName="accentRepeatNode" presStyleLbl="solidFgAcc1" presStyleIdx="2" presStyleCnt="5"/>
      <dgm:spPr/>
    </dgm:pt>
    <dgm:pt modelId="{28C900B0-F3CE-42E4-BAC2-B26F58E02DA8}" type="pres">
      <dgm:prSet presAssocID="{E1945FB9-3802-4F98-8F0B-8148C0FDB713}" presName="text_4" presStyleLbl="node1" presStyleIdx="3" presStyleCnt="5">
        <dgm:presLayoutVars>
          <dgm:bulletEnabled val="1"/>
        </dgm:presLayoutVars>
      </dgm:prSet>
      <dgm:spPr/>
    </dgm:pt>
    <dgm:pt modelId="{B078C7ED-C636-41AE-982C-1F41FE1F04E2}" type="pres">
      <dgm:prSet presAssocID="{E1945FB9-3802-4F98-8F0B-8148C0FDB713}" presName="accent_4" presStyleCnt="0"/>
      <dgm:spPr/>
    </dgm:pt>
    <dgm:pt modelId="{F9F3909D-8764-42DD-AAC3-A96D94F77C3B}" type="pres">
      <dgm:prSet presAssocID="{E1945FB9-3802-4F98-8F0B-8148C0FDB713}" presName="accentRepeatNode" presStyleLbl="solidFgAcc1" presStyleIdx="3" presStyleCnt="5"/>
      <dgm:spPr/>
    </dgm:pt>
    <dgm:pt modelId="{5710E3D9-43F7-4EB5-A64C-A83284BA4802}" type="pres">
      <dgm:prSet presAssocID="{609C3167-942E-4BFA-819B-20E579D25352}" presName="text_5" presStyleLbl="node1" presStyleIdx="4" presStyleCnt="5">
        <dgm:presLayoutVars>
          <dgm:bulletEnabled val="1"/>
        </dgm:presLayoutVars>
      </dgm:prSet>
      <dgm:spPr/>
    </dgm:pt>
    <dgm:pt modelId="{7E155E04-05B0-414F-9030-E15CCE4A43F0}" type="pres">
      <dgm:prSet presAssocID="{609C3167-942E-4BFA-819B-20E579D25352}" presName="accent_5" presStyleCnt="0"/>
      <dgm:spPr/>
    </dgm:pt>
    <dgm:pt modelId="{0C41A4F2-3432-47D1-8846-D9AD974CDEF7}" type="pres">
      <dgm:prSet presAssocID="{609C3167-942E-4BFA-819B-20E579D25352}" presName="accentRepeatNode" presStyleLbl="solidFgAcc1" presStyleIdx="4" presStyleCnt="5"/>
      <dgm:spPr/>
    </dgm:pt>
  </dgm:ptLst>
  <dgm:cxnLst>
    <dgm:cxn modelId="{EAD44A09-C032-4031-BA0A-5861EE3CB7D0}" type="presOf" srcId="{B04171AB-2960-4A59-A1DD-D89610EBB9F2}" destId="{990AD224-6862-461A-962D-AF633BE81D53}" srcOrd="0" destOrd="0" presId="urn:microsoft.com/office/officeart/2008/layout/VerticalCurvedList"/>
    <dgm:cxn modelId="{61489F38-E30F-406F-9AD6-E2B8B281E5A3}" srcId="{337889BF-1C9E-4202-BAE1-CC8FA254D37C}" destId="{5936180D-8FC9-4E3A-831A-329751292657}" srcOrd="1" destOrd="0" parTransId="{74BC35D9-2AEB-40F2-8215-36D5328D5A4C}" sibTransId="{FC16FC60-DBE6-407C-9A3E-6A1172C15B25}"/>
    <dgm:cxn modelId="{FC99CD8F-E9AA-4FED-850E-B44F0683A20F}" srcId="{337889BF-1C9E-4202-BAE1-CC8FA254D37C}" destId="{F48E8C8E-9DA1-46AA-A5CC-FDEC33348D21}" srcOrd="0" destOrd="0" parTransId="{28082F4E-3C52-4729-BB43-9C6F7352074C}" sibTransId="{B04171AB-2960-4A59-A1DD-D89610EBB9F2}"/>
    <dgm:cxn modelId="{B17CC999-4E92-4B5F-9094-3885C6970BB1}" type="presOf" srcId="{F48E8C8E-9DA1-46AA-A5CC-FDEC33348D21}" destId="{17958892-712C-4432-96E4-7A468A66A70B}" srcOrd="0" destOrd="0" presId="urn:microsoft.com/office/officeart/2008/layout/VerticalCurvedList"/>
    <dgm:cxn modelId="{9C01A9A1-77BD-49E4-9442-CD6111AA7138}" type="presOf" srcId="{609C3167-942E-4BFA-819B-20E579D25352}" destId="{5710E3D9-43F7-4EB5-A64C-A83284BA4802}" srcOrd="0" destOrd="0" presId="urn:microsoft.com/office/officeart/2008/layout/VerticalCurvedList"/>
    <dgm:cxn modelId="{FD7408A7-BAC6-46F8-A736-4C39C3B37833}" type="presOf" srcId="{E1945FB9-3802-4F98-8F0B-8148C0FDB713}" destId="{28C900B0-F3CE-42E4-BAC2-B26F58E02DA8}" srcOrd="0" destOrd="0" presId="urn:microsoft.com/office/officeart/2008/layout/VerticalCurvedList"/>
    <dgm:cxn modelId="{B28283B6-714B-403F-8AA6-18B68B950A73}" srcId="{337889BF-1C9E-4202-BAE1-CC8FA254D37C}" destId="{609C3167-942E-4BFA-819B-20E579D25352}" srcOrd="4" destOrd="0" parTransId="{09EFAE6B-9AC7-4049-8458-34BC2EA70F44}" sibTransId="{B7B91D5A-D3FF-4245-BEE4-88A687986DBE}"/>
    <dgm:cxn modelId="{0576ABB8-A2B0-474E-8E6A-75B5EA4C264A}" type="presOf" srcId="{F7AD4D4B-DC03-481A-BDA9-3E966B93219E}" destId="{C66EDBEE-71FA-4A82-A11B-4BBFBFFBA446}" srcOrd="0" destOrd="0" presId="urn:microsoft.com/office/officeart/2008/layout/VerticalCurvedList"/>
    <dgm:cxn modelId="{07D0E9C8-DEFF-43BB-87F7-7E2CB3B1A7BE}" type="presOf" srcId="{5936180D-8FC9-4E3A-831A-329751292657}" destId="{2349A6C2-F59B-4AD2-B225-E453D62D9B7C}" srcOrd="0" destOrd="0" presId="urn:microsoft.com/office/officeart/2008/layout/VerticalCurvedList"/>
    <dgm:cxn modelId="{146127D5-4A63-4701-8E80-6C7505A5D167}" srcId="{337889BF-1C9E-4202-BAE1-CC8FA254D37C}" destId="{F7AD4D4B-DC03-481A-BDA9-3E966B93219E}" srcOrd="2" destOrd="0" parTransId="{F6C1CB46-175D-4310-ADAB-B9BA6ABE98B0}" sibTransId="{7A9DCC8D-9617-46E1-A5C6-12FB9AF3CE8C}"/>
    <dgm:cxn modelId="{38E27BEE-9F29-44EF-8A63-E15394F6D3CB}" srcId="{337889BF-1C9E-4202-BAE1-CC8FA254D37C}" destId="{E1945FB9-3802-4F98-8F0B-8148C0FDB713}" srcOrd="3" destOrd="0" parTransId="{122FFD39-9D7B-436E-9D85-B2F1DA8BFFFB}" sibTransId="{24889C66-7F51-4B5F-8327-057DD74F296E}"/>
    <dgm:cxn modelId="{3D8EB3F6-931C-42A4-8BD6-F322C8B33258}" type="presOf" srcId="{337889BF-1C9E-4202-BAE1-CC8FA254D37C}" destId="{23DC30FE-8257-41B0-8C8E-59E28B7D2FCA}" srcOrd="0" destOrd="0" presId="urn:microsoft.com/office/officeart/2008/layout/VerticalCurvedList"/>
    <dgm:cxn modelId="{710F5164-AC16-48E2-B416-B283B02AC274}" type="presParOf" srcId="{23DC30FE-8257-41B0-8C8E-59E28B7D2FCA}" destId="{775574AA-8AA4-47F2-A271-EB96B9E517AE}" srcOrd="0" destOrd="0" presId="urn:microsoft.com/office/officeart/2008/layout/VerticalCurvedList"/>
    <dgm:cxn modelId="{5A1E51FA-4BEF-4F14-89C3-34DCB2550B48}" type="presParOf" srcId="{775574AA-8AA4-47F2-A271-EB96B9E517AE}" destId="{5C90AB3A-DB3C-4133-A924-C510095982C3}" srcOrd="0" destOrd="0" presId="urn:microsoft.com/office/officeart/2008/layout/VerticalCurvedList"/>
    <dgm:cxn modelId="{CD563FCF-CA6C-4778-B1CD-4287C5E9024B}" type="presParOf" srcId="{5C90AB3A-DB3C-4133-A924-C510095982C3}" destId="{ABD2A1DD-1FA9-4AAD-A8E8-470E5CA00BA5}" srcOrd="0" destOrd="0" presId="urn:microsoft.com/office/officeart/2008/layout/VerticalCurvedList"/>
    <dgm:cxn modelId="{550CE19F-9B3B-4E2B-85DB-EB8FEE9DF81A}" type="presParOf" srcId="{5C90AB3A-DB3C-4133-A924-C510095982C3}" destId="{990AD224-6862-461A-962D-AF633BE81D53}" srcOrd="1" destOrd="0" presId="urn:microsoft.com/office/officeart/2008/layout/VerticalCurvedList"/>
    <dgm:cxn modelId="{0A1EBAB6-DF2E-499E-B37C-9955B0CC2785}" type="presParOf" srcId="{5C90AB3A-DB3C-4133-A924-C510095982C3}" destId="{594C43A7-C8FA-406C-BA0F-182CC8F6038D}" srcOrd="2" destOrd="0" presId="urn:microsoft.com/office/officeart/2008/layout/VerticalCurvedList"/>
    <dgm:cxn modelId="{A16949F8-CED6-4BE0-9E8E-BC64B54E489A}" type="presParOf" srcId="{5C90AB3A-DB3C-4133-A924-C510095982C3}" destId="{550016C9-52DB-4004-AFC8-2C076FFAB575}" srcOrd="3" destOrd="0" presId="urn:microsoft.com/office/officeart/2008/layout/VerticalCurvedList"/>
    <dgm:cxn modelId="{72AEFEBB-14BA-47EA-AE3D-8C9DDB4CB2AB}" type="presParOf" srcId="{775574AA-8AA4-47F2-A271-EB96B9E517AE}" destId="{17958892-712C-4432-96E4-7A468A66A70B}" srcOrd="1" destOrd="0" presId="urn:microsoft.com/office/officeart/2008/layout/VerticalCurvedList"/>
    <dgm:cxn modelId="{21B3CECF-74E5-4DD7-A709-134508F6D685}" type="presParOf" srcId="{775574AA-8AA4-47F2-A271-EB96B9E517AE}" destId="{4191A2CB-31B0-4E9C-BD6C-CD11BB8A787E}" srcOrd="2" destOrd="0" presId="urn:microsoft.com/office/officeart/2008/layout/VerticalCurvedList"/>
    <dgm:cxn modelId="{599D8B8F-0979-4FBD-97EF-26196D0212F1}" type="presParOf" srcId="{4191A2CB-31B0-4E9C-BD6C-CD11BB8A787E}" destId="{A1AC5873-A33B-4924-B742-F82DBA52ECB5}" srcOrd="0" destOrd="0" presId="urn:microsoft.com/office/officeart/2008/layout/VerticalCurvedList"/>
    <dgm:cxn modelId="{431400F5-D400-4341-B222-1FBD18E4248D}" type="presParOf" srcId="{775574AA-8AA4-47F2-A271-EB96B9E517AE}" destId="{2349A6C2-F59B-4AD2-B225-E453D62D9B7C}" srcOrd="3" destOrd="0" presId="urn:microsoft.com/office/officeart/2008/layout/VerticalCurvedList"/>
    <dgm:cxn modelId="{B3BE5505-A049-45B1-B78B-7C9FBA9C646E}" type="presParOf" srcId="{775574AA-8AA4-47F2-A271-EB96B9E517AE}" destId="{31112D9D-D3D8-48B4-A71C-678FFDAABAF8}" srcOrd="4" destOrd="0" presId="urn:microsoft.com/office/officeart/2008/layout/VerticalCurvedList"/>
    <dgm:cxn modelId="{AD82502C-0C31-442F-B30E-6BBAD03387D0}" type="presParOf" srcId="{31112D9D-D3D8-48B4-A71C-678FFDAABAF8}" destId="{DB63B18B-5698-45D7-AA6E-5C8D4E75A642}" srcOrd="0" destOrd="0" presId="urn:microsoft.com/office/officeart/2008/layout/VerticalCurvedList"/>
    <dgm:cxn modelId="{90C08FB9-921C-42B9-81CB-E00C9314A109}" type="presParOf" srcId="{775574AA-8AA4-47F2-A271-EB96B9E517AE}" destId="{C66EDBEE-71FA-4A82-A11B-4BBFBFFBA446}" srcOrd="5" destOrd="0" presId="urn:microsoft.com/office/officeart/2008/layout/VerticalCurvedList"/>
    <dgm:cxn modelId="{D290E9F3-7ED5-4300-AE1C-0D6A5DCD7A61}" type="presParOf" srcId="{775574AA-8AA4-47F2-A271-EB96B9E517AE}" destId="{A7E90949-A513-40A4-A05E-C3F0ECFBFF52}" srcOrd="6" destOrd="0" presId="urn:microsoft.com/office/officeart/2008/layout/VerticalCurvedList"/>
    <dgm:cxn modelId="{DDCD18C4-4A74-4FAF-9C25-0E5D16BA1421}" type="presParOf" srcId="{A7E90949-A513-40A4-A05E-C3F0ECFBFF52}" destId="{2443CA1E-FC85-4557-953B-5FD583887E83}" srcOrd="0" destOrd="0" presId="urn:microsoft.com/office/officeart/2008/layout/VerticalCurvedList"/>
    <dgm:cxn modelId="{2CC602C0-286A-42CB-BF32-6173287478E3}" type="presParOf" srcId="{775574AA-8AA4-47F2-A271-EB96B9E517AE}" destId="{28C900B0-F3CE-42E4-BAC2-B26F58E02DA8}" srcOrd="7" destOrd="0" presId="urn:microsoft.com/office/officeart/2008/layout/VerticalCurvedList"/>
    <dgm:cxn modelId="{A3F42723-9F51-4094-886C-D2B906D6E5E0}" type="presParOf" srcId="{775574AA-8AA4-47F2-A271-EB96B9E517AE}" destId="{B078C7ED-C636-41AE-982C-1F41FE1F04E2}" srcOrd="8" destOrd="0" presId="urn:microsoft.com/office/officeart/2008/layout/VerticalCurvedList"/>
    <dgm:cxn modelId="{AA90CC99-6D7B-46FD-AE93-539398BC9502}" type="presParOf" srcId="{B078C7ED-C636-41AE-982C-1F41FE1F04E2}" destId="{F9F3909D-8764-42DD-AAC3-A96D94F77C3B}" srcOrd="0" destOrd="0" presId="urn:microsoft.com/office/officeart/2008/layout/VerticalCurvedList"/>
    <dgm:cxn modelId="{231D5A57-F102-4FE7-9910-6CBFEFF1C4CA}" type="presParOf" srcId="{775574AA-8AA4-47F2-A271-EB96B9E517AE}" destId="{5710E3D9-43F7-4EB5-A64C-A83284BA4802}" srcOrd="9" destOrd="0" presId="urn:microsoft.com/office/officeart/2008/layout/VerticalCurvedList"/>
    <dgm:cxn modelId="{72570573-3862-4450-B9F0-AB88F9587129}" type="presParOf" srcId="{775574AA-8AA4-47F2-A271-EB96B9E517AE}" destId="{7E155E04-05B0-414F-9030-E15CCE4A43F0}" srcOrd="10" destOrd="0" presId="urn:microsoft.com/office/officeart/2008/layout/VerticalCurvedList"/>
    <dgm:cxn modelId="{4DB0E272-16BD-43ED-BB28-0068C7D18C04}" type="presParOf" srcId="{7E155E04-05B0-414F-9030-E15CCE4A43F0}" destId="{0C41A4F2-3432-47D1-8846-D9AD974CDEF7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0E9BA05-B7E4-42E3-9E8C-04DFB0D96ADD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zh-CN" altLang="en-US"/>
        </a:p>
      </dgm:t>
    </dgm:pt>
    <dgm:pt modelId="{DEFC6614-A741-450D-BC51-B57F15322EFA}">
      <dgm:prSet custT="1"/>
      <dgm:spPr/>
      <dgm:t>
        <a:bodyPr/>
        <a:lstStyle/>
        <a:p>
          <a:r>
            <a:rPr lang="zh-CN" sz="2400"/>
            <a:t>（</a:t>
          </a:r>
          <a:r>
            <a:rPr lang="en-US" sz="2400"/>
            <a:t>1</a:t>
          </a:r>
          <a:r>
            <a:rPr lang="zh-CN" sz="2400"/>
            <a:t>）学会使用</a:t>
          </a:r>
          <a:r>
            <a:rPr lang="en-US" sz="2400"/>
            <a:t>OpenCV</a:t>
          </a:r>
          <a:r>
            <a:rPr lang="zh-CN" sz="2400"/>
            <a:t>读取图片文件；</a:t>
          </a:r>
        </a:p>
      </dgm:t>
    </dgm:pt>
    <dgm:pt modelId="{63AE756D-524F-4D12-A1A2-B2E3AF4E880A}" type="parTrans" cxnId="{8F5F097F-04EE-48FF-BF00-76410C113BA3}">
      <dgm:prSet/>
      <dgm:spPr/>
      <dgm:t>
        <a:bodyPr/>
        <a:lstStyle/>
        <a:p>
          <a:endParaRPr lang="zh-CN" altLang="en-US" sz="1400"/>
        </a:p>
      </dgm:t>
    </dgm:pt>
    <dgm:pt modelId="{5FE009E7-85F8-4A54-8070-C64581E0978E}" type="sibTrans" cxnId="{8F5F097F-04EE-48FF-BF00-76410C113BA3}">
      <dgm:prSet/>
      <dgm:spPr/>
      <dgm:t>
        <a:bodyPr/>
        <a:lstStyle/>
        <a:p>
          <a:endParaRPr lang="zh-CN" altLang="en-US" sz="1400"/>
        </a:p>
      </dgm:t>
    </dgm:pt>
    <dgm:pt modelId="{8136486C-A7E4-4087-81EF-3394884EF783}">
      <dgm:prSet custT="1"/>
      <dgm:spPr/>
      <dgm:t>
        <a:bodyPr/>
        <a:lstStyle/>
        <a:p>
          <a:r>
            <a:rPr lang="zh-CN" sz="2400"/>
            <a:t>（</a:t>
          </a:r>
          <a:r>
            <a:rPr lang="en-US" sz="2400"/>
            <a:t>2</a:t>
          </a:r>
          <a:r>
            <a:rPr lang="zh-CN" sz="2400"/>
            <a:t>）学会使用</a:t>
          </a:r>
          <a:r>
            <a:rPr lang="en-US" sz="2400"/>
            <a:t>OpenCV</a:t>
          </a:r>
          <a:r>
            <a:rPr lang="zh-CN" sz="2400"/>
            <a:t>转变图片灰度图；</a:t>
          </a:r>
        </a:p>
      </dgm:t>
    </dgm:pt>
    <dgm:pt modelId="{4F3B8777-3587-455F-87B8-AAB50745362B}" type="parTrans" cxnId="{D8D804FB-CDC9-44A9-A504-AD28B9B7AF3D}">
      <dgm:prSet/>
      <dgm:spPr/>
      <dgm:t>
        <a:bodyPr/>
        <a:lstStyle/>
        <a:p>
          <a:endParaRPr lang="zh-CN" altLang="en-US" sz="1400"/>
        </a:p>
      </dgm:t>
    </dgm:pt>
    <dgm:pt modelId="{73014603-90DC-4AC1-9D4B-9BCEAFCFB891}" type="sibTrans" cxnId="{D8D804FB-CDC9-44A9-A504-AD28B9B7AF3D}">
      <dgm:prSet/>
      <dgm:spPr/>
      <dgm:t>
        <a:bodyPr/>
        <a:lstStyle/>
        <a:p>
          <a:endParaRPr lang="zh-CN" altLang="en-US" sz="1400"/>
        </a:p>
      </dgm:t>
    </dgm:pt>
    <dgm:pt modelId="{01374D5F-25D0-4FC6-ADB0-5D26117EE10D}">
      <dgm:prSet custT="1"/>
      <dgm:spPr/>
      <dgm:t>
        <a:bodyPr/>
        <a:lstStyle/>
        <a:p>
          <a:r>
            <a:rPr lang="zh-CN" sz="2400"/>
            <a:t>（</a:t>
          </a:r>
          <a:r>
            <a:rPr lang="en-US" sz="2400"/>
            <a:t>3</a:t>
          </a:r>
          <a:r>
            <a:rPr lang="zh-CN" sz="2400"/>
            <a:t>）学会使用</a:t>
          </a:r>
          <a:r>
            <a:rPr lang="en-US" sz="2400"/>
            <a:t>OpenCV</a:t>
          </a:r>
          <a:r>
            <a:rPr lang="zh-CN" sz="2400"/>
            <a:t>的</a:t>
          </a:r>
          <a:r>
            <a:rPr lang="en-US" sz="2400"/>
            <a:t>haar</a:t>
          </a:r>
          <a:r>
            <a:rPr lang="zh-CN" sz="2400"/>
            <a:t>级联分类器进行人脸检测；</a:t>
          </a:r>
        </a:p>
      </dgm:t>
    </dgm:pt>
    <dgm:pt modelId="{65257EF3-A7A8-4748-BA5C-6AC260717ECC}" type="parTrans" cxnId="{79AABEAD-E046-4FDD-ADE1-10EF9150D96B}">
      <dgm:prSet/>
      <dgm:spPr/>
      <dgm:t>
        <a:bodyPr/>
        <a:lstStyle/>
        <a:p>
          <a:endParaRPr lang="zh-CN" altLang="en-US" sz="1400"/>
        </a:p>
      </dgm:t>
    </dgm:pt>
    <dgm:pt modelId="{67AC6D8B-326A-489A-A873-E40C1918A245}" type="sibTrans" cxnId="{79AABEAD-E046-4FDD-ADE1-10EF9150D96B}">
      <dgm:prSet/>
      <dgm:spPr/>
      <dgm:t>
        <a:bodyPr/>
        <a:lstStyle/>
        <a:p>
          <a:endParaRPr lang="zh-CN" altLang="en-US" sz="1400"/>
        </a:p>
      </dgm:t>
    </dgm:pt>
    <dgm:pt modelId="{DDF9ECF2-4CB6-4446-8E9E-1CBC48964E41}">
      <dgm:prSet custT="1"/>
      <dgm:spPr/>
      <dgm:t>
        <a:bodyPr/>
        <a:lstStyle/>
        <a:p>
          <a:r>
            <a:rPr lang="zh-CN" sz="2400"/>
            <a:t>（</a:t>
          </a:r>
          <a:r>
            <a:rPr lang="en-US" sz="2400"/>
            <a:t>4</a:t>
          </a:r>
          <a:r>
            <a:rPr lang="zh-CN" sz="2400"/>
            <a:t>）学会使用</a:t>
          </a:r>
          <a:r>
            <a:rPr lang="en-US" sz="2400"/>
            <a:t>OpenCV</a:t>
          </a:r>
          <a:r>
            <a:rPr lang="zh-CN" sz="2400"/>
            <a:t>保存图片。</a:t>
          </a:r>
        </a:p>
      </dgm:t>
    </dgm:pt>
    <dgm:pt modelId="{919C122A-622B-4AE2-84DD-4BA0D499E657}" type="parTrans" cxnId="{8413C4FC-070A-45AB-AD5E-D3114D028691}">
      <dgm:prSet/>
      <dgm:spPr/>
      <dgm:t>
        <a:bodyPr/>
        <a:lstStyle/>
        <a:p>
          <a:endParaRPr lang="zh-CN" altLang="en-US" sz="1400"/>
        </a:p>
      </dgm:t>
    </dgm:pt>
    <dgm:pt modelId="{46DC7734-F9EC-4DA1-8C35-C94200F7F800}" type="sibTrans" cxnId="{8413C4FC-070A-45AB-AD5E-D3114D028691}">
      <dgm:prSet/>
      <dgm:spPr/>
      <dgm:t>
        <a:bodyPr/>
        <a:lstStyle/>
        <a:p>
          <a:endParaRPr lang="zh-CN" altLang="en-US" sz="1400"/>
        </a:p>
      </dgm:t>
    </dgm:pt>
    <dgm:pt modelId="{63977D33-252D-43F0-B9F4-034E4815E908}" type="pres">
      <dgm:prSet presAssocID="{50E9BA05-B7E4-42E3-9E8C-04DFB0D96ADD}" presName="linear" presStyleCnt="0">
        <dgm:presLayoutVars>
          <dgm:animLvl val="lvl"/>
          <dgm:resizeHandles val="exact"/>
        </dgm:presLayoutVars>
      </dgm:prSet>
      <dgm:spPr/>
    </dgm:pt>
    <dgm:pt modelId="{EC306F35-6393-4C62-8F93-B7908D056070}" type="pres">
      <dgm:prSet presAssocID="{DEFC6614-A741-450D-BC51-B57F15322EF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17C9DDE3-8B65-48BB-8FF1-EB0B3D1699F9}" type="pres">
      <dgm:prSet presAssocID="{5FE009E7-85F8-4A54-8070-C64581E0978E}" presName="spacer" presStyleCnt="0"/>
      <dgm:spPr/>
    </dgm:pt>
    <dgm:pt modelId="{601F7539-6122-4DE5-B0AA-813ED99C5BD2}" type="pres">
      <dgm:prSet presAssocID="{8136486C-A7E4-4087-81EF-3394884EF783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FEF813A1-BD44-4509-94C2-6954E28917FE}" type="pres">
      <dgm:prSet presAssocID="{73014603-90DC-4AC1-9D4B-9BCEAFCFB891}" presName="spacer" presStyleCnt="0"/>
      <dgm:spPr/>
    </dgm:pt>
    <dgm:pt modelId="{864419A4-6039-4602-8027-6E0D85AECC23}" type="pres">
      <dgm:prSet presAssocID="{01374D5F-25D0-4FC6-ADB0-5D26117EE10D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F23A9160-D5F3-464F-895D-3DFDC7C63A9F}" type="pres">
      <dgm:prSet presAssocID="{67AC6D8B-326A-489A-A873-E40C1918A245}" presName="spacer" presStyleCnt="0"/>
      <dgm:spPr/>
    </dgm:pt>
    <dgm:pt modelId="{B1D5C52B-FF0C-4BCB-98A6-9C22722CA4E1}" type="pres">
      <dgm:prSet presAssocID="{DDF9ECF2-4CB6-4446-8E9E-1CBC48964E41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37D8DD0B-3B3C-41FF-9441-638281A22682}" type="presOf" srcId="{DDF9ECF2-4CB6-4446-8E9E-1CBC48964E41}" destId="{B1D5C52B-FF0C-4BCB-98A6-9C22722CA4E1}" srcOrd="0" destOrd="0" presId="urn:microsoft.com/office/officeart/2005/8/layout/vList2"/>
    <dgm:cxn modelId="{40FBEE29-4CED-4EFB-9E09-17E46CD7EB21}" type="presOf" srcId="{8136486C-A7E4-4087-81EF-3394884EF783}" destId="{601F7539-6122-4DE5-B0AA-813ED99C5BD2}" srcOrd="0" destOrd="0" presId="urn:microsoft.com/office/officeart/2005/8/layout/vList2"/>
    <dgm:cxn modelId="{8F5F097F-04EE-48FF-BF00-76410C113BA3}" srcId="{50E9BA05-B7E4-42E3-9E8C-04DFB0D96ADD}" destId="{DEFC6614-A741-450D-BC51-B57F15322EFA}" srcOrd="0" destOrd="0" parTransId="{63AE756D-524F-4D12-A1A2-B2E3AF4E880A}" sibTransId="{5FE009E7-85F8-4A54-8070-C64581E0978E}"/>
    <dgm:cxn modelId="{329B44A3-8034-4BE2-A5FC-EB0FD36C88D5}" type="presOf" srcId="{01374D5F-25D0-4FC6-ADB0-5D26117EE10D}" destId="{864419A4-6039-4602-8027-6E0D85AECC23}" srcOrd="0" destOrd="0" presId="urn:microsoft.com/office/officeart/2005/8/layout/vList2"/>
    <dgm:cxn modelId="{79AABEAD-E046-4FDD-ADE1-10EF9150D96B}" srcId="{50E9BA05-B7E4-42E3-9E8C-04DFB0D96ADD}" destId="{01374D5F-25D0-4FC6-ADB0-5D26117EE10D}" srcOrd="2" destOrd="0" parTransId="{65257EF3-A7A8-4748-BA5C-6AC260717ECC}" sibTransId="{67AC6D8B-326A-489A-A873-E40C1918A245}"/>
    <dgm:cxn modelId="{0C20AEB4-6D1E-4A66-B4CF-F1FA5CFD5CB3}" type="presOf" srcId="{DEFC6614-A741-450D-BC51-B57F15322EFA}" destId="{EC306F35-6393-4C62-8F93-B7908D056070}" srcOrd="0" destOrd="0" presId="urn:microsoft.com/office/officeart/2005/8/layout/vList2"/>
    <dgm:cxn modelId="{0820B0F4-81AB-4A9C-9103-CFB23AE68B2B}" type="presOf" srcId="{50E9BA05-B7E4-42E3-9E8C-04DFB0D96ADD}" destId="{63977D33-252D-43F0-B9F4-034E4815E908}" srcOrd="0" destOrd="0" presId="urn:microsoft.com/office/officeart/2005/8/layout/vList2"/>
    <dgm:cxn modelId="{D8D804FB-CDC9-44A9-A504-AD28B9B7AF3D}" srcId="{50E9BA05-B7E4-42E3-9E8C-04DFB0D96ADD}" destId="{8136486C-A7E4-4087-81EF-3394884EF783}" srcOrd="1" destOrd="0" parTransId="{4F3B8777-3587-455F-87B8-AAB50745362B}" sibTransId="{73014603-90DC-4AC1-9D4B-9BCEAFCFB891}"/>
    <dgm:cxn modelId="{8413C4FC-070A-45AB-AD5E-D3114D028691}" srcId="{50E9BA05-B7E4-42E3-9E8C-04DFB0D96ADD}" destId="{DDF9ECF2-4CB6-4446-8E9E-1CBC48964E41}" srcOrd="3" destOrd="0" parTransId="{919C122A-622B-4AE2-84DD-4BA0D499E657}" sibTransId="{46DC7734-F9EC-4DA1-8C35-C94200F7F800}"/>
    <dgm:cxn modelId="{CCABDB9E-CB99-4040-8427-05877625925B}" type="presParOf" srcId="{63977D33-252D-43F0-B9F4-034E4815E908}" destId="{EC306F35-6393-4C62-8F93-B7908D056070}" srcOrd="0" destOrd="0" presId="urn:microsoft.com/office/officeart/2005/8/layout/vList2"/>
    <dgm:cxn modelId="{E49D532A-2D44-4759-8505-972B5E665001}" type="presParOf" srcId="{63977D33-252D-43F0-B9F4-034E4815E908}" destId="{17C9DDE3-8B65-48BB-8FF1-EB0B3D1699F9}" srcOrd="1" destOrd="0" presId="urn:microsoft.com/office/officeart/2005/8/layout/vList2"/>
    <dgm:cxn modelId="{9087B615-A3AC-4A8E-BC7E-3D7C3E935F11}" type="presParOf" srcId="{63977D33-252D-43F0-B9F4-034E4815E908}" destId="{601F7539-6122-4DE5-B0AA-813ED99C5BD2}" srcOrd="2" destOrd="0" presId="urn:microsoft.com/office/officeart/2005/8/layout/vList2"/>
    <dgm:cxn modelId="{C961C86D-0C4E-43CE-B747-BC4DC6ADE65D}" type="presParOf" srcId="{63977D33-252D-43F0-B9F4-034E4815E908}" destId="{FEF813A1-BD44-4509-94C2-6954E28917FE}" srcOrd="3" destOrd="0" presId="urn:microsoft.com/office/officeart/2005/8/layout/vList2"/>
    <dgm:cxn modelId="{9CDF4C93-522B-4083-9A65-5E341E4728CF}" type="presParOf" srcId="{63977D33-252D-43F0-B9F4-034E4815E908}" destId="{864419A4-6039-4602-8027-6E0D85AECC23}" srcOrd="4" destOrd="0" presId="urn:microsoft.com/office/officeart/2005/8/layout/vList2"/>
    <dgm:cxn modelId="{FD7463B4-74D7-4A63-BA84-F8BFABC39DB4}" type="presParOf" srcId="{63977D33-252D-43F0-B9F4-034E4815E908}" destId="{F23A9160-D5F3-464F-895D-3DFDC7C63A9F}" srcOrd="5" destOrd="0" presId="urn:microsoft.com/office/officeart/2005/8/layout/vList2"/>
    <dgm:cxn modelId="{315A8D39-1899-43CF-ADE2-9EFF06CBCCDC}" type="presParOf" srcId="{63977D33-252D-43F0-B9F4-034E4815E908}" destId="{B1D5C52B-FF0C-4BCB-98A6-9C22722CA4E1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0AD224-6862-461A-962D-AF633BE81D53}">
      <dsp:nvSpPr>
        <dsp:cNvPr id="0" name=""/>
        <dsp:cNvSpPr/>
      </dsp:nvSpPr>
      <dsp:spPr>
        <a:xfrm>
          <a:off x="-5385069" y="-824620"/>
          <a:ext cx="6412151" cy="6412151"/>
        </a:xfrm>
        <a:prstGeom prst="blockArc">
          <a:avLst>
            <a:gd name="adj1" fmla="val 18900000"/>
            <a:gd name="adj2" fmla="val 2700000"/>
            <a:gd name="adj3" fmla="val 337"/>
          </a:avLst>
        </a:prstGeom>
        <a:noFill/>
        <a:ln w="48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958892-712C-4432-96E4-7A468A66A70B}">
      <dsp:nvSpPr>
        <dsp:cNvPr id="0" name=""/>
        <dsp:cNvSpPr/>
      </dsp:nvSpPr>
      <dsp:spPr>
        <a:xfrm>
          <a:off x="449121" y="297586"/>
          <a:ext cx="9061717" cy="595554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5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72721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8.1</a:t>
          </a:r>
          <a:r>
            <a:rPr lang="zh-CN" sz="2900" kern="1200"/>
            <a:t>应用场景</a:t>
          </a:r>
        </a:p>
      </dsp:txBody>
      <dsp:txXfrm>
        <a:off x="449121" y="297586"/>
        <a:ext cx="9061717" cy="595554"/>
      </dsp:txXfrm>
    </dsp:sp>
    <dsp:sp modelId="{A1AC5873-A33B-4924-B742-F82DBA52ECB5}">
      <dsp:nvSpPr>
        <dsp:cNvPr id="0" name=""/>
        <dsp:cNvSpPr/>
      </dsp:nvSpPr>
      <dsp:spPr>
        <a:xfrm>
          <a:off x="76900" y="223142"/>
          <a:ext cx="744442" cy="74444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349A6C2-F59B-4AD2-B225-E453D62D9B7C}">
      <dsp:nvSpPr>
        <dsp:cNvPr id="0" name=""/>
        <dsp:cNvSpPr/>
      </dsp:nvSpPr>
      <dsp:spPr>
        <a:xfrm>
          <a:off x="875878" y="1190632"/>
          <a:ext cx="8634960" cy="595554"/>
        </a:xfrm>
        <a:prstGeom prst="rect">
          <a:avLst/>
        </a:prstGeom>
        <a:gradFill rotWithShape="0">
          <a:gsLst>
            <a:gs pos="0">
              <a:schemeClr val="accent5">
                <a:hueOff val="-1838336"/>
                <a:satOff val="-2557"/>
                <a:lumOff val="-981"/>
                <a:alphaOff val="0"/>
                <a:shade val="47500"/>
                <a:satMod val="137000"/>
              </a:schemeClr>
            </a:gs>
            <a:gs pos="55000">
              <a:schemeClr val="accent5">
                <a:hueOff val="-1838336"/>
                <a:satOff val="-2557"/>
                <a:lumOff val="-981"/>
                <a:alphaOff val="0"/>
                <a:shade val="69000"/>
                <a:satMod val="137000"/>
              </a:schemeClr>
            </a:gs>
            <a:gs pos="100000">
              <a:schemeClr val="accent5">
                <a:hueOff val="-1838336"/>
                <a:satOff val="-2557"/>
                <a:lumOff val="-981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72721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8.2</a:t>
          </a:r>
          <a:r>
            <a:rPr lang="zh-CN" sz="2900" kern="1200"/>
            <a:t>算法原理</a:t>
          </a:r>
        </a:p>
      </dsp:txBody>
      <dsp:txXfrm>
        <a:off x="875878" y="1190632"/>
        <a:ext cx="8634960" cy="595554"/>
      </dsp:txXfrm>
    </dsp:sp>
    <dsp:sp modelId="{DB63B18B-5698-45D7-AA6E-5C8D4E75A642}">
      <dsp:nvSpPr>
        <dsp:cNvPr id="0" name=""/>
        <dsp:cNvSpPr/>
      </dsp:nvSpPr>
      <dsp:spPr>
        <a:xfrm>
          <a:off x="503657" y="1116187"/>
          <a:ext cx="744442" cy="74444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5">
              <a:hueOff val="-1838336"/>
              <a:satOff val="-2557"/>
              <a:lumOff val="-981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66EDBEE-71FA-4A82-A11B-4BBFBFFBA446}">
      <dsp:nvSpPr>
        <dsp:cNvPr id="0" name=""/>
        <dsp:cNvSpPr/>
      </dsp:nvSpPr>
      <dsp:spPr>
        <a:xfrm>
          <a:off x="1006858" y="2083677"/>
          <a:ext cx="8503980" cy="595554"/>
        </a:xfrm>
        <a:prstGeom prst="rect">
          <a:avLst/>
        </a:prstGeom>
        <a:gradFill rotWithShape="0">
          <a:gsLst>
            <a:gs pos="0">
              <a:schemeClr val="accent5">
                <a:hueOff val="-3676672"/>
                <a:satOff val="-5114"/>
                <a:lumOff val="-1961"/>
                <a:alphaOff val="0"/>
                <a:shade val="47500"/>
                <a:satMod val="137000"/>
              </a:schemeClr>
            </a:gs>
            <a:gs pos="55000">
              <a:schemeClr val="accent5">
                <a:hueOff val="-3676672"/>
                <a:satOff val="-5114"/>
                <a:lumOff val="-1961"/>
                <a:alphaOff val="0"/>
                <a:shade val="69000"/>
                <a:satMod val="137000"/>
              </a:schemeClr>
            </a:gs>
            <a:gs pos="100000">
              <a:schemeClr val="accent5">
                <a:hueOff val="-3676672"/>
                <a:satOff val="-5114"/>
                <a:lumOff val="-1961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72721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8.3</a:t>
          </a:r>
          <a:r>
            <a:rPr lang="zh-CN" sz="2900" kern="1200"/>
            <a:t>核心术语	</a:t>
          </a:r>
        </a:p>
      </dsp:txBody>
      <dsp:txXfrm>
        <a:off x="1006858" y="2083677"/>
        <a:ext cx="8503980" cy="595554"/>
      </dsp:txXfrm>
    </dsp:sp>
    <dsp:sp modelId="{2443CA1E-FC85-4557-953B-5FD583887E83}">
      <dsp:nvSpPr>
        <dsp:cNvPr id="0" name=""/>
        <dsp:cNvSpPr/>
      </dsp:nvSpPr>
      <dsp:spPr>
        <a:xfrm>
          <a:off x="634637" y="2009233"/>
          <a:ext cx="744442" cy="74444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5">
              <a:hueOff val="-3676672"/>
              <a:satOff val="-5114"/>
              <a:lumOff val="-1961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8C900B0-F3CE-42E4-BAC2-B26F58E02DA8}">
      <dsp:nvSpPr>
        <dsp:cNvPr id="0" name=""/>
        <dsp:cNvSpPr/>
      </dsp:nvSpPr>
      <dsp:spPr>
        <a:xfrm>
          <a:off x="875878" y="2976723"/>
          <a:ext cx="8634960" cy="595554"/>
        </a:xfrm>
        <a:prstGeom prst="rect">
          <a:avLst/>
        </a:prstGeom>
        <a:gradFill rotWithShape="0">
          <a:gsLst>
            <a:gs pos="0">
              <a:schemeClr val="accent5">
                <a:hueOff val="-5515009"/>
                <a:satOff val="-7671"/>
                <a:lumOff val="-2942"/>
                <a:alphaOff val="0"/>
                <a:shade val="47500"/>
                <a:satMod val="137000"/>
              </a:schemeClr>
            </a:gs>
            <a:gs pos="55000">
              <a:schemeClr val="accent5">
                <a:hueOff val="-5515009"/>
                <a:satOff val="-7671"/>
                <a:lumOff val="-2942"/>
                <a:alphaOff val="0"/>
                <a:shade val="69000"/>
                <a:satMod val="137000"/>
              </a:schemeClr>
            </a:gs>
            <a:gs pos="100000">
              <a:schemeClr val="accent5">
                <a:hueOff val="-5515009"/>
                <a:satOff val="-7671"/>
                <a:lumOff val="-2942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72721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8.4 Python</a:t>
          </a:r>
          <a:r>
            <a:rPr lang="zh-CN" sz="2900" kern="1200"/>
            <a:t>编程实践</a:t>
          </a:r>
          <a:r>
            <a:rPr lang="en-US" sz="2900" kern="1200"/>
            <a:t>——</a:t>
          </a:r>
          <a:r>
            <a:rPr lang="zh-CN" sz="2900" kern="1200"/>
            <a:t>人脸检测分析</a:t>
          </a:r>
        </a:p>
      </dsp:txBody>
      <dsp:txXfrm>
        <a:off x="875878" y="2976723"/>
        <a:ext cx="8634960" cy="595554"/>
      </dsp:txXfrm>
    </dsp:sp>
    <dsp:sp modelId="{F9F3909D-8764-42DD-AAC3-A96D94F77C3B}">
      <dsp:nvSpPr>
        <dsp:cNvPr id="0" name=""/>
        <dsp:cNvSpPr/>
      </dsp:nvSpPr>
      <dsp:spPr>
        <a:xfrm>
          <a:off x="503657" y="2902279"/>
          <a:ext cx="744442" cy="74444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5">
              <a:hueOff val="-5515009"/>
              <a:satOff val="-7671"/>
              <a:lumOff val="-2942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710E3D9-43F7-4EB5-A64C-A83284BA4802}">
      <dsp:nvSpPr>
        <dsp:cNvPr id="0" name=""/>
        <dsp:cNvSpPr/>
      </dsp:nvSpPr>
      <dsp:spPr>
        <a:xfrm>
          <a:off x="449121" y="3869769"/>
          <a:ext cx="9061717" cy="595554"/>
        </a:xfrm>
        <a:prstGeom prst="rect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hade val="47500"/>
                <a:satMod val="137000"/>
              </a:schemeClr>
            </a:gs>
            <a:gs pos="55000">
              <a:schemeClr val="accent5">
                <a:hueOff val="-7353344"/>
                <a:satOff val="-10228"/>
                <a:lumOff val="-3922"/>
                <a:alphaOff val="0"/>
                <a:shade val="69000"/>
                <a:satMod val="137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72721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8.5</a:t>
          </a:r>
          <a:r>
            <a:rPr lang="zh-CN" sz="2900" kern="1200" dirty="0"/>
            <a:t>重点与难点解读	</a:t>
          </a:r>
        </a:p>
      </dsp:txBody>
      <dsp:txXfrm>
        <a:off x="449121" y="3869769"/>
        <a:ext cx="9061717" cy="595554"/>
      </dsp:txXfrm>
    </dsp:sp>
    <dsp:sp modelId="{0C41A4F2-3432-47D1-8846-D9AD974CDEF7}">
      <dsp:nvSpPr>
        <dsp:cNvPr id="0" name=""/>
        <dsp:cNvSpPr/>
      </dsp:nvSpPr>
      <dsp:spPr>
        <a:xfrm>
          <a:off x="76900" y="3795324"/>
          <a:ext cx="744442" cy="74444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306F35-6393-4C62-8F93-B7908D056070}">
      <dsp:nvSpPr>
        <dsp:cNvPr id="0" name=""/>
        <dsp:cNvSpPr/>
      </dsp:nvSpPr>
      <dsp:spPr>
        <a:xfrm>
          <a:off x="0" y="29011"/>
          <a:ext cx="9171632" cy="84240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5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400" kern="1200"/>
            <a:t>（</a:t>
          </a:r>
          <a:r>
            <a:rPr lang="en-US" sz="2400" kern="1200"/>
            <a:t>1</a:t>
          </a:r>
          <a:r>
            <a:rPr lang="zh-CN" sz="2400" kern="1200"/>
            <a:t>）学会使用</a:t>
          </a:r>
          <a:r>
            <a:rPr lang="en-US" sz="2400" kern="1200"/>
            <a:t>OpenCV</a:t>
          </a:r>
          <a:r>
            <a:rPr lang="zh-CN" sz="2400" kern="1200"/>
            <a:t>读取图片文件；</a:t>
          </a:r>
        </a:p>
      </dsp:txBody>
      <dsp:txXfrm>
        <a:off x="41123" y="70134"/>
        <a:ext cx="9089386" cy="760154"/>
      </dsp:txXfrm>
    </dsp:sp>
    <dsp:sp modelId="{601F7539-6122-4DE5-B0AA-813ED99C5BD2}">
      <dsp:nvSpPr>
        <dsp:cNvPr id="0" name=""/>
        <dsp:cNvSpPr/>
      </dsp:nvSpPr>
      <dsp:spPr>
        <a:xfrm>
          <a:off x="0" y="1001012"/>
          <a:ext cx="9171632" cy="842400"/>
        </a:xfrm>
        <a:prstGeom prst="roundRect">
          <a:avLst/>
        </a:prstGeom>
        <a:gradFill rotWithShape="0">
          <a:gsLst>
            <a:gs pos="0">
              <a:schemeClr val="accent5">
                <a:hueOff val="-2451115"/>
                <a:satOff val="-3409"/>
                <a:lumOff val="-1307"/>
                <a:alphaOff val="0"/>
                <a:shade val="47500"/>
                <a:satMod val="137000"/>
              </a:schemeClr>
            </a:gs>
            <a:gs pos="55000">
              <a:schemeClr val="accent5">
                <a:hueOff val="-2451115"/>
                <a:satOff val="-3409"/>
                <a:lumOff val="-1307"/>
                <a:alphaOff val="0"/>
                <a:shade val="69000"/>
                <a:satMod val="137000"/>
              </a:schemeClr>
            </a:gs>
            <a:gs pos="100000">
              <a:schemeClr val="accent5">
                <a:hueOff val="-2451115"/>
                <a:satOff val="-3409"/>
                <a:lumOff val="-1307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400" kern="1200"/>
            <a:t>（</a:t>
          </a:r>
          <a:r>
            <a:rPr lang="en-US" sz="2400" kern="1200"/>
            <a:t>2</a:t>
          </a:r>
          <a:r>
            <a:rPr lang="zh-CN" sz="2400" kern="1200"/>
            <a:t>）学会使用</a:t>
          </a:r>
          <a:r>
            <a:rPr lang="en-US" sz="2400" kern="1200"/>
            <a:t>OpenCV</a:t>
          </a:r>
          <a:r>
            <a:rPr lang="zh-CN" sz="2400" kern="1200"/>
            <a:t>转变图片灰度图；</a:t>
          </a:r>
        </a:p>
      </dsp:txBody>
      <dsp:txXfrm>
        <a:off x="41123" y="1042135"/>
        <a:ext cx="9089386" cy="760154"/>
      </dsp:txXfrm>
    </dsp:sp>
    <dsp:sp modelId="{864419A4-6039-4602-8027-6E0D85AECC23}">
      <dsp:nvSpPr>
        <dsp:cNvPr id="0" name=""/>
        <dsp:cNvSpPr/>
      </dsp:nvSpPr>
      <dsp:spPr>
        <a:xfrm>
          <a:off x="0" y="1973012"/>
          <a:ext cx="9171632" cy="842400"/>
        </a:xfrm>
        <a:prstGeom prst="roundRect">
          <a:avLst/>
        </a:prstGeom>
        <a:gradFill rotWithShape="0">
          <a:gsLst>
            <a:gs pos="0">
              <a:schemeClr val="accent5">
                <a:hueOff val="-4902230"/>
                <a:satOff val="-6819"/>
                <a:lumOff val="-2615"/>
                <a:alphaOff val="0"/>
                <a:shade val="47500"/>
                <a:satMod val="137000"/>
              </a:schemeClr>
            </a:gs>
            <a:gs pos="55000">
              <a:schemeClr val="accent5">
                <a:hueOff val="-4902230"/>
                <a:satOff val="-6819"/>
                <a:lumOff val="-2615"/>
                <a:alphaOff val="0"/>
                <a:shade val="69000"/>
                <a:satMod val="137000"/>
              </a:schemeClr>
            </a:gs>
            <a:gs pos="100000">
              <a:schemeClr val="accent5">
                <a:hueOff val="-4902230"/>
                <a:satOff val="-6819"/>
                <a:lumOff val="-2615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400" kern="1200"/>
            <a:t>（</a:t>
          </a:r>
          <a:r>
            <a:rPr lang="en-US" sz="2400" kern="1200"/>
            <a:t>3</a:t>
          </a:r>
          <a:r>
            <a:rPr lang="zh-CN" sz="2400" kern="1200"/>
            <a:t>）学会使用</a:t>
          </a:r>
          <a:r>
            <a:rPr lang="en-US" sz="2400" kern="1200"/>
            <a:t>OpenCV</a:t>
          </a:r>
          <a:r>
            <a:rPr lang="zh-CN" sz="2400" kern="1200"/>
            <a:t>的</a:t>
          </a:r>
          <a:r>
            <a:rPr lang="en-US" sz="2400" kern="1200"/>
            <a:t>haar</a:t>
          </a:r>
          <a:r>
            <a:rPr lang="zh-CN" sz="2400" kern="1200"/>
            <a:t>级联分类器进行人脸检测；</a:t>
          </a:r>
        </a:p>
      </dsp:txBody>
      <dsp:txXfrm>
        <a:off x="41123" y="2014135"/>
        <a:ext cx="9089386" cy="760154"/>
      </dsp:txXfrm>
    </dsp:sp>
    <dsp:sp modelId="{B1D5C52B-FF0C-4BCB-98A6-9C22722CA4E1}">
      <dsp:nvSpPr>
        <dsp:cNvPr id="0" name=""/>
        <dsp:cNvSpPr/>
      </dsp:nvSpPr>
      <dsp:spPr>
        <a:xfrm>
          <a:off x="0" y="2945012"/>
          <a:ext cx="9171632" cy="842400"/>
        </a:xfrm>
        <a:prstGeom prst="roundRect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hade val="47500"/>
                <a:satMod val="137000"/>
              </a:schemeClr>
            </a:gs>
            <a:gs pos="55000">
              <a:schemeClr val="accent5">
                <a:hueOff val="-7353344"/>
                <a:satOff val="-10228"/>
                <a:lumOff val="-3922"/>
                <a:alphaOff val="0"/>
                <a:shade val="69000"/>
                <a:satMod val="137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400" kern="1200"/>
            <a:t>（</a:t>
          </a:r>
          <a:r>
            <a:rPr lang="en-US" sz="2400" kern="1200"/>
            <a:t>4</a:t>
          </a:r>
          <a:r>
            <a:rPr lang="zh-CN" sz="2400" kern="1200"/>
            <a:t>）学会使用</a:t>
          </a:r>
          <a:r>
            <a:rPr lang="en-US" sz="2400" kern="1200"/>
            <a:t>OpenCV</a:t>
          </a:r>
          <a:r>
            <a:rPr lang="zh-CN" sz="2400" kern="1200"/>
            <a:t>保存图片。</a:t>
          </a:r>
        </a:p>
      </dsp:txBody>
      <dsp:txXfrm>
        <a:off x="41123" y="2986135"/>
        <a:ext cx="9089386" cy="7601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603956DB-3DDD-4A5C-B49C-D2C31DEFF1EE}" type="datetimeFigureOut">
              <a:rPr lang="zh-CN" altLang="en-US"/>
              <a:pPr>
                <a:defRPr/>
              </a:pPr>
              <a:t>2022/9/1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C08E804E-75B2-4F6E-8CC5-FE553309BAB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9169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BC748C56-3290-41A9-AF4C-A788D6EE5A6E}" type="datetimeFigureOut">
              <a:rPr lang="zh-CN" altLang="en-US"/>
              <a:pPr>
                <a:defRPr/>
              </a:pPr>
              <a:t>2022/9/1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433EE737-1498-4668-B890-9C96984E2B5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84359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5366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68692"/>
            <a:ext cx="12192000" cy="716692"/>
          </a:xfrm>
          <a:prstGeom prst="rect">
            <a:avLst/>
          </a:prstGeom>
        </p:spPr>
      </p:pic>
      <p:sp>
        <p:nvSpPr>
          <p:cNvPr id="93347" name="Rectangle 163"/>
          <p:cNvSpPr>
            <a:spLocks noGrp="1" noRot="1" noChangeArrowheads="1"/>
          </p:cNvSpPr>
          <p:nvPr>
            <p:ph type="ctrTitle"/>
          </p:nvPr>
        </p:nvSpPr>
        <p:spPr>
          <a:xfrm>
            <a:off x="914400" y="2438400"/>
            <a:ext cx="6693768" cy="1143000"/>
          </a:xfrm>
        </p:spPr>
        <p:txBody>
          <a:bodyPr/>
          <a:lstStyle>
            <a:lvl1pPr>
              <a:defRPr b="1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93351" name="Rectangle 167"/>
          <p:cNvSpPr>
            <a:spLocks noGrp="1" noRot="1" noChangeArrowheads="1"/>
          </p:cNvSpPr>
          <p:nvPr>
            <p:ph type="subTitle" idx="1"/>
          </p:nvPr>
        </p:nvSpPr>
        <p:spPr>
          <a:xfrm>
            <a:off x="2495600" y="4038602"/>
            <a:ext cx="5040560" cy="1752600"/>
          </a:xfrm>
        </p:spPr>
        <p:txBody>
          <a:bodyPr/>
          <a:lstStyle>
            <a:lvl1pPr marL="0" indent="0" algn="l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" name="Rectangle 164"/>
          <p:cNvSpPr>
            <a:spLocks noGrp="1" noChangeArrowheads="1"/>
          </p:cNvSpPr>
          <p:nvPr>
            <p:ph type="dt" sz="half" idx="10"/>
          </p:nvPr>
        </p:nvSpPr>
        <p:spPr>
          <a:xfrm>
            <a:off x="402167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6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6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1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EED4B5-0C05-40D5-9780-3FEBEA4424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7369" y="404664"/>
            <a:ext cx="7488832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83401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4156947"/>
      </p:ext>
    </p:extLst>
  </p:cSld>
  <p:clrMapOvr>
    <a:masterClrMapping/>
  </p:clrMapOvr>
  <p:transition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85830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8090432"/>
      </p:ext>
    </p:extLst>
  </p:cSld>
  <p:clrMapOvr>
    <a:masterClrMapping/>
  </p:clrMapOvr>
  <p:transition>
    <p:blinds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93031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9901369"/>
      </p:ext>
    </p:extLst>
  </p:cSld>
  <p:clrMapOvr>
    <a:masterClrMapping/>
  </p:clrMapOvr>
  <p:transition>
    <p:blinds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3112033"/>
      </p:ext>
    </p:extLst>
  </p:cSld>
  <p:clrMapOvr>
    <a:masterClrMapping/>
  </p:clrMapOvr>
  <p:transition>
    <p:blinds dir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02323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8745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6485428"/>
      </p:ext>
    </p:extLst>
  </p:cSld>
  <p:clrMapOvr>
    <a:masterClrMapping/>
  </p:clrMapOvr>
  <p:transition>
    <p:blinds dir="ver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9035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7548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177288"/>
      </p:ext>
    </p:extLst>
  </p:cSld>
  <p:clrMapOvr>
    <a:masterClrMapping/>
  </p:clrMapOvr>
  <p:transition>
    <p:blinds dir="vert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1733" y="404664"/>
            <a:ext cx="800651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1544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0897775"/>
      </p:ext>
    </p:extLst>
  </p:cSld>
  <p:clrMapOvr>
    <a:masterClrMapping/>
  </p:clrMapOvr>
  <p:transition>
    <p:blinds dir="vert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2668529"/>
      </p:ext>
    </p:extLst>
  </p:cSld>
  <p:clrMapOvr>
    <a:masterClrMapping/>
  </p:clrMapOvr>
  <p:transition>
    <p:blinds dir="vert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146339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73147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1995740"/>
      </p:ext>
    </p:extLst>
  </p:cSld>
  <p:clrMapOvr>
    <a:masterClrMapping/>
  </p:clrMapOvr>
  <p:transition>
    <p:blinds dir="vert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2570170"/>
      </p:ext>
    </p:extLst>
  </p:cSld>
  <p:clrMapOvr>
    <a:masterClrMapping/>
  </p:clrMapOvr>
  <p:transition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21023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79536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76268277"/>
      </p:ext>
    </p:extLst>
  </p:cSld>
  <p:clrMapOvr>
    <a:masterClrMapping/>
  </p:clrMapOvr>
  <p:transition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426259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1139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826835"/>
      </p:ext>
    </p:extLst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642283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2741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9535157"/>
      </p:ext>
    </p:extLst>
  </p:cSld>
  <p:clrMapOvr>
    <a:masterClrMapping/>
  </p:clrMapOvr>
  <p:transition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86299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37143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1155909"/>
      </p:ext>
    </p:extLst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35425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93938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6414529"/>
      </p:ext>
    </p:extLst>
  </p:cSld>
  <p:clrMapOvr>
    <a:masterClrMapping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1429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9942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3628026"/>
      </p:ext>
    </p:extLst>
  </p:cSld>
  <p:clrMapOvr>
    <a:masterClrMapping/>
  </p:clrMapOvr>
  <p:transition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1834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0348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764391"/>
      </p:ext>
    </p:extLst>
  </p:cSld>
  <p:clrMapOvr>
    <a:masterClrMapping/>
  </p:clrMapOvr>
  <p:transition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49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812800" y="1600200"/>
            <a:ext cx="7224184" cy="449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6868" name="Rectangle 248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97933" y="404814"/>
            <a:ext cx="7639051" cy="966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92410" name="Rectangle 25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1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1" name="Rectangle 25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76184" y="6524626"/>
            <a:ext cx="38608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92412" name="Rectangle 2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3368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1C477B47-DDB5-489C-BB25-ED0A340F489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55" name="TextBox 154"/>
          <p:cNvSpPr txBox="1"/>
          <p:nvPr userDrawn="1"/>
        </p:nvSpPr>
        <p:spPr>
          <a:xfrm>
            <a:off x="1" y="-2380"/>
            <a:ext cx="5422900" cy="27622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56" name="TextBox 155"/>
          <p:cNvSpPr txBox="1"/>
          <p:nvPr userDrawn="1"/>
        </p:nvSpPr>
        <p:spPr>
          <a:xfrm>
            <a:off x="0" y="6581775"/>
            <a:ext cx="12192000" cy="338138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>
            <a:spAutoFit/>
          </a:bodyPr>
          <a:lstStyle/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</a:rPr>
              <a:t>P. </a:t>
            </a:r>
            <a:fld id="{F733E731-9750-4C10-BCFC-31D1A9368162}" type="slidenum">
              <a:rPr lang="en-US" altLang="zh-CN" sz="1600">
                <a:solidFill>
                  <a:schemeClr val="bg1"/>
                </a:solidFill>
              </a:rPr>
              <a:pPr algn="r">
                <a:defRPr/>
              </a:pPr>
              <a:t>‹#›</a:t>
            </a:fld>
            <a:r>
              <a:rPr lang="en-US" altLang="zh-CN" sz="1600" dirty="0">
                <a:solidFill>
                  <a:schemeClr val="bg1"/>
                </a:solidFill>
              </a:rPr>
              <a:t> 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57" name="TextBox 156"/>
          <p:cNvSpPr txBox="1"/>
          <p:nvPr userDrawn="1"/>
        </p:nvSpPr>
        <p:spPr>
          <a:xfrm>
            <a:off x="5422901" y="-3996"/>
            <a:ext cx="6769100" cy="27622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1" name="文本占位符 156"/>
          <p:cNvSpPr txBox="1">
            <a:spLocks/>
          </p:cNvSpPr>
          <p:nvPr userDrawn="1"/>
        </p:nvSpPr>
        <p:spPr>
          <a:xfrm>
            <a:off x="551384" y="6597352"/>
            <a:ext cx="10729192" cy="317798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indent="-342900" algn="ctr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altLang="zh-CN" sz="105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【</a:t>
            </a:r>
            <a:r>
              <a:rPr lang="zh-CN" altLang="en-US" sz="105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配套教材</a:t>
            </a:r>
            <a:r>
              <a:rPr lang="en-US" altLang="zh-CN" sz="105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】</a:t>
            </a:r>
            <a:r>
              <a:rPr lang="zh-CN" altLang="en-US" sz="105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朝乐门</a:t>
            </a:r>
            <a:r>
              <a:rPr lang="en-US" altLang="zh-CN" sz="105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  <a:r>
              <a:rPr lang="zh-CN" altLang="en-US" sz="105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数据分析原理与实践</a:t>
            </a:r>
            <a:r>
              <a:rPr lang="en-US" altLang="zh-CN" sz="105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——</a:t>
            </a:r>
            <a:r>
              <a:rPr lang="zh-CN" altLang="en-US" sz="105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基于经典算法及</a:t>
            </a:r>
            <a:r>
              <a:rPr lang="en-US" altLang="zh-CN" sz="105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Python</a:t>
            </a:r>
            <a:r>
              <a:rPr lang="zh-CN" altLang="en-US" sz="105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编程实现</a:t>
            </a:r>
            <a:r>
              <a:rPr lang="en-US" altLang="zh-CN" sz="105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[M].</a:t>
            </a:r>
            <a:r>
              <a:rPr lang="zh-CN" altLang="en-US" sz="105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北京</a:t>
            </a:r>
            <a:r>
              <a:rPr lang="en-US" altLang="zh-CN" sz="105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</a:t>
            </a:r>
            <a:r>
              <a:rPr lang="zh-CN" altLang="en-US" sz="105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机械工业出版社</a:t>
            </a:r>
            <a:r>
              <a:rPr lang="en-US" altLang="zh-CN" sz="1050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,2022.</a:t>
            </a:r>
            <a:endParaRPr lang="zh-CN" altLang="en-US" sz="1050" kern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2" name="文本占位符 156"/>
          <p:cNvSpPr txBox="1">
            <a:spLocks/>
          </p:cNvSpPr>
          <p:nvPr userDrawn="1"/>
        </p:nvSpPr>
        <p:spPr>
          <a:xfrm>
            <a:off x="1" y="0"/>
            <a:ext cx="4415367" cy="260350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endParaRPr lang="zh-CN" altLang="en-US" sz="1200" kern="0" dirty="0">
              <a:latin typeface="+mn-lt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56" r:id="rId1"/>
    <p:sldLayoutId id="2147484357" r:id="rId2"/>
    <p:sldLayoutId id="2147484355" r:id="rId3"/>
    <p:sldLayoutId id="2147484358" r:id="rId4"/>
    <p:sldLayoutId id="2147484359" r:id="rId5"/>
    <p:sldLayoutId id="2147484360" r:id="rId6"/>
    <p:sldLayoutId id="2147484361" r:id="rId7"/>
    <p:sldLayoutId id="2147484362" r:id="rId8"/>
    <p:sldLayoutId id="2147484363" r:id="rId9"/>
    <p:sldLayoutId id="2147484364" r:id="rId10"/>
    <p:sldLayoutId id="2147484365" r:id="rId11"/>
    <p:sldLayoutId id="2147484366" r:id="rId12"/>
    <p:sldLayoutId id="2147484367" r:id="rId13"/>
    <p:sldLayoutId id="2147484369" r:id="rId14"/>
    <p:sldLayoutId id="2147484370" r:id="rId15"/>
    <p:sldLayoutId id="2147484372" r:id="rId16"/>
    <p:sldLayoutId id="2147484373" r:id="rId17"/>
    <p:sldLayoutId id="2147484374" r:id="rId18"/>
    <p:sldLayoutId id="2147484377" r:id="rId19"/>
    <p:sldLayoutId id="2147484446" r:id="rId20"/>
  </p:sldLayoutIdLst>
  <p:transition>
    <p:blinds dir="vert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itchFamily="2" charset="2"/>
        <a:buChar char="Ø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 2" pitchFamily="18" charset="2"/>
        <a:buChar char="¡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Ø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ctrTitle"/>
          </p:nvPr>
        </p:nvSpPr>
        <p:spPr>
          <a:xfrm>
            <a:off x="2567608" y="2418454"/>
            <a:ext cx="7485856" cy="1143000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zh-CN" altLang="en-US" sz="3200" b="0" dirty="0">
                <a:solidFill>
                  <a:schemeClr val="bg2">
                    <a:lumMod val="10000"/>
                  </a:schemeClr>
                </a:solidFill>
              </a:rPr>
              <a:t>第</a:t>
            </a:r>
            <a:r>
              <a:rPr lang="en-US" altLang="zh-CN" sz="3200" b="0" dirty="0">
                <a:solidFill>
                  <a:schemeClr val="bg2">
                    <a:lumMod val="10000"/>
                  </a:schemeClr>
                </a:solidFill>
              </a:rPr>
              <a:t>8</a:t>
            </a:r>
            <a:r>
              <a:rPr lang="zh-CN" altLang="en-US" sz="3200" b="0" dirty="0">
                <a:solidFill>
                  <a:schemeClr val="bg2">
                    <a:lumMod val="10000"/>
                  </a:schemeClr>
                </a:solidFill>
              </a:rPr>
              <a:t>章</a:t>
            </a:r>
            <a:br>
              <a:rPr lang="en-US" altLang="zh-CN" sz="3200" b="0" dirty="0">
                <a:solidFill>
                  <a:schemeClr val="bg2">
                    <a:lumMod val="10000"/>
                  </a:schemeClr>
                </a:solidFill>
              </a:rPr>
            </a:br>
            <a:r>
              <a:rPr lang="en-US" altLang="zh-CN" sz="3200" b="0" dirty="0">
                <a:solidFill>
                  <a:schemeClr val="bg2">
                    <a:lumMod val="10000"/>
                  </a:schemeClr>
                </a:solidFill>
              </a:rPr>
              <a:t>         </a:t>
            </a:r>
            <a:r>
              <a:rPr lang="zh-CN" altLang="en-US" sz="6000" dirty="0"/>
              <a:t>图像处理</a:t>
            </a:r>
            <a:endParaRPr lang="zh-CN" altLang="en-US" sz="6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4339" name="副标题 2"/>
          <p:cNvSpPr>
            <a:spLocks noGrp="1"/>
          </p:cNvSpPr>
          <p:nvPr>
            <p:ph type="subTitle" idx="1"/>
          </p:nvPr>
        </p:nvSpPr>
        <p:spPr>
          <a:xfrm>
            <a:off x="5087888" y="4437112"/>
            <a:ext cx="5040560" cy="1752600"/>
          </a:xfrm>
        </p:spPr>
        <p:txBody>
          <a:bodyPr/>
          <a:lstStyle/>
          <a:p>
            <a:r>
              <a:rPr lang="zh-CN" altLang="en-US" dirty="0"/>
              <a:t>朝乐门 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中国人民大学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chaolemen@ruc.edu.cn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3359517"/>
      </p:ext>
    </p:extLst>
  </p:cSld>
  <p:clrMapOvr>
    <a:masterClrMapping/>
  </p:clrMapOvr>
  <p:transition>
    <p:blinds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D741557F-01B3-4A33-A0A8-4D14540E4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851397"/>
            <a:ext cx="11387667" cy="821913"/>
          </a:xfrm>
        </p:spPr>
        <p:txBody>
          <a:bodyPr/>
          <a:lstStyle/>
          <a:p>
            <a:r>
              <a:rPr lang="zh-CN" altLang="en-US" dirty="0"/>
              <a:t>维奥拉</a:t>
            </a:r>
            <a:r>
              <a:rPr lang="en-US" altLang="zh-CN" dirty="0"/>
              <a:t>-</a:t>
            </a:r>
            <a:r>
              <a:rPr lang="zh-CN" altLang="en-US" dirty="0"/>
              <a:t>琼斯目标检测框架 （</a:t>
            </a:r>
            <a:r>
              <a:rPr lang="en-US" altLang="zh-CN" dirty="0"/>
              <a:t>Viola–Jones object detection framework</a:t>
            </a:r>
            <a:r>
              <a:rPr lang="zh-CN" altLang="en-US" dirty="0"/>
              <a:t>）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A339B112-DDCA-4089-A293-A36BCE908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400" y="2276872"/>
            <a:ext cx="10871200" cy="3626173"/>
          </a:xfrm>
        </p:spPr>
        <p:txBody>
          <a:bodyPr/>
          <a:lstStyle/>
          <a:p>
            <a:pPr marL="0" indent="0" algn="ctr">
              <a:lnSpc>
                <a:spcPct val="200000"/>
              </a:lnSpc>
              <a:buNone/>
            </a:pPr>
            <a:r>
              <a:rPr lang="en-US" altLang="zh-CN" sz="4000" b="1" dirty="0" err="1">
                <a:effectLst/>
                <a:latin typeface="宋体" panose="02010600030101010101" pitchFamily="2" charset="-122"/>
                <a:cs typeface="宋体" panose="02010600030101010101" pitchFamily="2" charset="-122"/>
              </a:rPr>
              <a:t>Haar</a:t>
            </a:r>
            <a:r>
              <a:rPr lang="zh-CN" altLang="zh-CN" sz="4000" b="1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分类器</a:t>
            </a:r>
            <a:r>
              <a:rPr lang="en-US" altLang="zh-CN" sz="4000" b="1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</a:p>
          <a:p>
            <a:pPr marL="0" indent="0" algn="ctr">
              <a:lnSpc>
                <a:spcPct val="200000"/>
              </a:lnSpc>
              <a:buNone/>
            </a:pPr>
            <a:r>
              <a:rPr lang="en-US" altLang="zh-CN" sz="4000" b="1" dirty="0" err="1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Haar</a:t>
            </a:r>
            <a:r>
              <a:rPr lang="en-US" altLang="zh-CN" sz="4000" b="1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-like</a:t>
            </a:r>
            <a:r>
              <a:rPr lang="zh-CN" altLang="zh-CN" sz="4000" b="1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特征</a:t>
            </a:r>
            <a:r>
              <a:rPr lang="en-US" altLang="zh-CN" sz="4000" b="1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+</a:t>
            </a:r>
            <a:r>
              <a:rPr lang="zh-CN" altLang="zh-CN" sz="4000" b="1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积分图法</a:t>
            </a:r>
            <a:r>
              <a:rPr lang="en-US" altLang="zh-CN" sz="4000" b="1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+AdaBoost</a:t>
            </a:r>
            <a:r>
              <a:rPr lang="zh-CN" altLang="zh-CN" sz="4000" b="1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算法</a:t>
            </a:r>
            <a:r>
              <a:rPr lang="en-US" altLang="zh-CN" sz="4000" b="1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+</a:t>
            </a:r>
            <a:r>
              <a:rPr lang="zh-CN" altLang="zh-CN" sz="4000" b="1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级联 </a:t>
            </a:r>
            <a:endParaRPr lang="zh-CN" altLang="en-US" sz="4800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CFF54A62-9C76-46F0-A41B-E3CF188CE3F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8</a:t>
            </a:r>
            <a:r>
              <a:rPr lang="zh-CN" altLang="en-US" dirty="0"/>
              <a:t>章 图像处理</a:t>
            </a:r>
          </a:p>
        </p:txBody>
      </p:sp>
    </p:spTree>
    <p:extLst>
      <p:ext uri="{BB962C8B-B14F-4D97-AF65-F5344CB8AC3E}">
        <p14:creationId xmlns:p14="http://schemas.microsoft.com/office/powerpoint/2010/main" val="68665296"/>
      </p:ext>
    </p:extLst>
  </p:cSld>
  <p:clrMapOvr>
    <a:masterClrMapping/>
  </p:clrMapOvr>
  <p:transition>
    <p:blinds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D741557F-01B3-4A33-A0A8-4D14540E44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8.3 </a:t>
            </a:r>
            <a:r>
              <a:rPr lang="zh-CN" altLang="en-US" dirty="0"/>
              <a:t>核心术语</a:t>
            </a:r>
          </a:p>
        </p:txBody>
      </p:sp>
    </p:spTree>
    <p:extLst>
      <p:ext uri="{BB962C8B-B14F-4D97-AF65-F5344CB8AC3E}">
        <p14:creationId xmlns:p14="http://schemas.microsoft.com/office/powerpoint/2010/main" val="280872781"/>
      </p:ext>
    </p:extLst>
  </p:cSld>
  <p:clrMapOvr>
    <a:masterClrMapping/>
  </p:clrMapOvr>
  <p:transition>
    <p:blinds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D741557F-01B3-4A33-A0A8-4D14540E4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 wrap="square" anchor="ctr">
            <a:normAutofit/>
          </a:bodyPr>
          <a:lstStyle/>
          <a:p>
            <a:r>
              <a:rPr lang="en-US" altLang="zh-CN" dirty="0" err="1"/>
              <a:t>Haar</a:t>
            </a:r>
            <a:r>
              <a:rPr lang="en-US" altLang="zh-CN" dirty="0"/>
              <a:t>-like</a:t>
            </a:r>
            <a:r>
              <a:rPr lang="zh-CN" altLang="en-US" dirty="0"/>
              <a:t>特征原型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F2B3E21-5415-4530-8404-5F09C24ACBA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302" y="1500175"/>
            <a:ext cx="8820196" cy="4762910"/>
          </a:xfrm>
          <a:prstGeom prst="rect">
            <a:avLst/>
          </a:prstGeom>
          <a:noFill/>
        </p:spPr>
      </p:pic>
      <p:sp>
        <p:nvSpPr>
          <p:cNvPr id="8" name="文本占位符 7">
            <a:extLst>
              <a:ext uri="{FF2B5EF4-FFF2-40B4-BE49-F238E27FC236}">
                <a16:creationId xmlns:a16="http://schemas.microsoft.com/office/drawing/2014/main" id="{CFF54A62-9C76-46F0-A41B-E3CF188CE3F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 wrap="square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dirty="0"/>
              <a:t>第</a:t>
            </a:r>
            <a:r>
              <a:rPr lang="en-US" altLang="zh-CN" dirty="0"/>
              <a:t>8</a:t>
            </a:r>
            <a:r>
              <a:rPr lang="zh-CN" altLang="en-US" dirty="0"/>
              <a:t>章 图像处理</a:t>
            </a:r>
            <a:endParaRPr lang="zh-CN" altLang="en-US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07D24532-12FC-94E6-2964-A0ED71BDA5B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653D7833-7403-83C7-0F58-959B5F46A8F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867728"/>
      </p:ext>
    </p:extLst>
  </p:cSld>
  <p:clrMapOvr>
    <a:masterClrMapping/>
  </p:clrMapOvr>
  <p:transition>
    <p:blinds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D741557F-01B3-4A33-A0A8-4D14540E4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Haar</a:t>
            </a:r>
            <a:r>
              <a:rPr lang="en-US" altLang="zh-CN" dirty="0"/>
              <a:t>-like</a:t>
            </a:r>
            <a:r>
              <a:rPr lang="zh-CN" altLang="en-US" dirty="0"/>
              <a:t>特征值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CFF54A62-9C76-46F0-A41B-E3CF188CE3F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8</a:t>
            </a:r>
            <a:r>
              <a:rPr lang="zh-CN" altLang="en-US" dirty="0"/>
              <a:t>章 图像处理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C4A41B4F-743A-4578-A05B-13D6C169321E}"/>
                  </a:ext>
                </a:extLst>
              </p:cNvPr>
              <p:cNvSpPr txBox="1"/>
              <p:nvPr/>
            </p:nvSpPr>
            <p:spPr>
              <a:xfrm>
                <a:off x="911424" y="2924944"/>
                <a:ext cx="10513168" cy="17626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20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i="1">
                        <a:latin typeface="Cambria Math" panose="02040503050406030204" pitchFamily="18" charset="0"/>
                        <a:cs typeface="宋体" panose="02010600030101010101" pitchFamily="2" charset="-122"/>
                      </a:rPr>
                      <m:t>f</m:t>
                    </m:r>
                    <m:r>
                      <a:rPr lang="en-US" altLang="zh-CN" sz="2800" i="1" smtClean="0">
                        <a:effectLst/>
                        <a:latin typeface="Cambria Math" panose="02040503050406030204" pitchFamily="18" charset="0"/>
                        <a:cs typeface="宋体" panose="02010600030101010101" pitchFamily="2" charset="-122"/>
                      </a:rPr>
                      <m:t>𝑒𝑎𝑡𝑢𝑟𝑒𝑉𝑎𝑙𝑢𝑒</m:t>
                    </m:r>
                    <m:d>
                      <m:dPr>
                        <m:ctrlPr>
                          <a:rPr lang="zh-CN" altLang="zh-CN" sz="2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effectLst/>
                            <a:latin typeface="Cambria Math" panose="02040503050406030204" pitchFamily="18" charset="0"/>
                            <a:cs typeface="宋体" panose="02010600030101010101" pitchFamily="2" charset="-122"/>
                          </a:rPr>
                          <m:t>𝑥</m:t>
                        </m:r>
                      </m:e>
                    </m:d>
                    <m:r>
                      <a:rPr lang="en-US" altLang="zh-CN" sz="2800" i="1">
                        <a:effectLst/>
                        <a:latin typeface="Cambria Math" panose="02040503050406030204" pitchFamily="18" charset="0"/>
                        <a:cs typeface="宋体" panose="02010600030101010101" pitchFamily="2" charset="-122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zh-CN" altLang="zh-CN" sz="2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800" i="1">
                            <a:effectLst/>
                            <a:latin typeface="Cambria Math" panose="02040503050406030204" pitchFamily="18" charset="0"/>
                            <a:cs typeface="宋体" panose="02010600030101010101" pitchFamily="2" charset="-122"/>
                          </a:rPr>
                          <m:t>𝑃𝑖𝑥𝑒𝑙</m:t>
                        </m:r>
                        <m:r>
                          <a:rPr lang="en-US" altLang="zh-CN" sz="2800" i="1">
                            <a:effectLst/>
                            <a:latin typeface="Cambria Math" panose="02040503050406030204" pitchFamily="18" charset="0"/>
                            <a:cs typeface="宋体" panose="02010600030101010101" pitchFamily="2" charset="-122"/>
                          </a:rPr>
                          <m:t>∈</m:t>
                        </m:r>
                        <m:r>
                          <a:rPr lang="en-US" altLang="zh-CN" sz="2800" i="1">
                            <a:effectLst/>
                            <a:latin typeface="Cambria Math" panose="02040503050406030204" pitchFamily="18" charset="0"/>
                            <a:cs typeface="宋体" panose="02010600030101010101" pitchFamily="2" charset="-122"/>
                          </a:rPr>
                          <m:t>𝑎𝑙𝑙</m:t>
                        </m:r>
                      </m:sub>
                      <m:sup/>
                      <m:e>
                        <m:r>
                          <a:rPr lang="en-US" altLang="zh-CN" sz="2800" i="1">
                            <a:effectLst/>
                            <a:latin typeface="Cambria Math" panose="02040503050406030204" pitchFamily="18" charset="0"/>
                            <a:cs typeface="宋体" panose="02010600030101010101" pitchFamily="2" charset="-122"/>
                          </a:rPr>
                          <m:t>𝑃𝑖𝑥𝑒𝑙</m:t>
                        </m:r>
                        <m:r>
                          <a:rPr lang="en-US" altLang="zh-CN" sz="2800" i="1">
                            <a:effectLst/>
                            <a:latin typeface="Cambria Math" panose="02040503050406030204" pitchFamily="18" charset="0"/>
                            <a:cs typeface="宋体" panose="02010600030101010101" pitchFamily="2" charset="-122"/>
                          </a:rPr>
                          <m:t>∗ </m:t>
                        </m:r>
                        <m:sSub>
                          <m:sSubPr>
                            <m:ctrlPr>
                              <a:rPr lang="zh-CN" altLang="zh-CN" sz="2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effectLst/>
                                <a:latin typeface="Cambria Math" panose="02040503050406030204" pitchFamily="18" charset="0"/>
                                <a:cs typeface="宋体" panose="02010600030101010101" pitchFamily="2" charset="-122"/>
                              </a:rPr>
                              <m:t>𝑤𝑒𝑖𝑔</m:t>
                            </m:r>
                            <m:r>
                              <a:rPr lang="en-US" altLang="zh-CN" sz="2800" i="1">
                                <a:effectLst/>
                                <a:latin typeface="Cambria Math" panose="02040503050406030204" pitchFamily="18" charset="0"/>
                                <a:ea typeface="MS Gothic" panose="020B0609070205080204" pitchFamily="49" charset="-128"/>
                                <a:cs typeface="MS Gothic" panose="020B0609070205080204" pitchFamily="49" charset="-128"/>
                              </a:rPr>
                              <m:t>h</m:t>
                            </m:r>
                            <m:r>
                              <a:rPr lang="en-US" altLang="zh-CN" sz="2800" i="1">
                                <a:effectLst/>
                                <a:latin typeface="Cambria Math" panose="02040503050406030204" pitchFamily="18" charset="0"/>
                                <a:cs typeface="宋体" panose="02010600030101010101" pitchFamily="2" charset="-122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800" i="1">
                                <a:effectLst/>
                                <a:latin typeface="Cambria Math" panose="02040503050406030204" pitchFamily="18" charset="0"/>
                                <a:cs typeface="宋体" panose="02010600030101010101" pitchFamily="2" charset="-122"/>
                              </a:rPr>
                              <m:t>𝑎𝑙𝑙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zh-CN" sz="2800" dirty="0">
                    <a:effectLst/>
                    <a:latin typeface="宋体" panose="02010600030101010101" pitchFamily="2" charset="-122"/>
                    <a:cs typeface="宋体" panose="02010600030101010101" pitchFamily="2" charset="-122"/>
                  </a:rPr>
                  <a:t>+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zh-CN" altLang="zh-CN" sz="2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800" i="1">
                            <a:effectLst/>
                            <a:latin typeface="Cambria Math" panose="02040503050406030204" pitchFamily="18" charset="0"/>
                            <a:cs typeface="宋体" panose="02010600030101010101" pitchFamily="2" charset="-122"/>
                          </a:rPr>
                          <m:t>𝑃𝑖𝑥𝑒𝑙</m:t>
                        </m:r>
                        <m:r>
                          <a:rPr lang="en-US" altLang="zh-CN" sz="2800" i="1">
                            <a:effectLst/>
                            <a:latin typeface="Cambria Math" panose="02040503050406030204" pitchFamily="18" charset="0"/>
                            <a:cs typeface="宋体" panose="02010600030101010101" pitchFamily="2" charset="-122"/>
                          </a:rPr>
                          <m:t>∈</m:t>
                        </m:r>
                        <m:r>
                          <a:rPr lang="en-US" altLang="zh-CN" sz="2800" i="1">
                            <a:effectLst/>
                            <a:latin typeface="Cambria Math" panose="02040503050406030204" pitchFamily="18" charset="0"/>
                            <a:cs typeface="宋体" panose="02010600030101010101" pitchFamily="2" charset="-122"/>
                          </a:rPr>
                          <m:t>𝑏𝑎𝑙𝑐𝑘</m:t>
                        </m:r>
                      </m:sub>
                      <m:sup/>
                      <m:e>
                        <m:r>
                          <a:rPr lang="en-US" altLang="zh-CN" sz="2800" i="1">
                            <a:effectLst/>
                            <a:latin typeface="Cambria Math" panose="02040503050406030204" pitchFamily="18" charset="0"/>
                            <a:cs typeface="宋体" panose="02010600030101010101" pitchFamily="2" charset="-122"/>
                          </a:rPr>
                          <m:t>𝑃𝑖𝑥𝑒𝑙</m:t>
                        </m:r>
                        <m:r>
                          <a:rPr lang="en-US" altLang="zh-CN" sz="2800" i="1">
                            <a:effectLst/>
                            <a:latin typeface="Cambria Math" panose="02040503050406030204" pitchFamily="18" charset="0"/>
                            <a:cs typeface="宋体" panose="02010600030101010101" pitchFamily="2" charset="-122"/>
                          </a:rPr>
                          <m:t>∗ </m:t>
                        </m:r>
                        <m:sSub>
                          <m:sSubPr>
                            <m:ctrlPr>
                              <a:rPr lang="zh-CN" altLang="zh-CN" sz="2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effectLst/>
                                <a:latin typeface="Cambria Math" panose="02040503050406030204" pitchFamily="18" charset="0"/>
                                <a:cs typeface="宋体" panose="02010600030101010101" pitchFamily="2" charset="-122"/>
                              </a:rPr>
                              <m:t>𝑤𝑒𝑖𝑔</m:t>
                            </m:r>
                            <m:r>
                              <a:rPr lang="en-US" altLang="zh-CN" sz="2800" i="1">
                                <a:effectLst/>
                                <a:latin typeface="Cambria Math" panose="02040503050406030204" pitchFamily="18" charset="0"/>
                                <a:ea typeface="MS Gothic" panose="020B0609070205080204" pitchFamily="49" charset="-128"/>
                                <a:cs typeface="MS Gothic" panose="020B0609070205080204" pitchFamily="49" charset="-128"/>
                              </a:rPr>
                              <m:t>h</m:t>
                            </m:r>
                            <m:r>
                              <a:rPr lang="en-US" altLang="zh-CN" sz="2800" i="1">
                                <a:effectLst/>
                                <a:latin typeface="Cambria Math" panose="02040503050406030204" pitchFamily="18" charset="0"/>
                                <a:cs typeface="宋体" panose="02010600030101010101" pitchFamily="2" charset="-122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800" i="1">
                                <a:effectLst/>
                                <a:latin typeface="Cambria Math" panose="02040503050406030204" pitchFamily="18" charset="0"/>
                                <a:cs typeface="宋体" panose="02010600030101010101" pitchFamily="2" charset="-122"/>
                              </a:rPr>
                              <m:t>𝑏𝑙𝑎𝑐𝑘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zh-CN" sz="2800" dirty="0">
                    <a:effectLst/>
                    <a:latin typeface="宋体" panose="02010600030101010101" pitchFamily="2" charset="-122"/>
                    <a:cs typeface="宋体" panose="02010600030101010101" pitchFamily="2" charset="-122"/>
                  </a:rPr>
                  <a:t> 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C4A41B4F-743A-4578-A05B-13D6C16932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424" y="2924944"/>
                <a:ext cx="10513168" cy="1762662"/>
              </a:xfrm>
              <a:prstGeom prst="rect">
                <a:avLst/>
              </a:prstGeom>
              <a:blipFill>
                <a:blip r:embed="rId2"/>
                <a:stretch>
                  <a:fillRect b="-72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5766856"/>
      </p:ext>
    </p:extLst>
  </p:cSld>
  <p:clrMapOvr>
    <a:masterClrMapping/>
  </p:clrMapOvr>
  <p:transition>
    <p:blinds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D741557F-01B3-4A33-A0A8-4D14540E4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积分图法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CFF54A62-9C76-46F0-A41B-E3CF188CE3F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8</a:t>
            </a:r>
            <a:r>
              <a:rPr lang="zh-CN" altLang="en-US" dirty="0"/>
              <a:t>章 图像处理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282BE18-C4A2-46C2-8BC7-45FE57C08F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499" b="28492"/>
          <a:stretch>
            <a:fillRect/>
          </a:stretch>
        </p:blipFill>
        <p:spPr>
          <a:xfrm>
            <a:off x="3359696" y="1772816"/>
            <a:ext cx="4657818" cy="314217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7BDB89D1-5267-41B0-8417-EC61686BB7CE}"/>
                  </a:ext>
                </a:extLst>
              </p:cNvPr>
              <p:cNvSpPr txBox="1"/>
              <p:nvPr/>
            </p:nvSpPr>
            <p:spPr>
              <a:xfrm>
                <a:off x="2855640" y="5661248"/>
                <a:ext cx="611204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CN" altLang="en-US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m:rPr>
                          <m:sty m:val="p"/>
                        </m:rPr>
                        <a:rPr lang="zh-CN" altLang="en-US" i="0">
                          <a:latin typeface="Cambria Math" panose="02040503050406030204" pitchFamily="18" charset="0"/>
                        </a:rPr>
                        <m:t>um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zh-CN" altLang="en-US" i="0">
                          <a:latin typeface="Cambria Math" panose="02040503050406030204" pitchFamily="18" charset="0"/>
                        </a:rPr>
                        <m:t>Sum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（</m:t>
                      </m:r>
                      <m:r>
                        <m:rPr>
                          <m:sty m:val="p"/>
                        </m:rPr>
                        <a:rPr lang="zh-CN" altLang="en-US" i="0"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）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zh-CN" altLang="en-US" i="0">
                          <a:latin typeface="Cambria Math" panose="02040503050406030204" pitchFamily="18" charset="0"/>
                        </a:rPr>
                        <m:t>Sum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（</m:t>
                      </m:r>
                      <m:r>
                        <m:rPr>
                          <m:sty m:val="p"/>
                        </m:rPr>
                        <a:rPr lang="zh-CN" altLang="en-US" i="0"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）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zh-CN" altLang="en-US" i="0">
                          <a:latin typeface="Cambria Math" panose="02040503050406030204" pitchFamily="18" charset="0"/>
                        </a:rPr>
                        <m:t>Sum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（</m:t>
                      </m:r>
                      <m:r>
                        <m:rPr>
                          <m:sty m:val="p"/>
                        </m:rPr>
                        <a:rPr lang="zh-CN" altLang="en-US" i="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）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zh-CN" altLang="en-US" i="0">
                          <a:latin typeface="Cambria Math" panose="02040503050406030204" pitchFamily="18" charset="0"/>
                        </a:rPr>
                        <m:t>Sum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（</m:t>
                      </m:r>
                      <m:r>
                        <m:rPr>
                          <m:sty m:val="p"/>
                        </m:rPr>
                        <a:rPr lang="zh-CN" altLang="en-US" i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）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7BDB89D1-5267-41B0-8417-EC61686BB7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5640" y="5661248"/>
                <a:ext cx="611204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8304657"/>
      </p:ext>
    </p:extLst>
  </p:cSld>
  <p:clrMapOvr>
    <a:masterClrMapping/>
  </p:clrMapOvr>
  <p:transition>
    <p:blinds dir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D741557F-01B3-4A33-A0A8-4D14540E4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 wrap="square" anchor="ctr">
            <a:normAutofit/>
          </a:bodyPr>
          <a:lstStyle/>
          <a:p>
            <a:r>
              <a:rPr lang="en-US" altLang="zh-CN" dirty="0"/>
              <a:t>AdaBoost</a:t>
            </a:r>
            <a:r>
              <a:rPr lang="zh-CN" altLang="en-US" dirty="0"/>
              <a:t>算法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FA3DBEE-0181-43F7-BB3E-D5B6DC9477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464" y="1392643"/>
            <a:ext cx="9871314" cy="4762910"/>
          </a:xfrm>
          <a:prstGeom prst="rect">
            <a:avLst/>
          </a:prstGeom>
          <a:noFill/>
        </p:spPr>
      </p:pic>
      <p:sp>
        <p:nvSpPr>
          <p:cNvPr id="8" name="文本占位符 7">
            <a:extLst>
              <a:ext uri="{FF2B5EF4-FFF2-40B4-BE49-F238E27FC236}">
                <a16:creationId xmlns:a16="http://schemas.microsoft.com/office/drawing/2014/main" id="{CFF54A62-9C76-46F0-A41B-E3CF188CE3F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 wrap="square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dirty="0"/>
              <a:t>第</a:t>
            </a:r>
            <a:r>
              <a:rPr lang="en-US" altLang="zh-CN" dirty="0"/>
              <a:t>8</a:t>
            </a:r>
            <a:r>
              <a:rPr lang="zh-CN" altLang="en-US" dirty="0"/>
              <a:t>章 图像处理</a:t>
            </a:r>
            <a:endParaRPr lang="zh-CN" altLang="en-US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4B58300A-41A2-71A3-98D7-B96F846158D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62CFD903-7188-BA85-B176-61C15298C4E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3926"/>
      </p:ext>
    </p:extLst>
  </p:cSld>
  <p:clrMapOvr>
    <a:masterClrMapping/>
  </p:clrMapOvr>
  <p:transition>
    <p:blinds dir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D741557F-01B3-4A33-A0A8-4D14540E4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 wrap="square" anchor="ctr">
            <a:normAutofit/>
          </a:bodyPr>
          <a:lstStyle/>
          <a:p>
            <a:r>
              <a:rPr lang="en-US" altLang="zh-CN" dirty="0"/>
              <a:t>OpenCV</a:t>
            </a:r>
            <a:r>
              <a:rPr lang="zh-CN" altLang="en-US" dirty="0"/>
              <a:t>的</a:t>
            </a:r>
            <a:r>
              <a:rPr lang="en-US" altLang="zh-CN" dirty="0"/>
              <a:t>stages</a:t>
            </a:r>
            <a:r>
              <a:rPr lang="zh-CN" altLang="en-US" dirty="0"/>
              <a:t>及级联分类器示意图</a:t>
            </a:r>
          </a:p>
        </p:txBody>
      </p:sp>
      <p:pic>
        <p:nvPicPr>
          <p:cNvPr id="5" name="图片 4" descr="图示&#10;&#10;描述已自动生成">
            <a:extLst>
              <a:ext uri="{FF2B5EF4-FFF2-40B4-BE49-F238E27FC236}">
                <a16:creationId xmlns:a16="http://schemas.microsoft.com/office/drawing/2014/main" id="{A276CED1-1D29-46ED-B11F-F12A7330ED4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00" y="1517144"/>
            <a:ext cx="10871200" cy="4728971"/>
          </a:xfrm>
          <a:prstGeom prst="rect">
            <a:avLst/>
          </a:prstGeom>
          <a:noFill/>
        </p:spPr>
      </p:pic>
      <p:sp>
        <p:nvSpPr>
          <p:cNvPr id="8" name="文本占位符 7">
            <a:extLst>
              <a:ext uri="{FF2B5EF4-FFF2-40B4-BE49-F238E27FC236}">
                <a16:creationId xmlns:a16="http://schemas.microsoft.com/office/drawing/2014/main" id="{CFF54A62-9C76-46F0-A41B-E3CF188CE3F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 wrap="square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dirty="0"/>
              <a:t>第</a:t>
            </a:r>
            <a:r>
              <a:rPr lang="en-US" altLang="zh-CN" dirty="0"/>
              <a:t>8</a:t>
            </a:r>
            <a:r>
              <a:rPr lang="zh-CN" altLang="en-US" dirty="0"/>
              <a:t>章 图像处理</a:t>
            </a:r>
            <a:endParaRPr lang="zh-CN" altLang="en-US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859BDAEC-339E-E659-E0E4-3127EEBFA5B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F237FB01-279A-D035-24FC-4DC0DCA41BE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</p:spPr>
        <p:txBody>
          <a:bodyPr/>
          <a:lstStyle/>
          <a:p>
            <a:endParaRPr 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88BD3B3-2CBD-4C6E-8572-346B3354BAB8}"/>
              </a:ext>
            </a:extLst>
          </p:cNvPr>
          <p:cNvSpPr txBox="1"/>
          <p:nvPr/>
        </p:nvSpPr>
        <p:spPr>
          <a:xfrm>
            <a:off x="5879976" y="6030725"/>
            <a:ext cx="6115478" cy="4540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05105" algn="ctr">
              <a:lnSpc>
                <a:spcPct val="150000"/>
              </a:lnSpc>
            </a:pP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图片来源：</a:t>
            </a:r>
            <a:r>
              <a:rPr lang="en-US" altLang="zh-CN" sz="1800" dirty="0">
                <a:solidFill>
                  <a:srgbClr val="292929"/>
                </a:solidFill>
                <a:effectLst/>
                <a:latin typeface="Helvetica Neue"/>
                <a:ea typeface="宋体" panose="02010600030101010101" pitchFamily="2" charset="-122"/>
                <a:cs typeface="宋体" panose="02010600030101010101" pitchFamily="2" charset="-122"/>
              </a:rPr>
              <a:t>Om Rastogi</a:t>
            </a:r>
            <a:r>
              <a:rPr lang="zh-CN" altLang="zh-CN" sz="1800" dirty="0">
                <a:solidFill>
                  <a:srgbClr val="292929"/>
                </a:solidFill>
                <a:effectLst/>
                <a:latin typeface="Helvetica Neue"/>
                <a:ea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lang="en-US" altLang="zh-CN" sz="1800" dirty="0">
                <a:solidFill>
                  <a:srgbClr val="292929"/>
                </a:solidFill>
                <a:effectLst/>
                <a:latin typeface="Helvetica Neue"/>
                <a:ea typeface="宋体" panose="02010600030101010101" pitchFamily="2" charset="-122"/>
                <a:cs typeface="宋体" panose="02010600030101010101" pitchFamily="2" charset="-122"/>
              </a:rPr>
              <a:t>2020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endParaRPr lang="zh-CN" altLang="zh-CN" sz="28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80526731"/>
      </p:ext>
    </p:extLst>
  </p:cSld>
  <p:clrMapOvr>
    <a:masterClrMapping/>
  </p:clrMapOvr>
  <p:transition>
    <p:blinds dir="vert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D741557F-01B3-4A33-A0A8-4D14540E4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 wrap="square" anchor="ctr">
            <a:normAutofit/>
          </a:bodyPr>
          <a:lstStyle/>
          <a:p>
            <a:r>
              <a:rPr lang="en-US" altLang="zh-CN" dirty="0" err="1"/>
              <a:t>Haar</a:t>
            </a:r>
            <a:r>
              <a:rPr lang="en-US" altLang="zh-CN" dirty="0"/>
              <a:t>-like</a:t>
            </a:r>
            <a:r>
              <a:rPr lang="zh-CN" altLang="en-US" dirty="0"/>
              <a:t>级联分类器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84E3C93-40F4-4670-8F48-83389F7469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444" b="13099"/>
          <a:stretch/>
        </p:blipFill>
        <p:spPr>
          <a:xfrm>
            <a:off x="812800" y="1500175"/>
            <a:ext cx="10871200" cy="4762910"/>
          </a:xfrm>
          <a:prstGeom prst="rect">
            <a:avLst/>
          </a:prstGeom>
          <a:noFill/>
        </p:spPr>
      </p:pic>
      <p:sp>
        <p:nvSpPr>
          <p:cNvPr id="8" name="文本占位符 7">
            <a:extLst>
              <a:ext uri="{FF2B5EF4-FFF2-40B4-BE49-F238E27FC236}">
                <a16:creationId xmlns:a16="http://schemas.microsoft.com/office/drawing/2014/main" id="{CFF54A62-9C76-46F0-A41B-E3CF188CE3F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 wrap="square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dirty="0"/>
              <a:t>第</a:t>
            </a:r>
            <a:r>
              <a:rPr lang="en-US" altLang="zh-CN" dirty="0"/>
              <a:t>8</a:t>
            </a:r>
            <a:r>
              <a:rPr lang="zh-CN" altLang="en-US" dirty="0"/>
              <a:t>章 图像处理</a:t>
            </a:r>
            <a:endParaRPr lang="zh-CN" altLang="en-US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3AB1967F-C8D9-2678-4DC7-95FDDF0A72A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A154F5A4-23A6-1ABD-CD93-E86CD7775A8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967255"/>
      </p:ext>
    </p:extLst>
  </p:cSld>
  <p:clrMapOvr>
    <a:masterClrMapping/>
  </p:clrMapOvr>
  <p:transition>
    <p:blinds dir="vert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D741557F-01B3-4A33-A0A8-4D14540E44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2438400"/>
            <a:ext cx="9790112" cy="1143000"/>
          </a:xfrm>
        </p:spPr>
        <p:txBody>
          <a:bodyPr/>
          <a:lstStyle/>
          <a:p>
            <a:r>
              <a:rPr lang="zh-CN" altLang="en-US" dirty="0"/>
              <a:t>	</a:t>
            </a:r>
            <a:r>
              <a:rPr lang="en-US" altLang="zh-CN" dirty="0"/>
              <a:t>8.4 Python</a:t>
            </a:r>
            <a:r>
              <a:rPr lang="zh-CN" altLang="en-US" dirty="0"/>
              <a:t>编程实践</a:t>
            </a:r>
            <a:r>
              <a:rPr lang="en-US" altLang="zh-CN" dirty="0"/>
              <a:t>——</a:t>
            </a:r>
            <a:r>
              <a:rPr lang="zh-CN" altLang="en-US" dirty="0"/>
              <a:t>人脸检测分析</a:t>
            </a:r>
          </a:p>
        </p:txBody>
      </p:sp>
    </p:spTree>
    <p:extLst>
      <p:ext uri="{BB962C8B-B14F-4D97-AF65-F5344CB8AC3E}">
        <p14:creationId xmlns:p14="http://schemas.microsoft.com/office/powerpoint/2010/main" val="487318377"/>
      </p:ext>
    </p:extLst>
  </p:cSld>
  <p:clrMapOvr>
    <a:masterClrMapping/>
  </p:clrMapOvr>
  <p:transition>
    <p:blinds dir="vert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D741557F-01B3-4A33-A0A8-4D14540E4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数据及分析对象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A339B112-DDCA-4089-A293-A36BCE9086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effectLst/>
                <a:latin typeface="宋体" panose="02010600030101010101" pitchFamily="2" charset="-122"/>
                <a:cs typeface="Helvetica" panose="020B0604020202020204" pitchFamily="34" charset="0"/>
              </a:rPr>
              <a:t>JPG</a:t>
            </a:r>
            <a:r>
              <a:rPr lang="zh-CN" altLang="zh-CN" dirty="0">
                <a:effectLst/>
                <a:ea typeface="宋体" panose="02010600030101010101" pitchFamily="2" charset="-122"/>
                <a:cs typeface="PingFangSC-Regular"/>
              </a:rPr>
              <a:t>文件</a:t>
            </a:r>
            <a:r>
              <a:rPr lang="en-US" altLang="zh-CN" dirty="0">
                <a:effectLst/>
                <a:latin typeface="宋体" panose="02010600030101010101" pitchFamily="2" charset="-122"/>
                <a:cs typeface="Helvetica" panose="020B0604020202020204" pitchFamily="34" charset="0"/>
              </a:rPr>
              <a:t>——</a:t>
            </a:r>
            <a:r>
              <a:rPr lang="zh-CN" altLang="zh-CN" dirty="0">
                <a:effectLst/>
                <a:ea typeface="宋体" panose="02010600030101010101" pitchFamily="2" charset="-122"/>
                <a:cs typeface="PingFangSC-Regular"/>
              </a:rPr>
              <a:t>文件名分别为</a:t>
            </a:r>
            <a:r>
              <a:rPr lang="en-US" altLang="zh-CN" dirty="0">
                <a:effectLst/>
                <a:latin typeface="宋体" panose="02010600030101010101" pitchFamily="2" charset="-122"/>
                <a:cs typeface="Helvetica" panose="020B0604020202020204" pitchFamily="34" charset="0"/>
              </a:rPr>
              <a:t>“test.JPG”</a:t>
            </a:r>
            <a:endParaRPr lang="zh-CN" altLang="en-US" sz="3200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CFF54A62-9C76-46F0-A41B-E3CF188CE3F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8</a:t>
            </a:r>
            <a:r>
              <a:rPr lang="zh-CN" altLang="en-US" dirty="0"/>
              <a:t>章 图像处理</a:t>
            </a:r>
          </a:p>
        </p:txBody>
      </p:sp>
      <p:pic>
        <p:nvPicPr>
          <p:cNvPr id="5" name="图片 4" descr="一群男人和女人&#10;&#10;描述已自动生成">
            <a:extLst>
              <a:ext uri="{FF2B5EF4-FFF2-40B4-BE49-F238E27FC236}">
                <a16:creationId xmlns:a16="http://schemas.microsoft.com/office/drawing/2014/main" id="{45DD3695-D542-491E-BD22-DCA5A74EA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616" y="2087118"/>
            <a:ext cx="7416824" cy="4175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650914"/>
      </p:ext>
    </p:extLst>
  </p:cSld>
  <p:clrMapOvr>
    <a:masterClrMapping/>
  </p:clrMapOvr>
  <p:transition>
    <p:blinds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D741557F-01B3-4A33-A0A8-4D14540E4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graphicFrame>
        <p:nvGraphicFramePr>
          <p:cNvPr id="2" name="内容占位符 1">
            <a:extLst>
              <a:ext uri="{FF2B5EF4-FFF2-40B4-BE49-F238E27FC236}">
                <a16:creationId xmlns:a16="http://schemas.microsoft.com/office/drawing/2014/main" id="{CA79CD05-FB50-4332-A8AA-69CC9F3CB6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6217288"/>
              </p:ext>
            </p:extLst>
          </p:nvPr>
        </p:nvGraphicFramePr>
        <p:xfrm>
          <a:off x="1271464" y="1628800"/>
          <a:ext cx="9577064" cy="47629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文本占位符 7">
            <a:extLst>
              <a:ext uri="{FF2B5EF4-FFF2-40B4-BE49-F238E27FC236}">
                <a16:creationId xmlns:a16="http://schemas.microsoft.com/office/drawing/2014/main" id="{CFF54A62-9C76-46F0-A41B-E3CF188CE3F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8</a:t>
            </a:r>
            <a:r>
              <a:rPr lang="zh-CN" altLang="en-US" dirty="0"/>
              <a:t>章 图像处理</a:t>
            </a:r>
          </a:p>
        </p:txBody>
      </p:sp>
    </p:spTree>
    <p:extLst>
      <p:ext uri="{BB962C8B-B14F-4D97-AF65-F5344CB8AC3E}">
        <p14:creationId xmlns:p14="http://schemas.microsoft.com/office/powerpoint/2010/main" val="3400727696"/>
      </p:ext>
    </p:extLst>
  </p:cSld>
  <p:clrMapOvr>
    <a:masterClrMapping/>
  </p:clrMapOvr>
  <p:transition>
    <p:blinds dir="vert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D741557F-01B3-4A33-A0A8-4D14540E4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目的及分析任务</a:t>
            </a:r>
          </a:p>
        </p:txBody>
      </p:sp>
      <p:graphicFrame>
        <p:nvGraphicFramePr>
          <p:cNvPr id="2" name="内容占位符 1">
            <a:extLst>
              <a:ext uri="{FF2B5EF4-FFF2-40B4-BE49-F238E27FC236}">
                <a16:creationId xmlns:a16="http://schemas.microsoft.com/office/drawing/2014/main" id="{AACA289C-A674-4C1A-B502-6149C11EAA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1119477"/>
              </p:ext>
            </p:extLst>
          </p:nvPr>
        </p:nvGraphicFramePr>
        <p:xfrm>
          <a:off x="1510184" y="1844824"/>
          <a:ext cx="9171632" cy="3816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文本占位符 7">
            <a:extLst>
              <a:ext uri="{FF2B5EF4-FFF2-40B4-BE49-F238E27FC236}">
                <a16:creationId xmlns:a16="http://schemas.microsoft.com/office/drawing/2014/main" id="{CFF54A62-9C76-46F0-A41B-E3CF188CE3F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8</a:t>
            </a:r>
            <a:r>
              <a:rPr lang="zh-CN" altLang="en-US" dirty="0"/>
              <a:t>章 图像处理</a:t>
            </a:r>
          </a:p>
        </p:txBody>
      </p:sp>
    </p:spTree>
    <p:extLst>
      <p:ext uri="{BB962C8B-B14F-4D97-AF65-F5344CB8AC3E}">
        <p14:creationId xmlns:p14="http://schemas.microsoft.com/office/powerpoint/2010/main" val="3744975802"/>
      </p:ext>
    </p:extLst>
  </p:cSld>
  <p:clrMapOvr>
    <a:masterClrMapping/>
  </p:clrMapOvr>
  <p:transition>
    <p:blinds dir="vert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D741557F-01B3-4A33-A0A8-4D14540E4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分析与工具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A339B112-DDCA-4089-A293-A36BCE9086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语言</a:t>
            </a:r>
            <a:endParaRPr lang="en-US" altLang="zh-CN" dirty="0"/>
          </a:p>
          <a:p>
            <a:r>
              <a:rPr lang="en-US" altLang="zh-CN" dirty="0" err="1"/>
              <a:t>opencv</a:t>
            </a:r>
            <a:r>
              <a:rPr lang="en-US" altLang="zh-CN" dirty="0"/>
              <a:t>-python</a:t>
            </a:r>
            <a:r>
              <a:rPr lang="zh-CN" altLang="en-US" dirty="0"/>
              <a:t>包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CFF54A62-9C76-46F0-A41B-E3CF188CE3F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8</a:t>
            </a:r>
            <a:r>
              <a:rPr lang="zh-CN" altLang="en-US" dirty="0"/>
              <a:t>章 图像处理</a:t>
            </a:r>
          </a:p>
        </p:txBody>
      </p:sp>
    </p:spTree>
    <p:extLst>
      <p:ext uri="{BB962C8B-B14F-4D97-AF65-F5344CB8AC3E}">
        <p14:creationId xmlns:p14="http://schemas.microsoft.com/office/powerpoint/2010/main" val="4037633774"/>
      </p:ext>
    </p:extLst>
  </p:cSld>
  <p:clrMapOvr>
    <a:masterClrMapping/>
  </p:clrMapOvr>
  <p:transition>
    <p:blinds dir="vert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D741557F-01B3-4A33-A0A8-4D14540E4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代码实现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A339B112-DDCA-4089-A293-A36BCE9086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（略）</a:t>
            </a:r>
            <a:endParaRPr lang="en-US" altLang="zh-CN" dirty="0"/>
          </a:p>
          <a:p>
            <a:r>
              <a:rPr lang="zh-CN" altLang="en-US" dirty="0"/>
              <a:t>参见教材详解。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CFF54A62-9C76-46F0-A41B-E3CF188CE3F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8</a:t>
            </a:r>
            <a:r>
              <a:rPr lang="zh-CN" altLang="en-US" dirty="0"/>
              <a:t>章 图像处理</a:t>
            </a:r>
          </a:p>
        </p:txBody>
      </p:sp>
    </p:spTree>
    <p:extLst>
      <p:ext uri="{BB962C8B-B14F-4D97-AF65-F5344CB8AC3E}">
        <p14:creationId xmlns:p14="http://schemas.microsoft.com/office/powerpoint/2010/main" val="2649257992"/>
      </p:ext>
    </p:extLst>
  </p:cSld>
  <p:clrMapOvr>
    <a:masterClrMapping/>
  </p:clrMapOvr>
  <p:transition>
    <p:blinds dir="vert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D741557F-01B3-4A33-A0A8-4D14540E44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8.5 </a:t>
            </a:r>
            <a:r>
              <a:rPr lang="zh-CN" altLang="en-US" dirty="0"/>
              <a:t>重点与难点解读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236C62A-6DC3-43AF-9388-BD3E1F1410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2548998"/>
      </p:ext>
    </p:extLst>
  </p:cSld>
  <p:clrMapOvr>
    <a:masterClrMapping/>
  </p:clrMapOvr>
  <p:transition>
    <p:blinds dir="vert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D741557F-01B3-4A33-A0A8-4D14540E4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819811"/>
            <a:ext cx="11387667" cy="821913"/>
          </a:xfrm>
        </p:spPr>
        <p:txBody>
          <a:bodyPr wrap="square" anchor="ctr">
            <a:normAutofit/>
          </a:bodyPr>
          <a:lstStyle/>
          <a:p>
            <a:r>
              <a:rPr lang="zh-CN" altLang="en-US" dirty="0"/>
              <a:t>基于</a:t>
            </a:r>
            <a:r>
              <a:rPr lang="en-US" altLang="zh-CN" dirty="0"/>
              <a:t>OpenCV</a:t>
            </a:r>
            <a:r>
              <a:rPr lang="zh-CN" altLang="en-US" dirty="0"/>
              <a:t>和</a:t>
            </a:r>
            <a:r>
              <a:rPr lang="en-US" altLang="zh-CN" dirty="0"/>
              <a:t>CNN</a:t>
            </a:r>
            <a:r>
              <a:rPr lang="zh-CN" altLang="en-US" dirty="0"/>
              <a:t>的图像处理的对比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CFF54A62-9C76-46F0-A41B-E3CF188CE3F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 wrap="square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/>
              <a:t>第</a:t>
            </a:r>
            <a:r>
              <a:rPr lang="en-US" altLang="zh-CN"/>
              <a:t>8</a:t>
            </a:r>
            <a:r>
              <a:rPr lang="zh-CN" altLang="en-US"/>
              <a:t>章 图像处理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5D9A49A1-6E05-DDE7-BFC9-94542092330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FA195CD3-685C-07C3-35E8-AA84911983E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223FC27E-FE19-4EFC-9D9A-9761FC5C55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6820036"/>
              </p:ext>
            </p:extLst>
          </p:nvPr>
        </p:nvGraphicFramePr>
        <p:xfrm>
          <a:off x="812801" y="2241924"/>
          <a:ext cx="10179745" cy="377936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66505">
                  <a:extLst>
                    <a:ext uri="{9D8B030D-6E8A-4147-A177-3AD203B41FA5}">
                      <a16:colId xmlns:a16="http://schemas.microsoft.com/office/drawing/2014/main" val="395262331"/>
                    </a:ext>
                  </a:extLst>
                </a:gridCol>
                <a:gridCol w="4249570">
                  <a:extLst>
                    <a:ext uri="{9D8B030D-6E8A-4147-A177-3AD203B41FA5}">
                      <a16:colId xmlns:a16="http://schemas.microsoft.com/office/drawing/2014/main" val="1400775481"/>
                    </a:ext>
                  </a:extLst>
                </a:gridCol>
                <a:gridCol w="3963670">
                  <a:extLst>
                    <a:ext uri="{9D8B030D-6E8A-4147-A177-3AD203B41FA5}">
                      <a16:colId xmlns:a16="http://schemas.microsoft.com/office/drawing/2014/main" val="2581073228"/>
                    </a:ext>
                  </a:extLst>
                </a:gridCol>
              </a:tblGrid>
              <a:tr h="607049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effectLst/>
                        </a:rPr>
                        <a:t> </a:t>
                      </a:r>
                      <a:endParaRPr lang="zh-CN" sz="33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91157" marR="191157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800">
                          <a:effectLst/>
                        </a:rPr>
                        <a:t>优点</a:t>
                      </a:r>
                      <a:endParaRPr lang="zh-CN" sz="33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91157" marR="191157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800">
                          <a:effectLst/>
                        </a:rPr>
                        <a:t>缺点</a:t>
                      </a:r>
                      <a:endParaRPr lang="zh-CN" sz="33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91157" marR="191157" marT="0" marB="0" anchor="ctr"/>
                </a:tc>
                <a:extLst>
                  <a:ext uri="{0D108BD9-81ED-4DB2-BD59-A6C34878D82A}">
                    <a16:rowId xmlns:a16="http://schemas.microsoft.com/office/drawing/2014/main" val="1691625801"/>
                  </a:ext>
                </a:extLst>
              </a:tr>
              <a:tr h="1586158">
                <a:tc>
                  <a:txBody>
                    <a:bodyPr/>
                    <a:lstStyle/>
                    <a:p>
                      <a:pPr algn="just"/>
                      <a:r>
                        <a:rPr lang="en-US" sz="2800">
                          <a:effectLst/>
                        </a:rPr>
                        <a:t>OpenCV</a:t>
                      </a:r>
                      <a:endParaRPr lang="zh-CN" sz="33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91157" marR="191157" marT="0" marB="0" anchor="ctr"/>
                </a:tc>
                <a:tc>
                  <a:txBody>
                    <a:bodyPr/>
                    <a:lstStyle/>
                    <a:p>
                      <a:pPr marL="0" lvl="0" indent="0" algn="just">
                        <a:buFont typeface="Wingdings" panose="05000000000000000000" pitchFamily="2" charset="2"/>
                        <a:buNone/>
                      </a:pPr>
                      <a:r>
                        <a:rPr lang="zh-CN" sz="2800" dirty="0">
                          <a:effectLst/>
                        </a:rPr>
                        <a:t>易于使用和设计</a:t>
                      </a:r>
                      <a:endParaRPr lang="zh-CN" sz="3300" dirty="0">
                        <a:effectLst/>
                      </a:endParaRPr>
                    </a:p>
                    <a:p>
                      <a:pPr marL="0" lvl="0" indent="0" algn="just">
                        <a:buFont typeface="Wingdings" panose="05000000000000000000" pitchFamily="2" charset="2"/>
                        <a:buNone/>
                      </a:pPr>
                      <a:r>
                        <a:rPr lang="en-US" sz="2800" dirty="0">
                          <a:effectLst/>
                        </a:rPr>
                        <a:t>GRIP</a:t>
                      </a:r>
                      <a:r>
                        <a:rPr lang="zh-CN" sz="2800" dirty="0">
                          <a:effectLst/>
                        </a:rPr>
                        <a:t>之类的工具使其变得更加容易</a:t>
                      </a:r>
                      <a:endParaRPr lang="zh-CN" sz="33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91157" marR="191157" marT="0" marB="0" anchor="ctr"/>
                </a:tc>
                <a:tc>
                  <a:txBody>
                    <a:bodyPr/>
                    <a:lstStyle/>
                    <a:p>
                      <a:pPr marL="0" lvl="0" indent="0" algn="just">
                        <a:buFont typeface="Wingdings" panose="05000000000000000000" pitchFamily="2" charset="2"/>
                        <a:buNone/>
                      </a:pPr>
                      <a:r>
                        <a:rPr lang="zh-CN" sz="2800" dirty="0">
                          <a:effectLst/>
                        </a:rPr>
                        <a:t>对于不同光照条件的适应力不强</a:t>
                      </a:r>
                      <a:endParaRPr lang="zh-CN" sz="33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91157" marR="191157" marT="0" marB="0" anchor="ctr"/>
                </a:tc>
                <a:extLst>
                  <a:ext uri="{0D108BD9-81ED-4DB2-BD59-A6C34878D82A}">
                    <a16:rowId xmlns:a16="http://schemas.microsoft.com/office/drawing/2014/main" val="4187673680"/>
                  </a:ext>
                </a:extLst>
              </a:tr>
              <a:tr h="1586158">
                <a:tc>
                  <a:txBody>
                    <a:bodyPr/>
                    <a:lstStyle/>
                    <a:p>
                      <a:pPr algn="just"/>
                      <a:r>
                        <a:rPr lang="en-US" sz="2800">
                          <a:effectLst/>
                        </a:rPr>
                        <a:t>CNN</a:t>
                      </a:r>
                      <a:endParaRPr lang="zh-CN" sz="33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91157" marR="191157" marT="0" marB="0" anchor="ctr"/>
                </a:tc>
                <a:tc>
                  <a:txBody>
                    <a:bodyPr/>
                    <a:lstStyle/>
                    <a:p>
                      <a:pPr marL="0" lvl="0" indent="0" algn="just">
                        <a:buFont typeface="Wingdings" panose="05000000000000000000" pitchFamily="2" charset="2"/>
                        <a:buNone/>
                      </a:pPr>
                      <a:r>
                        <a:rPr lang="zh-CN" sz="2800" dirty="0">
                          <a:effectLst/>
                        </a:rPr>
                        <a:t>适应能力极强</a:t>
                      </a:r>
                      <a:endParaRPr lang="zh-CN" sz="3300" dirty="0">
                        <a:effectLst/>
                      </a:endParaRPr>
                    </a:p>
                    <a:p>
                      <a:pPr marL="0" lvl="0" indent="0" algn="just">
                        <a:buFont typeface="Wingdings" panose="05000000000000000000" pitchFamily="2" charset="2"/>
                        <a:buNone/>
                      </a:pPr>
                      <a:r>
                        <a:rPr lang="zh-CN" sz="2800" dirty="0">
                          <a:effectLst/>
                        </a:rPr>
                        <a:t>通常会出现令人惊叹的性质</a:t>
                      </a:r>
                      <a:endParaRPr lang="zh-CN" sz="33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91157" marR="191157" marT="0" marB="0" anchor="ctr"/>
                </a:tc>
                <a:tc>
                  <a:txBody>
                    <a:bodyPr/>
                    <a:lstStyle/>
                    <a:p>
                      <a:pPr marL="0" lvl="0" indent="0" algn="just">
                        <a:buFont typeface="Wingdings" panose="05000000000000000000" pitchFamily="2" charset="2"/>
                        <a:buNone/>
                      </a:pPr>
                      <a:r>
                        <a:rPr lang="zh-CN" sz="2800" dirty="0">
                          <a:effectLst/>
                        </a:rPr>
                        <a:t>应用难度较大</a:t>
                      </a:r>
                      <a:endParaRPr lang="zh-CN" sz="33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91157" marR="191157" marT="0" marB="0" anchor="ctr"/>
                </a:tc>
                <a:extLst>
                  <a:ext uri="{0D108BD9-81ED-4DB2-BD59-A6C34878D82A}">
                    <a16:rowId xmlns:a16="http://schemas.microsoft.com/office/drawing/2014/main" val="19838932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4958919"/>
      </p:ext>
    </p:extLst>
  </p:cSld>
  <p:clrMapOvr>
    <a:masterClrMapping/>
  </p:clrMapOvr>
  <p:transition>
    <p:blinds dir="vert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D741557F-01B3-4A33-A0A8-4D14540E4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 wrap="square" anchor="ctr">
            <a:normAutofit/>
          </a:bodyPr>
          <a:lstStyle/>
          <a:p>
            <a:r>
              <a:rPr lang="en-US" altLang="zh-CN" dirty="0"/>
              <a:t> </a:t>
            </a:r>
            <a:r>
              <a:rPr lang="en-US" altLang="zh-CN" dirty="0" err="1"/>
              <a:t>Haar</a:t>
            </a:r>
            <a:r>
              <a:rPr lang="zh-CN" altLang="en-US" dirty="0"/>
              <a:t>特征和</a:t>
            </a:r>
            <a:r>
              <a:rPr lang="en-US" altLang="zh-CN" dirty="0"/>
              <a:t>LBP</a:t>
            </a:r>
            <a:r>
              <a:rPr lang="zh-CN" altLang="en-US" dirty="0"/>
              <a:t>特征的对比分析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CFF54A62-9C76-46F0-A41B-E3CF188CE3F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 wrap="square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dirty="0"/>
              <a:t>第</a:t>
            </a:r>
            <a:r>
              <a:rPr lang="en-US" altLang="zh-CN" dirty="0"/>
              <a:t>8</a:t>
            </a:r>
            <a:r>
              <a:rPr lang="zh-CN" altLang="en-US" dirty="0"/>
              <a:t>章 图像处理</a:t>
            </a:r>
            <a:endParaRPr lang="zh-CN" altLang="en-US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DD224469-8C79-E51F-E286-C443D2A5774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1E4A0743-B6E5-BD1B-F873-66E0A541CD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B3B68CDE-6D3B-45B4-906E-BBFC6E7663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7857427"/>
              </p:ext>
            </p:extLst>
          </p:nvPr>
        </p:nvGraphicFramePr>
        <p:xfrm>
          <a:off x="983432" y="1484784"/>
          <a:ext cx="10444802" cy="453651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21378">
                  <a:extLst>
                    <a:ext uri="{9D8B030D-6E8A-4147-A177-3AD203B41FA5}">
                      <a16:colId xmlns:a16="http://schemas.microsoft.com/office/drawing/2014/main" val="2039958863"/>
                    </a:ext>
                  </a:extLst>
                </a:gridCol>
                <a:gridCol w="3918968">
                  <a:extLst>
                    <a:ext uri="{9D8B030D-6E8A-4147-A177-3AD203B41FA5}">
                      <a16:colId xmlns:a16="http://schemas.microsoft.com/office/drawing/2014/main" val="317267820"/>
                    </a:ext>
                  </a:extLst>
                </a:gridCol>
                <a:gridCol w="4104456">
                  <a:extLst>
                    <a:ext uri="{9D8B030D-6E8A-4147-A177-3AD203B41FA5}">
                      <a16:colId xmlns:a16="http://schemas.microsoft.com/office/drawing/2014/main" val="200828310"/>
                    </a:ext>
                  </a:extLst>
                </a:gridCol>
              </a:tblGrid>
              <a:tr h="848705">
                <a:tc>
                  <a:txBody>
                    <a:bodyPr/>
                    <a:lstStyle/>
                    <a:p>
                      <a:r>
                        <a:rPr lang="zh-CN" sz="2300">
                          <a:effectLst/>
                        </a:rPr>
                        <a:t>特征</a:t>
                      </a:r>
                      <a:endParaRPr lang="zh-CN" sz="27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56218" marR="156218" marT="0" marB="0" anchor="ctr"/>
                </a:tc>
                <a:tc>
                  <a:txBody>
                    <a:bodyPr/>
                    <a:lstStyle/>
                    <a:p>
                      <a:r>
                        <a:rPr lang="zh-CN" sz="2300">
                          <a:effectLst/>
                        </a:rPr>
                        <a:t>优点</a:t>
                      </a:r>
                      <a:endParaRPr lang="zh-CN" sz="27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56218" marR="156218" marT="0" marB="0" anchor="ctr"/>
                </a:tc>
                <a:tc>
                  <a:txBody>
                    <a:bodyPr/>
                    <a:lstStyle/>
                    <a:p>
                      <a:r>
                        <a:rPr lang="zh-CN" sz="2300">
                          <a:effectLst/>
                        </a:rPr>
                        <a:t>缺点</a:t>
                      </a:r>
                      <a:endParaRPr lang="zh-CN" sz="27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56218" marR="156218" marT="0" marB="0" anchor="ctr"/>
                </a:tc>
                <a:extLst>
                  <a:ext uri="{0D108BD9-81ED-4DB2-BD59-A6C34878D82A}">
                    <a16:rowId xmlns:a16="http://schemas.microsoft.com/office/drawing/2014/main" val="2930867626"/>
                  </a:ext>
                </a:extLst>
              </a:tr>
              <a:tr h="1715208">
                <a:tc>
                  <a:txBody>
                    <a:bodyPr/>
                    <a:lstStyle/>
                    <a:p>
                      <a:r>
                        <a:rPr lang="en-US" sz="2300">
                          <a:effectLst/>
                        </a:rPr>
                        <a:t>Haar</a:t>
                      </a:r>
                      <a:endParaRPr lang="zh-CN" sz="27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56218" marR="156218" marT="0" marB="0" anchor="ctr"/>
                </a:tc>
                <a:tc>
                  <a:txBody>
                    <a:bodyPr/>
                    <a:lstStyle/>
                    <a:p>
                      <a:pPr marL="0" lvl="0" indent="0" algn="just">
                        <a:buFont typeface="Wingdings" panose="05000000000000000000" pitchFamily="2" charset="2"/>
                        <a:buNone/>
                      </a:pPr>
                      <a:r>
                        <a:rPr lang="zh-CN" sz="2300" dirty="0">
                          <a:effectLst/>
                        </a:rPr>
                        <a:t>检测准确率高</a:t>
                      </a:r>
                      <a:endParaRPr lang="zh-CN" sz="2700" dirty="0">
                        <a:effectLst/>
                      </a:endParaRPr>
                    </a:p>
                    <a:p>
                      <a:pPr marL="0" lvl="0" indent="0" algn="just">
                        <a:buFont typeface="Wingdings" panose="05000000000000000000" pitchFamily="2" charset="2"/>
                        <a:buNone/>
                      </a:pPr>
                      <a:r>
                        <a:rPr lang="zh-CN" sz="2300" dirty="0">
                          <a:effectLst/>
                        </a:rPr>
                        <a:t>假阳性率低</a:t>
                      </a:r>
                      <a:endParaRPr lang="zh-CN" sz="27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56218" marR="156218" marT="0" marB="0" anchor="ctr"/>
                </a:tc>
                <a:tc>
                  <a:txBody>
                    <a:bodyPr/>
                    <a:lstStyle/>
                    <a:p>
                      <a:pPr marL="0" lvl="0" indent="0" algn="just">
                        <a:buFont typeface="Wingdings" panose="05000000000000000000" pitchFamily="2" charset="2"/>
                        <a:buNone/>
                      </a:pPr>
                      <a:r>
                        <a:rPr lang="zh-CN" sz="2300" dirty="0">
                          <a:effectLst/>
                        </a:rPr>
                        <a:t>计算复杂并且缓慢</a:t>
                      </a:r>
                      <a:endParaRPr lang="zh-CN" sz="2700" dirty="0">
                        <a:effectLst/>
                      </a:endParaRPr>
                    </a:p>
                    <a:p>
                      <a:pPr marL="0" lvl="0" indent="0" algn="just">
                        <a:buFont typeface="Wingdings" panose="05000000000000000000" pitchFamily="2" charset="2"/>
                        <a:buNone/>
                      </a:pPr>
                      <a:r>
                        <a:rPr lang="zh-CN" sz="2300" dirty="0">
                          <a:effectLst/>
                        </a:rPr>
                        <a:t>训练时间更长</a:t>
                      </a:r>
                      <a:endParaRPr lang="zh-CN" sz="2700" dirty="0">
                        <a:effectLst/>
                      </a:endParaRPr>
                    </a:p>
                    <a:p>
                      <a:pPr marL="0" lvl="0" indent="0" algn="just">
                        <a:buFont typeface="Wingdings" panose="05000000000000000000" pitchFamily="2" charset="2"/>
                        <a:buNone/>
                      </a:pPr>
                      <a:r>
                        <a:rPr lang="zh-CN" sz="2300" dirty="0">
                          <a:effectLst/>
                        </a:rPr>
                        <a:t>对于黑脸有着更低的准确率</a:t>
                      </a:r>
                      <a:endParaRPr lang="zh-CN" sz="2700" dirty="0">
                        <a:effectLst/>
                      </a:endParaRPr>
                    </a:p>
                    <a:p>
                      <a:pPr marL="0" lvl="0" indent="0" algn="just">
                        <a:buFont typeface="Wingdings" panose="05000000000000000000" pitchFamily="2" charset="2"/>
                        <a:buNone/>
                      </a:pPr>
                      <a:r>
                        <a:rPr lang="zh-CN" sz="2300" dirty="0">
                          <a:effectLst/>
                        </a:rPr>
                        <a:t>对于人脸的抗遮挡性更差</a:t>
                      </a:r>
                      <a:endParaRPr lang="zh-CN" sz="27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56218" marR="156218" marT="0" marB="0" anchor="ctr"/>
                </a:tc>
                <a:extLst>
                  <a:ext uri="{0D108BD9-81ED-4DB2-BD59-A6C34878D82A}">
                    <a16:rowId xmlns:a16="http://schemas.microsoft.com/office/drawing/2014/main" val="976618199"/>
                  </a:ext>
                </a:extLst>
              </a:tr>
              <a:tr h="1972602">
                <a:tc>
                  <a:txBody>
                    <a:bodyPr/>
                    <a:lstStyle/>
                    <a:p>
                      <a:r>
                        <a:rPr lang="en-US" sz="2300">
                          <a:effectLst/>
                        </a:rPr>
                        <a:t>LBP</a:t>
                      </a:r>
                      <a:endParaRPr lang="zh-CN" sz="2700">
                        <a:effectLst/>
                      </a:endParaRPr>
                    </a:p>
                    <a:p>
                      <a:r>
                        <a:rPr lang="zh-CN" sz="2300">
                          <a:effectLst/>
                        </a:rPr>
                        <a:t>（</a:t>
                      </a:r>
                      <a:r>
                        <a:rPr lang="en-US" sz="2300">
                          <a:effectLst/>
                        </a:rPr>
                        <a:t>Local Binary Pattern </a:t>
                      </a:r>
                      <a:r>
                        <a:rPr lang="zh-CN" sz="2300">
                          <a:effectLst/>
                        </a:rPr>
                        <a:t>）</a:t>
                      </a:r>
                      <a:endParaRPr lang="zh-CN" sz="27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56218" marR="156218" marT="0" marB="0" anchor="ctr"/>
                </a:tc>
                <a:tc>
                  <a:txBody>
                    <a:bodyPr/>
                    <a:lstStyle/>
                    <a:p>
                      <a:pPr marL="0" lvl="0" indent="0" algn="just">
                        <a:buFont typeface="Wingdings" panose="05000000000000000000" pitchFamily="2" charset="2"/>
                        <a:buNone/>
                      </a:pPr>
                      <a:r>
                        <a:rPr lang="zh-CN" sz="2300" dirty="0">
                          <a:effectLst/>
                        </a:rPr>
                        <a:t>计算简单快速</a:t>
                      </a:r>
                      <a:endParaRPr lang="zh-CN" sz="2700" dirty="0">
                        <a:effectLst/>
                      </a:endParaRPr>
                    </a:p>
                    <a:p>
                      <a:pPr marL="0" lvl="0" indent="0" algn="just">
                        <a:buFont typeface="Wingdings" panose="05000000000000000000" pitchFamily="2" charset="2"/>
                        <a:buNone/>
                      </a:pPr>
                      <a:r>
                        <a:rPr lang="zh-CN" sz="2300" dirty="0">
                          <a:effectLst/>
                        </a:rPr>
                        <a:t>训练时间更短</a:t>
                      </a:r>
                      <a:endParaRPr lang="zh-CN" sz="2700" dirty="0">
                        <a:effectLst/>
                      </a:endParaRPr>
                    </a:p>
                    <a:p>
                      <a:pPr marL="0" lvl="0" indent="0" algn="just">
                        <a:buFont typeface="Wingdings" panose="05000000000000000000" pitchFamily="2" charset="2"/>
                        <a:buNone/>
                      </a:pPr>
                      <a:r>
                        <a:rPr lang="zh-CN" sz="2300" dirty="0">
                          <a:effectLst/>
                        </a:rPr>
                        <a:t>对局部光照变化具有鲁棒性</a:t>
                      </a:r>
                      <a:endParaRPr lang="zh-CN" sz="2700" dirty="0">
                        <a:effectLst/>
                      </a:endParaRPr>
                    </a:p>
                    <a:p>
                      <a:pPr marL="0" lvl="0" indent="0" algn="just">
                        <a:buFont typeface="Wingdings" panose="05000000000000000000" pitchFamily="2" charset="2"/>
                        <a:buNone/>
                      </a:pPr>
                      <a:r>
                        <a:rPr lang="zh-CN" sz="2300" dirty="0">
                          <a:effectLst/>
                        </a:rPr>
                        <a:t>对于人脸的抗遮挡性强</a:t>
                      </a:r>
                      <a:endParaRPr lang="zh-CN" sz="27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56218" marR="156218" marT="0" marB="0" anchor="ctr"/>
                </a:tc>
                <a:tc>
                  <a:txBody>
                    <a:bodyPr/>
                    <a:lstStyle/>
                    <a:p>
                      <a:pPr marL="0" lvl="0" indent="0" algn="just">
                        <a:buFont typeface="Wingdings" panose="05000000000000000000" pitchFamily="2" charset="2"/>
                        <a:buNone/>
                      </a:pPr>
                      <a:r>
                        <a:rPr lang="zh-CN" sz="2300" dirty="0">
                          <a:effectLst/>
                        </a:rPr>
                        <a:t>准确率相对更低</a:t>
                      </a:r>
                      <a:endParaRPr lang="zh-CN" sz="2700" dirty="0">
                        <a:effectLst/>
                      </a:endParaRPr>
                    </a:p>
                    <a:p>
                      <a:pPr marL="0" lvl="0" indent="0" algn="just">
                        <a:buFont typeface="Wingdings" panose="05000000000000000000" pitchFamily="2" charset="2"/>
                        <a:buNone/>
                      </a:pPr>
                      <a:r>
                        <a:rPr lang="zh-CN" sz="2300" dirty="0">
                          <a:effectLst/>
                        </a:rPr>
                        <a:t>具有较高的假阳性率</a:t>
                      </a:r>
                      <a:endParaRPr lang="zh-CN" sz="27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56218" marR="156218" marT="0" marB="0" anchor="ctr"/>
                </a:tc>
                <a:extLst>
                  <a:ext uri="{0D108BD9-81ED-4DB2-BD59-A6C34878D82A}">
                    <a16:rowId xmlns:a16="http://schemas.microsoft.com/office/drawing/2014/main" val="32619670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6204424"/>
      </p:ext>
    </p:extLst>
  </p:cSld>
  <p:clrMapOvr>
    <a:masterClrMapping/>
  </p:clrMapOvr>
  <p:transition>
    <p:blinds dir="vert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D741557F-01B3-4A33-A0A8-4D14540E4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 wrap="square" anchor="ctr">
            <a:normAutofit/>
          </a:bodyPr>
          <a:lstStyle/>
          <a:p>
            <a:r>
              <a:rPr lang="en-US" altLang="zh-CN" dirty="0"/>
              <a:t>AdaBoost</a:t>
            </a:r>
            <a:r>
              <a:rPr lang="zh-CN" altLang="en-US" dirty="0"/>
              <a:t>算法和</a:t>
            </a:r>
            <a:r>
              <a:rPr lang="en-US" altLang="zh-CN" dirty="0" err="1"/>
              <a:t>XGboost</a:t>
            </a:r>
            <a:r>
              <a:rPr lang="zh-CN" altLang="en-US" dirty="0"/>
              <a:t>算法的主要区别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CFF54A62-9C76-46F0-A41B-E3CF188CE3F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 wrap="square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dirty="0"/>
              <a:t>第</a:t>
            </a:r>
            <a:r>
              <a:rPr lang="en-US" altLang="zh-CN" dirty="0"/>
              <a:t>8</a:t>
            </a:r>
            <a:r>
              <a:rPr lang="zh-CN" altLang="en-US" dirty="0"/>
              <a:t>章 图像处理</a:t>
            </a:r>
            <a:endParaRPr lang="zh-CN" altLang="en-US"/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D09BAC61-7E83-557C-FD9C-4B23BF550AE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</p:spPr>
        <p:txBody>
          <a:bodyPr/>
          <a:lstStyle/>
          <a:p>
            <a:endParaRPr lang="en-US"/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C0ECDD04-6166-F9C2-ED61-D0BA3A35390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5C896D10-2A79-44D8-A8B8-6273CEA281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613823"/>
              </p:ext>
            </p:extLst>
          </p:nvPr>
        </p:nvGraphicFramePr>
        <p:xfrm>
          <a:off x="812800" y="1830769"/>
          <a:ext cx="10871201" cy="41017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60227">
                  <a:extLst>
                    <a:ext uri="{9D8B030D-6E8A-4147-A177-3AD203B41FA5}">
                      <a16:colId xmlns:a16="http://schemas.microsoft.com/office/drawing/2014/main" val="4030049944"/>
                    </a:ext>
                  </a:extLst>
                </a:gridCol>
                <a:gridCol w="4555753">
                  <a:extLst>
                    <a:ext uri="{9D8B030D-6E8A-4147-A177-3AD203B41FA5}">
                      <a16:colId xmlns:a16="http://schemas.microsoft.com/office/drawing/2014/main" val="600400452"/>
                    </a:ext>
                  </a:extLst>
                </a:gridCol>
                <a:gridCol w="4455221">
                  <a:extLst>
                    <a:ext uri="{9D8B030D-6E8A-4147-A177-3AD203B41FA5}">
                      <a16:colId xmlns:a16="http://schemas.microsoft.com/office/drawing/2014/main" val="1440864924"/>
                    </a:ext>
                  </a:extLst>
                </a:gridCol>
              </a:tblGrid>
              <a:tr h="369960">
                <a:tc>
                  <a:txBody>
                    <a:bodyPr/>
                    <a:lstStyle/>
                    <a:p>
                      <a:r>
                        <a:rPr lang="zh-CN" sz="2100">
                          <a:effectLst/>
                        </a:rPr>
                        <a:t>特征</a:t>
                      </a:r>
                      <a:endParaRPr lang="zh-CN" sz="26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47636" marR="147636" marT="0" marB="0" anchor="ctr"/>
                </a:tc>
                <a:tc>
                  <a:txBody>
                    <a:bodyPr/>
                    <a:lstStyle/>
                    <a:p>
                      <a:r>
                        <a:rPr lang="en-US" sz="2100">
                          <a:effectLst/>
                        </a:rPr>
                        <a:t>AdaBoost</a:t>
                      </a:r>
                      <a:endParaRPr lang="zh-CN" sz="26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47636" marR="147636" marT="0" marB="0" anchor="ctr"/>
                </a:tc>
                <a:tc>
                  <a:txBody>
                    <a:bodyPr/>
                    <a:lstStyle/>
                    <a:p>
                      <a:r>
                        <a:rPr lang="en-US" sz="2100">
                          <a:effectLst/>
                        </a:rPr>
                        <a:t>XGBoost</a:t>
                      </a:r>
                      <a:endParaRPr lang="zh-CN" sz="26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47636" marR="147636" marT="0" marB="0" anchor="ctr"/>
                </a:tc>
                <a:extLst>
                  <a:ext uri="{0D108BD9-81ED-4DB2-BD59-A6C34878D82A}">
                    <a16:rowId xmlns:a16="http://schemas.microsoft.com/office/drawing/2014/main" val="1155819506"/>
                  </a:ext>
                </a:extLst>
              </a:tr>
              <a:tr h="691663">
                <a:tc>
                  <a:txBody>
                    <a:bodyPr/>
                    <a:lstStyle/>
                    <a:p>
                      <a:r>
                        <a:rPr lang="zh-CN" sz="2100">
                          <a:effectLst/>
                        </a:rPr>
                        <a:t>模型提升策略</a:t>
                      </a:r>
                      <a:endParaRPr lang="zh-CN" sz="26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47636" marR="147636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100">
                          <a:effectLst/>
                        </a:rPr>
                        <a:t>通过调节样本权重循环迭代训练下一个弱分类器以此来提升模型</a:t>
                      </a:r>
                      <a:endParaRPr lang="zh-CN" sz="26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47636" marR="147636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100">
                          <a:effectLst/>
                        </a:rPr>
                        <a:t>采用负梯度去估计误差，再用新模型去拟合该误差以此提升模型</a:t>
                      </a:r>
                      <a:endParaRPr lang="zh-CN" sz="26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47636" marR="147636" marT="0" marB="0" anchor="ctr"/>
                </a:tc>
                <a:extLst>
                  <a:ext uri="{0D108BD9-81ED-4DB2-BD59-A6C34878D82A}">
                    <a16:rowId xmlns:a16="http://schemas.microsoft.com/office/drawing/2014/main" val="43345893"/>
                  </a:ext>
                </a:extLst>
              </a:tr>
              <a:tr h="1335071">
                <a:tc>
                  <a:txBody>
                    <a:bodyPr/>
                    <a:lstStyle/>
                    <a:p>
                      <a:r>
                        <a:rPr lang="zh-CN" sz="2100">
                          <a:effectLst/>
                        </a:rPr>
                        <a:t>最优化方法</a:t>
                      </a:r>
                      <a:endParaRPr lang="zh-CN" sz="26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47636" marR="147636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100">
                          <a:effectLst/>
                        </a:rPr>
                        <a:t>通过调整样本权重来对弱分类器进行训练，权重的更新其实对损失函数求最小值的过程，以此来达到最优化</a:t>
                      </a:r>
                      <a:endParaRPr lang="zh-CN" sz="26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47636" marR="147636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100">
                          <a:effectLst/>
                        </a:rPr>
                        <a:t>通过梯度下降法使损失函数下降最快，并用负梯度去拟合新的弱分类器，其实通过在</a:t>
                      </a:r>
                      <a:r>
                        <a:rPr lang="en-US" sz="2100">
                          <a:effectLst/>
                        </a:rPr>
                        <a:t>f</a:t>
                      </a:r>
                      <a:r>
                        <a:rPr lang="en-US" sz="2100" baseline="-25000">
                          <a:effectLst/>
                        </a:rPr>
                        <a:t>t-1</a:t>
                      </a:r>
                      <a:r>
                        <a:rPr lang="en-US" sz="2100">
                          <a:effectLst/>
                        </a:rPr>
                        <a:t>(x)</a:t>
                      </a:r>
                      <a:r>
                        <a:rPr lang="zh-CN" sz="2100">
                          <a:effectLst/>
                        </a:rPr>
                        <a:t>处进行二阶泰勒展开实现这一最优化过程</a:t>
                      </a:r>
                      <a:endParaRPr lang="zh-CN" sz="26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47636" marR="147636" marT="0" marB="0" anchor="ctr"/>
                </a:tc>
                <a:extLst>
                  <a:ext uri="{0D108BD9-81ED-4DB2-BD59-A6C34878D82A}">
                    <a16:rowId xmlns:a16="http://schemas.microsoft.com/office/drawing/2014/main" val="314609801"/>
                  </a:ext>
                </a:extLst>
              </a:tr>
              <a:tr h="1013367">
                <a:tc>
                  <a:txBody>
                    <a:bodyPr/>
                    <a:lstStyle/>
                    <a:p>
                      <a:r>
                        <a:rPr lang="zh-CN" sz="2100">
                          <a:effectLst/>
                        </a:rPr>
                        <a:t>损失函数类型和基学习器</a:t>
                      </a:r>
                      <a:endParaRPr lang="zh-CN" sz="26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47636" marR="147636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100">
                          <a:effectLst/>
                        </a:rPr>
                        <a:t>任意基学习器算法</a:t>
                      </a:r>
                      <a:r>
                        <a:rPr lang="en-US" sz="2100">
                          <a:effectLst/>
                        </a:rPr>
                        <a:t>+</a:t>
                      </a:r>
                      <a:r>
                        <a:rPr lang="zh-CN" sz="2100">
                          <a:effectLst/>
                        </a:rPr>
                        <a:t>指数损失函数</a:t>
                      </a:r>
                      <a:endParaRPr lang="zh-CN" sz="26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47636" marR="147636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100">
                          <a:effectLst/>
                        </a:rPr>
                        <a:t>CART</a:t>
                      </a:r>
                      <a:r>
                        <a:rPr lang="zh-CN" sz="2100">
                          <a:effectLst/>
                        </a:rPr>
                        <a:t>或线性回归器</a:t>
                      </a:r>
                      <a:r>
                        <a:rPr lang="en-US" sz="2100">
                          <a:effectLst/>
                        </a:rPr>
                        <a:t>+</a:t>
                      </a:r>
                      <a:r>
                        <a:rPr lang="zh-CN" sz="2100">
                          <a:effectLst/>
                        </a:rPr>
                        <a:t>任意损失函数（损失函数还考虑了树不能太复杂要分配均衡）</a:t>
                      </a:r>
                      <a:endParaRPr lang="zh-CN" sz="26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47636" marR="147636" marT="0" marB="0" anchor="ctr"/>
                </a:tc>
                <a:extLst>
                  <a:ext uri="{0D108BD9-81ED-4DB2-BD59-A6C34878D82A}">
                    <a16:rowId xmlns:a16="http://schemas.microsoft.com/office/drawing/2014/main" val="2528503042"/>
                  </a:ext>
                </a:extLst>
              </a:tr>
              <a:tr h="691663">
                <a:tc>
                  <a:txBody>
                    <a:bodyPr/>
                    <a:lstStyle/>
                    <a:p>
                      <a:r>
                        <a:rPr lang="zh-CN" sz="2100">
                          <a:effectLst/>
                        </a:rPr>
                        <a:t>应用场景</a:t>
                      </a:r>
                      <a:endParaRPr lang="zh-CN" sz="26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47636" marR="147636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100">
                          <a:effectLst/>
                        </a:rPr>
                        <a:t>主要用于分类，回归需要额外的调整</a:t>
                      </a:r>
                      <a:endParaRPr lang="zh-CN" sz="26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47636" marR="147636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100" dirty="0">
                          <a:effectLst/>
                        </a:rPr>
                        <a:t>灵活用于回归和分类，只需要选择不同的损失函数</a:t>
                      </a:r>
                      <a:endParaRPr lang="zh-CN" sz="26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47636" marR="147636" marT="0" marB="0" anchor="ctr"/>
                </a:tc>
                <a:extLst>
                  <a:ext uri="{0D108BD9-81ED-4DB2-BD59-A6C34878D82A}">
                    <a16:rowId xmlns:a16="http://schemas.microsoft.com/office/drawing/2014/main" val="5251999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0032354"/>
      </p:ext>
    </p:extLst>
  </p:cSld>
  <p:clrMapOvr>
    <a:masterClrMapping/>
  </p:clrMapOvr>
  <p:transition>
    <p:blinds dir="vert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DF61C4-CFEC-4B46-8EF1-513734592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FE011C7-8078-4311-9CE4-CFFF4D7B9E3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Picture 20" descr="thankyou">
            <a:extLst>
              <a:ext uri="{FF2B5EF4-FFF2-40B4-BE49-F238E27FC236}">
                <a16:creationId xmlns:a16="http://schemas.microsoft.com/office/drawing/2014/main" id="{C6135895-C92F-47C9-82C3-C2E41160D8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17786" y="865116"/>
            <a:ext cx="3960043" cy="2658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9FA86BC-503E-4E00-833C-0EF26BADE61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232" y="4048667"/>
            <a:ext cx="1992430" cy="199243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A121545A-CA6B-4F1F-9056-58BADFBC72E7}"/>
              </a:ext>
            </a:extLst>
          </p:cNvPr>
          <p:cNvSpPr txBox="1"/>
          <p:nvPr/>
        </p:nvSpPr>
        <p:spPr>
          <a:xfrm flipH="1">
            <a:off x="8544272" y="6202948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教学支撑平台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4451C77-CDC0-482D-8156-2C31E3341F5F}"/>
              </a:ext>
            </a:extLst>
          </p:cNvPr>
          <p:cNvSpPr txBox="1"/>
          <p:nvPr/>
        </p:nvSpPr>
        <p:spPr>
          <a:xfrm>
            <a:off x="4709874" y="4249492"/>
            <a:ext cx="2093637" cy="1754326"/>
          </a:xfrm>
          <a:prstGeom prst="rect">
            <a:avLst/>
          </a:prstGeom>
          <a:solidFill>
            <a:schemeClr val="accent5">
              <a:lumMod val="2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en-US" altLang="zh-CN" dirty="0"/>
          </a:p>
          <a:p>
            <a:pPr algn="ctr"/>
            <a:r>
              <a:rPr lang="en-US" altLang="zh-CN" dirty="0" err="1"/>
              <a:t>chaolemen</a:t>
            </a:r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r>
              <a:rPr lang="en-US" altLang="zh-CN" dirty="0"/>
              <a:t>@</a:t>
            </a:r>
          </a:p>
          <a:p>
            <a:pPr algn="ctr"/>
            <a:endParaRPr lang="en-US" altLang="zh-CN" dirty="0"/>
          </a:p>
          <a:p>
            <a:pPr algn="ctr"/>
            <a:r>
              <a:rPr lang="en-US" altLang="zh-CN" dirty="0"/>
              <a:t>ruc.edu.cn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42C7383-E08E-48AE-9AC5-A8F17611B0F2}"/>
              </a:ext>
            </a:extLst>
          </p:cNvPr>
          <p:cNvSpPr txBox="1"/>
          <p:nvPr/>
        </p:nvSpPr>
        <p:spPr>
          <a:xfrm flipH="1">
            <a:off x="4968734" y="6281201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作者联系方式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D9DAD14-3D5B-43EC-8455-AC5A3FEEC10B}"/>
              </a:ext>
            </a:extLst>
          </p:cNvPr>
          <p:cNvSpPr txBox="1"/>
          <p:nvPr/>
        </p:nvSpPr>
        <p:spPr>
          <a:xfrm flipH="1">
            <a:off x="1703512" y="6188491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配套教材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5338D5B2-E839-432F-A3DF-F3FFB5E89F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9496" y="3947460"/>
            <a:ext cx="2093637" cy="2093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826683"/>
      </p:ext>
    </p:extLst>
  </p:cSld>
  <p:clrMapOvr>
    <a:masterClrMapping/>
  </p:clrMapOvr>
  <p:transition>
    <p:blinds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D6F91D11-AAE3-440C-8371-8AA9660029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2438400"/>
            <a:ext cx="7773888" cy="1143000"/>
          </a:xfrm>
        </p:spPr>
        <p:txBody>
          <a:bodyPr/>
          <a:lstStyle/>
          <a:p>
            <a:r>
              <a:rPr lang="en-US" altLang="zh-CN" dirty="0"/>
              <a:t>8.1</a:t>
            </a:r>
            <a:r>
              <a:rPr lang="zh-CN" altLang="en-US" dirty="0"/>
              <a:t>应用场景</a:t>
            </a:r>
          </a:p>
        </p:txBody>
      </p:sp>
      <p:sp>
        <p:nvSpPr>
          <p:cNvPr id="6" name="副标题 5">
            <a:extLst>
              <a:ext uri="{FF2B5EF4-FFF2-40B4-BE49-F238E27FC236}">
                <a16:creationId xmlns:a16="http://schemas.microsoft.com/office/drawing/2014/main" id="{BDD3854F-6FA3-4478-A759-88704A26EB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8912200"/>
      </p:ext>
    </p:extLst>
  </p:cSld>
  <p:clrMapOvr>
    <a:masterClrMapping/>
  </p:clrMapOvr>
  <p:transition>
    <p:blinds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D741557F-01B3-4A33-A0A8-4D14540E4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 wrap="square" anchor="ctr">
            <a:normAutofit/>
          </a:bodyPr>
          <a:lstStyle/>
          <a:p>
            <a:r>
              <a:rPr lang="en-US" altLang="zh-CN" dirty="0"/>
              <a:t>8.1</a:t>
            </a:r>
            <a:r>
              <a:rPr lang="zh-CN" altLang="en-US" dirty="0"/>
              <a:t>应用场景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87BAC8A-9EFF-4D82-B846-3291BB1A227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819" y="1500175"/>
            <a:ext cx="10703161" cy="4762910"/>
          </a:xfrm>
          <a:prstGeom prst="rect">
            <a:avLst/>
          </a:prstGeom>
          <a:noFill/>
        </p:spPr>
      </p:pic>
      <p:sp>
        <p:nvSpPr>
          <p:cNvPr id="8" name="文本占位符 7">
            <a:extLst>
              <a:ext uri="{FF2B5EF4-FFF2-40B4-BE49-F238E27FC236}">
                <a16:creationId xmlns:a16="http://schemas.microsoft.com/office/drawing/2014/main" id="{CFF54A62-9C76-46F0-A41B-E3CF188CE3F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 wrap="square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dirty="0"/>
              <a:t>第</a:t>
            </a:r>
            <a:r>
              <a:rPr lang="en-US" altLang="zh-CN" dirty="0"/>
              <a:t>8</a:t>
            </a:r>
            <a:r>
              <a:rPr lang="zh-CN" altLang="en-US" dirty="0"/>
              <a:t>章 图像处理</a:t>
            </a:r>
            <a:endParaRPr lang="zh-CN" altLang="en-US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CD1D3C0F-FA0D-113C-2E50-CFD27ADC878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9FE1A871-1A7C-152D-07D8-F60E88E91FC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33156"/>
      </p:ext>
    </p:extLst>
  </p:cSld>
  <p:clrMapOvr>
    <a:masterClrMapping/>
  </p:clrMapOvr>
  <p:transition>
    <p:blinds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E14B1B03-B578-4066-BB36-40A103EB08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8.2 </a:t>
            </a:r>
            <a:r>
              <a:rPr lang="zh-CN" altLang="en-US" dirty="0"/>
              <a:t>算法原理</a:t>
            </a:r>
          </a:p>
        </p:txBody>
      </p:sp>
      <p:sp>
        <p:nvSpPr>
          <p:cNvPr id="8" name="副标题 7">
            <a:extLst>
              <a:ext uri="{FF2B5EF4-FFF2-40B4-BE49-F238E27FC236}">
                <a16:creationId xmlns:a16="http://schemas.microsoft.com/office/drawing/2014/main" id="{19D60EC7-8746-4E6A-8135-6B42DD6F8F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2636547"/>
      </p:ext>
    </p:extLst>
  </p:cSld>
  <p:clrMapOvr>
    <a:masterClrMapping/>
  </p:clrMapOvr>
  <p:transition>
    <p:blinds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D741557F-01B3-4A33-A0A8-4D14540E4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 wrap="square" anchor="ctr">
            <a:normAutofit/>
          </a:bodyPr>
          <a:lstStyle/>
          <a:p>
            <a:r>
              <a:rPr lang="en-US" altLang="zh-CN" dirty="0"/>
              <a:t>8.2</a:t>
            </a:r>
            <a:r>
              <a:rPr lang="zh-CN" altLang="en-US" dirty="0"/>
              <a:t>算法原理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915B01C-48A2-423D-AD65-8CE614CB331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811" y="1500175"/>
            <a:ext cx="10027177" cy="4762910"/>
          </a:xfrm>
          <a:prstGeom prst="rect">
            <a:avLst/>
          </a:prstGeom>
          <a:noFill/>
        </p:spPr>
      </p:pic>
      <p:sp>
        <p:nvSpPr>
          <p:cNvPr id="8" name="文本占位符 7">
            <a:extLst>
              <a:ext uri="{FF2B5EF4-FFF2-40B4-BE49-F238E27FC236}">
                <a16:creationId xmlns:a16="http://schemas.microsoft.com/office/drawing/2014/main" id="{CFF54A62-9C76-46F0-A41B-E3CF188CE3F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 wrap="square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dirty="0"/>
              <a:t>第</a:t>
            </a:r>
            <a:r>
              <a:rPr lang="en-US" altLang="zh-CN" dirty="0"/>
              <a:t>8</a:t>
            </a:r>
            <a:r>
              <a:rPr lang="zh-CN" altLang="en-US" dirty="0"/>
              <a:t>章 图像处理</a:t>
            </a:r>
            <a:endParaRPr lang="zh-CN" altLang="en-US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526DA62B-FCA7-78A1-9FAD-24054578F9C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519D4D9A-3DE2-C719-7E58-F1AA1D731AD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786395"/>
      </p:ext>
    </p:extLst>
  </p:cSld>
  <p:clrMapOvr>
    <a:masterClrMapping/>
  </p:clrMapOvr>
  <p:transition>
    <p:blinds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D741557F-01B3-4A33-A0A8-4D14540E4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 wrap="square" anchor="ctr">
            <a:normAutofit/>
          </a:bodyPr>
          <a:lstStyle/>
          <a:p>
            <a:r>
              <a:rPr lang="zh-CN" altLang="en-US" dirty="0"/>
              <a:t>常用</a:t>
            </a:r>
            <a:r>
              <a:rPr lang="en-US" altLang="zh-CN" dirty="0"/>
              <a:t>Cascade</a:t>
            </a:r>
            <a:r>
              <a:rPr lang="zh-CN" altLang="en-US" dirty="0"/>
              <a:t>级联分类器</a:t>
            </a:r>
            <a:r>
              <a:rPr lang="en-US" altLang="zh-CN" dirty="0"/>
              <a:t>XML</a:t>
            </a:r>
            <a:r>
              <a:rPr lang="zh-CN" altLang="en-US" dirty="0"/>
              <a:t>文件及其检测目标 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CFF54A62-9C76-46F0-A41B-E3CF188CE3F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 wrap="square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dirty="0"/>
              <a:t>第</a:t>
            </a:r>
            <a:r>
              <a:rPr lang="en-US" altLang="zh-CN" dirty="0"/>
              <a:t>8</a:t>
            </a:r>
            <a:r>
              <a:rPr lang="zh-CN" altLang="en-US" dirty="0"/>
              <a:t>章 图像处理</a:t>
            </a:r>
            <a:endParaRPr lang="zh-CN" altLang="en-US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4FD15322-24D3-995B-B0E0-D7E5425B131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DDEE14FF-9983-0CBE-7EEA-3AC871FEF28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4522D80E-E851-4CBA-860B-B5B48C7D4E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4222379"/>
              </p:ext>
            </p:extLst>
          </p:nvPr>
        </p:nvGraphicFramePr>
        <p:xfrm>
          <a:off x="1587907" y="2336947"/>
          <a:ext cx="9320986" cy="34773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788424">
                  <a:extLst>
                    <a:ext uri="{9D8B030D-6E8A-4147-A177-3AD203B41FA5}">
                      <a16:colId xmlns:a16="http://schemas.microsoft.com/office/drawing/2014/main" val="1865387655"/>
                    </a:ext>
                  </a:extLst>
                </a:gridCol>
                <a:gridCol w="2532562">
                  <a:extLst>
                    <a:ext uri="{9D8B030D-6E8A-4147-A177-3AD203B41FA5}">
                      <a16:colId xmlns:a16="http://schemas.microsoft.com/office/drawing/2014/main" val="645974880"/>
                    </a:ext>
                  </a:extLst>
                </a:gridCol>
              </a:tblGrid>
              <a:tr h="617874">
                <a:tc>
                  <a:txBody>
                    <a:bodyPr/>
                    <a:lstStyle/>
                    <a:p>
                      <a:r>
                        <a:rPr lang="en-US" sz="3300">
                          <a:effectLst/>
                        </a:rPr>
                        <a:t>Xml</a:t>
                      </a:r>
                      <a:r>
                        <a:rPr lang="zh-CN" sz="3300">
                          <a:effectLst/>
                        </a:rPr>
                        <a:t>文件名</a:t>
                      </a:r>
                      <a:endParaRPr lang="zh-CN" sz="33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215537" marR="215537" marT="0" marB="0"/>
                </a:tc>
                <a:tc>
                  <a:txBody>
                    <a:bodyPr/>
                    <a:lstStyle/>
                    <a:p>
                      <a:r>
                        <a:rPr lang="zh-CN" sz="3300">
                          <a:effectLst/>
                        </a:rPr>
                        <a:t>检测目标</a:t>
                      </a:r>
                      <a:endParaRPr lang="zh-CN" sz="33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215537" marR="215537" marT="0" marB="0"/>
                </a:tc>
                <a:extLst>
                  <a:ext uri="{0D108BD9-81ED-4DB2-BD59-A6C34878D82A}">
                    <a16:rowId xmlns:a16="http://schemas.microsoft.com/office/drawing/2014/main" val="862865279"/>
                  </a:ext>
                </a:extLst>
              </a:tr>
              <a:tr h="617874">
                <a:tc>
                  <a:txBody>
                    <a:bodyPr/>
                    <a:lstStyle/>
                    <a:p>
                      <a:r>
                        <a:rPr lang="en-US" sz="3300">
                          <a:effectLst/>
                        </a:rPr>
                        <a:t>haarcascade_frontalcatface.xml</a:t>
                      </a:r>
                      <a:endParaRPr lang="zh-CN" sz="33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215537" marR="215537" marT="0" marB="0"/>
                </a:tc>
                <a:tc>
                  <a:txBody>
                    <a:bodyPr/>
                    <a:lstStyle/>
                    <a:p>
                      <a:r>
                        <a:rPr lang="zh-CN" sz="3300">
                          <a:effectLst/>
                        </a:rPr>
                        <a:t>人脸</a:t>
                      </a:r>
                      <a:endParaRPr lang="zh-CN" sz="33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215537" marR="215537" marT="0" marB="0"/>
                </a:tc>
                <a:extLst>
                  <a:ext uri="{0D108BD9-81ED-4DB2-BD59-A6C34878D82A}">
                    <a16:rowId xmlns:a16="http://schemas.microsoft.com/office/drawing/2014/main" val="3112988377"/>
                  </a:ext>
                </a:extLst>
              </a:tr>
              <a:tr h="617874">
                <a:tc>
                  <a:txBody>
                    <a:bodyPr/>
                    <a:lstStyle/>
                    <a:p>
                      <a:r>
                        <a:rPr lang="en-US" sz="3300">
                          <a:effectLst/>
                        </a:rPr>
                        <a:t>haarcascade_eye.xml</a:t>
                      </a:r>
                      <a:r>
                        <a:rPr lang="zh-CN" sz="3300">
                          <a:effectLst/>
                        </a:rPr>
                        <a:t>： </a:t>
                      </a:r>
                      <a:endParaRPr lang="zh-CN" sz="33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215537" marR="215537" marT="0" marB="0"/>
                </a:tc>
                <a:tc>
                  <a:txBody>
                    <a:bodyPr/>
                    <a:lstStyle/>
                    <a:p>
                      <a:r>
                        <a:rPr lang="zh-CN" sz="3300">
                          <a:effectLst/>
                        </a:rPr>
                        <a:t>眼睛</a:t>
                      </a:r>
                      <a:endParaRPr lang="zh-CN" sz="33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215537" marR="215537" marT="0" marB="0"/>
                </a:tc>
                <a:extLst>
                  <a:ext uri="{0D108BD9-81ED-4DB2-BD59-A6C34878D82A}">
                    <a16:rowId xmlns:a16="http://schemas.microsoft.com/office/drawing/2014/main" val="2845956565"/>
                  </a:ext>
                </a:extLst>
              </a:tr>
              <a:tr h="617874">
                <a:tc>
                  <a:txBody>
                    <a:bodyPr/>
                    <a:lstStyle/>
                    <a:p>
                      <a:r>
                        <a:rPr lang="en-US" sz="3300">
                          <a:effectLst/>
                        </a:rPr>
                        <a:t>haarcascade_fullbody.xml</a:t>
                      </a:r>
                      <a:r>
                        <a:rPr lang="zh-CN" sz="3300">
                          <a:effectLst/>
                        </a:rPr>
                        <a:t>：</a:t>
                      </a:r>
                      <a:endParaRPr lang="zh-CN" sz="33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215537" marR="215537" marT="0" marB="0"/>
                </a:tc>
                <a:tc>
                  <a:txBody>
                    <a:bodyPr/>
                    <a:lstStyle/>
                    <a:p>
                      <a:r>
                        <a:rPr lang="zh-CN" sz="3300">
                          <a:effectLst/>
                        </a:rPr>
                        <a:t>全身</a:t>
                      </a:r>
                      <a:endParaRPr lang="zh-CN" sz="33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215537" marR="215537" marT="0" marB="0"/>
                </a:tc>
                <a:extLst>
                  <a:ext uri="{0D108BD9-81ED-4DB2-BD59-A6C34878D82A}">
                    <a16:rowId xmlns:a16="http://schemas.microsoft.com/office/drawing/2014/main" val="4280958289"/>
                  </a:ext>
                </a:extLst>
              </a:tr>
              <a:tr h="617874">
                <a:tc>
                  <a:txBody>
                    <a:bodyPr/>
                    <a:lstStyle/>
                    <a:p>
                      <a:r>
                        <a:rPr lang="en-US" sz="3300">
                          <a:effectLst/>
                        </a:rPr>
                        <a:t>haarcascade_smile.xml</a:t>
                      </a:r>
                      <a:endParaRPr lang="zh-CN" sz="33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215537" marR="215537" marT="0" marB="0"/>
                </a:tc>
                <a:tc>
                  <a:txBody>
                    <a:bodyPr/>
                    <a:lstStyle/>
                    <a:p>
                      <a:r>
                        <a:rPr lang="zh-CN" sz="3300">
                          <a:effectLst/>
                        </a:rPr>
                        <a:t>微笑</a:t>
                      </a:r>
                      <a:endParaRPr lang="zh-CN" sz="33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215537" marR="215537" marT="0" marB="0"/>
                </a:tc>
                <a:extLst>
                  <a:ext uri="{0D108BD9-81ED-4DB2-BD59-A6C34878D82A}">
                    <a16:rowId xmlns:a16="http://schemas.microsoft.com/office/drawing/2014/main" val="18648329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1132393"/>
      </p:ext>
    </p:extLst>
  </p:cSld>
  <p:clrMapOvr>
    <a:masterClrMapping/>
  </p:clrMapOvr>
  <p:transition>
    <p:blinds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D741557F-01B3-4A33-A0A8-4D14540E4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 wrap="square" anchor="ctr">
            <a:normAutofit/>
          </a:bodyPr>
          <a:lstStyle/>
          <a:p>
            <a:r>
              <a:rPr lang="en-US" altLang="zh-CN" dirty="0"/>
              <a:t>OpenCV</a:t>
            </a:r>
            <a:r>
              <a:rPr lang="zh-CN" altLang="en-US" dirty="0"/>
              <a:t>的检测阶段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8D33990-549E-4D61-B8E5-3F8853C404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00" b="18212"/>
          <a:stretch/>
        </p:blipFill>
        <p:spPr>
          <a:xfrm>
            <a:off x="812800" y="1500175"/>
            <a:ext cx="10871200" cy="4762910"/>
          </a:xfrm>
          <a:prstGeom prst="rect">
            <a:avLst/>
          </a:prstGeom>
          <a:noFill/>
        </p:spPr>
      </p:pic>
      <p:sp>
        <p:nvSpPr>
          <p:cNvPr id="8" name="文本占位符 7">
            <a:extLst>
              <a:ext uri="{FF2B5EF4-FFF2-40B4-BE49-F238E27FC236}">
                <a16:creationId xmlns:a16="http://schemas.microsoft.com/office/drawing/2014/main" id="{CFF54A62-9C76-46F0-A41B-E3CF188CE3F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 wrap="square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dirty="0"/>
              <a:t>第</a:t>
            </a:r>
            <a:r>
              <a:rPr lang="en-US" altLang="zh-CN" dirty="0"/>
              <a:t>8</a:t>
            </a:r>
            <a:r>
              <a:rPr lang="zh-CN" altLang="en-US" dirty="0"/>
              <a:t>章 图像处理</a:t>
            </a:r>
            <a:endParaRPr lang="zh-CN" altLang="en-US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6837744D-14A6-FF51-5FE7-0E336070802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F7F6F99D-947E-1BC9-6DE3-0E8DF212EDB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271161"/>
      </p:ext>
    </p:extLst>
  </p:cSld>
  <p:clrMapOvr>
    <a:masterClrMapping/>
  </p:clrMapOvr>
  <p:transition>
    <p:blinds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D741557F-01B3-4A33-A0A8-4D14540E4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 wrap="square" anchor="ctr">
            <a:normAutofit/>
          </a:bodyPr>
          <a:lstStyle/>
          <a:p>
            <a:r>
              <a:rPr lang="en-US" altLang="zh-CN" dirty="0"/>
              <a:t>OpenCV</a:t>
            </a:r>
            <a:r>
              <a:rPr lang="zh-CN" altLang="en-US" dirty="0"/>
              <a:t>目标检测的两个阶段的比较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CFF54A62-9C76-46F0-A41B-E3CF188CE3F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 wrap="square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dirty="0"/>
              <a:t>第</a:t>
            </a:r>
            <a:r>
              <a:rPr lang="en-US" altLang="zh-CN" dirty="0"/>
              <a:t>8</a:t>
            </a:r>
            <a:r>
              <a:rPr lang="zh-CN" altLang="en-US" dirty="0"/>
              <a:t>章 图像处理</a:t>
            </a:r>
            <a:endParaRPr lang="zh-CN" altLang="en-US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782A05CB-35F7-DEC9-0842-51F7DFB64F2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80D6EC02-03E4-7CD4-D665-C073E5284CF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00CE24BA-F10F-46D5-B3C6-839A95CD34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1562983"/>
              </p:ext>
            </p:extLst>
          </p:nvPr>
        </p:nvGraphicFramePr>
        <p:xfrm>
          <a:off x="812800" y="1963608"/>
          <a:ext cx="10871202" cy="383604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36517">
                  <a:extLst>
                    <a:ext uri="{9D8B030D-6E8A-4147-A177-3AD203B41FA5}">
                      <a16:colId xmlns:a16="http://schemas.microsoft.com/office/drawing/2014/main" val="765552211"/>
                    </a:ext>
                  </a:extLst>
                </a:gridCol>
                <a:gridCol w="1136517">
                  <a:extLst>
                    <a:ext uri="{9D8B030D-6E8A-4147-A177-3AD203B41FA5}">
                      <a16:colId xmlns:a16="http://schemas.microsoft.com/office/drawing/2014/main" val="2993071625"/>
                    </a:ext>
                  </a:extLst>
                </a:gridCol>
                <a:gridCol w="4791039">
                  <a:extLst>
                    <a:ext uri="{9D8B030D-6E8A-4147-A177-3AD203B41FA5}">
                      <a16:colId xmlns:a16="http://schemas.microsoft.com/office/drawing/2014/main" val="2700325353"/>
                    </a:ext>
                  </a:extLst>
                </a:gridCol>
                <a:gridCol w="3807129">
                  <a:extLst>
                    <a:ext uri="{9D8B030D-6E8A-4147-A177-3AD203B41FA5}">
                      <a16:colId xmlns:a16="http://schemas.microsoft.com/office/drawing/2014/main" val="2048424501"/>
                    </a:ext>
                  </a:extLst>
                </a:gridCol>
              </a:tblGrid>
              <a:tr h="414447">
                <a:tc gridSpan="2">
                  <a:txBody>
                    <a:bodyPr/>
                    <a:lstStyle/>
                    <a:p>
                      <a:r>
                        <a:rPr lang="en-US" sz="2200">
                          <a:effectLst/>
                        </a:rPr>
                        <a:t> </a:t>
                      </a:r>
                      <a:endParaRPr lang="zh-CN" sz="2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44575" marR="144575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sz="2200">
                          <a:effectLst/>
                        </a:rPr>
                        <a:t>训练阶段</a:t>
                      </a:r>
                      <a:endParaRPr lang="zh-CN" sz="2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44575" marR="144575" marT="0" marB="0"/>
                </a:tc>
                <a:tc>
                  <a:txBody>
                    <a:bodyPr/>
                    <a:lstStyle/>
                    <a:p>
                      <a:r>
                        <a:rPr lang="zh-CN" sz="2200">
                          <a:effectLst/>
                        </a:rPr>
                        <a:t>检测阶段</a:t>
                      </a:r>
                      <a:endParaRPr lang="zh-CN" sz="2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44575" marR="144575" marT="0" marB="0"/>
                </a:tc>
                <a:extLst>
                  <a:ext uri="{0D108BD9-81ED-4DB2-BD59-A6C34878D82A}">
                    <a16:rowId xmlns:a16="http://schemas.microsoft.com/office/drawing/2014/main" val="3629093110"/>
                  </a:ext>
                </a:extLst>
              </a:tr>
              <a:tr h="414447">
                <a:tc gridSpan="2">
                  <a:txBody>
                    <a:bodyPr/>
                    <a:lstStyle/>
                    <a:p>
                      <a:r>
                        <a:rPr lang="zh-CN" sz="2200">
                          <a:effectLst/>
                        </a:rPr>
                        <a:t>输入</a:t>
                      </a:r>
                      <a:endParaRPr lang="zh-CN" sz="2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44575" marR="144575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sz="2200">
                          <a:effectLst/>
                        </a:rPr>
                        <a:t>含有大量正例和反例的训练集</a:t>
                      </a:r>
                      <a:endParaRPr lang="zh-CN" sz="2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44575" marR="144575" marT="0" marB="0"/>
                </a:tc>
                <a:tc>
                  <a:txBody>
                    <a:bodyPr/>
                    <a:lstStyle/>
                    <a:p>
                      <a:r>
                        <a:rPr lang="zh-CN" sz="2200">
                          <a:effectLst/>
                        </a:rPr>
                        <a:t>待检测目标的新样本</a:t>
                      </a:r>
                      <a:endParaRPr lang="zh-CN" sz="2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44575" marR="144575" marT="0" marB="0"/>
                </a:tc>
                <a:extLst>
                  <a:ext uri="{0D108BD9-81ED-4DB2-BD59-A6C34878D82A}">
                    <a16:rowId xmlns:a16="http://schemas.microsoft.com/office/drawing/2014/main" val="2922809330"/>
                  </a:ext>
                </a:extLst>
              </a:tr>
              <a:tr h="414447">
                <a:tc rowSpan="2">
                  <a:txBody>
                    <a:bodyPr/>
                    <a:lstStyle/>
                    <a:p>
                      <a:r>
                        <a:rPr lang="zh-CN" sz="2200">
                          <a:effectLst/>
                        </a:rPr>
                        <a:t>处理</a:t>
                      </a:r>
                      <a:endParaRPr lang="zh-CN" sz="2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44575" marR="144575" marT="0" marB="0" anchor="ctr"/>
                </a:tc>
                <a:tc>
                  <a:txBody>
                    <a:bodyPr/>
                    <a:lstStyle/>
                    <a:p>
                      <a:r>
                        <a:rPr lang="zh-CN" sz="2200">
                          <a:effectLst/>
                        </a:rPr>
                        <a:t>活动</a:t>
                      </a:r>
                      <a:endParaRPr lang="zh-CN" sz="2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44575" marR="144575" marT="0" marB="0"/>
                </a:tc>
                <a:tc>
                  <a:txBody>
                    <a:bodyPr/>
                    <a:lstStyle/>
                    <a:p>
                      <a:r>
                        <a:rPr lang="zh-CN" sz="2200">
                          <a:effectLst/>
                        </a:rPr>
                        <a:t>训练</a:t>
                      </a:r>
                      <a:endParaRPr lang="zh-CN" sz="2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44575" marR="144575" marT="0" marB="0"/>
                </a:tc>
                <a:tc>
                  <a:txBody>
                    <a:bodyPr/>
                    <a:lstStyle/>
                    <a:p>
                      <a:r>
                        <a:rPr lang="zh-CN" sz="2200">
                          <a:effectLst/>
                        </a:rPr>
                        <a:t>预测</a:t>
                      </a:r>
                      <a:endParaRPr lang="zh-CN" sz="2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44575" marR="144575" marT="0" marB="0"/>
                </a:tc>
                <a:extLst>
                  <a:ext uri="{0D108BD9-81ED-4DB2-BD59-A6C34878D82A}">
                    <a16:rowId xmlns:a16="http://schemas.microsoft.com/office/drawing/2014/main" val="3642650937"/>
                  </a:ext>
                </a:extLst>
              </a:tr>
              <a:tr h="41444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sz="2200">
                          <a:effectLst/>
                        </a:rPr>
                        <a:t>方法</a:t>
                      </a:r>
                      <a:endParaRPr lang="zh-CN" sz="2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44575" marR="144575" marT="0" marB="0"/>
                </a:tc>
                <a:tc>
                  <a:txBody>
                    <a:bodyPr/>
                    <a:lstStyle/>
                    <a:p>
                      <a:r>
                        <a:rPr lang="en-US" sz="2200">
                          <a:effectLst/>
                        </a:rPr>
                        <a:t>AdaBoost</a:t>
                      </a:r>
                      <a:r>
                        <a:rPr lang="zh-CN" sz="2200">
                          <a:effectLst/>
                        </a:rPr>
                        <a:t>算法</a:t>
                      </a:r>
                      <a:endParaRPr lang="zh-CN" sz="2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44575" marR="144575" marT="0" marB="0"/>
                </a:tc>
                <a:tc>
                  <a:txBody>
                    <a:bodyPr/>
                    <a:lstStyle/>
                    <a:p>
                      <a:r>
                        <a:rPr lang="en-US" sz="2200">
                          <a:effectLst/>
                        </a:rPr>
                        <a:t>AdaBoost</a:t>
                      </a:r>
                      <a:r>
                        <a:rPr lang="zh-CN" sz="2200">
                          <a:effectLst/>
                        </a:rPr>
                        <a:t>算法</a:t>
                      </a:r>
                      <a:endParaRPr lang="zh-CN" sz="2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44575" marR="144575" marT="0" marB="0"/>
                </a:tc>
                <a:extLst>
                  <a:ext uri="{0D108BD9-81ED-4DB2-BD59-A6C34878D82A}">
                    <a16:rowId xmlns:a16="http://schemas.microsoft.com/office/drawing/2014/main" val="1173305567"/>
                  </a:ext>
                </a:extLst>
              </a:tr>
              <a:tr h="751788">
                <a:tc gridSpan="2">
                  <a:txBody>
                    <a:bodyPr/>
                    <a:lstStyle/>
                    <a:p>
                      <a:r>
                        <a:rPr lang="zh-CN" sz="2200">
                          <a:effectLst/>
                        </a:rPr>
                        <a:t>输出</a:t>
                      </a:r>
                      <a:endParaRPr lang="zh-CN" sz="2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44575" marR="144575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>
                          <a:effectLst/>
                        </a:rPr>
                        <a:t>XML</a:t>
                      </a:r>
                      <a:r>
                        <a:rPr lang="zh-CN" sz="2200">
                          <a:effectLst/>
                        </a:rPr>
                        <a:t>文件（</a:t>
                      </a:r>
                      <a:r>
                        <a:rPr lang="en-US" sz="2200">
                          <a:effectLst/>
                        </a:rPr>
                        <a:t>cascade</a:t>
                      </a:r>
                      <a:r>
                        <a:rPr lang="zh-CN" sz="2200">
                          <a:effectLst/>
                        </a:rPr>
                        <a:t>分类器）</a:t>
                      </a:r>
                      <a:endParaRPr lang="zh-CN" sz="2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44575" marR="144575" marT="0" marB="0"/>
                </a:tc>
                <a:tc>
                  <a:txBody>
                    <a:bodyPr/>
                    <a:lstStyle/>
                    <a:p>
                      <a:r>
                        <a:rPr lang="zh-CN" sz="2200">
                          <a:effectLst/>
                        </a:rPr>
                        <a:t>位置（每个目标的左上角的坐标、长度和宽度</a:t>
                      </a:r>
                      <a:r>
                        <a:rPr lang="en-US" sz="2200">
                          <a:effectLst/>
                        </a:rPr>
                        <a:t> </a:t>
                      </a:r>
                      <a:r>
                        <a:rPr lang="zh-CN" sz="2200">
                          <a:effectLst/>
                        </a:rPr>
                        <a:t>）</a:t>
                      </a:r>
                      <a:endParaRPr lang="zh-CN" sz="2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44575" marR="144575" marT="0" marB="0"/>
                </a:tc>
                <a:extLst>
                  <a:ext uri="{0D108BD9-81ED-4DB2-BD59-A6C34878D82A}">
                    <a16:rowId xmlns:a16="http://schemas.microsoft.com/office/drawing/2014/main" val="1614738666"/>
                  </a:ext>
                </a:extLst>
              </a:tr>
              <a:tr h="1426469">
                <a:tc gridSpan="2">
                  <a:txBody>
                    <a:bodyPr/>
                    <a:lstStyle/>
                    <a:p>
                      <a:r>
                        <a:rPr lang="zh-CN" sz="2200">
                          <a:effectLst/>
                        </a:rPr>
                        <a:t>用户使用方法</a:t>
                      </a:r>
                      <a:endParaRPr lang="zh-CN" sz="2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44575" marR="144575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sz="2200">
                          <a:effectLst/>
                        </a:rPr>
                        <a:t>用户根据检测目标的特征，直接调用</a:t>
                      </a:r>
                      <a:r>
                        <a:rPr lang="en-US" sz="2200">
                          <a:effectLst/>
                        </a:rPr>
                        <a:t>OpenCV</a:t>
                      </a:r>
                      <a:r>
                        <a:rPr lang="zh-CN" sz="2200">
                          <a:effectLst/>
                        </a:rPr>
                        <a:t>提供的</a:t>
                      </a:r>
                      <a:r>
                        <a:rPr lang="en-US" sz="2200">
                          <a:effectLst/>
                        </a:rPr>
                        <a:t>XML</a:t>
                      </a:r>
                      <a:r>
                        <a:rPr lang="zh-CN" sz="2200">
                          <a:effectLst/>
                        </a:rPr>
                        <a:t>文件。当待检测目标在</a:t>
                      </a:r>
                      <a:r>
                        <a:rPr lang="en-US" sz="2200">
                          <a:effectLst/>
                        </a:rPr>
                        <a:t>OpenCV</a:t>
                      </a:r>
                      <a:r>
                        <a:rPr lang="zh-CN" sz="2200">
                          <a:effectLst/>
                        </a:rPr>
                        <a:t>提供的</a:t>
                      </a:r>
                      <a:r>
                        <a:rPr lang="en-US" sz="2200">
                          <a:effectLst/>
                        </a:rPr>
                        <a:t>XML</a:t>
                      </a:r>
                      <a:r>
                        <a:rPr lang="zh-CN" sz="2200">
                          <a:effectLst/>
                        </a:rPr>
                        <a:t>文件中不存在时，用户需要自己训练</a:t>
                      </a:r>
                      <a:endParaRPr lang="zh-CN" sz="2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44575" marR="144575" marT="0" marB="0"/>
                </a:tc>
                <a:tc>
                  <a:txBody>
                    <a:bodyPr/>
                    <a:lstStyle/>
                    <a:p>
                      <a:r>
                        <a:rPr lang="zh-CN" sz="2200" dirty="0">
                          <a:effectLst/>
                        </a:rPr>
                        <a:t>用户需要自行编写代码</a:t>
                      </a:r>
                      <a:endParaRPr lang="zh-CN" sz="22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44575" marR="144575" marT="0" marB="0"/>
                </a:tc>
                <a:extLst>
                  <a:ext uri="{0D108BD9-81ED-4DB2-BD59-A6C34878D82A}">
                    <a16:rowId xmlns:a16="http://schemas.microsoft.com/office/drawing/2014/main" val="16943136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5229999"/>
      </p:ext>
    </p:extLst>
  </p:cSld>
  <p:clrMapOvr>
    <a:masterClrMapping/>
  </p:clrMapOvr>
  <p:transition>
    <p:blinds dir="vert"/>
  </p:transition>
</p:sld>
</file>

<file path=ppt/theme/theme1.xml><?xml version="1.0" encoding="utf-8"?>
<a:theme xmlns:a="http://schemas.openxmlformats.org/drawingml/2006/main" name="吉祥如意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吉祥如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模块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吉祥如意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吉祥如意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12397</TotalTime>
  <Words>785</Words>
  <Application>Microsoft Office PowerPoint</Application>
  <PresentationFormat>宽屏</PresentationFormat>
  <Paragraphs>151</Paragraphs>
  <Slides>27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7" baseType="lpstr">
      <vt:lpstr>Helvetica Neue</vt:lpstr>
      <vt:lpstr>华文中宋</vt:lpstr>
      <vt:lpstr>宋体</vt:lpstr>
      <vt:lpstr>Arial</vt:lpstr>
      <vt:lpstr>Calibri</vt:lpstr>
      <vt:lpstr>Cambria Math</vt:lpstr>
      <vt:lpstr>Times New Roman</vt:lpstr>
      <vt:lpstr>Wingdings</vt:lpstr>
      <vt:lpstr>Wingdings 2</vt:lpstr>
      <vt:lpstr>吉祥如意</vt:lpstr>
      <vt:lpstr>第8章          图像处理</vt:lpstr>
      <vt:lpstr>目录</vt:lpstr>
      <vt:lpstr>8.1应用场景</vt:lpstr>
      <vt:lpstr>8.1应用场景</vt:lpstr>
      <vt:lpstr>8.2 算法原理</vt:lpstr>
      <vt:lpstr>8.2算法原理</vt:lpstr>
      <vt:lpstr>常用Cascade级联分类器XML文件及其检测目标 </vt:lpstr>
      <vt:lpstr>OpenCV的检测阶段</vt:lpstr>
      <vt:lpstr>OpenCV目标检测的两个阶段的比较</vt:lpstr>
      <vt:lpstr>维奥拉-琼斯目标检测框架 （Viola–Jones object detection framework）</vt:lpstr>
      <vt:lpstr>8.3 核心术语</vt:lpstr>
      <vt:lpstr>Haar-like特征原型</vt:lpstr>
      <vt:lpstr>Haar-like特征值</vt:lpstr>
      <vt:lpstr>积分图法</vt:lpstr>
      <vt:lpstr>AdaBoost算法</vt:lpstr>
      <vt:lpstr>OpenCV的stages及级联分类器示意图</vt:lpstr>
      <vt:lpstr>Haar-like级联分类器</vt:lpstr>
      <vt:lpstr> 8.4 Python编程实践——人脸检测分析</vt:lpstr>
      <vt:lpstr>数据及分析对象</vt:lpstr>
      <vt:lpstr>目的及分析任务</vt:lpstr>
      <vt:lpstr>分析与工具</vt:lpstr>
      <vt:lpstr>Python代码实现</vt:lpstr>
      <vt:lpstr>8.5 重点与难点解读</vt:lpstr>
      <vt:lpstr>基于OpenCV和CNN的图像处理的对比</vt:lpstr>
      <vt:lpstr> Haar特征和LBP特征的对比分析</vt:lpstr>
      <vt:lpstr>AdaBoost算法和XGboost算法的主要区别</vt:lpstr>
      <vt:lpstr>PowerPoint 演示文稿</vt:lpstr>
    </vt:vector>
  </TitlesOfParts>
  <Company>LENOVO (Beijing) Limited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中国航天时代电子公司 物资管理系统</dc:title>
  <dc:creator>LENOVO User</dc:creator>
  <cp:lastModifiedBy>Soloman Soloman</cp:lastModifiedBy>
  <cp:revision>1336</cp:revision>
  <dcterms:created xsi:type="dcterms:W3CDTF">2007-03-02T11:26:21Z</dcterms:created>
  <dcterms:modified xsi:type="dcterms:W3CDTF">2022-08-31T22:59:12Z</dcterms:modified>
</cp:coreProperties>
</file>