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2.xml" ContentType="application/vnd.openxmlformats-officedocument.them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3.xml" ContentType="application/vnd.openxmlformats-officedocument.theme+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5">
  <p:sldMasterIdLst>
    <p:sldMasterId id="2147483719" r:id="rId1"/>
    <p:sldMasterId id="2147484472" r:id="rId2"/>
    <p:sldMasterId id="2147484459" r:id="rId3"/>
    <p:sldMasterId id="2147484447" r:id="rId4"/>
  </p:sldMasterIdLst>
  <p:notesMasterIdLst>
    <p:notesMasterId r:id="rId41"/>
  </p:notesMasterIdLst>
  <p:handoutMasterIdLst>
    <p:handoutMasterId r:id="rId42"/>
  </p:handoutMasterIdLst>
  <p:sldIdLst>
    <p:sldId id="636" r:id="rId5"/>
    <p:sldId id="735" r:id="rId6"/>
    <p:sldId id="743" r:id="rId7"/>
    <p:sldId id="740" r:id="rId8"/>
    <p:sldId id="744" r:id="rId9"/>
    <p:sldId id="749" r:id="rId10"/>
    <p:sldId id="750" r:id="rId11"/>
    <p:sldId id="760" r:id="rId12"/>
    <p:sldId id="752" r:id="rId13"/>
    <p:sldId id="753" r:id="rId14"/>
    <p:sldId id="754" r:id="rId15"/>
    <p:sldId id="756" r:id="rId16"/>
    <p:sldId id="757" r:id="rId17"/>
    <p:sldId id="737" r:id="rId18"/>
    <p:sldId id="758" r:id="rId19"/>
    <p:sldId id="759" r:id="rId20"/>
    <p:sldId id="761" r:id="rId21"/>
    <p:sldId id="762" r:id="rId22"/>
    <p:sldId id="763" r:id="rId23"/>
    <p:sldId id="764" r:id="rId24"/>
    <p:sldId id="765" r:id="rId25"/>
    <p:sldId id="766" r:id="rId26"/>
    <p:sldId id="767" r:id="rId27"/>
    <p:sldId id="768" r:id="rId28"/>
    <p:sldId id="769" r:id="rId29"/>
    <p:sldId id="738" r:id="rId30"/>
    <p:sldId id="770" r:id="rId31"/>
    <p:sldId id="771" r:id="rId32"/>
    <p:sldId id="772" r:id="rId33"/>
    <p:sldId id="773" r:id="rId34"/>
    <p:sldId id="774" r:id="rId35"/>
    <p:sldId id="775" r:id="rId36"/>
    <p:sldId id="739" r:id="rId37"/>
    <p:sldId id="776" r:id="rId38"/>
    <p:sldId id="777" r:id="rId39"/>
    <p:sldId id="733" r:id="rId40"/>
  </p:sldIdLst>
  <p:sldSz cx="12192000" cy="6858000"/>
  <p:notesSz cx="9144000" cy="6858000"/>
  <p:defaultTex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160" userDrawn="1">
          <p15:clr>
            <a:srgbClr val="A4A3A4"/>
          </p15:clr>
        </p15:guide>
        <p15:guide id="2" pos="2880"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oloman Soloman" initials="SS" lastIdx="1" clrIdx="0">
    <p:extLst>
      <p:ext uri="{19B8F6BF-5375-455C-9EA6-DF929625EA0E}">
        <p15:presenceInfo xmlns:p15="http://schemas.microsoft.com/office/powerpoint/2012/main" userId="29dff8a422dc773f"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00"/>
    <a:srgbClr val="AB0000"/>
    <a:srgbClr val="EDCDCB"/>
    <a:srgbClr val="A9CDCB"/>
    <a:srgbClr val="D1EBF1"/>
    <a:srgbClr val="EBF1DE"/>
    <a:srgbClr val="F1EEF4"/>
    <a:srgbClr val="DFF5A9"/>
    <a:srgbClr val="E5F7B9"/>
    <a:srgbClr val="00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7CE84F3-28C3-443E-9E96-99CF82512B78}" styleName="深色样式 1 - 强调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E8B1032C-EA38-4F05-BA0D-38AFFFC7BED3}" styleName="浅色样式 3 - 强调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ED083AE6-46FA-4A59-8FB0-9F97EB10719F}" styleName="浅色样式 3 - 强调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93D81CF-94F2-401A-BA57-92F5A7B2D0C5}" styleName="中度样式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08FB837D-C827-4EFA-A057-4D05807E0F7C}" styleName="主题样式 1 - 强调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C4B1156A-380E-4F78-BDF5-A606A8083BF9}" styleName="中度样式 4 - 强调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284E427A-3D55-4303-BF80-6455036E1DE7}" styleName="主题样式 1 - 强调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46F890A9-2807-4EBB-B81D-B2AA78EC7F39}" styleName="深色样式 2 - 强调 5/强调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37" autoAdjust="0"/>
    <p:restoredTop sz="93321" autoAdjust="0"/>
  </p:normalViewPr>
  <p:slideViewPr>
    <p:cSldViewPr>
      <p:cViewPr varScale="1">
        <p:scale>
          <a:sx n="86" d="100"/>
          <a:sy n="86" d="100"/>
        </p:scale>
        <p:origin x="533" y="62"/>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8" d="100"/>
          <a:sy n="68" d="100"/>
        </p:scale>
        <p:origin x="1848" y="52"/>
      </p:cViewPr>
      <p:guideLst>
        <p:guide orient="horz" pos="2160"/>
        <p:guide pos="288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handoutMaster" Target="handoutMasters/handoutMaster1.xml"/><Relationship Id="rId47"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commentAuthors" Target="commentAuthors.xml"/><Relationship Id="rId8" Type="http://schemas.openxmlformats.org/officeDocument/2006/relationships/slide" Target="slides/slide4.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heme" Target="theme/theme1.xml"/><Relationship Id="rId20" Type="http://schemas.openxmlformats.org/officeDocument/2006/relationships/slide" Target="slides/slide16.xml"/><Relationship Id="rId41" Type="http://schemas.openxmlformats.org/officeDocument/2006/relationships/notesMaster" Target="notesMasters/notesMaster1.xml"/></Relationships>
</file>

<file path=ppt/diagrams/_rels/data1.xml.rels><?xml version="1.0" encoding="UTF-8" standalone="yes"?>
<Relationships xmlns="http://schemas.openxmlformats.org/package/2006/relationships"><Relationship Id="rId8" Type="http://schemas.openxmlformats.org/officeDocument/2006/relationships/hyperlink" Target="https://el.wikipedia.org/wiki/%CE%91%CF%81%CF%87%CE%B5%CE%AF%CE%BF:Data_Science_storytelling.jpg" TargetMode="External"/><Relationship Id="rId3" Type="http://schemas.openxmlformats.org/officeDocument/2006/relationships/image" Target="../media/image4.jpeg"/><Relationship Id="rId7" Type="http://schemas.openxmlformats.org/officeDocument/2006/relationships/image" Target="../media/image6.jpeg"/><Relationship Id="rId2" Type="http://schemas.openxmlformats.org/officeDocument/2006/relationships/hyperlink" Target="https://commons.wikimedia.org/wiki/File:Earth_with_server.jpg" TargetMode="External"/><Relationship Id="rId1" Type="http://schemas.openxmlformats.org/officeDocument/2006/relationships/image" Target="../media/image3.jpg"/><Relationship Id="rId6" Type="http://schemas.openxmlformats.org/officeDocument/2006/relationships/hyperlink" Target="https://www.tasnimnews.com/fa/news/1395/10/29/1300159/%D8%AF%D9%88%D9%85%DB%8C%D9%86-%DA%A9%D9%86%D9%81%D8%B1%D8%A7%D9%86%D8%B3-%D9%85%D9%84%DB%8C-%D8%B3%D9%86%D8%AC%D8%B4-%D9%88-%D8%A7%D8%B1%D8%B2%D8%B4%DB%8C%D8%A7%D8%A8%DB%8C-%D8%B9%D9%84%D9%85-%D8%AF%D8%B1-%D8%A7%D8%B5%D9%81%D9%87%D8%A7%D9%86-%D8%A8%D8%B1%DA%AF%D8%B2%D8%A7%D8%B1-%D9%85%DB%8C-%D8%B4%D9%88%D8%AF" TargetMode="External"/><Relationship Id="rId5" Type="http://schemas.openxmlformats.org/officeDocument/2006/relationships/image" Target="../media/image5.jpeg"/><Relationship Id="rId4" Type="http://schemas.openxmlformats.org/officeDocument/2006/relationships/hyperlink" Target="http://juandomingofarnos.wordpress.com/2011/08/13/aprendizaje-en-red-scoop-it" TargetMode="External"/><Relationship Id="rId9" Type="http://schemas.openxmlformats.org/officeDocument/2006/relationships/image" Target="../media/image7.jpeg"/></Relationships>
</file>

<file path=ppt/diagrams/_rels/drawing1.xml.rels><?xml version="1.0" encoding="UTF-8" standalone="yes"?>
<Relationships xmlns="http://schemas.openxmlformats.org/package/2006/relationships"><Relationship Id="rId8" Type="http://schemas.openxmlformats.org/officeDocument/2006/relationships/hyperlink" Target="https://el.wikipedia.org/wiki/%CE%91%CF%81%CF%87%CE%B5%CE%AF%CE%BF:Data_Science_storytelling.jpg" TargetMode="External"/><Relationship Id="rId3" Type="http://schemas.openxmlformats.org/officeDocument/2006/relationships/image" Target="../media/image4.jpeg"/><Relationship Id="rId7" Type="http://schemas.openxmlformats.org/officeDocument/2006/relationships/image" Target="../media/image6.jpeg"/><Relationship Id="rId2" Type="http://schemas.openxmlformats.org/officeDocument/2006/relationships/hyperlink" Target="https://commons.wikimedia.org/wiki/File:Earth_with_server.jpg" TargetMode="External"/><Relationship Id="rId1" Type="http://schemas.openxmlformats.org/officeDocument/2006/relationships/image" Target="../media/image3.jpg"/><Relationship Id="rId6" Type="http://schemas.openxmlformats.org/officeDocument/2006/relationships/hyperlink" Target="https://www.tasnimnews.com/fa/news/1395/10/29/1300159/%D8%AF%D9%88%D9%85%DB%8C%D9%86-%DA%A9%D9%86%D9%81%D8%B1%D8%A7%D9%86%D8%B3-%D9%85%D9%84%DB%8C-%D8%B3%D9%86%D8%AC%D8%B4-%D9%88-%D8%A7%D8%B1%D8%B2%D8%B4%DB%8C%D8%A7%D8%A8%DB%8C-%D8%B9%D9%84%D9%85-%D8%AF%D8%B1-%D8%A7%D8%B5%D9%81%D9%87%D8%A7%D9%86-%D8%A8%D8%B1%DA%AF%D8%B2%D8%A7%D8%B1-%D9%85%DB%8C-%D8%B4%D9%88%D8%AF" TargetMode="External"/><Relationship Id="rId5" Type="http://schemas.openxmlformats.org/officeDocument/2006/relationships/image" Target="../media/image5.jpeg"/><Relationship Id="rId4" Type="http://schemas.openxmlformats.org/officeDocument/2006/relationships/hyperlink" Target="http://juandomingofarnos.wordpress.com/2011/08/13/aprendizaje-en-red-scoop-it" TargetMode="External"/><Relationship Id="rId9" Type="http://schemas.openxmlformats.org/officeDocument/2006/relationships/image" Target="../media/image7.jpeg"/></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7123B46-A4E7-412F-8805-D62CF229935E}" type="doc">
      <dgm:prSet loTypeId="urn:microsoft.com/office/officeart/2005/8/layout/hList7" loCatId="process" qsTypeId="urn:microsoft.com/office/officeart/2005/8/quickstyle/simple5" qsCatId="simple" csTypeId="urn:microsoft.com/office/officeart/2005/8/colors/colorful5" csCatId="colorful" phldr="1"/>
      <dgm:spPr/>
      <dgm:t>
        <a:bodyPr/>
        <a:lstStyle/>
        <a:p>
          <a:endParaRPr lang="zh-CN" altLang="en-US"/>
        </a:p>
      </dgm:t>
    </dgm:pt>
    <dgm:pt modelId="{B8F4CCC3-EDCE-45A2-AACB-D94CB5C77F21}">
      <dgm:prSet/>
      <dgm:spPr/>
      <dgm:t>
        <a:bodyPr/>
        <a:lstStyle/>
        <a:p>
          <a:pPr rtl="0"/>
          <a:r>
            <a:rPr lang="zh-CN" altLang="en-US" b="1" dirty="0"/>
            <a:t>数据故事的要素</a:t>
          </a:r>
          <a:endParaRPr lang="zh-CN" b="1" dirty="0"/>
        </a:p>
      </dgm:t>
    </dgm:pt>
    <dgm:pt modelId="{4E7BD9F4-04C5-4034-8D5E-09B49FCA7F97}" type="parTrans" cxnId="{100BED2B-AA5A-4B94-AF0C-39A3A485308E}">
      <dgm:prSet/>
      <dgm:spPr/>
      <dgm:t>
        <a:bodyPr/>
        <a:lstStyle/>
        <a:p>
          <a:endParaRPr lang="zh-CN" altLang="en-US" b="1"/>
        </a:p>
      </dgm:t>
    </dgm:pt>
    <dgm:pt modelId="{B60928DA-64BB-437F-9723-452D5ECF4319}" type="sibTrans" cxnId="{100BED2B-AA5A-4B94-AF0C-39A3A485308E}">
      <dgm:prSet/>
      <dgm:spPr/>
      <dgm:t>
        <a:bodyPr/>
        <a:lstStyle/>
        <a:p>
          <a:endParaRPr lang="zh-CN" altLang="en-US" b="1"/>
        </a:p>
      </dgm:t>
    </dgm:pt>
    <dgm:pt modelId="{24602B6A-AC06-4344-83E9-1F8605A09467}">
      <dgm:prSet/>
      <dgm:spPr/>
      <dgm:t>
        <a:bodyPr/>
        <a:lstStyle/>
        <a:p>
          <a:pPr rtl="0"/>
          <a:r>
            <a:rPr lang="zh-CN" altLang="en-US" b="1" dirty="0"/>
            <a:t>数据故事化的原则</a:t>
          </a:r>
          <a:endParaRPr lang="zh-CN" b="1" dirty="0"/>
        </a:p>
      </dgm:t>
    </dgm:pt>
    <dgm:pt modelId="{F43C8191-8047-410C-BE6A-2F758AC79B0B}" type="parTrans" cxnId="{3DFC580F-48F8-46AA-B6EF-60D8E9A8218E}">
      <dgm:prSet/>
      <dgm:spPr/>
      <dgm:t>
        <a:bodyPr/>
        <a:lstStyle/>
        <a:p>
          <a:endParaRPr lang="zh-CN" altLang="en-US" b="1"/>
        </a:p>
      </dgm:t>
    </dgm:pt>
    <dgm:pt modelId="{FC74D54C-149E-4785-A2C2-F1D89EED4EFE}" type="sibTrans" cxnId="{3DFC580F-48F8-46AA-B6EF-60D8E9A8218E}">
      <dgm:prSet/>
      <dgm:spPr/>
      <dgm:t>
        <a:bodyPr/>
        <a:lstStyle/>
        <a:p>
          <a:endParaRPr lang="zh-CN" altLang="en-US" b="1"/>
        </a:p>
      </dgm:t>
    </dgm:pt>
    <dgm:pt modelId="{C02A8D88-2E72-4B1C-B97A-CFFA5B86078A}">
      <dgm:prSet/>
      <dgm:spPr/>
      <dgm:t>
        <a:bodyPr/>
        <a:lstStyle/>
        <a:p>
          <a:pPr rtl="0"/>
          <a:r>
            <a:rPr lang="zh-CN" altLang="en-US" b="1" dirty="0"/>
            <a:t>数据故事化的流程</a:t>
          </a:r>
          <a:endParaRPr lang="zh-CN" b="1" dirty="0"/>
        </a:p>
      </dgm:t>
    </dgm:pt>
    <dgm:pt modelId="{F0CFABDF-4211-4092-A46E-ABE883890C9E}" type="parTrans" cxnId="{F5D08E6E-86CD-4140-B7DB-7AB69FC86587}">
      <dgm:prSet/>
      <dgm:spPr/>
      <dgm:t>
        <a:bodyPr/>
        <a:lstStyle/>
        <a:p>
          <a:endParaRPr lang="zh-CN" altLang="en-US" b="1"/>
        </a:p>
      </dgm:t>
    </dgm:pt>
    <dgm:pt modelId="{D26AA930-5685-43E9-B85A-4486C14F0660}" type="sibTrans" cxnId="{F5D08E6E-86CD-4140-B7DB-7AB69FC86587}">
      <dgm:prSet/>
      <dgm:spPr/>
      <dgm:t>
        <a:bodyPr/>
        <a:lstStyle/>
        <a:p>
          <a:endParaRPr lang="zh-CN" altLang="en-US" b="1"/>
        </a:p>
      </dgm:t>
    </dgm:pt>
    <dgm:pt modelId="{F9C1C32C-6080-4E0F-9DFD-3B715888AD5A}">
      <dgm:prSet/>
      <dgm:spPr/>
      <dgm:t>
        <a:bodyPr/>
        <a:lstStyle/>
        <a:p>
          <a:pPr rtl="0"/>
          <a:r>
            <a:rPr lang="zh-CN" altLang="en-US" b="1" dirty="0"/>
            <a:t>数据故事化的模型</a:t>
          </a:r>
          <a:endParaRPr lang="zh-CN" b="1" dirty="0"/>
        </a:p>
      </dgm:t>
    </dgm:pt>
    <dgm:pt modelId="{6D4F4CFE-BFF9-46EC-8F6A-0AA2EDE1F0FD}" type="parTrans" cxnId="{9F815B32-1ED5-4084-9132-BDE9A6D61BAE}">
      <dgm:prSet/>
      <dgm:spPr/>
      <dgm:t>
        <a:bodyPr/>
        <a:lstStyle/>
        <a:p>
          <a:endParaRPr lang="zh-CN" altLang="en-US" b="1"/>
        </a:p>
      </dgm:t>
    </dgm:pt>
    <dgm:pt modelId="{2069C66A-C835-44EF-8DA4-35D6B4A7B50D}" type="sibTrans" cxnId="{9F815B32-1ED5-4084-9132-BDE9A6D61BAE}">
      <dgm:prSet/>
      <dgm:spPr/>
      <dgm:t>
        <a:bodyPr/>
        <a:lstStyle/>
        <a:p>
          <a:endParaRPr lang="zh-CN" altLang="en-US" b="1"/>
        </a:p>
      </dgm:t>
    </dgm:pt>
    <dgm:pt modelId="{199E1A0F-CD94-40D6-90C3-E2E0BFC6974B}">
      <dgm:prSet/>
      <dgm:spPr/>
      <dgm:t>
        <a:bodyPr/>
        <a:lstStyle/>
        <a:p>
          <a:pPr rtl="0"/>
          <a:r>
            <a:rPr lang="zh-CN" altLang="en-US" b="1" dirty="0"/>
            <a:t>数据故事化的叙述</a:t>
          </a:r>
          <a:endParaRPr lang="zh-CN" b="1" dirty="0"/>
        </a:p>
      </dgm:t>
    </dgm:pt>
    <dgm:pt modelId="{8C9A233D-E85A-4215-9874-B263DFE5E55A}" type="parTrans" cxnId="{2888ECFB-4037-41DF-B5B7-A3351235F2C5}">
      <dgm:prSet/>
      <dgm:spPr/>
      <dgm:t>
        <a:bodyPr/>
        <a:lstStyle/>
        <a:p>
          <a:endParaRPr lang="zh-CN" altLang="en-US"/>
        </a:p>
      </dgm:t>
    </dgm:pt>
    <dgm:pt modelId="{9618F4B6-8110-42D9-A624-9172E091F24E}" type="sibTrans" cxnId="{2888ECFB-4037-41DF-B5B7-A3351235F2C5}">
      <dgm:prSet/>
      <dgm:spPr/>
      <dgm:t>
        <a:bodyPr/>
        <a:lstStyle/>
        <a:p>
          <a:endParaRPr lang="zh-CN" altLang="en-US"/>
        </a:p>
      </dgm:t>
    </dgm:pt>
    <dgm:pt modelId="{8B0CD4C3-770B-4C36-B583-58244FB3BD6C}" type="pres">
      <dgm:prSet presAssocID="{77123B46-A4E7-412F-8805-D62CF229935E}" presName="Name0" presStyleCnt="0">
        <dgm:presLayoutVars>
          <dgm:dir/>
          <dgm:resizeHandles val="exact"/>
        </dgm:presLayoutVars>
      </dgm:prSet>
      <dgm:spPr/>
      <dgm:t>
        <a:bodyPr/>
        <a:lstStyle/>
        <a:p>
          <a:endParaRPr lang="zh-CN" altLang="en-US"/>
        </a:p>
      </dgm:t>
    </dgm:pt>
    <dgm:pt modelId="{D83DDF26-F72B-4630-BEBC-5198B5124E96}" type="pres">
      <dgm:prSet presAssocID="{77123B46-A4E7-412F-8805-D62CF229935E}" presName="fgShape" presStyleLbl="fgShp" presStyleIdx="0" presStyleCnt="1"/>
      <dgm:spPr/>
    </dgm:pt>
    <dgm:pt modelId="{8A41CF35-BD96-4879-9C14-248F34E5A987}" type="pres">
      <dgm:prSet presAssocID="{77123B46-A4E7-412F-8805-D62CF229935E}" presName="linComp" presStyleCnt="0"/>
      <dgm:spPr/>
    </dgm:pt>
    <dgm:pt modelId="{F9A6BF00-DE9E-41D9-86F5-3EC2BA04D5EE}" type="pres">
      <dgm:prSet presAssocID="{B8F4CCC3-EDCE-45A2-AACB-D94CB5C77F21}" presName="compNode" presStyleCnt="0"/>
      <dgm:spPr/>
    </dgm:pt>
    <dgm:pt modelId="{C5C8A3DA-539C-4E3C-AE8C-CCF2A38CCE3F}" type="pres">
      <dgm:prSet presAssocID="{B8F4CCC3-EDCE-45A2-AACB-D94CB5C77F21}" presName="bkgdShape" presStyleLbl="node1" presStyleIdx="0" presStyleCnt="5"/>
      <dgm:spPr/>
      <dgm:t>
        <a:bodyPr/>
        <a:lstStyle/>
        <a:p>
          <a:endParaRPr lang="zh-CN" altLang="en-US"/>
        </a:p>
      </dgm:t>
    </dgm:pt>
    <dgm:pt modelId="{2E632D04-0E4D-4AD1-8FA2-0023591FB85B}" type="pres">
      <dgm:prSet presAssocID="{B8F4CCC3-EDCE-45A2-AACB-D94CB5C77F21}" presName="nodeTx" presStyleLbl="node1" presStyleIdx="0" presStyleCnt="5">
        <dgm:presLayoutVars>
          <dgm:bulletEnabled val="1"/>
        </dgm:presLayoutVars>
      </dgm:prSet>
      <dgm:spPr/>
      <dgm:t>
        <a:bodyPr/>
        <a:lstStyle/>
        <a:p>
          <a:endParaRPr lang="zh-CN" altLang="en-US"/>
        </a:p>
      </dgm:t>
    </dgm:pt>
    <dgm:pt modelId="{226FFF12-6DF8-40BD-9A39-87226C5BC830}" type="pres">
      <dgm:prSet presAssocID="{B8F4CCC3-EDCE-45A2-AACB-D94CB5C77F21}" presName="invisiNode" presStyleLbl="node1" presStyleIdx="0" presStyleCnt="5"/>
      <dgm:spPr/>
    </dgm:pt>
    <dgm:pt modelId="{DDD7E12D-F1FB-4FB8-91DA-AB80413C3B70}" type="pres">
      <dgm:prSet presAssocID="{B8F4CCC3-EDCE-45A2-AACB-D94CB5C77F21}" presName="imagNode" presStyleLbl="fgImgPlace1" presStyleIdx="0" presStyleCnt="5"/>
      <dgm:spPr>
        <a:blipFill>
          <a:blip xmlns:r="http://schemas.openxmlformats.org/officeDocument/2006/relationships" r:embed="rId1">
            <a:extLst>
              <a:ext uri="{837473B0-CC2E-450A-ABE3-18F120FF3D39}">
                <a1611:picAttrSrcUrl xmlns="" xmlns:a1611="http://schemas.microsoft.com/office/drawing/2016/11/main" r:id="rId2"/>
              </a:ext>
            </a:extLst>
          </a:blip>
          <a:srcRect/>
          <a:stretch>
            <a:fillRect l="-17000" r="-17000"/>
          </a:stretch>
        </a:blipFill>
      </dgm:spPr>
    </dgm:pt>
    <dgm:pt modelId="{056F7EDD-0662-4839-AA06-96E1D6919294}" type="pres">
      <dgm:prSet presAssocID="{B60928DA-64BB-437F-9723-452D5ECF4319}" presName="sibTrans" presStyleLbl="sibTrans2D1" presStyleIdx="0" presStyleCnt="0"/>
      <dgm:spPr/>
      <dgm:t>
        <a:bodyPr/>
        <a:lstStyle/>
        <a:p>
          <a:endParaRPr lang="zh-CN" altLang="en-US"/>
        </a:p>
      </dgm:t>
    </dgm:pt>
    <dgm:pt modelId="{A55F84D2-BA57-4A03-BA10-56551A445C17}" type="pres">
      <dgm:prSet presAssocID="{24602B6A-AC06-4344-83E9-1F8605A09467}" presName="compNode" presStyleCnt="0"/>
      <dgm:spPr/>
    </dgm:pt>
    <dgm:pt modelId="{DA59F893-5610-4FF2-AEA6-78093C427B00}" type="pres">
      <dgm:prSet presAssocID="{24602B6A-AC06-4344-83E9-1F8605A09467}" presName="bkgdShape" presStyleLbl="node1" presStyleIdx="1" presStyleCnt="5"/>
      <dgm:spPr/>
      <dgm:t>
        <a:bodyPr/>
        <a:lstStyle/>
        <a:p>
          <a:endParaRPr lang="zh-CN" altLang="en-US"/>
        </a:p>
      </dgm:t>
    </dgm:pt>
    <dgm:pt modelId="{232D0081-61DB-4D5A-8031-F25F501CAF2F}" type="pres">
      <dgm:prSet presAssocID="{24602B6A-AC06-4344-83E9-1F8605A09467}" presName="nodeTx" presStyleLbl="node1" presStyleIdx="1" presStyleCnt="5">
        <dgm:presLayoutVars>
          <dgm:bulletEnabled val="1"/>
        </dgm:presLayoutVars>
      </dgm:prSet>
      <dgm:spPr/>
      <dgm:t>
        <a:bodyPr/>
        <a:lstStyle/>
        <a:p>
          <a:endParaRPr lang="zh-CN" altLang="en-US"/>
        </a:p>
      </dgm:t>
    </dgm:pt>
    <dgm:pt modelId="{4C7F43AF-92A0-47D6-8ED0-55D6E4572DF0}" type="pres">
      <dgm:prSet presAssocID="{24602B6A-AC06-4344-83E9-1F8605A09467}" presName="invisiNode" presStyleLbl="node1" presStyleIdx="1" presStyleCnt="5"/>
      <dgm:spPr/>
    </dgm:pt>
    <dgm:pt modelId="{A4DAE783-FE56-4563-AC64-AE86422C5F53}" type="pres">
      <dgm:prSet presAssocID="{24602B6A-AC06-4344-83E9-1F8605A09467}" presName="imagNode" presStyleLbl="fgImgPlace1" presStyleIdx="1" presStyleCnt="5"/>
      <dgm:spPr>
        <a:blipFill>
          <a:blip xmlns:r="http://schemas.openxmlformats.org/officeDocument/2006/relationships" r:embed="rId3">
            <a:extLst>
              <a:ext uri="{837473B0-CC2E-450A-ABE3-18F120FF3D39}">
                <a1611:picAttrSrcUrl xmlns="" xmlns:a1611="http://schemas.microsoft.com/office/drawing/2016/11/main" r:id="rId4"/>
              </a:ext>
            </a:extLst>
          </a:blip>
          <a:srcRect/>
          <a:stretch>
            <a:fillRect l="-17000" r="-17000"/>
          </a:stretch>
        </a:blipFill>
      </dgm:spPr>
    </dgm:pt>
    <dgm:pt modelId="{E27D06E8-A66C-4241-8DD0-4F907ED7E75B}" type="pres">
      <dgm:prSet presAssocID="{FC74D54C-149E-4785-A2C2-F1D89EED4EFE}" presName="sibTrans" presStyleLbl="sibTrans2D1" presStyleIdx="0" presStyleCnt="0"/>
      <dgm:spPr/>
      <dgm:t>
        <a:bodyPr/>
        <a:lstStyle/>
        <a:p>
          <a:endParaRPr lang="zh-CN" altLang="en-US"/>
        </a:p>
      </dgm:t>
    </dgm:pt>
    <dgm:pt modelId="{D1E65AAC-9205-45D8-9357-FEE9F6B7010F}" type="pres">
      <dgm:prSet presAssocID="{C02A8D88-2E72-4B1C-B97A-CFFA5B86078A}" presName="compNode" presStyleCnt="0"/>
      <dgm:spPr/>
    </dgm:pt>
    <dgm:pt modelId="{C3948280-F4D4-42BB-9093-C7B4EFEDE1AB}" type="pres">
      <dgm:prSet presAssocID="{C02A8D88-2E72-4B1C-B97A-CFFA5B86078A}" presName="bkgdShape" presStyleLbl="node1" presStyleIdx="2" presStyleCnt="5"/>
      <dgm:spPr/>
      <dgm:t>
        <a:bodyPr/>
        <a:lstStyle/>
        <a:p>
          <a:endParaRPr lang="zh-CN" altLang="en-US"/>
        </a:p>
      </dgm:t>
    </dgm:pt>
    <dgm:pt modelId="{ADA4ED7F-617B-4384-8A81-6D05755D9427}" type="pres">
      <dgm:prSet presAssocID="{C02A8D88-2E72-4B1C-B97A-CFFA5B86078A}" presName="nodeTx" presStyleLbl="node1" presStyleIdx="2" presStyleCnt="5">
        <dgm:presLayoutVars>
          <dgm:bulletEnabled val="1"/>
        </dgm:presLayoutVars>
      </dgm:prSet>
      <dgm:spPr/>
      <dgm:t>
        <a:bodyPr/>
        <a:lstStyle/>
        <a:p>
          <a:endParaRPr lang="zh-CN" altLang="en-US"/>
        </a:p>
      </dgm:t>
    </dgm:pt>
    <dgm:pt modelId="{3313A64A-A956-4E74-9D1F-18ACA5CAA5A2}" type="pres">
      <dgm:prSet presAssocID="{C02A8D88-2E72-4B1C-B97A-CFFA5B86078A}" presName="invisiNode" presStyleLbl="node1" presStyleIdx="2" presStyleCnt="5"/>
      <dgm:spPr/>
    </dgm:pt>
    <dgm:pt modelId="{74F2A69C-0462-4E84-8F17-0BF92A02E079}" type="pres">
      <dgm:prSet presAssocID="{C02A8D88-2E72-4B1C-B97A-CFFA5B86078A}" presName="imagNode" presStyleLbl="fgImgPlace1" presStyleIdx="2" presStyleCnt="5"/>
      <dgm:spPr>
        <a:blipFill>
          <a:blip xmlns:r="http://schemas.openxmlformats.org/officeDocument/2006/relationships" r:embed="rId5" cstate="print">
            <a:extLst>
              <a:ext uri="{28A0092B-C50C-407E-A947-70E740481C1C}">
                <a14:useLocalDpi xmlns:a14="http://schemas.microsoft.com/office/drawing/2010/main" val="0"/>
              </a:ext>
              <a:ext uri="{837473B0-CC2E-450A-ABE3-18F120FF3D39}">
                <a1611:picAttrSrcUrl xmlns="" xmlns:a1611="http://schemas.microsoft.com/office/drawing/2016/11/main" r:id="rId6"/>
              </a:ext>
            </a:extLst>
          </a:blip>
          <a:srcRect/>
          <a:stretch>
            <a:fillRect l="-22000" r="-22000"/>
          </a:stretch>
        </a:blipFill>
      </dgm:spPr>
    </dgm:pt>
    <dgm:pt modelId="{C47A0595-70BA-43E7-985A-AFFA0D4418B6}" type="pres">
      <dgm:prSet presAssocID="{D26AA930-5685-43E9-B85A-4486C14F0660}" presName="sibTrans" presStyleLbl="sibTrans2D1" presStyleIdx="0" presStyleCnt="0"/>
      <dgm:spPr/>
      <dgm:t>
        <a:bodyPr/>
        <a:lstStyle/>
        <a:p>
          <a:endParaRPr lang="zh-CN" altLang="en-US"/>
        </a:p>
      </dgm:t>
    </dgm:pt>
    <dgm:pt modelId="{0E694F35-EB4A-4D33-8F4A-F5C176EA597C}" type="pres">
      <dgm:prSet presAssocID="{F9C1C32C-6080-4E0F-9DFD-3B715888AD5A}" presName="compNode" presStyleCnt="0"/>
      <dgm:spPr/>
    </dgm:pt>
    <dgm:pt modelId="{AF0414BF-B623-49E0-8D2E-E64753E53627}" type="pres">
      <dgm:prSet presAssocID="{F9C1C32C-6080-4E0F-9DFD-3B715888AD5A}" presName="bkgdShape" presStyleLbl="node1" presStyleIdx="3" presStyleCnt="5"/>
      <dgm:spPr/>
      <dgm:t>
        <a:bodyPr/>
        <a:lstStyle/>
        <a:p>
          <a:endParaRPr lang="zh-CN" altLang="en-US"/>
        </a:p>
      </dgm:t>
    </dgm:pt>
    <dgm:pt modelId="{5D15808B-5C6F-4F7A-9251-627B01911535}" type="pres">
      <dgm:prSet presAssocID="{F9C1C32C-6080-4E0F-9DFD-3B715888AD5A}" presName="nodeTx" presStyleLbl="node1" presStyleIdx="3" presStyleCnt="5">
        <dgm:presLayoutVars>
          <dgm:bulletEnabled val="1"/>
        </dgm:presLayoutVars>
      </dgm:prSet>
      <dgm:spPr/>
      <dgm:t>
        <a:bodyPr/>
        <a:lstStyle/>
        <a:p>
          <a:endParaRPr lang="zh-CN" altLang="en-US"/>
        </a:p>
      </dgm:t>
    </dgm:pt>
    <dgm:pt modelId="{555C1204-1F60-4419-858C-F55B8D2A5F1C}" type="pres">
      <dgm:prSet presAssocID="{F9C1C32C-6080-4E0F-9DFD-3B715888AD5A}" presName="invisiNode" presStyleLbl="node1" presStyleIdx="3" presStyleCnt="5"/>
      <dgm:spPr/>
    </dgm:pt>
    <dgm:pt modelId="{A257C0E1-4DE2-43C1-8B1C-2D7B2DCD3EEF}" type="pres">
      <dgm:prSet presAssocID="{F9C1C32C-6080-4E0F-9DFD-3B715888AD5A}" presName="imagNode" presStyleLbl="fgImgPlace1" presStyleIdx="3" presStyleCnt="5"/>
      <dgm:spPr>
        <a:blipFill>
          <a:blip xmlns:r="http://schemas.openxmlformats.org/officeDocument/2006/relationships" r:embed="rId7" cstate="print">
            <a:extLst>
              <a:ext uri="{28A0092B-C50C-407E-A947-70E740481C1C}">
                <a14:useLocalDpi xmlns:a14="http://schemas.microsoft.com/office/drawing/2010/main" val="0"/>
              </a:ext>
              <a:ext uri="{837473B0-CC2E-450A-ABE3-18F120FF3D39}">
                <a1611:picAttrSrcUrl xmlns="" xmlns:a1611="http://schemas.microsoft.com/office/drawing/2016/11/main" r:id="rId8"/>
              </a:ext>
            </a:extLst>
          </a:blip>
          <a:srcRect/>
          <a:stretch>
            <a:fillRect l="-4000" r="-4000"/>
          </a:stretch>
        </a:blipFill>
      </dgm:spPr>
    </dgm:pt>
    <dgm:pt modelId="{6DD01D94-78FE-4B64-94C6-2F9670A63A6D}" type="pres">
      <dgm:prSet presAssocID="{2069C66A-C835-44EF-8DA4-35D6B4A7B50D}" presName="sibTrans" presStyleLbl="sibTrans2D1" presStyleIdx="0" presStyleCnt="0"/>
      <dgm:spPr/>
      <dgm:t>
        <a:bodyPr/>
        <a:lstStyle/>
        <a:p>
          <a:endParaRPr lang="zh-CN" altLang="en-US"/>
        </a:p>
      </dgm:t>
    </dgm:pt>
    <dgm:pt modelId="{3ECB5685-9815-466A-839F-E23C415B0A84}" type="pres">
      <dgm:prSet presAssocID="{199E1A0F-CD94-40D6-90C3-E2E0BFC6974B}" presName="compNode" presStyleCnt="0"/>
      <dgm:spPr/>
    </dgm:pt>
    <dgm:pt modelId="{AD5666A7-656D-4A55-8E4E-B51124BBA93D}" type="pres">
      <dgm:prSet presAssocID="{199E1A0F-CD94-40D6-90C3-E2E0BFC6974B}" presName="bkgdShape" presStyleLbl="node1" presStyleIdx="4" presStyleCnt="5"/>
      <dgm:spPr/>
      <dgm:t>
        <a:bodyPr/>
        <a:lstStyle/>
        <a:p>
          <a:endParaRPr lang="zh-CN" altLang="en-US"/>
        </a:p>
      </dgm:t>
    </dgm:pt>
    <dgm:pt modelId="{91634C09-1221-42C6-838E-76BF9823FE26}" type="pres">
      <dgm:prSet presAssocID="{199E1A0F-CD94-40D6-90C3-E2E0BFC6974B}" presName="nodeTx" presStyleLbl="node1" presStyleIdx="4" presStyleCnt="5">
        <dgm:presLayoutVars>
          <dgm:bulletEnabled val="1"/>
        </dgm:presLayoutVars>
      </dgm:prSet>
      <dgm:spPr/>
      <dgm:t>
        <a:bodyPr/>
        <a:lstStyle/>
        <a:p>
          <a:endParaRPr lang="zh-CN" altLang="en-US"/>
        </a:p>
      </dgm:t>
    </dgm:pt>
    <dgm:pt modelId="{3D697E26-3C71-48E2-8EB9-260081A83D63}" type="pres">
      <dgm:prSet presAssocID="{199E1A0F-CD94-40D6-90C3-E2E0BFC6974B}" presName="invisiNode" presStyleLbl="node1" presStyleIdx="4" presStyleCnt="5"/>
      <dgm:spPr/>
    </dgm:pt>
    <dgm:pt modelId="{CF234CAD-5386-433B-BBA3-4F9996ED1E0E}" type="pres">
      <dgm:prSet presAssocID="{199E1A0F-CD94-40D6-90C3-E2E0BFC6974B}" presName="imagNode" presStyleLbl="fgImgPlace1" presStyleIdx="4" presStyleCnt="5"/>
      <dgm:spPr>
        <a:blipFill>
          <a:blip xmlns:r="http://schemas.openxmlformats.org/officeDocument/2006/relationships" r:embed="rId9" cstate="print">
            <a:extLst>
              <a:ext uri="{28A0092B-C50C-407E-A947-70E740481C1C}">
                <a14:useLocalDpi xmlns:a14="http://schemas.microsoft.com/office/drawing/2010/main" val="0"/>
              </a:ext>
            </a:extLst>
          </a:blip>
          <a:srcRect/>
          <a:stretch>
            <a:fillRect/>
          </a:stretch>
        </a:blipFill>
      </dgm:spPr>
    </dgm:pt>
  </dgm:ptLst>
  <dgm:cxnLst>
    <dgm:cxn modelId="{10E160A2-A721-4424-92CE-0E42EA150E39}" type="presOf" srcId="{B8F4CCC3-EDCE-45A2-AACB-D94CB5C77F21}" destId="{C5C8A3DA-539C-4E3C-AE8C-CCF2A38CCE3F}" srcOrd="0" destOrd="0" presId="urn:microsoft.com/office/officeart/2005/8/layout/hList7"/>
    <dgm:cxn modelId="{9F815B32-1ED5-4084-9132-BDE9A6D61BAE}" srcId="{77123B46-A4E7-412F-8805-D62CF229935E}" destId="{F9C1C32C-6080-4E0F-9DFD-3B715888AD5A}" srcOrd="3" destOrd="0" parTransId="{6D4F4CFE-BFF9-46EC-8F6A-0AA2EDE1F0FD}" sibTransId="{2069C66A-C835-44EF-8DA4-35D6B4A7B50D}"/>
    <dgm:cxn modelId="{ED1AECFA-571F-4727-974F-1D3A802A677F}" type="presOf" srcId="{FC74D54C-149E-4785-A2C2-F1D89EED4EFE}" destId="{E27D06E8-A66C-4241-8DD0-4F907ED7E75B}" srcOrd="0" destOrd="0" presId="urn:microsoft.com/office/officeart/2005/8/layout/hList7"/>
    <dgm:cxn modelId="{19CF1A12-AF64-4E98-B940-C33D45B28E63}" type="presOf" srcId="{F9C1C32C-6080-4E0F-9DFD-3B715888AD5A}" destId="{AF0414BF-B623-49E0-8D2E-E64753E53627}" srcOrd="0" destOrd="0" presId="urn:microsoft.com/office/officeart/2005/8/layout/hList7"/>
    <dgm:cxn modelId="{D39E25C2-65EC-4844-9CB1-DB236360D46D}" type="presOf" srcId="{199E1A0F-CD94-40D6-90C3-E2E0BFC6974B}" destId="{AD5666A7-656D-4A55-8E4E-B51124BBA93D}" srcOrd="0" destOrd="0" presId="urn:microsoft.com/office/officeart/2005/8/layout/hList7"/>
    <dgm:cxn modelId="{386E0E5D-C90F-496C-8226-4A29DBF440C4}" type="presOf" srcId="{199E1A0F-CD94-40D6-90C3-E2E0BFC6974B}" destId="{91634C09-1221-42C6-838E-76BF9823FE26}" srcOrd="1" destOrd="0" presId="urn:microsoft.com/office/officeart/2005/8/layout/hList7"/>
    <dgm:cxn modelId="{6DB82590-20EA-4C41-B1B7-38F294B27B33}" type="presOf" srcId="{B8F4CCC3-EDCE-45A2-AACB-D94CB5C77F21}" destId="{2E632D04-0E4D-4AD1-8FA2-0023591FB85B}" srcOrd="1" destOrd="0" presId="urn:microsoft.com/office/officeart/2005/8/layout/hList7"/>
    <dgm:cxn modelId="{844EADF2-F1CB-4D77-8014-EAD64A36F243}" type="presOf" srcId="{24602B6A-AC06-4344-83E9-1F8605A09467}" destId="{232D0081-61DB-4D5A-8031-F25F501CAF2F}" srcOrd="1" destOrd="0" presId="urn:microsoft.com/office/officeart/2005/8/layout/hList7"/>
    <dgm:cxn modelId="{5037CAF3-6B5B-4313-B8E3-8A24BD17D2A4}" type="presOf" srcId="{24602B6A-AC06-4344-83E9-1F8605A09467}" destId="{DA59F893-5610-4FF2-AEA6-78093C427B00}" srcOrd="0" destOrd="0" presId="urn:microsoft.com/office/officeart/2005/8/layout/hList7"/>
    <dgm:cxn modelId="{F5D08E6E-86CD-4140-B7DB-7AB69FC86587}" srcId="{77123B46-A4E7-412F-8805-D62CF229935E}" destId="{C02A8D88-2E72-4B1C-B97A-CFFA5B86078A}" srcOrd="2" destOrd="0" parTransId="{F0CFABDF-4211-4092-A46E-ABE883890C9E}" sibTransId="{D26AA930-5685-43E9-B85A-4486C14F0660}"/>
    <dgm:cxn modelId="{AA96647D-D1D4-4BD7-9D83-FC83DA1DE151}" type="presOf" srcId="{77123B46-A4E7-412F-8805-D62CF229935E}" destId="{8B0CD4C3-770B-4C36-B583-58244FB3BD6C}" srcOrd="0" destOrd="0" presId="urn:microsoft.com/office/officeart/2005/8/layout/hList7"/>
    <dgm:cxn modelId="{100BED2B-AA5A-4B94-AF0C-39A3A485308E}" srcId="{77123B46-A4E7-412F-8805-D62CF229935E}" destId="{B8F4CCC3-EDCE-45A2-AACB-D94CB5C77F21}" srcOrd="0" destOrd="0" parTransId="{4E7BD9F4-04C5-4034-8D5E-09B49FCA7F97}" sibTransId="{B60928DA-64BB-437F-9723-452D5ECF4319}"/>
    <dgm:cxn modelId="{B4DDF733-D59C-4166-94F9-CA0B69681CF7}" type="presOf" srcId="{2069C66A-C835-44EF-8DA4-35D6B4A7B50D}" destId="{6DD01D94-78FE-4B64-94C6-2F9670A63A6D}" srcOrd="0" destOrd="0" presId="urn:microsoft.com/office/officeart/2005/8/layout/hList7"/>
    <dgm:cxn modelId="{5008FABA-EB74-4CC0-AB5C-C53EF7933829}" type="presOf" srcId="{C02A8D88-2E72-4B1C-B97A-CFFA5B86078A}" destId="{ADA4ED7F-617B-4384-8A81-6D05755D9427}" srcOrd="1" destOrd="0" presId="urn:microsoft.com/office/officeart/2005/8/layout/hList7"/>
    <dgm:cxn modelId="{0AD6068A-5094-408C-84F9-E34369F0851E}" type="presOf" srcId="{D26AA930-5685-43E9-B85A-4486C14F0660}" destId="{C47A0595-70BA-43E7-985A-AFFA0D4418B6}" srcOrd="0" destOrd="0" presId="urn:microsoft.com/office/officeart/2005/8/layout/hList7"/>
    <dgm:cxn modelId="{D9CEAE21-2632-486E-939F-255FF4D7FD7E}" type="presOf" srcId="{B60928DA-64BB-437F-9723-452D5ECF4319}" destId="{056F7EDD-0662-4839-AA06-96E1D6919294}" srcOrd="0" destOrd="0" presId="urn:microsoft.com/office/officeart/2005/8/layout/hList7"/>
    <dgm:cxn modelId="{336A6FAF-7BB5-4F69-88AE-1DDD398D9AAA}" type="presOf" srcId="{F9C1C32C-6080-4E0F-9DFD-3B715888AD5A}" destId="{5D15808B-5C6F-4F7A-9251-627B01911535}" srcOrd="1" destOrd="0" presId="urn:microsoft.com/office/officeart/2005/8/layout/hList7"/>
    <dgm:cxn modelId="{2888ECFB-4037-41DF-B5B7-A3351235F2C5}" srcId="{77123B46-A4E7-412F-8805-D62CF229935E}" destId="{199E1A0F-CD94-40D6-90C3-E2E0BFC6974B}" srcOrd="4" destOrd="0" parTransId="{8C9A233D-E85A-4215-9874-B263DFE5E55A}" sibTransId="{9618F4B6-8110-42D9-A624-9172E091F24E}"/>
    <dgm:cxn modelId="{C7573C62-FEEB-456F-9915-3E2410E60D88}" type="presOf" srcId="{C02A8D88-2E72-4B1C-B97A-CFFA5B86078A}" destId="{C3948280-F4D4-42BB-9093-C7B4EFEDE1AB}" srcOrd="0" destOrd="0" presId="urn:microsoft.com/office/officeart/2005/8/layout/hList7"/>
    <dgm:cxn modelId="{3DFC580F-48F8-46AA-B6EF-60D8E9A8218E}" srcId="{77123B46-A4E7-412F-8805-D62CF229935E}" destId="{24602B6A-AC06-4344-83E9-1F8605A09467}" srcOrd="1" destOrd="0" parTransId="{F43C8191-8047-410C-BE6A-2F758AC79B0B}" sibTransId="{FC74D54C-149E-4785-A2C2-F1D89EED4EFE}"/>
    <dgm:cxn modelId="{8A8C4EDC-C469-4599-BDA8-779AD09DCE7E}" type="presParOf" srcId="{8B0CD4C3-770B-4C36-B583-58244FB3BD6C}" destId="{D83DDF26-F72B-4630-BEBC-5198B5124E96}" srcOrd="0" destOrd="0" presId="urn:microsoft.com/office/officeart/2005/8/layout/hList7"/>
    <dgm:cxn modelId="{2FC3C726-428C-4007-B450-92AB9312A413}" type="presParOf" srcId="{8B0CD4C3-770B-4C36-B583-58244FB3BD6C}" destId="{8A41CF35-BD96-4879-9C14-248F34E5A987}" srcOrd="1" destOrd="0" presId="urn:microsoft.com/office/officeart/2005/8/layout/hList7"/>
    <dgm:cxn modelId="{45C4C060-520B-4F1F-BC00-ECA23071919A}" type="presParOf" srcId="{8A41CF35-BD96-4879-9C14-248F34E5A987}" destId="{F9A6BF00-DE9E-41D9-86F5-3EC2BA04D5EE}" srcOrd="0" destOrd="0" presId="urn:microsoft.com/office/officeart/2005/8/layout/hList7"/>
    <dgm:cxn modelId="{98A37A2E-34D5-4F4F-B1E6-5B878D18A8EF}" type="presParOf" srcId="{F9A6BF00-DE9E-41D9-86F5-3EC2BA04D5EE}" destId="{C5C8A3DA-539C-4E3C-AE8C-CCF2A38CCE3F}" srcOrd="0" destOrd="0" presId="urn:microsoft.com/office/officeart/2005/8/layout/hList7"/>
    <dgm:cxn modelId="{4F01259F-0E54-48E1-AE38-776E21C36477}" type="presParOf" srcId="{F9A6BF00-DE9E-41D9-86F5-3EC2BA04D5EE}" destId="{2E632D04-0E4D-4AD1-8FA2-0023591FB85B}" srcOrd="1" destOrd="0" presId="urn:microsoft.com/office/officeart/2005/8/layout/hList7"/>
    <dgm:cxn modelId="{3305D426-F9F4-4159-A182-4A8D444A82A9}" type="presParOf" srcId="{F9A6BF00-DE9E-41D9-86F5-3EC2BA04D5EE}" destId="{226FFF12-6DF8-40BD-9A39-87226C5BC830}" srcOrd="2" destOrd="0" presId="urn:microsoft.com/office/officeart/2005/8/layout/hList7"/>
    <dgm:cxn modelId="{1F335E26-0255-46AC-AF4B-91A37EC99D74}" type="presParOf" srcId="{F9A6BF00-DE9E-41D9-86F5-3EC2BA04D5EE}" destId="{DDD7E12D-F1FB-4FB8-91DA-AB80413C3B70}" srcOrd="3" destOrd="0" presId="urn:microsoft.com/office/officeart/2005/8/layout/hList7"/>
    <dgm:cxn modelId="{2DD23E0E-93D6-4A03-A1C4-75574D5BE87F}" type="presParOf" srcId="{8A41CF35-BD96-4879-9C14-248F34E5A987}" destId="{056F7EDD-0662-4839-AA06-96E1D6919294}" srcOrd="1" destOrd="0" presId="urn:microsoft.com/office/officeart/2005/8/layout/hList7"/>
    <dgm:cxn modelId="{BD285FF6-D4DB-452A-ACCF-83853AFE9DF0}" type="presParOf" srcId="{8A41CF35-BD96-4879-9C14-248F34E5A987}" destId="{A55F84D2-BA57-4A03-BA10-56551A445C17}" srcOrd="2" destOrd="0" presId="urn:microsoft.com/office/officeart/2005/8/layout/hList7"/>
    <dgm:cxn modelId="{F11D43D6-41C2-4B60-9C00-2BEF8AD3C9D2}" type="presParOf" srcId="{A55F84D2-BA57-4A03-BA10-56551A445C17}" destId="{DA59F893-5610-4FF2-AEA6-78093C427B00}" srcOrd="0" destOrd="0" presId="urn:microsoft.com/office/officeart/2005/8/layout/hList7"/>
    <dgm:cxn modelId="{1D84AD7D-4273-4AE1-8E1A-D96453371415}" type="presParOf" srcId="{A55F84D2-BA57-4A03-BA10-56551A445C17}" destId="{232D0081-61DB-4D5A-8031-F25F501CAF2F}" srcOrd="1" destOrd="0" presId="urn:microsoft.com/office/officeart/2005/8/layout/hList7"/>
    <dgm:cxn modelId="{2E2FD6A4-D17E-4B5D-B255-081887078081}" type="presParOf" srcId="{A55F84D2-BA57-4A03-BA10-56551A445C17}" destId="{4C7F43AF-92A0-47D6-8ED0-55D6E4572DF0}" srcOrd="2" destOrd="0" presId="urn:microsoft.com/office/officeart/2005/8/layout/hList7"/>
    <dgm:cxn modelId="{A87A413C-BD05-4BA5-B7A6-B0DE3D318810}" type="presParOf" srcId="{A55F84D2-BA57-4A03-BA10-56551A445C17}" destId="{A4DAE783-FE56-4563-AC64-AE86422C5F53}" srcOrd="3" destOrd="0" presId="urn:microsoft.com/office/officeart/2005/8/layout/hList7"/>
    <dgm:cxn modelId="{661CB756-7DE4-4A5D-91AC-0C08B888BAE7}" type="presParOf" srcId="{8A41CF35-BD96-4879-9C14-248F34E5A987}" destId="{E27D06E8-A66C-4241-8DD0-4F907ED7E75B}" srcOrd="3" destOrd="0" presId="urn:microsoft.com/office/officeart/2005/8/layout/hList7"/>
    <dgm:cxn modelId="{46D7D8BB-8958-40C1-A0CF-D03531EA4D8C}" type="presParOf" srcId="{8A41CF35-BD96-4879-9C14-248F34E5A987}" destId="{D1E65AAC-9205-45D8-9357-FEE9F6B7010F}" srcOrd="4" destOrd="0" presId="urn:microsoft.com/office/officeart/2005/8/layout/hList7"/>
    <dgm:cxn modelId="{6A5F64FF-D2B3-401B-BE8C-3E269D105542}" type="presParOf" srcId="{D1E65AAC-9205-45D8-9357-FEE9F6B7010F}" destId="{C3948280-F4D4-42BB-9093-C7B4EFEDE1AB}" srcOrd="0" destOrd="0" presId="urn:microsoft.com/office/officeart/2005/8/layout/hList7"/>
    <dgm:cxn modelId="{AC43BB38-F76C-4CC1-A511-02B75D917F9A}" type="presParOf" srcId="{D1E65AAC-9205-45D8-9357-FEE9F6B7010F}" destId="{ADA4ED7F-617B-4384-8A81-6D05755D9427}" srcOrd="1" destOrd="0" presId="urn:microsoft.com/office/officeart/2005/8/layout/hList7"/>
    <dgm:cxn modelId="{76B96C26-2E09-4836-80ED-A6B0AC7A6062}" type="presParOf" srcId="{D1E65AAC-9205-45D8-9357-FEE9F6B7010F}" destId="{3313A64A-A956-4E74-9D1F-18ACA5CAA5A2}" srcOrd="2" destOrd="0" presId="urn:microsoft.com/office/officeart/2005/8/layout/hList7"/>
    <dgm:cxn modelId="{E1185735-1E82-48A7-9722-71CA15A7AFB2}" type="presParOf" srcId="{D1E65AAC-9205-45D8-9357-FEE9F6B7010F}" destId="{74F2A69C-0462-4E84-8F17-0BF92A02E079}" srcOrd="3" destOrd="0" presId="urn:microsoft.com/office/officeart/2005/8/layout/hList7"/>
    <dgm:cxn modelId="{3A8CE890-509C-4F35-9EB3-D56C6F2BB30F}" type="presParOf" srcId="{8A41CF35-BD96-4879-9C14-248F34E5A987}" destId="{C47A0595-70BA-43E7-985A-AFFA0D4418B6}" srcOrd="5" destOrd="0" presId="urn:microsoft.com/office/officeart/2005/8/layout/hList7"/>
    <dgm:cxn modelId="{F0E617B3-CDCA-4B0B-8CF9-47822EDEC5DD}" type="presParOf" srcId="{8A41CF35-BD96-4879-9C14-248F34E5A987}" destId="{0E694F35-EB4A-4D33-8F4A-F5C176EA597C}" srcOrd="6" destOrd="0" presId="urn:microsoft.com/office/officeart/2005/8/layout/hList7"/>
    <dgm:cxn modelId="{34A310AB-AF15-4E8B-8688-08FB43AB483E}" type="presParOf" srcId="{0E694F35-EB4A-4D33-8F4A-F5C176EA597C}" destId="{AF0414BF-B623-49E0-8D2E-E64753E53627}" srcOrd="0" destOrd="0" presId="urn:microsoft.com/office/officeart/2005/8/layout/hList7"/>
    <dgm:cxn modelId="{137ECF53-50A4-41C1-9010-18B106B3EFEC}" type="presParOf" srcId="{0E694F35-EB4A-4D33-8F4A-F5C176EA597C}" destId="{5D15808B-5C6F-4F7A-9251-627B01911535}" srcOrd="1" destOrd="0" presId="urn:microsoft.com/office/officeart/2005/8/layout/hList7"/>
    <dgm:cxn modelId="{2BEE637E-9B8C-4B8E-89BE-03F232DE83F0}" type="presParOf" srcId="{0E694F35-EB4A-4D33-8F4A-F5C176EA597C}" destId="{555C1204-1F60-4419-858C-F55B8D2A5F1C}" srcOrd="2" destOrd="0" presId="urn:microsoft.com/office/officeart/2005/8/layout/hList7"/>
    <dgm:cxn modelId="{FBB29447-F234-4D49-AB04-817F657B4A70}" type="presParOf" srcId="{0E694F35-EB4A-4D33-8F4A-F5C176EA597C}" destId="{A257C0E1-4DE2-43C1-8B1C-2D7B2DCD3EEF}" srcOrd="3" destOrd="0" presId="urn:microsoft.com/office/officeart/2005/8/layout/hList7"/>
    <dgm:cxn modelId="{3BBE7982-ED9A-4325-9A87-028A9C761C8F}" type="presParOf" srcId="{8A41CF35-BD96-4879-9C14-248F34E5A987}" destId="{6DD01D94-78FE-4B64-94C6-2F9670A63A6D}" srcOrd="7" destOrd="0" presId="urn:microsoft.com/office/officeart/2005/8/layout/hList7"/>
    <dgm:cxn modelId="{FF7B0F8E-BB37-45E3-BEB7-27CF39CD2975}" type="presParOf" srcId="{8A41CF35-BD96-4879-9C14-248F34E5A987}" destId="{3ECB5685-9815-466A-839F-E23C415B0A84}" srcOrd="8" destOrd="0" presId="urn:microsoft.com/office/officeart/2005/8/layout/hList7"/>
    <dgm:cxn modelId="{9373379F-756B-4CC0-AC3C-E80D1EF74877}" type="presParOf" srcId="{3ECB5685-9815-466A-839F-E23C415B0A84}" destId="{AD5666A7-656D-4A55-8E4E-B51124BBA93D}" srcOrd="0" destOrd="0" presId="urn:microsoft.com/office/officeart/2005/8/layout/hList7"/>
    <dgm:cxn modelId="{29C89785-B477-445A-B89D-6394FE7E2F40}" type="presParOf" srcId="{3ECB5685-9815-466A-839F-E23C415B0A84}" destId="{91634C09-1221-42C6-838E-76BF9823FE26}" srcOrd="1" destOrd="0" presId="urn:microsoft.com/office/officeart/2005/8/layout/hList7"/>
    <dgm:cxn modelId="{30EF2A1C-D42A-4477-BB82-11A80E6B628B}" type="presParOf" srcId="{3ECB5685-9815-466A-839F-E23C415B0A84}" destId="{3D697E26-3C71-48E2-8EB9-260081A83D63}" srcOrd="2" destOrd="0" presId="urn:microsoft.com/office/officeart/2005/8/layout/hList7"/>
    <dgm:cxn modelId="{F2FB49B6-D8C6-4930-AA13-0DA37382F4B4}" type="presParOf" srcId="{3ECB5685-9815-466A-839F-E23C415B0A84}" destId="{CF234CAD-5386-433B-BBA3-4F9996ED1E0E}" srcOrd="3" destOrd="0" presId="urn:microsoft.com/office/officeart/2005/8/layout/hList7"/>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26E1401-3C0E-4A9D-B033-391245F9C999}" type="doc">
      <dgm:prSet loTypeId="urn:microsoft.com/office/officeart/2008/layout/AlternatingPictureBlocks" loCatId="list" qsTypeId="urn:microsoft.com/office/officeart/2005/8/quickstyle/simple5" qsCatId="simple" csTypeId="urn:microsoft.com/office/officeart/2005/8/colors/colorful5" csCatId="colorful" phldr="1"/>
      <dgm:spPr/>
      <dgm:t>
        <a:bodyPr/>
        <a:lstStyle/>
        <a:p>
          <a:endParaRPr lang="zh-CN" altLang="en-US"/>
        </a:p>
      </dgm:t>
    </dgm:pt>
    <dgm:pt modelId="{5C2F9DA6-2706-4AB5-8991-EBA41BF61614}" type="pres">
      <dgm:prSet presAssocID="{026E1401-3C0E-4A9D-B033-391245F9C999}" presName="linearFlow" presStyleCnt="0">
        <dgm:presLayoutVars>
          <dgm:dir/>
          <dgm:resizeHandles val="exact"/>
        </dgm:presLayoutVars>
      </dgm:prSet>
      <dgm:spPr/>
      <dgm:t>
        <a:bodyPr/>
        <a:lstStyle/>
        <a:p>
          <a:endParaRPr lang="zh-CN" altLang="en-US"/>
        </a:p>
      </dgm:t>
    </dgm:pt>
  </dgm:ptLst>
  <dgm:cxnLst>
    <dgm:cxn modelId="{FC92C971-32D3-4F33-BBD8-D4244ADD252C}" type="presOf" srcId="{026E1401-3C0E-4A9D-B033-391245F9C999}" destId="{5C2F9DA6-2706-4AB5-8991-EBA41BF61614}" srcOrd="0" destOrd="0" presId="urn:microsoft.com/office/officeart/2008/layout/AlternatingPictureBlocks"/>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5C8A3DA-539C-4E3C-AE8C-CCF2A38CCE3F}">
      <dsp:nvSpPr>
        <dsp:cNvPr id="0" name=""/>
        <dsp:cNvSpPr/>
      </dsp:nvSpPr>
      <dsp:spPr>
        <a:xfrm>
          <a:off x="0" y="0"/>
          <a:ext cx="1791208" cy="3481387"/>
        </a:xfrm>
        <a:prstGeom prst="roundRect">
          <a:avLst>
            <a:gd name="adj" fmla="val 10000"/>
          </a:avLst>
        </a:prstGeom>
        <a:gradFill rotWithShape="0">
          <a:gsLst>
            <a:gs pos="0">
              <a:schemeClr val="accent5">
                <a:hueOff val="0"/>
                <a:satOff val="0"/>
                <a:lumOff val="0"/>
                <a:alphaOff val="0"/>
                <a:shade val="47500"/>
                <a:satMod val="137000"/>
              </a:schemeClr>
            </a:gs>
            <a:gs pos="55000">
              <a:schemeClr val="accent5">
                <a:hueOff val="0"/>
                <a:satOff val="0"/>
                <a:lumOff val="0"/>
                <a:alphaOff val="0"/>
                <a:shade val="69000"/>
                <a:satMod val="137000"/>
              </a:schemeClr>
            </a:gs>
            <a:gs pos="100000">
              <a:schemeClr val="accent5">
                <a:hueOff val="0"/>
                <a:satOff val="0"/>
                <a:lumOff val="0"/>
                <a:alphaOff val="0"/>
                <a:shade val="98000"/>
                <a:satMod val="137000"/>
              </a:schemeClr>
            </a:gs>
          </a:gsLst>
          <a:lin ang="16200000" scaled="0"/>
        </a:gradFill>
        <a:ln>
          <a:noFill/>
        </a:ln>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dsp:spPr>
      <dsp:style>
        <a:lnRef idx="0">
          <a:scrgbClr r="0" g="0" b="0"/>
        </a:lnRef>
        <a:fillRef idx="3">
          <a:scrgbClr r="0" g="0" b="0"/>
        </a:fillRef>
        <a:effectRef idx="3">
          <a:scrgbClr r="0" g="0" b="0"/>
        </a:effectRef>
        <a:fontRef idx="minor">
          <a:schemeClr val="lt1"/>
        </a:fontRef>
      </dsp:style>
      <dsp:txBody>
        <a:bodyPr spcFirstLastPara="0" vert="horz" wrap="square" lIns="192024" tIns="192024" rIns="192024" bIns="192024" numCol="1" spcCol="1270" anchor="ctr" anchorCtr="0">
          <a:noAutofit/>
        </a:bodyPr>
        <a:lstStyle/>
        <a:p>
          <a:pPr lvl="0" algn="ctr" defTabSz="1200150" rtl="0">
            <a:lnSpc>
              <a:spcPct val="90000"/>
            </a:lnSpc>
            <a:spcBef>
              <a:spcPct val="0"/>
            </a:spcBef>
            <a:spcAft>
              <a:spcPct val="35000"/>
            </a:spcAft>
          </a:pPr>
          <a:r>
            <a:rPr lang="zh-CN" altLang="en-US" sz="2700" b="1" kern="1200" dirty="0"/>
            <a:t>数据故事的要素</a:t>
          </a:r>
        </a:p>
      </dsp:txBody>
      <dsp:txXfrm>
        <a:off x="0" y="1392554"/>
        <a:ext cx="1791208" cy="1392554"/>
      </dsp:txXfrm>
    </dsp:sp>
    <dsp:sp modelId="{DDD7E12D-F1FB-4FB8-91DA-AB80413C3B70}">
      <dsp:nvSpPr>
        <dsp:cNvPr id="0" name=""/>
        <dsp:cNvSpPr/>
      </dsp:nvSpPr>
      <dsp:spPr>
        <a:xfrm>
          <a:off x="315953" y="208883"/>
          <a:ext cx="1159301" cy="1159301"/>
        </a:xfrm>
        <a:prstGeom prst="ellipse">
          <a:avLst/>
        </a:prstGeom>
        <a:blipFill>
          <a:blip xmlns:r="http://schemas.openxmlformats.org/officeDocument/2006/relationships" r:embed="rId1">
            <a:extLst>
              <a:ext uri="{837473B0-CC2E-450A-ABE3-18F120FF3D39}">
                <a1611:picAttrSrcUrl xmlns="" xmlns:a1611="http://schemas.microsoft.com/office/drawing/2016/11/main" r:id="rId2"/>
              </a:ext>
            </a:extLst>
          </a:blip>
          <a:srcRect/>
          <a:stretch>
            <a:fillRect l="-17000" r="-17000"/>
          </a:stretch>
        </a:blipFill>
        <a:ln>
          <a:noFill/>
        </a:ln>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dsp:spPr>
      <dsp:style>
        <a:lnRef idx="0">
          <a:scrgbClr r="0" g="0" b="0"/>
        </a:lnRef>
        <a:fillRef idx="1">
          <a:scrgbClr r="0" g="0" b="0"/>
        </a:fillRef>
        <a:effectRef idx="3">
          <a:scrgbClr r="0" g="0" b="0"/>
        </a:effectRef>
        <a:fontRef idx="minor"/>
      </dsp:style>
    </dsp:sp>
    <dsp:sp modelId="{DA59F893-5610-4FF2-AEA6-78093C427B00}">
      <dsp:nvSpPr>
        <dsp:cNvPr id="0" name=""/>
        <dsp:cNvSpPr/>
      </dsp:nvSpPr>
      <dsp:spPr>
        <a:xfrm>
          <a:off x="1844944" y="0"/>
          <a:ext cx="1791208" cy="3481387"/>
        </a:xfrm>
        <a:prstGeom prst="roundRect">
          <a:avLst>
            <a:gd name="adj" fmla="val 10000"/>
          </a:avLst>
        </a:prstGeom>
        <a:gradFill rotWithShape="0">
          <a:gsLst>
            <a:gs pos="0">
              <a:schemeClr val="accent5">
                <a:hueOff val="-1838336"/>
                <a:satOff val="-2557"/>
                <a:lumOff val="-981"/>
                <a:alphaOff val="0"/>
                <a:shade val="47500"/>
                <a:satMod val="137000"/>
              </a:schemeClr>
            </a:gs>
            <a:gs pos="55000">
              <a:schemeClr val="accent5">
                <a:hueOff val="-1838336"/>
                <a:satOff val="-2557"/>
                <a:lumOff val="-981"/>
                <a:alphaOff val="0"/>
                <a:shade val="69000"/>
                <a:satMod val="137000"/>
              </a:schemeClr>
            </a:gs>
            <a:gs pos="100000">
              <a:schemeClr val="accent5">
                <a:hueOff val="-1838336"/>
                <a:satOff val="-2557"/>
                <a:lumOff val="-981"/>
                <a:alphaOff val="0"/>
                <a:shade val="98000"/>
                <a:satMod val="137000"/>
              </a:schemeClr>
            </a:gs>
          </a:gsLst>
          <a:lin ang="16200000" scaled="0"/>
        </a:gradFill>
        <a:ln>
          <a:noFill/>
        </a:ln>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dsp:spPr>
      <dsp:style>
        <a:lnRef idx="0">
          <a:scrgbClr r="0" g="0" b="0"/>
        </a:lnRef>
        <a:fillRef idx="3">
          <a:scrgbClr r="0" g="0" b="0"/>
        </a:fillRef>
        <a:effectRef idx="3">
          <a:scrgbClr r="0" g="0" b="0"/>
        </a:effectRef>
        <a:fontRef idx="minor">
          <a:schemeClr val="lt1"/>
        </a:fontRef>
      </dsp:style>
      <dsp:txBody>
        <a:bodyPr spcFirstLastPara="0" vert="horz" wrap="square" lIns="192024" tIns="192024" rIns="192024" bIns="192024" numCol="1" spcCol="1270" anchor="ctr" anchorCtr="0">
          <a:noAutofit/>
        </a:bodyPr>
        <a:lstStyle/>
        <a:p>
          <a:pPr lvl="0" algn="ctr" defTabSz="1200150" rtl="0">
            <a:lnSpc>
              <a:spcPct val="90000"/>
            </a:lnSpc>
            <a:spcBef>
              <a:spcPct val="0"/>
            </a:spcBef>
            <a:spcAft>
              <a:spcPct val="35000"/>
            </a:spcAft>
          </a:pPr>
          <a:r>
            <a:rPr lang="zh-CN" altLang="en-US" sz="2700" b="1" kern="1200" dirty="0"/>
            <a:t>数据故事化的原则</a:t>
          </a:r>
        </a:p>
      </dsp:txBody>
      <dsp:txXfrm>
        <a:off x="1844944" y="1392554"/>
        <a:ext cx="1791208" cy="1392554"/>
      </dsp:txXfrm>
    </dsp:sp>
    <dsp:sp modelId="{A4DAE783-FE56-4563-AC64-AE86422C5F53}">
      <dsp:nvSpPr>
        <dsp:cNvPr id="0" name=""/>
        <dsp:cNvSpPr/>
      </dsp:nvSpPr>
      <dsp:spPr>
        <a:xfrm>
          <a:off x="2160898" y="208883"/>
          <a:ext cx="1159301" cy="1159301"/>
        </a:xfrm>
        <a:prstGeom prst="ellipse">
          <a:avLst/>
        </a:prstGeom>
        <a:blipFill>
          <a:blip xmlns:r="http://schemas.openxmlformats.org/officeDocument/2006/relationships" r:embed="rId3">
            <a:extLst>
              <a:ext uri="{837473B0-CC2E-450A-ABE3-18F120FF3D39}">
                <a1611:picAttrSrcUrl xmlns="" xmlns:a1611="http://schemas.microsoft.com/office/drawing/2016/11/main" r:id="rId4"/>
              </a:ext>
            </a:extLst>
          </a:blip>
          <a:srcRect/>
          <a:stretch>
            <a:fillRect l="-17000" r="-17000"/>
          </a:stretch>
        </a:blipFill>
        <a:ln>
          <a:noFill/>
        </a:ln>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dsp:spPr>
      <dsp:style>
        <a:lnRef idx="0">
          <a:scrgbClr r="0" g="0" b="0"/>
        </a:lnRef>
        <a:fillRef idx="1">
          <a:scrgbClr r="0" g="0" b="0"/>
        </a:fillRef>
        <a:effectRef idx="3">
          <a:scrgbClr r="0" g="0" b="0"/>
        </a:effectRef>
        <a:fontRef idx="minor"/>
      </dsp:style>
    </dsp:sp>
    <dsp:sp modelId="{C3948280-F4D4-42BB-9093-C7B4EFEDE1AB}">
      <dsp:nvSpPr>
        <dsp:cNvPr id="0" name=""/>
        <dsp:cNvSpPr/>
      </dsp:nvSpPr>
      <dsp:spPr>
        <a:xfrm>
          <a:off x="3689889" y="0"/>
          <a:ext cx="1791208" cy="3481387"/>
        </a:xfrm>
        <a:prstGeom prst="roundRect">
          <a:avLst>
            <a:gd name="adj" fmla="val 10000"/>
          </a:avLst>
        </a:prstGeom>
        <a:gradFill rotWithShape="0">
          <a:gsLst>
            <a:gs pos="0">
              <a:schemeClr val="accent5">
                <a:hueOff val="-3676672"/>
                <a:satOff val="-5114"/>
                <a:lumOff val="-1961"/>
                <a:alphaOff val="0"/>
                <a:shade val="47500"/>
                <a:satMod val="137000"/>
              </a:schemeClr>
            </a:gs>
            <a:gs pos="55000">
              <a:schemeClr val="accent5">
                <a:hueOff val="-3676672"/>
                <a:satOff val="-5114"/>
                <a:lumOff val="-1961"/>
                <a:alphaOff val="0"/>
                <a:shade val="69000"/>
                <a:satMod val="137000"/>
              </a:schemeClr>
            </a:gs>
            <a:gs pos="100000">
              <a:schemeClr val="accent5">
                <a:hueOff val="-3676672"/>
                <a:satOff val="-5114"/>
                <a:lumOff val="-1961"/>
                <a:alphaOff val="0"/>
                <a:shade val="98000"/>
                <a:satMod val="137000"/>
              </a:schemeClr>
            </a:gs>
          </a:gsLst>
          <a:lin ang="16200000" scaled="0"/>
        </a:gradFill>
        <a:ln>
          <a:noFill/>
        </a:ln>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dsp:spPr>
      <dsp:style>
        <a:lnRef idx="0">
          <a:scrgbClr r="0" g="0" b="0"/>
        </a:lnRef>
        <a:fillRef idx="3">
          <a:scrgbClr r="0" g="0" b="0"/>
        </a:fillRef>
        <a:effectRef idx="3">
          <a:scrgbClr r="0" g="0" b="0"/>
        </a:effectRef>
        <a:fontRef idx="minor">
          <a:schemeClr val="lt1"/>
        </a:fontRef>
      </dsp:style>
      <dsp:txBody>
        <a:bodyPr spcFirstLastPara="0" vert="horz" wrap="square" lIns="192024" tIns="192024" rIns="192024" bIns="192024" numCol="1" spcCol="1270" anchor="ctr" anchorCtr="0">
          <a:noAutofit/>
        </a:bodyPr>
        <a:lstStyle/>
        <a:p>
          <a:pPr lvl="0" algn="ctr" defTabSz="1200150" rtl="0">
            <a:lnSpc>
              <a:spcPct val="90000"/>
            </a:lnSpc>
            <a:spcBef>
              <a:spcPct val="0"/>
            </a:spcBef>
            <a:spcAft>
              <a:spcPct val="35000"/>
            </a:spcAft>
          </a:pPr>
          <a:r>
            <a:rPr lang="zh-CN" altLang="en-US" sz="2700" b="1" kern="1200" dirty="0"/>
            <a:t>数据故事化的流程</a:t>
          </a:r>
        </a:p>
      </dsp:txBody>
      <dsp:txXfrm>
        <a:off x="3689889" y="1392554"/>
        <a:ext cx="1791208" cy="1392554"/>
      </dsp:txXfrm>
    </dsp:sp>
    <dsp:sp modelId="{74F2A69C-0462-4E84-8F17-0BF92A02E079}">
      <dsp:nvSpPr>
        <dsp:cNvPr id="0" name=""/>
        <dsp:cNvSpPr/>
      </dsp:nvSpPr>
      <dsp:spPr>
        <a:xfrm>
          <a:off x="4005843" y="208883"/>
          <a:ext cx="1159301" cy="1159301"/>
        </a:xfrm>
        <a:prstGeom prst="ellipse">
          <a:avLst/>
        </a:prstGeom>
        <a:blipFill>
          <a:blip xmlns:r="http://schemas.openxmlformats.org/officeDocument/2006/relationships" r:embed="rId5" cstate="print">
            <a:extLst>
              <a:ext uri="{28A0092B-C50C-407E-A947-70E740481C1C}">
                <a14:useLocalDpi xmlns:a14="http://schemas.microsoft.com/office/drawing/2010/main" val="0"/>
              </a:ext>
              <a:ext uri="{837473B0-CC2E-450A-ABE3-18F120FF3D39}">
                <a1611:picAttrSrcUrl xmlns="" xmlns:a1611="http://schemas.microsoft.com/office/drawing/2016/11/main" r:id="rId6"/>
              </a:ext>
            </a:extLst>
          </a:blip>
          <a:srcRect/>
          <a:stretch>
            <a:fillRect l="-22000" r="-22000"/>
          </a:stretch>
        </a:blipFill>
        <a:ln>
          <a:noFill/>
        </a:ln>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dsp:spPr>
      <dsp:style>
        <a:lnRef idx="0">
          <a:scrgbClr r="0" g="0" b="0"/>
        </a:lnRef>
        <a:fillRef idx="1">
          <a:scrgbClr r="0" g="0" b="0"/>
        </a:fillRef>
        <a:effectRef idx="3">
          <a:scrgbClr r="0" g="0" b="0"/>
        </a:effectRef>
        <a:fontRef idx="minor"/>
      </dsp:style>
    </dsp:sp>
    <dsp:sp modelId="{AF0414BF-B623-49E0-8D2E-E64753E53627}">
      <dsp:nvSpPr>
        <dsp:cNvPr id="0" name=""/>
        <dsp:cNvSpPr/>
      </dsp:nvSpPr>
      <dsp:spPr>
        <a:xfrm>
          <a:off x="5534834" y="0"/>
          <a:ext cx="1791208" cy="3481387"/>
        </a:xfrm>
        <a:prstGeom prst="roundRect">
          <a:avLst>
            <a:gd name="adj" fmla="val 10000"/>
          </a:avLst>
        </a:prstGeom>
        <a:gradFill rotWithShape="0">
          <a:gsLst>
            <a:gs pos="0">
              <a:schemeClr val="accent5">
                <a:hueOff val="-5515009"/>
                <a:satOff val="-7671"/>
                <a:lumOff val="-2942"/>
                <a:alphaOff val="0"/>
                <a:shade val="47500"/>
                <a:satMod val="137000"/>
              </a:schemeClr>
            </a:gs>
            <a:gs pos="55000">
              <a:schemeClr val="accent5">
                <a:hueOff val="-5515009"/>
                <a:satOff val="-7671"/>
                <a:lumOff val="-2942"/>
                <a:alphaOff val="0"/>
                <a:shade val="69000"/>
                <a:satMod val="137000"/>
              </a:schemeClr>
            </a:gs>
            <a:gs pos="100000">
              <a:schemeClr val="accent5">
                <a:hueOff val="-5515009"/>
                <a:satOff val="-7671"/>
                <a:lumOff val="-2942"/>
                <a:alphaOff val="0"/>
                <a:shade val="98000"/>
                <a:satMod val="137000"/>
              </a:schemeClr>
            </a:gs>
          </a:gsLst>
          <a:lin ang="16200000" scaled="0"/>
        </a:gradFill>
        <a:ln>
          <a:noFill/>
        </a:ln>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dsp:spPr>
      <dsp:style>
        <a:lnRef idx="0">
          <a:scrgbClr r="0" g="0" b="0"/>
        </a:lnRef>
        <a:fillRef idx="3">
          <a:scrgbClr r="0" g="0" b="0"/>
        </a:fillRef>
        <a:effectRef idx="3">
          <a:scrgbClr r="0" g="0" b="0"/>
        </a:effectRef>
        <a:fontRef idx="minor">
          <a:schemeClr val="lt1"/>
        </a:fontRef>
      </dsp:style>
      <dsp:txBody>
        <a:bodyPr spcFirstLastPara="0" vert="horz" wrap="square" lIns="192024" tIns="192024" rIns="192024" bIns="192024" numCol="1" spcCol="1270" anchor="ctr" anchorCtr="0">
          <a:noAutofit/>
        </a:bodyPr>
        <a:lstStyle/>
        <a:p>
          <a:pPr lvl="0" algn="ctr" defTabSz="1200150" rtl="0">
            <a:lnSpc>
              <a:spcPct val="90000"/>
            </a:lnSpc>
            <a:spcBef>
              <a:spcPct val="0"/>
            </a:spcBef>
            <a:spcAft>
              <a:spcPct val="35000"/>
            </a:spcAft>
          </a:pPr>
          <a:r>
            <a:rPr lang="zh-CN" altLang="en-US" sz="2700" b="1" kern="1200" dirty="0"/>
            <a:t>数据故事化的模型</a:t>
          </a:r>
        </a:p>
      </dsp:txBody>
      <dsp:txXfrm>
        <a:off x="5534834" y="1392554"/>
        <a:ext cx="1791208" cy="1392554"/>
      </dsp:txXfrm>
    </dsp:sp>
    <dsp:sp modelId="{A257C0E1-4DE2-43C1-8B1C-2D7B2DCD3EEF}">
      <dsp:nvSpPr>
        <dsp:cNvPr id="0" name=""/>
        <dsp:cNvSpPr/>
      </dsp:nvSpPr>
      <dsp:spPr>
        <a:xfrm>
          <a:off x="5850787" y="208883"/>
          <a:ext cx="1159301" cy="1159301"/>
        </a:xfrm>
        <a:prstGeom prst="ellipse">
          <a:avLst/>
        </a:prstGeom>
        <a:blipFill>
          <a:blip xmlns:r="http://schemas.openxmlformats.org/officeDocument/2006/relationships" r:embed="rId7" cstate="print">
            <a:extLst>
              <a:ext uri="{28A0092B-C50C-407E-A947-70E740481C1C}">
                <a14:useLocalDpi xmlns:a14="http://schemas.microsoft.com/office/drawing/2010/main" val="0"/>
              </a:ext>
              <a:ext uri="{837473B0-CC2E-450A-ABE3-18F120FF3D39}">
                <a1611:picAttrSrcUrl xmlns="" xmlns:a1611="http://schemas.microsoft.com/office/drawing/2016/11/main" r:id="rId8"/>
              </a:ext>
            </a:extLst>
          </a:blip>
          <a:srcRect/>
          <a:stretch>
            <a:fillRect l="-4000" r="-4000"/>
          </a:stretch>
        </a:blipFill>
        <a:ln>
          <a:noFill/>
        </a:ln>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dsp:spPr>
      <dsp:style>
        <a:lnRef idx="0">
          <a:scrgbClr r="0" g="0" b="0"/>
        </a:lnRef>
        <a:fillRef idx="1">
          <a:scrgbClr r="0" g="0" b="0"/>
        </a:fillRef>
        <a:effectRef idx="3">
          <a:scrgbClr r="0" g="0" b="0"/>
        </a:effectRef>
        <a:fontRef idx="minor"/>
      </dsp:style>
    </dsp:sp>
    <dsp:sp modelId="{AD5666A7-656D-4A55-8E4E-B51124BBA93D}">
      <dsp:nvSpPr>
        <dsp:cNvPr id="0" name=""/>
        <dsp:cNvSpPr/>
      </dsp:nvSpPr>
      <dsp:spPr>
        <a:xfrm>
          <a:off x="7379779" y="0"/>
          <a:ext cx="1791208" cy="3481387"/>
        </a:xfrm>
        <a:prstGeom prst="roundRect">
          <a:avLst>
            <a:gd name="adj" fmla="val 10000"/>
          </a:avLst>
        </a:prstGeom>
        <a:gradFill rotWithShape="0">
          <a:gsLst>
            <a:gs pos="0">
              <a:schemeClr val="accent5">
                <a:hueOff val="-7353344"/>
                <a:satOff val="-10228"/>
                <a:lumOff val="-3922"/>
                <a:alphaOff val="0"/>
                <a:shade val="47500"/>
                <a:satMod val="137000"/>
              </a:schemeClr>
            </a:gs>
            <a:gs pos="55000">
              <a:schemeClr val="accent5">
                <a:hueOff val="-7353344"/>
                <a:satOff val="-10228"/>
                <a:lumOff val="-3922"/>
                <a:alphaOff val="0"/>
                <a:shade val="69000"/>
                <a:satMod val="137000"/>
              </a:schemeClr>
            </a:gs>
            <a:gs pos="100000">
              <a:schemeClr val="accent5">
                <a:hueOff val="-7353344"/>
                <a:satOff val="-10228"/>
                <a:lumOff val="-3922"/>
                <a:alphaOff val="0"/>
                <a:shade val="98000"/>
                <a:satMod val="137000"/>
              </a:schemeClr>
            </a:gs>
          </a:gsLst>
          <a:lin ang="16200000" scaled="0"/>
        </a:gradFill>
        <a:ln>
          <a:noFill/>
        </a:ln>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dsp:spPr>
      <dsp:style>
        <a:lnRef idx="0">
          <a:scrgbClr r="0" g="0" b="0"/>
        </a:lnRef>
        <a:fillRef idx="3">
          <a:scrgbClr r="0" g="0" b="0"/>
        </a:fillRef>
        <a:effectRef idx="3">
          <a:scrgbClr r="0" g="0" b="0"/>
        </a:effectRef>
        <a:fontRef idx="minor">
          <a:schemeClr val="lt1"/>
        </a:fontRef>
      </dsp:style>
      <dsp:txBody>
        <a:bodyPr spcFirstLastPara="0" vert="horz" wrap="square" lIns="192024" tIns="192024" rIns="192024" bIns="192024" numCol="1" spcCol="1270" anchor="ctr" anchorCtr="0">
          <a:noAutofit/>
        </a:bodyPr>
        <a:lstStyle/>
        <a:p>
          <a:pPr lvl="0" algn="ctr" defTabSz="1200150" rtl="0">
            <a:lnSpc>
              <a:spcPct val="90000"/>
            </a:lnSpc>
            <a:spcBef>
              <a:spcPct val="0"/>
            </a:spcBef>
            <a:spcAft>
              <a:spcPct val="35000"/>
            </a:spcAft>
          </a:pPr>
          <a:r>
            <a:rPr lang="zh-CN" altLang="en-US" sz="2700" b="1" kern="1200" dirty="0"/>
            <a:t>数据故事化的叙述</a:t>
          </a:r>
        </a:p>
      </dsp:txBody>
      <dsp:txXfrm>
        <a:off x="7379779" y="1392554"/>
        <a:ext cx="1791208" cy="1392554"/>
      </dsp:txXfrm>
    </dsp:sp>
    <dsp:sp modelId="{CF234CAD-5386-433B-BBA3-4F9996ED1E0E}">
      <dsp:nvSpPr>
        <dsp:cNvPr id="0" name=""/>
        <dsp:cNvSpPr/>
      </dsp:nvSpPr>
      <dsp:spPr>
        <a:xfrm>
          <a:off x="7695732" y="208883"/>
          <a:ext cx="1159301" cy="1159301"/>
        </a:xfrm>
        <a:prstGeom prst="ellipse">
          <a:avLst/>
        </a:prstGeom>
        <a:blipFill>
          <a:blip xmlns:r="http://schemas.openxmlformats.org/officeDocument/2006/relationships" r:embed="rId9" cstate="print">
            <a:extLst>
              <a:ext uri="{28A0092B-C50C-407E-A947-70E740481C1C}">
                <a14:useLocalDpi xmlns:a14="http://schemas.microsoft.com/office/drawing/2010/main" val="0"/>
              </a:ext>
            </a:extLst>
          </a:blip>
          <a:srcRect/>
          <a:stretch>
            <a:fillRect/>
          </a:stretch>
        </a:blipFill>
        <a:ln>
          <a:noFill/>
        </a:ln>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dsp:spPr>
      <dsp:style>
        <a:lnRef idx="0">
          <a:scrgbClr r="0" g="0" b="0"/>
        </a:lnRef>
        <a:fillRef idx="1">
          <a:scrgbClr r="0" g="0" b="0"/>
        </a:fillRef>
        <a:effectRef idx="3">
          <a:scrgbClr r="0" g="0" b="0"/>
        </a:effectRef>
        <a:fontRef idx="minor"/>
      </dsp:style>
    </dsp:sp>
    <dsp:sp modelId="{D83DDF26-F72B-4630-BEBC-5198B5124E96}">
      <dsp:nvSpPr>
        <dsp:cNvPr id="0" name=""/>
        <dsp:cNvSpPr/>
      </dsp:nvSpPr>
      <dsp:spPr>
        <a:xfrm>
          <a:off x="366839" y="2785109"/>
          <a:ext cx="8437308" cy="522208"/>
        </a:xfrm>
        <a:prstGeom prst="leftRightArrow">
          <a:avLst/>
        </a:prstGeom>
        <a:gradFill rotWithShape="0">
          <a:gsLst>
            <a:gs pos="0">
              <a:schemeClr val="accent5">
                <a:tint val="40000"/>
                <a:hueOff val="0"/>
                <a:satOff val="0"/>
                <a:lumOff val="0"/>
                <a:alphaOff val="0"/>
                <a:shade val="47500"/>
                <a:satMod val="137000"/>
              </a:schemeClr>
            </a:gs>
            <a:gs pos="55000">
              <a:schemeClr val="accent5">
                <a:tint val="40000"/>
                <a:hueOff val="0"/>
                <a:satOff val="0"/>
                <a:lumOff val="0"/>
                <a:alphaOff val="0"/>
                <a:shade val="69000"/>
                <a:satMod val="137000"/>
              </a:schemeClr>
            </a:gs>
            <a:gs pos="100000">
              <a:schemeClr val="accent5">
                <a:tint val="40000"/>
                <a:hueOff val="0"/>
                <a:satOff val="0"/>
                <a:lumOff val="0"/>
                <a:alphaOff val="0"/>
                <a:shade val="98000"/>
                <a:satMod val="137000"/>
              </a:schemeClr>
            </a:gs>
          </a:gsLst>
          <a:lin ang="16200000" scaled="0"/>
        </a:gradFill>
        <a:ln>
          <a:noFill/>
        </a:ln>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dsp:spPr>
      <dsp:style>
        <a:lnRef idx="0">
          <a:scrgbClr r="0" g="0" b="0"/>
        </a:lnRef>
        <a:fillRef idx="3">
          <a:scrgbClr r="0" g="0" b="0"/>
        </a:fillRef>
        <a:effectRef idx="3">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hList7">
  <dgm:title val=""/>
  <dgm:desc val=""/>
  <dgm:catLst>
    <dgm:cat type="list" pri="12000"/>
    <dgm:cat type="process" pri="20000"/>
    <dgm:cat type="relationship" pri="14000"/>
    <dgm:cat type="convert" pri="8000"/>
    <dgm:cat type="picture" pri="25000"/>
    <dgm:cat type="pictureconvert"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fgShape" refType="w" fact="0.92"/>
      <dgm:constr type="h" for="ch" forName="fgShape" refType="h" fact="0.15"/>
      <dgm:constr type="b" for="ch" forName="fgShape" refType="h" fact="0.95"/>
      <dgm:constr type="ctrX" for="ch" forName="fgShape" refType="w" fact="0.5"/>
      <dgm:constr type="w" for="ch" forName="linComp" refType="w"/>
      <dgm:constr type="h" for="ch" forName="linComp" refType="h"/>
      <dgm:constr type="ctrX" for="ch" forName="linComp" refType="w" fact="0.5"/>
    </dgm:constrLst>
    <dgm:ruleLst/>
    <dgm:layoutNode name="fgShape" styleLbl="fgShp">
      <dgm:alg type="sp"/>
      <dgm:shape xmlns:r="http://schemas.openxmlformats.org/officeDocument/2006/relationships" type="leftRightArrow" r:blip="" zOrderOff="99999">
        <dgm:adjLst/>
      </dgm:shape>
      <dgm:presOf/>
      <dgm:constrLst/>
      <dgm:ruleLst/>
    </dgm:layoutNode>
    <dgm:layoutNode name="linComp">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03"/>
        <dgm:constr type="primFontSz" for="des" ptType="node" op="equ" val="65"/>
      </dgm:constrLst>
      <dgm:ruleLst/>
      <dgm:forEach name="nodesForEach" axis="ch" ptType="node">
        <dgm:layoutNode name="compNode">
          <dgm:alg type="composite"/>
          <dgm:shape xmlns:r="http://schemas.openxmlformats.org/officeDocument/2006/relationships" r:blip="">
            <dgm:adjLst/>
          </dgm:shape>
          <dgm:presOf/>
          <dgm:constrLst>
            <dgm:constr type="w" for="ch" forName="bkgdShape" refType="w"/>
            <dgm:constr type="h" for="ch" forName="bkgdShape" refType="h"/>
            <dgm:constr type="w" for="ch" forName="nodeTx" refType="w"/>
            <dgm:constr type="h" for="ch" forName="nodeTx" refType="h" fact="0.4"/>
            <dgm:constr type="b" for="ch" forName="nodeTx" refType="h" fact="0.8"/>
            <dgm:constr type="w" for="ch" forName="invisiNode" refType="w" fact="0.01"/>
            <dgm:constr type="h" for="ch" forName="invisiNode" refType="h" fact="0.06"/>
            <dgm:constr type="t" for="ch" forName="invisiNode"/>
            <dgm:constr type="ctrX" for="ch" forName="invisiNode" refType="w" fact="0.5"/>
            <dgm:constr type="h" for="ch" forName="imagNode" refType="h" fact="0.333"/>
            <dgm:constr type="w" for="ch" forName="imagNode" refType="h" refFor="ch" refForName="imagNode"/>
            <dgm:constr type="ctrX" for="ch" forName="imagNode" refType="w" fact="0.5"/>
            <dgm:constr type="t" for="ch" forName="imagNode" refType="h" fact="0.06"/>
            <dgm:constr type="w" for="ch" forName="imagNode" refType="w" op="lte" fact="0.94"/>
          </dgm:constrLst>
          <dgm:ruleLst/>
          <dgm:layoutNode name="bkgdShape">
            <dgm:alg type="sp"/>
            <dgm:shape xmlns:r="http://schemas.openxmlformats.org/officeDocument/2006/relationships" type="roundRect" r:blip="">
              <dgm:adjLst>
                <dgm:adj idx="1" val="0.1"/>
              </dgm:adjLst>
            </dgm:shape>
            <dgm:presOf axis="desOrSelf" ptType="node"/>
            <dgm:constrLst/>
            <dgm:ruleLst/>
          </dgm:layoutNode>
          <dgm:layoutNode name="nodeTx">
            <dgm:varLst>
              <dgm:bulletEnabled val="1"/>
            </dgm:varLst>
            <dgm:alg type="tx">
              <dgm:param type="txAnchorVert" val="mid"/>
              <dgm:param type="txAnchorHorzCh" val="ctr"/>
              <dgm:param type="stBulletLvl" val="2"/>
            </dgm:alg>
            <dgm:shape xmlns:r="http://schemas.openxmlformats.org/officeDocument/2006/relationships" type="rect" r:blip="" hideGeom="1">
              <dgm:adjLst/>
            </dgm:shape>
            <dgm:presOf axis="desOrSelf" ptType="node"/>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8/layout/AlternatingPictureBlocks">
  <dgm:title val=""/>
  <dgm:desc val=""/>
  <dgm:catLst>
    <dgm:cat type="picture" pri="15000"/>
    <dgm:cat type="pictureconvert" pri="15000"/>
    <dgm:cat type="list" pri="135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primFontSz" for="des" ptType="node" op="equ" val="65"/>
      <dgm:constr type="w" for="ch" forName="comp" refType="w"/>
      <dgm:constr type="h" for="ch" forName="comp" refType="h"/>
      <dgm:constr type="h" for="ch" forName="sibTrans" refType="w" refFor="ch" refForName="comp" op="equ" fact="0.05"/>
    </dgm:constrLst>
    <dgm:ruleLst/>
    <dgm:forEach name="Name0" axis="ch" ptType="node">
      <dgm:layoutNode name="comp" styleLbl="node1">
        <dgm:alg type="composite">
          <dgm:param type="ar" val="3.30"/>
        </dgm:alg>
        <dgm:shape xmlns:r="http://schemas.openxmlformats.org/officeDocument/2006/relationships" r:blip="">
          <dgm:adjLst/>
        </dgm:shape>
        <dgm:presOf/>
        <dgm:choose name="Name1">
          <dgm:if name="Name2" func="var" arg="dir" op="equ" val="norm">
            <dgm:choose name="Name4">
              <dgm:if name="Name5" axis="desOrSelf" ptType="node" func="posOdd" op="equ" val="1">
                <dgm:constrLst>
                  <dgm:constr type="l" for="ch" forName="rect1" refType="w" fact="0"/>
                  <dgm:constr type="t" for="ch" forName="rect1" refType="h" fact="0"/>
                  <dgm:constr type="w" for="ch" forName="rect1" refType="w" fact="0.3"/>
                  <dgm:constr type="h" for="ch" forName="rect1" refType="h"/>
                  <dgm:constr type="l" for="ch" forName="rect2" refType="w" fact="0.33"/>
                  <dgm:constr type="t" for="ch" forName="rect2" refType="h" fact="0"/>
                  <dgm:constr type="w" for="ch" forName="rect2" refType="w" fact="0.67"/>
                  <dgm:constr type="h" for="ch" forName="rect2" refType="h"/>
                </dgm:constrLst>
              </dgm:if>
              <dgm:else name="Name6">
                <dgm:constrLst>
                  <dgm:constr type="l" for="ch" forName="rect1" refType="w" fact="0.7"/>
                  <dgm:constr type="t" for="ch" forName="rect1" refType="h" fact="0"/>
                  <dgm:constr type="w" for="ch" forName="rect1" refType="w" fact="0.3"/>
                  <dgm:constr type="h" for="ch" forName="rect1" refType="h"/>
                  <dgm:constr type="l" for="ch" forName="rect2" refType="w" fact="0"/>
                  <dgm:constr type="t" for="ch" forName="rect2" refType="h" fact="0"/>
                  <dgm:constr type="w" for="ch" forName="rect2" refType="w" fact="0.67"/>
                  <dgm:constr type="h" for="ch" forName="rect2" refType="h"/>
                </dgm:constrLst>
              </dgm:else>
            </dgm:choose>
          </dgm:if>
          <dgm:else name="Name3">
            <dgm:choose name="Name7">
              <dgm:if name="Name8" axis="desOrSelf" ptType="node" func="posOdd" op="equ" val="1">
                <dgm:constrLst>
                  <dgm:constr type="l" for="ch" forName="rect1" refType="w" fact="0.7"/>
                  <dgm:constr type="t" for="ch" forName="rect1" refType="h" fact="0"/>
                  <dgm:constr type="w" for="ch" forName="rect1" refType="w" fact="0.3"/>
                  <dgm:constr type="h" for="ch" forName="rect1" refType="h"/>
                  <dgm:constr type="l" for="ch" forName="rect2" refType="w" fact="0"/>
                  <dgm:constr type="t" for="ch" forName="rect2" refType="h" fact="0"/>
                  <dgm:constr type="w" for="ch" forName="rect2" refType="w" fact="0.67"/>
                  <dgm:constr type="h" for="ch" forName="rect2" refType="h"/>
                </dgm:constrLst>
              </dgm:if>
              <dgm:else name="Name9">
                <dgm:constrLst>
                  <dgm:constr type="l" for="ch" forName="rect1" refType="w" fact="0"/>
                  <dgm:constr type="t" for="ch" forName="rect1" refType="h" fact="0"/>
                  <dgm:constr type="w" for="ch" forName="rect1" refType="w" fact="0.3"/>
                  <dgm:constr type="h" for="ch" forName="rect1" refType="h"/>
                  <dgm:constr type="l" for="ch" forName="rect2" refType="w" fact="0.33"/>
                  <dgm:constr type="t" for="ch" forName="rect2" refType="h" fact="0"/>
                  <dgm:constr type="w" for="ch" forName="rect2" refType="w" fact="0.67"/>
                  <dgm:constr type="h" for="ch" forName="rect2" refType="h"/>
                </dgm:constrLst>
              </dgm:else>
            </dgm:choose>
          </dgm:else>
        </dgm:choose>
        <dgm:ruleLst/>
        <dgm:layoutNode name="rect2" styleLbl="node1">
          <dgm:varLst>
            <dgm:bulletEnabled val="1"/>
          </dgm:varLst>
          <dgm:alg type="tx"/>
          <dgm:shape xmlns:r="http://schemas.openxmlformats.org/officeDocument/2006/relationships" type="rect" r:blip="">
            <dgm:adjLst/>
          </dgm:shape>
          <dgm:presOf axis="desOrSelf" ptType="node"/>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 styleLbl="lnNode1">
          <dgm:alg type="sp"/>
          <dgm:shape xmlns:r="http://schemas.openxmlformats.org/officeDocument/2006/relationships" type="rect" r:blip="" blipPhldr="1">
            <dgm:adjLst/>
          </dgm:shape>
          <dgm:presOf/>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atin typeface="Arial" charset="0"/>
              </a:defRPr>
            </a:lvl1pPr>
          </a:lstStyle>
          <a:p>
            <a:pPr>
              <a:defRPr/>
            </a:pPr>
            <a:endParaRPr lang="zh-CN" altLang="en-US"/>
          </a:p>
        </p:txBody>
      </p:sp>
      <p:sp>
        <p:nvSpPr>
          <p:cNvPr id="3" name="日期占位符 2"/>
          <p:cNvSpPr>
            <a:spLocks noGrp="1"/>
          </p:cNvSpPr>
          <p:nvPr>
            <p:ph type="dt" sz="quarter" idx="1"/>
          </p:nvPr>
        </p:nvSpPr>
        <p:spPr>
          <a:xfrm>
            <a:off x="5179484" y="0"/>
            <a:ext cx="3962400" cy="342900"/>
          </a:xfrm>
          <a:prstGeom prst="rect">
            <a:avLst/>
          </a:prstGeom>
        </p:spPr>
        <p:txBody>
          <a:bodyPr vert="horz" lIns="91440" tIns="45720" rIns="91440" bIns="45720" rtlCol="0"/>
          <a:lstStyle>
            <a:lvl1pPr algn="r">
              <a:defRPr sz="1200">
                <a:latin typeface="Arial" charset="0"/>
              </a:defRPr>
            </a:lvl1pPr>
          </a:lstStyle>
          <a:p>
            <a:pPr>
              <a:defRPr/>
            </a:pPr>
            <a:fld id="{603956DB-3DDD-4A5C-B49C-D2C31DEFF1EE}" type="datetimeFigureOut">
              <a:rPr lang="zh-CN" altLang="en-US"/>
              <a:pPr>
                <a:defRPr/>
              </a:pPr>
              <a:t>2022/3/7</a:t>
            </a:fld>
            <a:endParaRPr lang="zh-CN" altLang="en-US"/>
          </a:p>
        </p:txBody>
      </p:sp>
      <p:sp>
        <p:nvSpPr>
          <p:cNvPr id="4" name="页脚占位符 3"/>
          <p:cNvSpPr>
            <a:spLocks noGrp="1"/>
          </p:cNvSpPr>
          <p:nvPr>
            <p:ph type="ftr" sz="quarter" idx="2"/>
          </p:nvPr>
        </p:nvSpPr>
        <p:spPr>
          <a:xfrm>
            <a:off x="0" y="6513910"/>
            <a:ext cx="3962400" cy="342900"/>
          </a:xfrm>
          <a:prstGeom prst="rect">
            <a:avLst/>
          </a:prstGeom>
        </p:spPr>
        <p:txBody>
          <a:bodyPr vert="horz" lIns="91440" tIns="45720" rIns="91440" bIns="45720" rtlCol="0" anchor="b"/>
          <a:lstStyle>
            <a:lvl1pPr algn="l">
              <a:defRPr sz="1200">
                <a:latin typeface="Arial" charset="0"/>
              </a:defRPr>
            </a:lvl1pPr>
          </a:lstStyle>
          <a:p>
            <a:pPr>
              <a:defRPr/>
            </a:pPr>
            <a:endParaRPr lang="zh-CN" altLang="en-US"/>
          </a:p>
        </p:txBody>
      </p:sp>
      <p:sp>
        <p:nvSpPr>
          <p:cNvPr id="5" name="灯片编号占位符 4"/>
          <p:cNvSpPr>
            <a:spLocks noGrp="1"/>
          </p:cNvSpPr>
          <p:nvPr>
            <p:ph type="sldNum" sz="quarter" idx="3"/>
          </p:nvPr>
        </p:nvSpPr>
        <p:spPr>
          <a:xfrm>
            <a:off x="5179484" y="6513910"/>
            <a:ext cx="3962400" cy="342900"/>
          </a:xfrm>
          <a:prstGeom prst="rect">
            <a:avLst/>
          </a:prstGeom>
        </p:spPr>
        <p:txBody>
          <a:bodyPr vert="horz" lIns="91440" tIns="45720" rIns="91440" bIns="45720" rtlCol="0" anchor="b"/>
          <a:lstStyle>
            <a:lvl1pPr algn="r">
              <a:defRPr sz="1200">
                <a:latin typeface="Arial" charset="0"/>
              </a:defRPr>
            </a:lvl1pPr>
          </a:lstStyle>
          <a:p>
            <a:pPr>
              <a:defRPr/>
            </a:pPr>
            <a:fld id="{C08E804E-75B2-4F6E-8CC5-FE553309BAB1}" type="slidenum">
              <a:rPr lang="zh-CN" altLang="en-US"/>
              <a:pPr>
                <a:defRPr/>
              </a:pPr>
              <a:t>‹#›</a:t>
            </a:fld>
            <a:endParaRPr lang="zh-CN" altLang="en-US"/>
          </a:p>
        </p:txBody>
      </p:sp>
    </p:spTree>
    <p:extLst>
      <p:ext uri="{BB962C8B-B14F-4D97-AF65-F5344CB8AC3E}">
        <p14:creationId xmlns:p14="http://schemas.microsoft.com/office/powerpoint/2010/main" val="29049169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atin typeface="Arial" charset="0"/>
              </a:defRPr>
            </a:lvl1pPr>
          </a:lstStyle>
          <a:p>
            <a:pPr>
              <a:defRPr/>
            </a:pPr>
            <a:endParaRPr lang="zh-CN" altLang="en-US"/>
          </a:p>
        </p:txBody>
      </p:sp>
      <p:sp>
        <p:nvSpPr>
          <p:cNvPr id="3" name="日期占位符 2"/>
          <p:cNvSpPr>
            <a:spLocks noGrp="1"/>
          </p:cNvSpPr>
          <p:nvPr>
            <p:ph type="dt" idx="1"/>
          </p:nvPr>
        </p:nvSpPr>
        <p:spPr>
          <a:xfrm>
            <a:off x="5179484" y="0"/>
            <a:ext cx="3962400" cy="342900"/>
          </a:xfrm>
          <a:prstGeom prst="rect">
            <a:avLst/>
          </a:prstGeom>
        </p:spPr>
        <p:txBody>
          <a:bodyPr vert="horz" lIns="91440" tIns="45720" rIns="91440" bIns="45720" rtlCol="0"/>
          <a:lstStyle>
            <a:lvl1pPr algn="r">
              <a:defRPr sz="1200">
                <a:latin typeface="Arial" charset="0"/>
              </a:defRPr>
            </a:lvl1pPr>
          </a:lstStyle>
          <a:p>
            <a:pPr>
              <a:defRPr/>
            </a:pPr>
            <a:fld id="{BC748C56-3290-41A9-AF4C-A788D6EE5A6E}" type="datetimeFigureOut">
              <a:rPr lang="zh-CN" altLang="en-US"/>
              <a:pPr>
                <a:defRPr/>
              </a:pPr>
              <a:t>2022/3/7</a:t>
            </a:fld>
            <a:endParaRPr lang="zh-CN" altLang="en-US"/>
          </a:p>
        </p:txBody>
      </p:sp>
      <p:sp>
        <p:nvSpPr>
          <p:cNvPr id="4" name="幻灯片图像占位符 3"/>
          <p:cNvSpPr>
            <a:spLocks noGrp="1" noRot="1" noChangeAspect="1"/>
          </p:cNvSpPr>
          <p:nvPr>
            <p:ph type="sldImg" idx="2"/>
          </p:nvPr>
        </p:nvSpPr>
        <p:spPr>
          <a:xfrm>
            <a:off x="2286000" y="514350"/>
            <a:ext cx="4572000" cy="257175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914400" y="3257550"/>
            <a:ext cx="7315200" cy="3086100"/>
          </a:xfrm>
          <a:prstGeom prst="rect">
            <a:avLst/>
          </a:prstGeom>
        </p:spPr>
        <p:txBody>
          <a:bodyPr vert="horz" lIns="91440" tIns="45720" rIns="91440" bIns="45720" rtlCol="0">
            <a:normAutofit/>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6513910"/>
            <a:ext cx="3962400" cy="342900"/>
          </a:xfrm>
          <a:prstGeom prst="rect">
            <a:avLst/>
          </a:prstGeom>
        </p:spPr>
        <p:txBody>
          <a:bodyPr vert="horz" lIns="91440" tIns="45720" rIns="91440" bIns="45720" rtlCol="0" anchor="b"/>
          <a:lstStyle>
            <a:lvl1pPr algn="l">
              <a:defRPr sz="1200">
                <a:latin typeface="Arial" charset="0"/>
              </a:defRPr>
            </a:lvl1pPr>
          </a:lstStyle>
          <a:p>
            <a:pPr>
              <a:defRPr/>
            </a:pPr>
            <a:endParaRPr lang="zh-CN" altLang="en-US"/>
          </a:p>
        </p:txBody>
      </p:sp>
      <p:sp>
        <p:nvSpPr>
          <p:cNvPr id="7" name="灯片编号占位符 6"/>
          <p:cNvSpPr>
            <a:spLocks noGrp="1"/>
          </p:cNvSpPr>
          <p:nvPr>
            <p:ph type="sldNum" sz="quarter" idx="5"/>
          </p:nvPr>
        </p:nvSpPr>
        <p:spPr>
          <a:xfrm>
            <a:off x="5179484" y="6513910"/>
            <a:ext cx="3962400" cy="342900"/>
          </a:xfrm>
          <a:prstGeom prst="rect">
            <a:avLst/>
          </a:prstGeom>
        </p:spPr>
        <p:txBody>
          <a:bodyPr vert="horz" lIns="91440" tIns="45720" rIns="91440" bIns="45720" rtlCol="0" anchor="b"/>
          <a:lstStyle>
            <a:lvl1pPr algn="r">
              <a:defRPr sz="1200">
                <a:latin typeface="Arial" charset="0"/>
              </a:defRPr>
            </a:lvl1pPr>
          </a:lstStyle>
          <a:p>
            <a:pPr>
              <a:defRPr/>
            </a:pPr>
            <a:fld id="{433EE737-1498-4668-B890-9C96984E2B5A}" type="slidenum">
              <a:rPr lang="zh-CN" altLang="en-US"/>
              <a:pPr>
                <a:defRPr/>
              </a:pPr>
              <a:t>‹#›</a:t>
            </a:fld>
            <a:endParaRPr lang="zh-CN" altLang="en-US"/>
          </a:p>
        </p:txBody>
      </p:sp>
    </p:spTree>
    <p:extLst>
      <p:ext uri="{BB962C8B-B14F-4D97-AF65-F5344CB8AC3E}">
        <p14:creationId xmlns:p14="http://schemas.microsoft.com/office/powerpoint/2010/main" val="396843592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433EE737-1498-4668-B890-9C96984E2B5A}" type="slidenum">
              <a:rPr lang="zh-CN" altLang="en-US" smtClean="0"/>
              <a:pPr>
                <a:defRPr/>
              </a:pPr>
              <a:t>1</a:t>
            </a:fld>
            <a:endParaRPr lang="zh-CN" altLang="en-US"/>
          </a:p>
        </p:txBody>
      </p:sp>
    </p:spTree>
    <p:extLst>
      <p:ext uri="{BB962C8B-B14F-4D97-AF65-F5344CB8AC3E}">
        <p14:creationId xmlns:p14="http://schemas.microsoft.com/office/powerpoint/2010/main" val="29845174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Font typeface="+mj-lt"/>
              <a:buAutoNum type="arabicPeriod"/>
            </a:pPr>
            <a:endParaRPr lang="zh-CN" altLang="en-US" dirty="0"/>
          </a:p>
        </p:txBody>
      </p:sp>
      <p:sp>
        <p:nvSpPr>
          <p:cNvPr id="4" name="灯片编号占位符 3"/>
          <p:cNvSpPr>
            <a:spLocks noGrp="1"/>
          </p:cNvSpPr>
          <p:nvPr>
            <p:ph type="sldNum" sz="quarter" idx="10"/>
          </p:nvPr>
        </p:nvSpPr>
        <p:spPr/>
        <p:txBody>
          <a:bodyPr/>
          <a:lstStyle/>
          <a:p>
            <a:pPr>
              <a:defRPr/>
            </a:pPr>
            <a:fld id="{433EE737-1498-4668-B890-9C96984E2B5A}" type="slidenum">
              <a:rPr lang="zh-CN" altLang="en-US" smtClean="0"/>
              <a:pPr>
                <a:defRPr/>
              </a:pPr>
              <a:t>4</a:t>
            </a:fld>
            <a:endParaRPr lang="zh-CN" altLang="en-US"/>
          </a:p>
        </p:txBody>
      </p:sp>
    </p:spTree>
    <p:extLst>
      <p:ext uri="{BB962C8B-B14F-4D97-AF65-F5344CB8AC3E}">
        <p14:creationId xmlns:p14="http://schemas.microsoft.com/office/powerpoint/2010/main" val="412416647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幻灯片">
    <p:spTree>
      <p:nvGrpSpPr>
        <p:cNvPr id="1" name=""/>
        <p:cNvGrpSpPr/>
        <p:nvPr/>
      </p:nvGrpSpPr>
      <p:grpSpPr>
        <a:xfrm>
          <a:off x="0" y="0"/>
          <a:ext cx="0" cy="0"/>
          <a:chOff x="0" y="0"/>
          <a:chExt cx="0" cy="0"/>
        </a:xfrm>
      </p:grpSpPr>
      <p:pic>
        <p:nvPicPr>
          <p:cNvPr id="10" name="图片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6168692"/>
            <a:ext cx="12192000" cy="716692"/>
          </a:xfrm>
          <a:prstGeom prst="rect">
            <a:avLst/>
          </a:prstGeom>
        </p:spPr>
      </p:pic>
      <p:sp>
        <p:nvSpPr>
          <p:cNvPr id="93347" name="Rectangle 163"/>
          <p:cNvSpPr>
            <a:spLocks noGrp="1" noRot="1" noChangeArrowheads="1"/>
          </p:cNvSpPr>
          <p:nvPr>
            <p:ph type="ctrTitle"/>
          </p:nvPr>
        </p:nvSpPr>
        <p:spPr>
          <a:xfrm>
            <a:off x="914400" y="2438400"/>
            <a:ext cx="6693768" cy="1143000"/>
          </a:xfrm>
        </p:spPr>
        <p:txBody>
          <a:bodyPr/>
          <a:lstStyle>
            <a:lvl1pPr>
              <a:defRPr b="1">
                <a:latin typeface="华文中宋" pitchFamily="2" charset="-122"/>
                <a:ea typeface="华文中宋" pitchFamily="2" charset="-122"/>
              </a:defRPr>
            </a:lvl1pPr>
          </a:lstStyle>
          <a:p>
            <a:r>
              <a:rPr lang="zh-CN" altLang="en-US" dirty="0"/>
              <a:t>单击此处编辑母版标题样式</a:t>
            </a:r>
          </a:p>
        </p:txBody>
      </p:sp>
      <p:sp>
        <p:nvSpPr>
          <p:cNvPr id="93351" name="Rectangle 167"/>
          <p:cNvSpPr>
            <a:spLocks noGrp="1" noRot="1" noChangeArrowheads="1"/>
          </p:cNvSpPr>
          <p:nvPr>
            <p:ph type="subTitle" idx="1"/>
          </p:nvPr>
        </p:nvSpPr>
        <p:spPr>
          <a:xfrm>
            <a:off x="2495600" y="4038602"/>
            <a:ext cx="5040560" cy="1752600"/>
          </a:xfrm>
        </p:spPr>
        <p:txBody>
          <a:bodyPr/>
          <a:lstStyle>
            <a:lvl1pPr marL="0" indent="0" algn="l">
              <a:buFont typeface="Wingdings" pitchFamily="2" charset="2"/>
              <a:buNone/>
              <a:defRPr sz="2800"/>
            </a:lvl1pPr>
          </a:lstStyle>
          <a:p>
            <a:r>
              <a:rPr lang="zh-CN" altLang="en-US"/>
              <a:t>单击此处编辑母版副标题样式</a:t>
            </a:r>
          </a:p>
        </p:txBody>
      </p:sp>
      <p:sp>
        <p:nvSpPr>
          <p:cNvPr id="6" name="Rectangle 164"/>
          <p:cNvSpPr>
            <a:spLocks noGrp="1" noChangeArrowheads="1"/>
          </p:cNvSpPr>
          <p:nvPr>
            <p:ph type="dt" sz="half" idx="10"/>
          </p:nvPr>
        </p:nvSpPr>
        <p:spPr>
          <a:xfrm>
            <a:off x="402167" y="6248400"/>
            <a:ext cx="3052233" cy="476250"/>
          </a:xfrm>
        </p:spPr>
        <p:txBody>
          <a:bodyPr/>
          <a:lstStyle>
            <a:lvl1pPr>
              <a:defRPr/>
            </a:lvl1pPr>
          </a:lstStyle>
          <a:p>
            <a:pPr>
              <a:defRPr/>
            </a:pPr>
            <a:endParaRPr lang="en-US" altLang="zh-CN"/>
          </a:p>
        </p:txBody>
      </p:sp>
      <p:sp>
        <p:nvSpPr>
          <p:cNvPr id="7" name="Rectangle 165"/>
          <p:cNvSpPr>
            <a:spLocks noGrp="1" noChangeArrowheads="1"/>
          </p:cNvSpPr>
          <p:nvPr>
            <p:ph type="ftr" sz="quarter" idx="11"/>
          </p:nvPr>
        </p:nvSpPr>
        <p:spPr>
          <a:xfrm>
            <a:off x="4165600" y="6248400"/>
            <a:ext cx="3860800" cy="476250"/>
          </a:xfrm>
        </p:spPr>
        <p:txBody>
          <a:bodyPr/>
          <a:lstStyle>
            <a:lvl1pPr>
              <a:defRPr/>
            </a:lvl1pPr>
          </a:lstStyle>
          <a:p>
            <a:pPr>
              <a:defRPr/>
            </a:pPr>
            <a:endParaRPr lang="en-US" altLang="zh-CN"/>
          </a:p>
        </p:txBody>
      </p:sp>
      <p:sp>
        <p:nvSpPr>
          <p:cNvPr id="8" name="Rectangle 166"/>
          <p:cNvSpPr>
            <a:spLocks noGrp="1" noChangeArrowheads="1"/>
          </p:cNvSpPr>
          <p:nvPr>
            <p:ph type="sldNum" sz="quarter" idx="12"/>
          </p:nvPr>
        </p:nvSpPr>
        <p:spPr>
          <a:xfrm>
            <a:off x="8737601" y="6248400"/>
            <a:ext cx="3052233" cy="476250"/>
          </a:xfrm>
        </p:spPr>
        <p:txBody>
          <a:bodyPr/>
          <a:lstStyle>
            <a:lvl1pPr>
              <a:defRPr/>
            </a:lvl1pPr>
          </a:lstStyle>
          <a:p>
            <a:pPr>
              <a:defRPr/>
            </a:pPr>
            <a:fld id="{30EED4B5-0C05-40D5-9780-3FEBEA4424BE}" type="slidenum">
              <a:rPr lang="en-US" altLang="zh-CN"/>
              <a:pPr>
                <a:defRPr/>
              </a:pPr>
              <a:t>‹#›</a:t>
            </a:fld>
            <a:endParaRPr lang="en-US" altLang="zh-CN"/>
          </a:p>
        </p:txBody>
      </p:sp>
      <p:pic>
        <p:nvPicPr>
          <p:cNvPr id="11" name="Picture 254" descr="D:\PPT模板\rendanew.jpg"/>
          <p:cNvPicPr>
            <a:picLocks noChangeAspect="1" noChangeArrowheads="1"/>
          </p:cNvPicPr>
          <p:nvPr userDrawn="1"/>
        </p:nvPicPr>
        <p:blipFill>
          <a:blip r:embed="rId3">
            <a:duotone>
              <a:schemeClr val="accent5">
                <a:shade val="45000"/>
                <a:satMod val="135000"/>
              </a:schemeClr>
              <a:prstClr val="white"/>
            </a:duotone>
          </a:blip>
          <a:srcRect/>
          <a:stretch>
            <a:fillRect/>
          </a:stretch>
        </p:blipFill>
        <p:spPr bwMode="auto">
          <a:xfrm>
            <a:off x="9048328" y="620688"/>
            <a:ext cx="2210406" cy="2214328"/>
          </a:xfrm>
          <a:prstGeom prst="rect">
            <a:avLst/>
          </a:prstGeom>
          <a:noFill/>
          <a:ln w="9525">
            <a:noFill/>
            <a:miter lim="800000"/>
            <a:headEnd/>
            <a:tailEnd/>
          </a:ln>
        </p:spPr>
      </p:pic>
    </p:spTree>
  </p:cSld>
  <p:clrMapOvr>
    <a:masterClrMapping/>
  </p:clrMapOvr>
  <p:transition>
    <p:blinds dir="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4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7786299" cy="821913"/>
          </a:xfrm>
        </p:spPr>
        <p:txBody>
          <a:bodyPr/>
          <a:lstStyle>
            <a:lvl1pPr>
              <a:defRPr sz="3200">
                <a:latin typeface="华文中宋" pitchFamily="2" charset="-122"/>
                <a:ea typeface="华文中宋" pitchFamily="2" charset="-122"/>
              </a:defRPr>
            </a:lvl1pPr>
          </a:lstStyle>
          <a:p>
            <a:r>
              <a:rPr lang="zh-CN" altLang="en-US" dirty="0"/>
              <a:t>单击此处编辑母版标题样式</a:t>
            </a:r>
          </a:p>
        </p:txBody>
      </p:sp>
      <p:sp>
        <p:nvSpPr>
          <p:cNvPr id="3" name="内容占位符 2"/>
          <p:cNvSpPr>
            <a:spLocks noGrp="1"/>
          </p:cNvSpPr>
          <p:nvPr>
            <p:ph idx="1"/>
          </p:nvPr>
        </p:nvSpPr>
        <p:spPr>
          <a:xfrm>
            <a:off x="812800" y="1500175"/>
            <a:ext cx="7371432" cy="4762910"/>
          </a:xfrm>
        </p:spPr>
        <p:txBody>
          <a:bodyPr/>
          <a:lstStyle>
            <a:lvl1pPr>
              <a:defRPr sz="2400"/>
            </a:lvl1pPr>
            <a:lvl2pPr>
              <a:defRPr sz="2000"/>
            </a:lvl2pPr>
            <a:lvl3pPr>
              <a:defRPr sz="1800"/>
            </a:lvl3pPr>
            <a:lvl4pPr>
              <a:defRPr sz="1600"/>
            </a:lvl4pPr>
            <a:lvl5pPr>
              <a:defRPr sz="1600"/>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a:p>
        </p:txBody>
      </p:sp>
    </p:spTree>
    <p:extLst>
      <p:ext uri="{BB962C8B-B14F-4D97-AF65-F5344CB8AC3E}">
        <p14:creationId xmlns:p14="http://schemas.microsoft.com/office/powerpoint/2010/main" val="551155909"/>
      </p:ext>
    </p:extLst>
  </p:cSld>
  <p:clrMapOvr>
    <a:masterClrMapping/>
  </p:clrMapOvr>
  <p:transition>
    <p:blinds dir="ver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5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7354251" cy="821913"/>
          </a:xfrm>
        </p:spPr>
        <p:txBody>
          <a:bodyPr/>
          <a:lstStyle>
            <a:lvl1pPr>
              <a:defRPr sz="3200">
                <a:latin typeface="华文中宋" pitchFamily="2" charset="-122"/>
                <a:ea typeface="华文中宋" pitchFamily="2" charset="-122"/>
              </a:defRPr>
            </a:lvl1pPr>
          </a:lstStyle>
          <a:p>
            <a:r>
              <a:rPr lang="zh-CN" altLang="en-US" dirty="0"/>
              <a:t>单击此处编辑母版标题样式</a:t>
            </a:r>
          </a:p>
        </p:txBody>
      </p:sp>
      <p:sp>
        <p:nvSpPr>
          <p:cNvPr id="3" name="内容占位符 2"/>
          <p:cNvSpPr>
            <a:spLocks noGrp="1"/>
          </p:cNvSpPr>
          <p:nvPr>
            <p:ph idx="1"/>
          </p:nvPr>
        </p:nvSpPr>
        <p:spPr>
          <a:xfrm>
            <a:off x="812800" y="1500175"/>
            <a:ext cx="6939384" cy="4762910"/>
          </a:xfrm>
        </p:spPr>
        <p:txBody>
          <a:bodyPr/>
          <a:lstStyle>
            <a:lvl1pPr>
              <a:defRPr sz="2400"/>
            </a:lvl1pPr>
            <a:lvl2pPr>
              <a:defRPr sz="2000"/>
            </a:lvl2pPr>
            <a:lvl3pPr>
              <a:defRPr sz="1800"/>
            </a:lvl3pPr>
            <a:lvl4pPr>
              <a:defRPr sz="1600"/>
            </a:lvl4pPr>
            <a:lvl5pPr>
              <a:defRPr sz="1600"/>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a:p>
        </p:txBody>
      </p:sp>
    </p:spTree>
    <p:extLst>
      <p:ext uri="{BB962C8B-B14F-4D97-AF65-F5344CB8AC3E}">
        <p14:creationId xmlns:p14="http://schemas.microsoft.com/office/powerpoint/2010/main" val="1046414529"/>
      </p:ext>
    </p:extLst>
  </p:cSld>
  <p:clrMapOvr>
    <a:masterClrMapping/>
  </p:clrMapOvr>
  <p:transition>
    <p:blinds dir="vert"/>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6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7714291" cy="821913"/>
          </a:xfrm>
        </p:spPr>
        <p:txBody>
          <a:bodyPr/>
          <a:lstStyle>
            <a:lvl1pPr>
              <a:defRPr sz="3200">
                <a:latin typeface="华文中宋" pitchFamily="2" charset="-122"/>
                <a:ea typeface="华文中宋" pitchFamily="2" charset="-122"/>
              </a:defRPr>
            </a:lvl1pPr>
          </a:lstStyle>
          <a:p>
            <a:r>
              <a:rPr lang="zh-CN" altLang="en-US" dirty="0"/>
              <a:t>单击此处编辑母版标题样式</a:t>
            </a:r>
          </a:p>
        </p:txBody>
      </p:sp>
      <p:sp>
        <p:nvSpPr>
          <p:cNvPr id="3" name="内容占位符 2"/>
          <p:cNvSpPr>
            <a:spLocks noGrp="1"/>
          </p:cNvSpPr>
          <p:nvPr>
            <p:ph idx="1"/>
          </p:nvPr>
        </p:nvSpPr>
        <p:spPr>
          <a:xfrm>
            <a:off x="812800" y="1500175"/>
            <a:ext cx="7299424" cy="4762910"/>
          </a:xfrm>
        </p:spPr>
        <p:txBody>
          <a:bodyPr/>
          <a:lstStyle>
            <a:lvl1pPr>
              <a:defRPr sz="2400"/>
            </a:lvl1pPr>
            <a:lvl2pPr>
              <a:defRPr sz="2000"/>
            </a:lvl2pPr>
            <a:lvl3pPr>
              <a:defRPr sz="1800"/>
            </a:lvl3pPr>
            <a:lvl4pPr>
              <a:defRPr sz="1600"/>
            </a:lvl4pPr>
            <a:lvl5pPr>
              <a:defRPr sz="1600"/>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a:p>
        </p:txBody>
      </p:sp>
    </p:spTree>
    <p:extLst>
      <p:ext uri="{BB962C8B-B14F-4D97-AF65-F5344CB8AC3E}">
        <p14:creationId xmlns:p14="http://schemas.microsoft.com/office/powerpoint/2010/main" val="3023628026"/>
      </p:ext>
    </p:extLst>
  </p:cSld>
  <p:clrMapOvr>
    <a:masterClrMapping/>
  </p:clrMapOvr>
  <p:transition>
    <p:blinds dir="vert"/>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7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8218347" cy="821913"/>
          </a:xfrm>
        </p:spPr>
        <p:txBody>
          <a:bodyPr/>
          <a:lstStyle>
            <a:lvl1pPr>
              <a:defRPr sz="3200">
                <a:latin typeface="华文中宋" pitchFamily="2" charset="-122"/>
                <a:ea typeface="华文中宋" pitchFamily="2" charset="-122"/>
              </a:defRPr>
            </a:lvl1pPr>
          </a:lstStyle>
          <a:p>
            <a:r>
              <a:rPr lang="zh-CN" altLang="en-US" dirty="0"/>
              <a:t>单击此处编辑母版标题样式</a:t>
            </a:r>
          </a:p>
        </p:txBody>
      </p:sp>
      <p:sp>
        <p:nvSpPr>
          <p:cNvPr id="3" name="内容占位符 2"/>
          <p:cNvSpPr>
            <a:spLocks noGrp="1"/>
          </p:cNvSpPr>
          <p:nvPr>
            <p:ph idx="1"/>
          </p:nvPr>
        </p:nvSpPr>
        <p:spPr>
          <a:xfrm>
            <a:off x="812800" y="1500175"/>
            <a:ext cx="7803480" cy="4762910"/>
          </a:xfrm>
        </p:spPr>
        <p:txBody>
          <a:bodyPr/>
          <a:lstStyle>
            <a:lvl1pPr>
              <a:defRPr sz="2400"/>
            </a:lvl1pPr>
            <a:lvl2pPr>
              <a:defRPr sz="2000"/>
            </a:lvl2pPr>
            <a:lvl3pPr>
              <a:defRPr sz="1800"/>
            </a:lvl3pPr>
            <a:lvl4pPr>
              <a:defRPr sz="1600"/>
            </a:lvl4pPr>
            <a:lvl5pPr>
              <a:defRPr sz="1600"/>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a:p>
        </p:txBody>
      </p:sp>
    </p:spTree>
    <p:extLst>
      <p:ext uri="{BB962C8B-B14F-4D97-AF65-F5344CB8AC3E}">
        <p14:creationId xmlns:p14="http://schemas.microsoft.com/office/powerpoint/2010/main" val="137764391"/>
      </p:ext>
    </p:extLst>
  </p:cSld>
  <p:clrMapOvr>
    <a:masterClrMapping/>
  </p:clrMapOvr>
  <p:transition>
    <p:blinds dir="vert"/>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8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07369" y="404664"/>
            <a:ext cx="7488832" cy="821913"/>
          </a:xfrm>
        </p:spPr>
        <p:txBody>
          <a:bodyPr/>
          <a:lstStyle>
            <a:lvl1pPr>
              <a:defRPr sz="3200">
                <a:latin typeface="华文中宋" pitchFamily="2" charset="-122"/>
                <a:ea typeface="华文中宋" pitchFamily="2" charset="-122"/>
              </a:defRPr>
            </a:lvl1pPr>
          </a:lstStyle>
          <a:p>
            <a:r>
              <a:rPr lang="zh-CN" altLang="en-US" dirty="0"/>
              <a:t>单击此处编辑母版标题样式</a:t>
            </a:r>
          </a:p>
        </p:txBody>
      </p:sp>
      <p:sp>
        <p:nvSpPr>
          <p:cNvPr id="3" name="内容占位符 2"/>
          <p:cNvSpPr>
            <a:spLocks noGrp="1"/>
          </p:cNvSpPr>
          <p:nvPr>
            <p:ph idx="1"/>
          </p:nvPr>
        </p:nvSpPr>
        <p:spPr>
          <a:xfrm>
            <a:off x="812800" y="1500175"/>
            <a:ext cx="7083401" cy="4762910"/>
          </a:xfrm>
        </p:spPr>
        <p:txBody>
          <a:bodyPr/>
          <a:lstStyle>
            <a:lvl1pPr>
              <a:defRPr sz="2400"/>
            </a:lvl1pPr>
            <a:lvl2pPr>
              <a:defRPr sz="2000"/>
            </a:lvl2pPr>
            <a:lvl3pPr>
              <a:defRPr sz="1800"/>
            </a:lvl3pPr>
            <a:lvl4pPr>
              <a:defRPr sz="1600"/>
            </a:lvl4pPr>
            <a:lvl5pPr>
              <a:defRPr sz="1600"/>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a:p>
        </p:txBody>
      </p:sp>
    </p:spTree>
    <p:extLst>
      <p:ext uri="{BB962C8B-B14F-4D97-AF65-F5344CB8AC3E}">
        <p14:creationId xmlns:p14="http://schemas.microsoft.com/office/powerpoint/2010/main" val="1714156947"/>
      </p:ext>
    </p:extLst>
  </p:cSld>
  <p:clrMapOvr>
    <a:masterClrMapping/>
  </p:clrMapOvr>
  <p:transition>
    <p:blinds dir="vert"/>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9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7858307" cy="821913"/>
          </a:xfrm>
        </p:spPr>
        <p:txBody>
          <a:bodyPr/>
          <a:lstStyle>
            <a:lvl1pPr>
              <a:defRPr sz="3200">
                <a:latin typeface="华文中宋" pitchFamily="2" charset="-122"/>
                <a:ea typeface="华文中宋" pitchFamily="2" charset="-122"/>
              </a:defRPr>
            </a:lvl1pPr>
          </a:lstStyle>
          <a:p>
            <a:r>
              <a:rPr lang="zh-CN" altLang="en-US" dirty="0"/>
              <a:t>单击此处编辑母版标题样式</a:t>
            </a:r>
          </a:p>
        </p:txBody>
      </p:sp>
      <p:sp>
        <p:nvSpPr>
          <p:cNvPr id="3" name="内容占位符 2"/>
          <p:cNvSpPr>
            <a:spLocks noGrp="1"/>
          </p:cNvSpPr>
          <p:nvPr>
            <p:ph idx="1"/>
          </p:nvPr>
        </p:nvSpPr>
        <p:spPr>
          <a:xfrm>
            <a:off x="812800" y="1500175"/>
            <a:ext cx="7443440" cy="4762910"/>
          </a:xfrm>
        </p:spPr>
        <p:txBody>
          <a:bodyPr/>
          <a:lstStyle>
            <a:lvl1pPr>
              <a:defRPr sz="2400"/>
            </a:lvl1pPr>
            <a:lvl2pPr>
              <a:defRPr sz="2000"/>
            </a:lvl2pPr>
            <a:lvl3pPr>
              <a:defRPr sz="1800"/>
            </a:lvl3pPr>
            <a:lvl4pPr>
              <a:defRPr sz="1600"/>
            </a:lvl4pPr>
            <a:lvl5pPr>
              <a:defRPr sz="1600"/>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a:p>
        </p:txBody>
      </p:sp>
    </p:spTree>
    <p:extLst>
      <p:ext uri="{BB962C8B-B14F-4D97-AF65-F5344CB8AC3E}">
        <p14:creationId xmlns:p14="http://schemas.microsoft.com/office/powerpoint/2010/main" val="2898090432"/>
      </p:ext>
    </p:extLst>
  </p:cSld>
  <p:clrMapOvr>
    <a:masterClrMapping/>
  </p:clrMapOvr>
  <p:transition>
    <p:blinds dir="vert"/>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0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7930315" cy="821913"/>
          </a:xfrm>
        </p:spPr>
        <p:txBody>
          <a:bodyPr/>
          <a:lstStyle>
            <a:lvl1pPr>
              <a:defRPr sz="3200">
                <a:latin typeface="华文中宋" pitchFamily="2" charset="-122"/>
                <a:ea typeface="华文中宋" pitchFamily="2" charset="-122"/>
              </a:defRPr>
            </a:lvl1pPr>
          </a:lstStyle>
          <a:p>
            <a:r>
              <a:rPr lang="zh-CN" altLang="en-US" dirty="0"/>
              <a:t>单击此处编辑母版标题样式</a:t>
            </a:r>
          </a:p>
        </p:txBody>
      </p:sp>
      <p:sp>
        <p:nvSpPr>
          <p:cNvPr id="3" name="内容占位符 2"/>
          <p:cNvSpPr>
            <a:spLocks noGrp="1"/>
          </p:cNvSpPr>
          <p:nvPr>
            <p:ph idx="1"/>
          </p:nvPr>
        </p:nvSpPr>
        <p:spPr>
          <a:xfrm>
            <a:off x="812800" y="1500175"/>
            <a:ext cx="7443440" cy="4762910"/>
          </a:xfrm>
        </p:spPr>
        <p:txBody>
          <a:bodyPr/>
          <a:lstStyle>
            <a:lvl1pPr>
              <a:defRPr sz="2400"/>
            </a:lvl1pPr>
            <a:lvl2pPr>
              <a:defRPr sz="2000"/>
            </a:lvl2pPr>
            <a:lvl3pPr>
              <a:defRPr sz="1800"/>
            </a:lvl3pPr>
            <a:lvl4pPr>
              <a:defRPr sz="1600"/>
            </a:lvl4pPr>
            <a:lvl5pPr>
              <a:defRPr sz="1600"/>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a:p>
        </p:txBody>
      </p:sp>
    </p:spTree>
    <p:extLst>
      <p:ext uri="{BB962C8B-B14F-4D97-AF65-F5344CB8AC3E}">
        <p14:creationId xmlns:p14="http://schemas.microsoft.com/office/powerpoint/2010/main" val="2169901369"/>
      </p:ext>
    </p:extLst>
  </p:cSld>
  <p:clrMapOvr>
    <a:masterClrMapping/>
  </p:clrMapOvr>
  <p:transition>
    <p:blinds dir="vert"/>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1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8074331" cy="821913"/>
          </a:xfrm>
        </p:spPr>
        <p:txBody>
          <a:bodyPr/>
          <a:lstStyle>
            <a:lvl1pPr>
              <a:defRPr sz="3200">
                <a:latin typeface="华文中宋" pitchFamily="2" charset="-122"/>
                <a:ea typeface="华文中宋" pitchFamily="2" charset="-122"/>
              </a:defRPr>
            </a:lvl1pPr>
          </a:lstStyle>
          <a:p>
            <a:r>
              <a:rPr lang="zh-CN" altLang="en-US" dirty="0"/>
              <a:t>单击此处编辑母版标题样式</a:t>
            </a:r>
          </a:p>
        </p:txBody>
      </p:sp>
      <p:sp>
        <p:nvSpPr>
          <p:cNvPr id="3" name="内容占位符 2"/>
          <p:cNvSpPr>
            <a:spLocks noGrp="1"/>
          </p:cNvSpPr>
          <p:nvPr>
            <p:ph idx="1"/>
          </p:nvPr>
        </p:nvSpPr>
        <p:spPr>
          <a:xfrm>
            <a:off x="812800" y="1500175"/>
            <a:ext cx="7659464" cy="4762910"/>
          </a:xfrm>
        </p:spPr>
        <p:txBody>
          <a:bodyPr/>
          <a:lstStyle>
            <a:lvl1pPr>
              <a:defRPr sz="2400"/>
            </a:lvl1pPr>
            <a:lvl2pPr>
              <a:defRPr sz="2000"/>
            </a:lvl2pPr>
            <a:lvl3pPr>
              <a:defRPr sz="1800"/>
            </a:lvl3pPr>
            <a:lvl4pPr>
              <a:defRPr sz="1600"/>
            </a:lvl4pPr>
            <a:lvl5pPr>
              <a:defRPr sz="1600"/>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a:p>
        </p:txBody>
      </p:sp>
    </p:spTree>
    <p:extLst>
      <p:ext uri="{BB962C8B-B14F-4D97-AF65-F5344CB8AC3E}">
        <p14:creationId xmlns:p14="http://schemas.microsoft.com/office/powerpoint/2010/main" val="3543112033"/>
      </p:ext>
    </p:extLst>
  </p:cSld>
  <p:clrMapOvr>
    <a:masterClrMapping/>
  </p:clrMapOvr>
  <p:transition>
    <p:blinds dir="vert"/>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3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8002323" cy="821913"/>
          </a:xfrm>
        </p:spPr>
        <p:txBody>
          <a:bodyPr/>
          <a:lstStyle>
            <a:lvl1pPr>
              <a:defRPr sz="3200">
                <a:latin typeface="华文中宋" pitchFamily="2" charset="-122"/>
                <a:ea typeface="华文中宋" pitchFamily="2" charset="-122"/>
              </a:defRPr>
            </a:lvl1pPr>
          </a:lstStyle>
          <a:p>
            <a:r>
              <a:rPr lang="zh-CN" altLang="en-US" dirty="0"/>
              <a:t>单击此处编辑母版标题样式</a:t>
            </a:r>
          </a:p>
        </p:txBody>
      </p:sp>
      <p:sp>
        <p:nvSpPr>
          <p:cNvPr id="3" name="内容占位符 2"/>
          <p:cNvSpPr>
            <a:spLocks noGrp="1"/>
          </p:cNvSpPr>
          <p:nvPr>
            <p:ph idx="1"/>
          </p:nvPr>
        </p:nvSpPr>
        <p:spPr>
          <a:xfrm>
            <a:off x="812800" y="1500175"/>
            <a:ext cx="7587456" cy="4762910"/>
          </a:xfrm>
        </p:spPr>
        <p:txBody>
          <a:bodyPr/>
          <a:lstStyle>
            <a:lvl1pPr>
              <a:defRPr sz="2400"/>
            </a:lvl1pPr>
            <a:lvl2pPr>
              <a:defRPr sz="2000"/>
            </a:lvl2pPr>
            <a:lvl3pPr>
              <a:defRPr sz="1800"/>
            </a:lvl3pPr>
            <a:lvl4pPr>
              <a:defRPr sz="1600"/>
            </a:lvl4pPr>
            <a:lvl5pPr>
              <a:defRPr sz="1600"/>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a:p>
        </p:txBody>
      </p:sp>
    </p:spTree>
    <p:extLst>
      <p:ext uri="{BB962C8B-B14F-4D97-AF65-F5344CB8AC3E}">
        <p14:creationId xmlns:p14="http://schemas.microsoft.com/office/powerpoint/2010/main" val="2726485428"/>
      </p:ext>
    </p:extLst>
  </p:cSld>
  <p:clrMapOvr>
    <a:masterClrMapping/>
  </p:clrMapOvr>
  <p:transition>
    <p:blinds dir="vert"/>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4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8290355" cy="821913"/>
          </a:xfrm>
        </p:spPr>
        <p:txBody>
          <a:bodyPr/>
          <a:lstStyle>
            <a:lvl1pPr>
              <a:defRPr sz="3200">
                <a:latin typeface="华文中宋" pitchFamily="2" charset="-122"/>
                <a:ea typeface="华文中宋" pitchFamily="2" charset="-122"/>
              </a:defRPr>
            </a:lvl1pPr>
          </a:lstStyle>
          <a:p>
            <a:r>
              <a:rPr lang="zh-CN" altLang="en-US" dirty="0"/>
              <a:t>单击此处编辑母版标题样式</a:t>
            </a:r>
          </a:p>
        </p:txBody>
      </p:sp>
      <p:sp>
        <p:nvSpPr>
          <p:cNvPr id="3" name="内容占位符 2"/>
          <p:cNvSpPr>
            <a:spLocks noGrp="1"/>
          </p:cNvSpPr>
          <p:nvPr>
            <p:ph idx="1"/>
          </p:nvPr>
        </p:nvSpPr>
        <p:spPr>
          <a:xfrm>
            <a:off x="812800" y="1500175"/>
            <a:ext cx="7875488" cy="4762910"/>
          </a:xfrm>
        </p:spPr>
        <p:txBody>
          <a:bodyPr/>
          <a:lstStyle>
            <a:lvl1pPr>
              <a:defRPr sz="2400"/>
            </a:lvl1pPr>
            <a:lvl2pPr>
              <a:defRPr sz="2000"/>
            </a:lvl2pPr>
            <a:lvl3pPr>
              <a:defRPr sz="1800"/>
            </a:lvl3pPr>
            <a:lvl4pPr>
              <a:defRPr sz="1600"/>
            </a:lvl4pPr>
            <a:lvl5pPr>
              <a:defRPr sz="1600"/>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a:p>
        </p:txBody>
      </p:sp>
    </p:spTree>
    <p:extLst>
      <p:ext uri="{BB962C8B-B14F-4D97-AF65-F5344CB8AC3E}">
        <p14:creationId xmlns:p14="http://schemas.microsoft.com/office/powerpoint/2010/main" val="84177288"/>
      </p:ext>
    </p:extLst>
  </p:cSld>
  <p:clrMapOvr>
    <a:masterClrMapping/>
  </p:clrMapOvr>
  <p:transition>
    <p:blinds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3.1">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1CBF94A0-8AF8-4A6C-89E6-A78D58869EB8}"/>
              </a:ext>
            </a:extLst>
          </p:cNvPr>
          <p:cNvSpPr txBox="1"/>
          <p:nvPr userDrawn="1"/>
        </p:nvSpPr>
        <p:spPr>
          <a:xfrm>
            <a:off x="140802" y="-5898"/>
            <a:ext cx="3816424" cy="307777"/>
          </a:xfrm>
          <a:prstGeom prst="rect">
            <a:avLst/>
          </a:prstGeom>
          <a:noFill/>
        </p:spPr>
        <p:txBody>
          <a:bodyPr wrap="square" rtlCol="0">
            <a:spAutoFit/>
          </a:bodyPr>
          <a:lstStyle/>
          <a:p>
            <a:r>
              <a:rPr lang="zh-CN" altLang="en-US" sz="1400" dirty="0">
                <a:solidFill>
                  <a:schemeClr val="bg1"/>
                </a:solidFill>
              </a:rPr>
              <a:t>第</a:t>
            </a:r>
            <a:r>
              <a:rPr lang="en-US" altLang="zh-CN" sz="1400" dirty="0">
                <a:solidFill>
                  <a:schemeClr val="bg1"/>
                </a:solidFill>
              </a:rPr>
              <a:t>3</a:t>
            </a:r>
            <a:r>
              <a:rPr lang="zh-CN" altLang="en-US" sz="1400" dirty="0">
                <a:solidFill>
                  <a:schemeClr val="bg1"/>
                </a:solidFill>
              </a:rPr>
              <a:t>章 数据故事化的基础理论</a:t>
            </a:r>
          </a:p>
        </p:txBody>
      </p:sp>
      <p:sp>
        <p:nvSpPr>
          <p:cNvPr id="4" name="文本框 3">
            <a:extLst>
              <a:ext uri="{FF2B5EF4-FFF2-40B4-BE49-F238E27FC236}">
                <a16:creationId xmlns:a16="http://schemas.microsoft.com/office/drawing/2014/main" id="{712E1396-8E28-40C5-8A1B-0E261A6FB9C1}"/>
              </a:ext>
            </a:extLst>
          </p:cNvPr>
          <p:cNvSpPr txBox="1"/>
          <p:nvPr userDrawn="1"/>
        </p:nvSpPr>
        <p:spPr>
          <a:xfrm>
            <a:off x="5450268" y="-126466"/>
            <a:ext cx="2664296" cy="409215"/>
          </a:xfrm>
          <a:prstGeom prst="rect">
            <a:avLst/>
          </a:prstGeom>
          <a:noFill/>
        </p:spPr>
        <p:txBody>
          <a:bodyPr wrap="square" rtlCol="0">
            <a:spAutoFit/>
          </a:bodyPr>
          <a:lstStyle/>
          <a:p>
            <a:pPr>
              <a:lnSpc>
                <a:spcPct val="172000"/>
              </a:lnSpc>
              <a:spcBef>
                <a:spcPts val="1300"/>
              </a:spcBef>
              <a:spcAft>
                <a:spcPts val="1300"/>
              </a:spcAft>
            </a:pPr>
            <a:r>
              <a:rPr lang="en-US" altLang="zh-CN" sz="1400" kern="1200" dirty="0">
                <a:solidFill>
                  <a:schemeClr val="bg1"/>
                </a:solidFill>
                <a:latin typeface="Arial" charset="0"/>
                <a:ea typeface="宋体" pitchFamily="2" charset="-122"/>
                <a:cs typeface="+mn-cs"/>
              </a:rPr>
              <a:t>3.1 </a:t>
            </a:r>
            <a:r>
              <a:rPr lang="zh-CN" altLang="zh-CN" sz="1400" kern="1200" dirty="0">
                <a:solidFill>
                  <a:schemeClr val="bg1"/>
                </a:solidFill>
                <a:latin typeface="Arial" charset="0"/>
                <a:ea typeface="宋体" pitchFamily="2" charset="-122"/>
                <a:cs typeface="+mn-cs"/>
              </a:rPr>
              <a:t>数据故事的要素</a:t>
            </a:r>
          </a:p>
        </p:txBody>
      </p:sp>
    </p:spTree>
    <p:extLst>
      <p:ext uri="{BB962C8B-B14F-4D97-AF65-F5344CB8AC3E}">
        <p14:creationId xmlns:p14="http://schemas.microsoft.com/office/powerpoint/2010/main" val="1194658190"/>
      </p:ext>
    </p:extLst>
  </p:cSld>
  <p:clrMapOvr>
    <a:masterClrMapping/>
  </p:clrMapOvr>
  <p:transition>
    <p:blinds dir="vert"/>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16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21733" y="404664"/>
            <a:ext cx="8006515" cy="821913"/>
          </a:xfrm>
        </p:spPr>
        <p:txBody>
          <a:bodyPr/>
          <a:lstStyle>
            <a:lvl1pPr>
              <a:defRPr sz="3200">
                <a:latin typeface="华文中宋" pitchFamily="2" charset="-122"/>
                <a:ea typeface="华文中宋" pitchFamily="2" charset="-122"/>
              </a:defRPr>
            </a:lvl1pPr>
          </a:lstStyle>
          <a:p>
            <a:r>
              <a:rPr lang="zh-CN" altLang="en-US" dirty="0"/>
              <a:t>单击此处编辑母版标题样式</a:t>
            </a:r>
          </a:p>
        </p:txBody>
      </p:sp>
      <p:sp>
        <p:nvSpPr>
          <p:cNvPr id="3" name="内容占位符 2"/>
          <p:cNvSpPr>
            <a:spLocks noGrp="1"/>
          </p:cNvSpPr>
          <p:nvPr>
            <p:ph idx="1"/>
          </p:nvPr>
        </p:nvSpPr>
        <p:spPr>
          <a:xfrm>
            <a:off x="812800" y="1500175"/>
            <a:ext cx="7515448" cy="4762910"/>
          </a:xfrm>
        </p:spPr>
        <p:txBody>
          <a:bodyPr/>
          <a:lstStyle>
            <a:lvl1pPr>
              <a:defRPr sz="2400"/>
            </a:lvl1pPr>
            <a:lvl2pPr>
              <a:defRPr sz="2000"/>
            </a:lvl2pPr>
            <a:lvl3pPr>
              <a:defRPr sz="1800"/>
            </a:lvl3pPr>
            <a:lvl4pPr>
              <a:defRPr sz="1600"/>
            </a:lvl4pPr>
            <a:lvl5pPr>
              <a:defRPr sz="1600"/>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a:p>
        </p:txBody>
      </p:sp>
    </p:spTree>
    <p:extLst>
      <p:ext uri="{BB962C8B-B14F-4D97-AF65-F5344CB8AC3E}">
        <p14:creationId xmlns:p14="http://schemas.microsoft.com/office/powerpoint/2010/main" val="1110897775"/>
      </p:ext>
    </p:extLst>
  </p:cSld>
  <p:clrMapOvr>
    <a:masterClrMapping/>
  </p:clrMapOvr>
  <p:transition>
    <p:blinds dir="vert"/>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7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8074331" cy="821913"/>
          </a:xfrm>
        </p:spPr>
        <p:txBody>
          <a:bodyPr/>
          <a:lstStyle>
            <a:lvl1pPr>
              <a:defRPr sz="3200">
                <a:latin typeface="华文中宋" pitchFamily="2" charset="-122"/>
                <a:ea typeface="华文中宋" pitchFamily="2" charset="-122"/>
              </a:defRPr>
            </a:lvl1pPr>
          </a:lstStyle>
          <a:p>
            <a:r>
              <a:rPr lang="zh-CN" altLang="en-US" dirty="0"/>
              <a:t>单击此处编辑母版标题样式</a:t>
            </a:r>
          </a:p>
        </p:txBody>
      </p:sp>
      <p:sp>
        <p:nvSpPr>
          <p:cNvPr id="3" name="内容占位符 2"/>
          <p:cNvSpPr>
            <a:spLocks noGrp="1"/>
          </p:cNvSpPr>
          <p:nvPr>
            <p:ph idx="1"/>
          </p:nvPr>
        </p:nvSpPr>
        <p:spPr>
          <a:xfrm>
            <a:off x="812800" y="1500175"/>
            <a:ext cx="7659464" cy="4762910"/>
          </a:xfrm>
        </p:spPr>
        <p:txBody>
          <a:bodyPr/>
          <a:lstStyle>
            <a:lvl1pPr>
              <a:defRPr sz="2400"/>
            </a:lvl1pPr>
            <a:lvl2pPr>
              <a:defRPr sz="2000"/>
            </a:lvl2pPr>
            <a:lvl3pPr>
              <a:defRPr sz="1800"/>
            </a:lvl3pPr>
            <a:lvl4pPr>
              <a:defRPr sz="1600"/>
            </a:lvl4pPr>
            <a:lvl5pPr>
              <a:defRPr sz="1600"/>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a:p>
        </p:txBody>
      </p:sp>
      <p:sp>
        <p:nvSpPr>
          <p:cNvPr id="6" name="文本占位符 156"/>
          <p:cNvSpPr>
            <a:spLocks noGrp="1"/>
          </p:cNvSpPr>
          <p:nvPr>
            <p:ph type="body" sz="quarter" idx="15"/>
          </p:nvPr>
        </p:nvSpPr>
        <p:spPr>
          <a:xfrm>
            <a:off x="761963" y="6668814"/>
            <a:ext cx="9906069" cy="189186"/>
          </a:xfrm>
          <a:ln w="3175"/>
        </p:spPr>
        <p:txBody>
          <a:bodyPr/>
          <a:lstStyle>
            <a:lvl1pPr>
              <a:buNone/>
              <a:defRPr sz="1200">
                <a:solidFill>
                  <a:schemeClr val="bg1"/>
                </a:solidFill>
              </a:defRPr>
            </a:lvl1pPr>
          </a:lstStyle>
          <a:p>
            <a:pPr lvl="0"/>
            <a:r>
              <a:rPr lang="zh-CN" altLang="en-US"/>
              <a:t>单击此处编辑母版文本样式</a:t>
            </a:r>
          </a:p>
        </p:txBody>
      </p:sp>
    </p:spTree>
    <p:extLst>
      <p:ext uri="{BB962C8B-B14F-4D97-AF65-F5344CB8AC3E}">
        <p14:creationId xmlns:p14="http://schemas.microsoft.com/office/powerpoint/2010/main" val="292668529"/>
      </p:ext>
    </p:extLst>
  </p:cSld>
  <p:clrMapOvr>
    <a:masterClrMapping/>
  </p:clrMapOvr>
  <p:transition>
    <p:blinds dir="vert"/>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8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8146339" cy="821913"/>
          </a:xfrm>
        </p:spPr>
        <p:txBody>
          <a:bodyPr/>
          <a:lstStyle>
            <a:lvl1pPr>
              <a:defRPr sz="3200">
                <a:latin typeface="华文中宋" pitchFamily="2" charset="-122"/>
                <a:ea typeface="华文中宋" pitchFamily="2" charset="-122"/>
              </a:defRPr>
            </a:lvl1pPr>
          </a:lstStyle>
          <a:p>
            <a:r>
              <a:rPr lang="zh-CN" altLang="en-US" dirty="0"/>
              <a:t>单击此处编辑母版标题样式</a:t>
            </a:r>
          </a:p>
        </p:txBody>
      </p:sp>
      <p:sp>
        <p:nvSpPr>
          <p:cNvPr id="3" name="内容占位符 2"/>
          <p:cNvSpPr>
            <a:spLocks noGrp="1"/>
          </p:cNvSpPr>
          <p:nvPr>
            <p:ph idx="1"/>
          </p:nvPr>
        </p:nvSpPr>
        <p:spPr>
          <a:xfrm>
            <a:off x="812800" y="1500175"/>
            <a:ext cx="7731472" cy="4762910"/>
          </a:xfrm>
        </p:spPr>
        <p:txBody>
          <a:bodyPr/>
          <a:lstStyle>
            <a:lvl1pPr>
              <a:defRPr sz="2400"/>
            </a:lvl1pPr>
            <a:lvl2pPr>
              <a:defRPr sz="2000"/>
            </a:lvl2pPr>
            <a:lvl3pPr>
              <a:defRPr sz="1800"/>
            </a:lvl3pPr>
            <a:lvl4pPr>
              <a:defRPr sz="1600"/>
            </a:lvl4pPr>
            <a:lvl5pPr>
              <a:defRPr sz="1600"/>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a:p>
        </p:txBody>
      </p:sp>
    </p:spTree>
    <p:extLst>
      <p:ext uri="{BB962C8B-B14F-4D97-AF65-F5344CB8AC3E}">
        <p14:creationId xmlns:p14="http://schemas.microsoft.com/office/powerpoint/2010/main" val="3311995740"/>
      </p:ext>
    </p:extLst>
  </p:cSld>
  <p:clrMapOvr>
    <a:masterClrMapping/>
  </p:clrMapOvr>
  <p:transition>
    <p:blinds dir="vert"/>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21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itchFamily="2" charset="-122"/>
                <a:ea typeface="华文中宋" pitchFamily="2" charset="-122"/>
              </a:defRPr>
            </a:lvl1pPr>
          </a:lstStyle>
          <a:p>
            <a:r>
              <a:rPr lang="zh-CN" altLang="en-US" dirty="0"/>
              <a:t>单击此处编辑母版标题样式</a:t>
            </a:r>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a:p>
        </p:txBody>
      </p:sp>
      <p:sp>
        <p:nvSpPr>
          <p:cNvPr id="6" name="文本占位符 156"/>
          <p:cNvSpPr>
            <a:spLocks noGrp="1"/>
          </p:cNvSpPr>
          <p:nvPr>
            <p:ph type="body" sz="quarter" idx="15"/>
          </p:nvPr>
        </p:nvSpPr>
        <p:spPr>
          <a:xfrm>
            <a:off x="761963" y="6668814"/>
            <a:ext cx="9906069" cy="189186"/>
          </a:xfrm>
          <a:ln w="3175"/>
        </p:spPr>
        <p:txBody>
          <a:bodyPr/>
          <a:lstStyle>
            <a:lvl1pPr>
              <a:buNone/>
              <a:defRPr sz="1200">
                <a:solidFill>
                  <a:schemeClr val="bg1"/>
                </a:solidFill>
              </a:defRPr>
            </a:lvl1pPr>
          </a:lstStyle>
          <a:p>
            <a:pPr lvl="0"/>
            <a:r>
              <a:rPr lang="zh-CN" altLang="en-US"/>
              <a:t>单击此处编辑母版文本样式</a:t>
            </a:r>
          </a:p>
        </p:txBody>
      </p:sp>
    </p:spTree>
    <p:extLst>
      <p:ext uri="{BB962C8B-B14F-4D97-AF65-F5344CB8AC3E}">
        <p14:creationId xmlns:p14="http://schemas.microsoft.com/office/powerpoint/2010/main" val="2702570170"/>
      </p:ext>
    </p:extLst>
  </p:cSld>
  <p:clrMapOvr>
    <a:masterClrMapping/>
  </p:clrMapOvr>
  <p:transition>
    <p:blinds dir="vert"/>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22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itchFamily="2" charset="-122"/>
                <a:ea typeface="华文中宋" pitchFamily="2" charset="-122"/>
              </a:defRPr>
            </a:lvl1pPr>
          </a:lstStyle>
          <a:p>
            <a:r>
              <a:rPr lang="zh-CN" altLang="en-US"/>
              <a:t>单击此处编辑母版标题样式</a:t>
            </a:r>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1" name="文本占位符 156"/>
          <p:cNvSpPr>
            <a:spLocks noGrp="1"/>
          </p:cNvSpPr>
          <p:nvPr>
            <p:ph type="body" sz="quarter" idx="13"/>
          </p:nvPr>
        </p:nvSpPr>
        <p:spPr>
          <a:xfrm>
            <a:off x="0" y="0"/>
            <a:ext cx="4416491" cy="260648"/>
          </a:xfrm>
          <a:ln w="3175"/>
        </p:spPr>
        <p:txBody>
          <a:bodyPr/>
          <a:lstStyle>
            <a:lvl1pPr algn="l">
              <a:buNone/>
              <a:defRPr sz="1200">
                <a:solidFill>
                  <a:schemeClr val="bg1"/>
                </a:solidFill>
              </a:defRPr>
            </a:lvl1pPr>
          </a:lstStyle>
          <a:p>
            <a:pPr lvl="0"/>
            <a:r>
              <a:rPr lang="zh-CN" altLang="en-US" dirty="0"/>
              <a:t>单击此处编辑母版文本样式</a:t>
            </a:r>
          </a:p>
        </p:txBody>
      </p:sp>
      <p:sp>
        <p:nvSpPr>
          <p:cNvPr id="12" name="文本占位符 156"/>
          <p:cNvSpPr>
            <a:spLocks noGrp="1"/>
          </p:cNvSpPr>
          <p:nvPr>
            <p:ph type="body" sz="quarter" idx="14"/>
          </p:nvPr>
        </p:nvSpPr>
        <p:spPr>
          <a:xfrm>
            <a:off x="5429245" y="0"/>
            <a:ext cx="4664200" cy="214290"/>
          </a:xfrm>
          <a:ln w="3175"/>
        </p:spPr>
        <p:txBody>
          <a:bodyPr/>
          <a:lstStyle>
            <a:lvl1pPr algn="l">
              <a:buNone/>
              <a:defRPr sz="1200">
                <a:solidFill>
                  <a:schemeClr val="bg1"/>
                </a:solidFill>
              </a:defRPr>
            </a:lvl1pPr>
          </a:lstStyle>
          <a:p>
            <a:pPr lvl="0"/>
            <a:endParaRPr lang="zh-CN" altLang="en-US" dirty="0"/>
          </a:p>
        </p:txBody>
      </p:sp>
    </p:spTree>
    <p:extLst>
      <p:ext uri="{BB962C8B-B14F-4D97-AF65-F5344CB8AC3E}">
        <p14:creationId xmlns:p14="http://schemas.microsoft.com/office/powerpoint/2010/main" val="1376268277"/>
      </p:ext>
    </p:extLst>
  </p:cSld>
  <p:clrMapOvr>
    <a:masterClrMapping/>
  </p:clrMapOvr>
  <p:transition>
    <p:blinds dir="vert"/>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CCB1ED0-633D-4C4E-938C-8551E027C9D7}"/>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0D8E2F42-FB83-409D-B957-268F30E42F4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D090EA5F-B96D-40DA-B933-31D69919E8FC}"/>
              </a:ext>
            </a:extLst>
          </p:cNvPr>
          <p:cNvSpPr>
            <a:spLocks noGrp="1"/>
          </p:cNvSpPr>
          <p:nvPr>
            <p:ph type="dt" sz="half" idx="10"/>
          </p:nvPr>
        </p:nvSpPr>
        <p:spPr/>
        <p:txBody>
          <a:bodyPr/>
          <a:lstStyle/>
          <a:p>
            <a:fld id="{62597099-CA68-4E21-A0A5-369F3F73DB4C}" type="datetimeFigureOut">
              <a:rPr lang="zh-CN" altLang="en-US" smtClean="0"/>
              <a:t>2022/3/7</a:t>
            </a:fld>
            <a:endParaRPr lang="zh-CN" altLang="en-US"/>
          </a:p>
        </p:txBody>
      </p:sp>
      <p:sp>
        <p:nvSpPr>
          <p:cNvPr id="5" name="页脚占位符 4">
            <a:extLst>
              <a:ext uri="{FF2B5EF4-FFF2-40B4-BE49-F238E27FC236}">
                <a16:creationId xmlns:a16="http://schemas.microsoft.com/office/drawing/2014/main" id="{4F58ABCA-8E52-4CAC-AC99-10EEFCB6F0F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20D1946-5D20-4DAA-8F63-226D4EC02E3C}"/>
              </a:ext>
            </a:extLst>
          </p:cNvPr>
          <p:cNvSpPr>
            <a:spLocks noGrp="1"/>
          </p:cNvSpPr>
          <p:nvPr>
            <p:ph type="sldNum" sz="quarter" idx="12"/>
          </p:nvPr>
        </p:nvSpPr>
        <p:spPr/>
        <p:txBody>
          <a:bodyPr/>
          <a:lstStyle/>
          <a:p>
            <a:fld id="{349945B6-8FF1-43A3-8411-DE1FA95C013A}" type="slidenum">
              <a:rPr lang="zh-CN" altLang="en-US" smtClean="0"/>
              <a:t>‹#›</a:t>
            </a:fld>
            <a:endParaRPr lang="zh-CN" altLang="en-US"/>
          </a:p>
        </p:txBody>
      </p:sp>
    </p:spTree>
    <p:extLst>
      <p:ext uri="{BB962C8B-B14F-4D97-AF65-F5344CB8AC3E}">
        <p14:creationId xmlns:p14="http://schemas.microsoft.com/office/powerpoint/2010/main" val="291616443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FED41A8-8C67-4BE8-8BFF-AC8B7803F37C}"/>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D08E6AD7-29CD-4781-B4AF-16E6A1EFAF3B}"/>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CD68A42-2C55-4F6E-A9A2-E290F6E7980F}"/>
              </a:ext>
            </a:extLst>
          </p:cNvPr>
          <p:cNvSpPr>
            <a:spLocks noGrp="1"/>
          </p:cNvSpPr>
          <p:nvPr>
            <p:ph type="dt" sz="half" idx="10"/>
          </p:nvPr>
        </p:nvSpPr>
        <p:spPr/>
        <p:txBody>
          <a:bodyPr/>
          <a:lstStyle/>
          <a:p>
            <a:fld id="{62597099-CA68-4E21-A0A5-369F3F73DB4C}" type="datetimeFigureOut">
              <a:rPr lang="zh-CN" altLang="en-US" smtClean="0"/>
              <a:t>2022/3/7</a:t>
            </a:fld>
            <a:endParaRPr lang="zh-CN" altLang="en-US"/>
          </a:p>
        </p:txBody>
      </p:sp>
      <p:sp>
        <p:nvSpPr>
          <p:cNvPr id="5" name="页脚占位符 4">
            <a:extLst>
              <a:ext uri="{FF2B5EF4-FFF2-40B4-BE49-F238E27FC236}">
                <a16:creationId xmlns:a16="http://schemas.microsoft.com/office/drawing/2014/main" id="{EFB4EED3-6EDE-4275-BDBF-51ADBECD823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2A1BC86-1B88-4BC5-A3E2-EEC1E52FA466}"/>
              </a:ext>
            </a:extLst>
          </p:cNvPr>
          <p:cNvSpPr>
            <a:spLocks noGrp="1"/>
          </p:cNvSpPr>
          <p:nvPr>
            <p:ph type="sldNum" sz="quarter" idx="12"/>
          </p:nvPr>
        </p:nvSpPr>
        <p:spPr/>
        <p:txBody>
          <a:bodyPr/>
          <a:lstStyle/>
          <a:p>
            <a:fld id="{349945B6-8FF1-43A3-8411-DE1FA95C013A}" type="slidenum">
              <a:rPr lang="zh-CN" altLang="en-US" smtClean="0"/>
              <a:t>‹#›</a:t>
            </a:fld>
            <a:endParaRPr lang="zh-CN" altLang="en-US"/>
          </a:p>
        </p:txBody>
      </p:sp>
    </p:spTree>
    <p:extLst>
      <p:ext uri="{BB962C8B-B14F-4D97-AF65-F5344CB8AC3E}">
        <p14:creationId xmlns:p14="http://schemas.microsoft.com/office/powerpoint/2010/main" val="240998259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5F0D0E-0FB7-4D10-AC56-C57C9D7012C0}"/>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383CCFF8-00B5-410A-B350-9324FD45745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B58CFAB7-1006-4140-A508-22DC20B0D95A}"/>
              </a:ext>
            </a:extLst>
          </p:cNvPr>
          <p:cNvSpPr>
            <a:spLocks noGrp="1"/>
          </p:cNvSpPr>
          <p:nvPr>
            <p:ph type="dt" sz="half" idx="10"/>
          </p:nvPr>
        </p:nvSpPr>
        <p:spPr/>
        <p:txBody>
          <a:bodyPr/>
          <a:lstStyle/>
          <a:p>
            <a:fld id="{62597099-CA68-4E21-A0A5-369F3F73DB4C}" type="datetimeFigureOut">
              <a:rPr lang="zh-CN" altLang="en-US" smtClean="0"/>
              <a:t>2022/3/7</a:t>
            </a:fld>
            <a:endParaRPr lang="zh-CN" altLang="en-US"/>
          </a:p>
        </p:txBody>
      </p:sp>
      <p:sp>
        <p:nvSpPr>
          <p:cNvPr id="5" name="页脚占位符 4">
            <a:extLst>
              <a:ext uri="{FF2B5EF4-FFF2-40B4-BE49-F238E27FC236}">
                <a16:creationId xmlns:a16="http://schemas.microsoft.com/office/drawing/2014/main" id="{A9BC917E-2DA2-478E-94C2-9FCC7A7E124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CB9FF92-F3A2-4EAC-97B8-21BD9DC33D07}"/>
              </a:ext>
            </a:extLst>
          </p:cNvPr>
          <p:cNvSpPr>
            <a:spLocks noGrp="1"/>
          </p:cNvSpPr>
          <p:nvPr>
            <p:ph type="sldNum" sz="quarter" idx="12"/>
          </p:nvPr>
        </p:nvSpPr>
        <p:spPr/>
        <p:txBody>
          <a:bodyPr/>
          <a:lstStyle/>
          <a:p>
            <a:fld id="{349945B6-8FF1-43A3-8411-DE1FA95C013A}" type="slidenum">
              <a:rPr lang="zh-CN" altLang="en-US" smtClean="0"/>
              <a:t>‹#›</a:t>
            </a:fld>
            <a:endParaRPr lang="zh-CN" altLang="en-US"/>
          </a:p>
        </p:txBody>
      </p:sp>
    </p:spTree>
    <p:extLst>
      <p:ext uri="{BB962C8B-B14F-4D97-AF65-F5344CB8AC3E}">
        <p14:creationId xmlns:p14="http://schemas.microsoft.com/office/powerpoint/2010/main" val="79620948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1781E31-B658-4186-BEFD-B7CE7ECD8DC4}"/>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8713838A-2B80-4A6F-9463-064366BA2F0E}"/>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7B55EE66-7F75-4BBB-B8EC-1D5E0A0A2494}"/>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9FA03FE0-5AF8-406F-AF7D-5EB5377E454B}"/>
              </a:ext>
            </a:extLst>
          </p:cNvPr>
          <p:cNvSpPr>
            <a:spLocks noGrp="1"/>
          </p:cNvSpPr>
          <p:nvPr>
            <p:ph type="dt" sz="half" idx="10"/>
          </p:nvPr>
        </p:nvSpPr>
        <p:spPr/>
        <p:txBody>
          <a:bodyPr/>
          <a:lstStyle/>
          <a:p>
            <a:fld id="{62597099-CA68-4E21-A0A5-369F3F73DB4C}" type="datetimeFigureOut">
              <a:rPr lang="zh-CN" altLang="en-US" smtClean="0"/>
              <a:t>2022/3/7</a:t>
            </a:fld>
            <a:endParaRPr lang="zh-CN" altLang="en-US"/>
          </a:p>
        </p:txBody>
      </p:sp>
      <p:sp>
        <p:nvSpPr>
          <p:cNvPr id="6" name="页脚占位符 5">
            <a:extLst>
              <a:ext uri="{FF2B5EF4-FFF2-40B4-BE49-F238E27FC236}">
                <a16:creationId xmlns:a16="http://schemas.microsoft.com/office/drawing/2014/main" id="{2CE6DD3E-0E21-4EA6-929A-8AF7E56C41A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1A27B46-F881-42C7-899D-98AFF38D478D}"/>
              </a:ext>
            </a:extLst>
          </p:cNvPr>
          <p:cNvSpPr>
            <a:spLocks noGrp="1"/>
          </p:cNvSpPr>
          <p:nvPr>
            <p:ph type="sldNum" sz="quarter" idx="12"/>
          </p:nvPr>
        </p:nvSpPr>
        <p:spPr/>
        <p:txBody>
          <a:bodyPr/>
          <a:lstStyle/>
          <a:p>
            <a:fld id="{349945B6-8FF1-43A3-8411-DE1FA95C013A}" type="slidenum">
              <a:rPr lang="zh-CN" altLang="en-US" smtClean="0"/>
              <a:t>‹#›</a:t>
            </a:fld>
            <a:endParaRPr lang="zh-CN" altLang="en-US"/>
          </a:p>
        </p:txBody>
      </p:sp>
    </p:spTree>
    <p:extLst>
      <p:ext uri="{BB962C8B-B14F-4D97-AF65-F5344CB8AC3E}">
        <p14:creationId xmlns:p14="http://schemas.microsoft.com/office/powerpoint/2010/main" val="135370943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2CC3913-53FC-4489-82C5-CEC4A8A5A6FB}"/>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94E9FB3F-E620-48D4-9E78-DC0B1B1C1F9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755A99CD-68E9-4480-8A86-35A0D18EC431}"/>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4EEBBF7A-A585-4925-9ABF-93BEDE359DF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5288CA39-6948-4EC2-BF3F-FE70406B49C6}"/>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677286C0-CC03-4BA4-96C3-F4936B7BE4F8}"/>
              </a:ext>
            </a:extLst>
          </p:cNvPr>
          <p:cNvSpPr>
            <a:spLocks noGrp="1"/>
          </p:cNvSpPr>
          <p:nvPr>
            <p:ph type="dt" sz="half" idx="10"/>
          </p:nvPr>
        </p:nvSpPr>
        <p:spPr/>
        <p:txBody>
          <a:bodyPr/>
          <a:lstStyle/>
          <a:p>
            <a:fld id="{62597099-CA68-4E21-A0A5-369F3F73DB4C}" type="datetimeFigureOut">
              <a:rPr lang="zh-CN" altLang="en-US" smtClean="0"/>
              <a:t>2022/3/7</a:t>
            </a:fld>
            <a:endParaRPr lang="zh-CN" altLang="en-US"/>
          </a:p>
        </p:txBody>
      </p:sp>
      <p:sp>
        <p:nvSpPr>
          <p:cNvPr id="8" name="页脚占位符 7">
            <a:extLst>
              <a:ext uri="{FF2B5EF4-FFF2-40B4-BE49-F238E27FC236}">
                <a16:creationId xmlns:a16="http://schemas.microsoft.com/office/drawing/2014/main" id="{056C5E76-3924-4996-90BB-0D23FF5F6A79}"/>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7C3B4DFA-044E-4E74-91BE-EE12CE9087DD}"/>
              </a:ext>
            </a:extLst>
          </p:cNvPr>
          <p:cNvSpPr>
            <a:spLocks noGrp="1"/>
          </p:cNvSpPr>
          <p:nvPr>
            <p:ph type="sldNum" sz="quarter" idx="12"/>
          </p:nvPr>
        </p:nvSpPr>
        <p:spPr/>
        <p:txBody>
          <a:bodyPr/>
          <a:lstStyle/>
          <a:p>
            <a:fld id="{349945B6-8FF1-43A3-8411-DE1FA95C013A}" type="slidenum">
              <a:rPr lang="zh-CN" altLang="en-US" smtClean="0"/>
              <a:t>‹#›</a:t>
            </a:fld>
            <a:endParaRPr lang="zh-CN" altLang="en-US"/>
          </a:p>
        </p:txBody>
      </p:sp>
    </p:spTree>
    <p:extLst>
      <p:ext uri="{BB962C8B-B14F-4D97-AF65-F5344CB8AC3E}">
        <p14:creationId xmlns:p14="http://schemas.microsoft.com/office/powerpoint/2010/main" val="37516725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2">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1CBF94A0-8AF8-4A6C-89E6-A78D58869EB8}"/>
              </a:ext>
            </a:extLst>
          </p:cNvPr>
          <p:cNvSpPr txBox="1"/>
          <p:nvPr userDrawn="1"/>
        </p:nvSpPr>
        <p:spPr>
          <a:xfrm>
            <a:off x="140802" y="-5898"/>
            <a:ext cx="3816424" cy="307777"/>
          </a:xfrm>
          <a:prstGeom prst="rect">
            <a:avLst/>
          </a:prstGeom>
          <a:noFill/>
        </p:spPr>
        <p:txBody>
          <a:bodyPr wrap="square" rtlCol="0">
            <a:spAutoFit/>
          </a:bodyPr>
          <a:lstStyle/>
          <a:p>
            <a:r>
              <a:rPr lang="zh-CN" altLang="en-US" sz="1400" dirty="0">
                <a:solidFill>
                  <a:schemeClr val="bg1"/>
                </a:solidFill>
              </a:rPr>
              <a:t>第</a:t>
            </a:r>
            <a:r>
              <a:rPr lang="en-US" altLang="zh-CN" sz="1400" dirty="0">
                <a:solidFill>
                  <a:schemeClr val="bg1"/>
                </a:solidFill>
              </a:rPr>
              <a:t>3</a:t>
            </a:r>
            <a:r>
              <a:rPr lang="zh-CN" altLang="en-US" sz="1400" dirty="0">
                <a:solidFill>
                  <a:schemeClr val="bg1"/>
                </a:solidFill>
              </a:rPr>
              <a:t>章 数据故事化的基础理论</a:t>
            </a:r>
          </a:p>
        </p:txBody>
      </p:sp>
      <p:sp>
        <p:nvSpPr>
          <p:cNvPr id="2" name="文本框 1">
            <a:extLst>
              <a:ext uri="{FF2B5EF4-FFF2-40B4-BE49-F238E27FC236}">
                <a16:creationId xmlns:a16="http://schemas.microsoft.com/office/drawing/2014/main" id="{33180722-C280-4D47-8380-D318836270B0}"/>
              </a:ext>
            </a:extLst>
          </p:cNvPr>
          <p:cNvSpPr txBox="1"/>
          <p:nvPr userDrawn="1"/>
        </p:nvSpPr>
        <p:spPr>
          <a:xfrm>
            <a:off x="5417774" y="-118500"/>
            <a:ext cx="3816424" cy="409215"/>
          </a:xfrm>
          <a:prstGeom prst="rect">
            <a:avLst/>
          </a:prstGeom>
          <a:noFill/>
        </p:spPr>
        <p:txBody>
          <a:bodyPr wrap="square" rtlCol="0">
            <a:spAutoFit/>
          </a:bodyPr>
          <a:lstStyle/>
          <a:p>
            <a:pPr>
              <a:lnSpc>
                <a:spcPct val="172000"/>
              </a:lnSpc>
              <a:spcBef>
                <a:spcPts val="1300"/>
              </a:spcBef>
              <a:spcAft>
                <a:spcPts val="1300"/>
              </a:spcAft>
            </a:pPr>
            <a:r>
              <a:rPr lang="en-US" altLang="zh-CN" sz="1400" kern="1200" dirty="0">
                <a:solidFill>
                  <a:schemeClr val="bg1"/>
                </a:solidFill>
                <a:latin typeface="Arial" charset="0"/>
                <a:ea typeface="宋体" pitchFamily="2" charset="-122"/>
                <a:cs typeface="+mn-cs"/>
              </a:rPr>
              <a:t>3.2 </a:t>
            </a:r>
            <a:r>
              <a:rPr lang="zh-CN" altLang="zh-CN" sz="1400" kern="1200" dirty="0">
                <a:solidFill>
                  <a:schemeClr val="bg1"/>
                </a:solidFill>
                <a:latin typeface="Arial" charset="0"/>
                <a:ea typeface="宋体" pitchFamily="2" charset="-122"/>
                <a:cs typeface="+mn-cs"/>
              </a:rPr>
              <a:t>数据故事化的原则</a:t>
            </a:r>
          </a:p>
        </p:txBody>
      </p:sp>
    </p:spTree>
    <p:extLst>
      <p:ext uri="{BB962C8B-B14F-4D97-AF65-F5344CB8AC3E}">
        <p14:creationId xmlns:p14="http://schemas.microsoft.com/office/powerpoint/2010/main" val="287626732"/>
      </p:ext>
    </p:extLst>
  </p:cSld>
  <p:clrMapOvr>
    <a:masterClrMapping/>
  </p:clrMapOvr>
  <p:transition>
    <p:blinds dir="vert"/>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B1F97D1-7427-4FCA-A553-829A24A64107}"/>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0F19662D-88C2-4A99-8948-5BDDE99435AD}"/>
              </a:ext>
            </a:extLst>
          </p:cNvPr>
          <p:cNvSpPr>
            <a:spLocks noGrp="1"/>
          </p:cNvSpPr>
          <p:nvPr>
            <p:ph type="dt" sz="half" idx="10"/>
          </p:nvPr>
        </p:nvSpPr>
        <p:spPr/>
        <p:txBody>
          <a:bodyPr/>
          <a:lstStyle/>
          <a:p>
            <a:fld id="{62597099-CA68-4E21-A0A5-369F3F73DB4C}" type="datetimeFigureOut">
              <a:rPr lang="zh-CN" altLang="en-US" smtClean="0"/>
              <a:t>2022/3/7</a:t>
            </a:fld>
            <a:endParaRPr lang="zh-CN" altLang="en-US"/>
          </a:p>
        </p:txBody>
      </p:sp>
      <p:sp>
        <p:nvSpPr>
          <p:cNvPr id="4" name="页脚占位符 3">
            <a:extLst>
              <a:ext uri="{FF2B5EF4-FFF2-40B4-BE49-F238E27FC236}">
                <a16:creationId xmlns:a16="http://schemas.microsoft.com/office/drawing/2014/main" id="{C8759D86-AB39-4C94-8024-9535134993BF}"/>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2A714F36-14FD-41EE-B1F9-0CE7A6CFE4B9}"/>
              </a:ext>
            </a:extLst>
          </p:cNvPr>
          <p:cNvSpPr>
            <a:spLocks noGrp="1"/>
          </p:cNvSpPr>
          <p:nvPr>
            <p:ph type="sldNum" sz="quarter" idx="12"/>
          </p:nvPr>
        </p:nvSpPr>
        <p:spPr/>
        <p:txBody>
          <a:bodyPr/>
          <a:lstStyle/>
          <a:p>
            <a:fld id="{349945B6-8FF1-43A3-8411-DE1FA95C013A}" type="slidenum">
              <a:rPr lang="zh-CN" altLang="en-US" smtClean="0"/>
              <a:t>‹#›</a:t>
            </a:fld>
            <a:endParaRPr lang="zh-CN" altLang="en-US"/>
          </a:p>
        </p:txBody>
      </p:sp>
    </p:spTree>
    <p:extLst>
      <p:ext uri="{BB962C8B-B14F-4D97-AF65-F5344CB8AC3E}">
        <p14:creationId xmlns:p14="http://schemas.microsoft.com/office/powerpoint/2010/main" val="184558491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125CEF41-1A3E-40F6-B426-AFA4B0EE4FCC}"/>
              </a:ext>
            </a:extLst>
          </p:cNvPr>
          <p:cNvSpPr>
            <a:spLocks noGrp="1"/>
          </p:cNvSpPr>
          <p:nvPr>
            <p:ph type="dt" sz="half" idx="10"/>
          </p:nvPr>
        </p:nvSpPr>
        <p:spPr/>
        <p:txBody>
          <a:bodyPr/>
          <a:lstStyle/>
          <a:p>
            <a:fld id="{62597099-CA68-4E21-A0A5-369F3F73DB4C}" type="datetimeFigureOut">
              <a:rPr lang="zh-CN" altLang="en-US" smtClean="0"/>
              <a:t>2022/3/7</a:t>
            </a:fld>
            <a:endParaRPr lang="zh-CN" altLang="en-US"/>
          </a:p>
        </p:txBody>
      </p:sp>
      <p:sp>
        <p:nvSpPr>
          <p:cNvPr id="3" name="页脚占位符 2">
            <a:extLst>
              <a:ext uri="{FF2B5EF4-FFF2-40B4-BE49-F238E27FC236}">
                <a16:creationId xmlns:a16="http://schemas.microsoft.com/office/drawing/2014/main" id="{73F90E17-8AC7-4F05-8F85-854F195E0F71}"/>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12F5A775-7116-4B9E-B397-ED73F069B90F}"/>
              </a:ext>
            </a:extLst>
          </p:cNvPr>
          <p:cNvSpPr>
            <a:spLocks noGrp="1"/>
          </p:cNvSpPr>
          <p:nvPr>
            <p:ph type="sldNum" sz="quarter" idx="12"/>
          </p:nvPr>
        </p:nvSpPr>
        <p:spPr/>
        <p:txBody>
          <a:bodyPr/>
          <a:lstStyle/>
          <a:p>
            <a:fld id="{349945B6-8FF1-43A3-8411-DE1FA95C013A}" type="slidenum">
              <a:rPr lang="zh-CN" altLang="en-US" smtClean="0"/>
              <a:t>‹#›</a:t>
            </a:fld>
            <a:endParaRPr lang="zh-CN" altLang="en-US"/>
          </a:p>
        </p:txBody>
      </p:sp>
    </p:spTree>
    <p:extLst>
      <p:ext uri="{BB962C8B-B14F-4D97-AF65-F5344CB8AC3E}">
        <p14:creationId xmlns:p14="http://schemas.microsoft.com/office/powerpoint/2010/main" val="94445081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0ABA59C-CBD9-45F2-B92D-C33547FB8CB9}"/>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736D972E-889D-4364-B4B6-8F9C5CEF212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9E7FBDF2-05BA-48DA-B785-483967E7D21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040CA336-790E-43DF-8DF1-D64FD02504B4}"/>
              </a:ext>
            </a:extLst>
          </p:cNvPr>
          <p:cNvSpPr>
            <a:spLocks noGrp="1"/>
          </p:cNvSpPr>
          <p:nvPr>
            <p:ph type="dt" sz="half" idx="10"/>
          </p:nvPr>
        </p:nvSpPr>
        <p:spPr/>
        <p:txBody>
          <a:bodyPr/>
          <a:lstStyle/>
          <a:p>
            <a:fld id="{62597099-CA68-4E21-A0A5-369F3F73DB4C}" type="datetimeFigureOut">
              <a:rPr lang="zh-CN" altLang="en-US" smtClean="0"/>
              <a:t>2022/3/7</a:t>
            </a:fld>
            <a:endParaRPr lang="zh-CN" altLang="en-US"/>
          </a:p>
        </p:txBody>
      </p:sp>
      <p:sp>
        <p:nvSpPr>
          <p:cNvPr id="6" name="页脚占位符 5">
            <a:extLst>
              <a:ext uri="{FF2B5EF4-FFF2-40B4-BE49-F238E27FC236}">
                <a16:creationId xmlns:a16="http://schemas.microsoft.com/office/drawing/2014/main" id="{3562E890-390D-4AA8-8866-36D53240E9D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F40F8A1-06AC-4945-AC34-352ECDC2CC20}"/>
              </a:ext>
            </a:extLst>
          </p:cNvPr>
          <p:cNvSpPr>
            <a:spLocks noGrp="1"/>
          </p:cNvSpPr>
          <p:nvPr>
            <p:ph type="sldNum" sz="quarter" idx="12"/>
          </p:nvPr>
        </p:nvSpPr>
        <p:spPr/>
        <p:txBody>
          <a:bodyPr/>
          <a:lstStyle/>
          <a:p>
            <a:fld id="{349945B6-8FF1-43A3-8411-DE1FA95C013A}" type="slidenum">
              <a:rPr lang="zh-CN" altLang="en-US" smtClean="0"/>
              <a:t>‹#›</a:t>
            </a:fld>
            <a:endParaRPr lang="zh-CN" altLang="en-US"/>
          </a:p>
        </p:txBody>
      </p:sp>
    </p:spTree>
    <p:extLst>
      <p:ext uri="{BB962C8B-B14F-4D97-AF65-F5344CB8AC3E}">
        <p14:creationId xmlns:p14="http://schemas.microsoft.com/office/powerpoint/2010/main" val="66939257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9E0E3E5-E61A-4547-A5C6-4204298E2F1A}"/>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2E67ADE7-5CD6-4883-AC43-130B35849E5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D1F01D45-91A5-4B22-B2F0-A4B3DE103A1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C00D8A45-4B18-4DDE-946D-253200FEF8EF}"/>
              </a:ext>
            </a:extLst>
          </p:cNvPr>
          <p:cNvSpPr>
            <a:spLocks noGrp="1"/>
          </p:cNvSpPr>
          <p:nvPr>
            <p:ph type="dt" sz="half" idx="10"/>
          </p:nvPr>
        </p:nvSpPr>
        <p:spPr/>
        <p:txBody>
          <a:bodyPr/>
          <a:lstStyle/>
          <a:p>
            <a:fld id="{62597099-CA68-4E21-A0A5-369F3F73DB4C}" type="datetimeFigureOut">
              <a:rPr lang="zh-CN" altLang="en-US" smtClean="0"/>
              <a:t>2022/3/7</a:t>
            </a:fld>
            <a:endParaRPr lang="zh-CN" altLang="en-US"/>
          </a:p>
        </p:txBody>
      </p:sp>
      <p:sp>
        <p:nvSpPr>
          <p:cNvPr id="6" name="页脚占位符 5">
            <a:extLst>
              <a:ext uri="{FF2B5EF4-FFF2-40B4-BE49-F238E27FC236}">
                <a16:creationId xmlns:a16="http://schemas.microsoft.com/office/drawing/2014/main" id="{D2C02B4A-6837-4BE1-903E-4DAD63F05E4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D1A43B8-BFB8-42E6-96B4-69016A9364BC}"/>
              </a:ext>
            </a:extLst>
          </p:cNvPr>
          <p:cNvSpPr>
            <a:spLocks noGrp="1"/>
          </p:cNvSpPr>
          <p:nvPr>
            <p:ph type="sldNum" sz="quarter" idx="12"/>
          </p:nvPr>
        </p:nvSpPr>
        <p:spPr/>
        <p:txBody>
          <a:bodyPr/>
          <a:lstStyle/>
          <a:p>
            <a:fld id="{349945B6-8FF1-43A3-8411-DE1FA95C013A}" type="slidenum">
              <a:rPr lang="zh-CN" altLang="en-US" smtClean="0"/>
              <a:t>‹#›</a:t>
            </a:fld>
            <a:endParaRPr lang="zh-CN" altLang="en-US"/>
          </a:p>
        </p:txBody>
      </p:sp>
    </p:spTree>
    <p:extLst>
      <p:ext uri="{BB962C8B-B14F-4D97-AF65-F5344CB8AC3E}">
        <p14:creationId xmlns:p14="http://schemas.microsoft.com/office/powerpoint/2010/main" val="345221733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44DEA3D-4643-4737-A316-99A634132331}"/>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0FA14905-AEF2-4481-8FE6-0C8AF3B35E24}"/>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B24CA23-175A-45BF-89A3-9CC182323EBA}"/>
              </a:ext>
            </a:extLst>
          </p:cNvPr>
          <p:cNvSpPr>
            <a:spLocks noGrp="1"/>
          </p:cNvSpPr>
          <p:nvPr>
            <p:ph type="dt" sz="half" idx="10"/>
          </p:nvPr>
        </p:nvSpPr>
        <p:spPr/>
        <p:txBody>
          <a:bodyPr/>
          <a:lstStyle/>
          <a:p>
            <a:fld id="{62597099-CA68-4E21-A0A5-369F3F73DB4C}" type="datetimeFigureOut">
              <a:rPr lang="zh-CN" altLang="en-US" smtClean="0"/>
              <a:t>2022/3/7</a:t>
            </a:fld>
            <a:endParaRPr lang="zh-CN" altLang="en-US"/>
          </a:p>
        </p:txBody>
      </p:sp>
      <p:sp>
        <p:nvSpPr>
          <p:cNvPr id="5" name="页脚占位符 4">
            <a:extLst>
              <a:ext uri="{FF2B5EF4-FFF2-40B4-BE49-F238E27FC236}">
                <a16:creationId xmlns:a16="http://schemas.microsoft.com/office/drawing/2014/main" id="{861D0415-34FE-443A-A54E-969A9229548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876E001-AAEB-44F0-B59D-903A68BBCC31}"/>
              </a:ext>
            </a:extLst>
          </p:cNvPr>
          <p:cNvSpPr>
            <a:spLocks noGrp="1"/>
          </p:cNvSpPr>
          <p:nvPr>
            <p:ph type="sldNum" sz="quarter" idx="12"/>
          </p:nvPr>
        </p:nvSpPr>
        <p:spPr/>
        <p:txBody>
          <a:bodyPr/>
          <a:lstStyle/>
          <a:p>
            <a:fld id="{349945B6-8FF1-43A3-8411-DE1FA95C013A}" type="slidenum">
              <a:rPr lang="zh-CN" altLang="en-US" smtClean="0"/>
              <a:t>‹#›</a:t>
            </a:fld>
            <a:endParaRPr lang="zh-CN" altLang="en-US"/>
          </a:p>
        </p:txBody>
      </p:sp>
    </p:spTree>
    <p:extLst>
      <p:ext uri="{BB962C8B-B14F-4D97-AF65-F5344CB8AC3E}">
        <p14:creationId xmlns:p14="http://schemas.microsoft.com/office/powerpoint/2010/main" val="156806308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108FCBBC-7E42-4E42-A3CF-B8626CEB425D}"/>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50DE85F3-D2A4-414A-BA0C-27F94E598EEF}"/>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7BB8C1C-E921-43AF-98E0-34B41BB61D53}"/>
              </a:ext>
            </a:extLst>
          </p:cNvPr>
          <p:cNvSpPr>
            <a:spLocks noGrp="1"/>
          </p:cNvSpPr>
          <p:nvPr>
            <p:ph type="dt" sz="half" idx="10"/>
          </p:nvPr>
        </p:nvSpPr>
        <p:spPr/>
        <p:txBody>
          <a:bodyPr/>
          <a:lstStyle/>
          <a:p>
            <a:fld id="{62597099-CA68-4E21-A0A5-369F3F73DB4C}" type="datetimeFigureOut">
              <a:rPr lang="zh-CN" altLang="en-US" smtClean="0"/>
              <a:t>2022/3/7</a:t>
            </a:fld>
            <a:endParaRPr lang="zh-CN" altLang="en-US"/>
          </a:p>
        </p:txBody>
      </p:sp>
      <p:sp>
        <p:nvSpPr>
          <p:cNvPr id="5" name="页脚占位符 4">
            <a:extLst>
              <a:ext uri="{FF2B5EF4-FFF2-40B4-BE49-F238E27FC236}">
                <a16:creationId xmlns:a16="http://schemas.microsoft.com/office/drawing/2014/main" id="{9E19F987-7DFA-440E-B7CF-81C90B6D1D3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4A3FC63-C2DE-417C-82F3-03F28595E7C3}"/>
              </a:ext>
            </a:extLst>
          </p:cNvPr>
          <p:cNvSpPr>
            <a:spLocks noGrp="1"/>
          </p:cNvSpPr>
          <p:nvPr>
            <p:ph type="sldNum" sz="quarter" idx="12"/>
          </p:nvPr>
        </p:nvSpPr>
        <p:spPr/>
        <p:txBody>
          <a:bodyPr/>
          <a:lstStyle/>
          <a:p>
            <a:fld id="{349945B6-8FF1-43A3-8411-DE1FA95C013A}" type="slidenum">
              <a:rPr lang="zh-CN" altLang="en-US" smtClean="0"/>
              <a:t>‹#›</a:t>
            </a:fld>
            <a:endParaRPr lang="zh-CN" altLang="en-US"/>
          </a:p>
        </p:txBody>
      </p:sp>
    </p:spTree>
    <p:extLst>
      <p:ext uri="{BB962C8B-B14F-4D97-AF65-F5344CB8AC3E}">
        <p14:creationId xmlns:p14="http://schemas.microsoft.com/office/powerpoint/2010/main" val="57454452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9877F7-1079-4FA6-816A-723E3A46BA1B}"/>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357C46A8-0F5D-46CD-9C53-36355705717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5DE75519-31C5-4DEE-8173-110D7E0659C5}"/>
              </a:ext>
            </a:extLst>
          </p:cNvPr>
          <p:cNvSpPr>
            <a:spLocks noGrp="1"/>
          </p:cNvSpPr>
          <p:nvPr>
            <p:ph type="dt" sz="half" idx="10"/>
          </p:nvPr>
        </p:nvSpPr>
        <p:spPr/>
        <p:txBody>
          <a:bodyPr/>
          <a:lstStyle/>
          <a:p>
            <a:fld id="{F1BE05BE-57EE-43DA-9198-8AF18769DEF1}" type="datetimeFigureOut">
              <a:rPr lang="zh-CN" altLang="en-US" smtClean="0"/>
              <a:t>2022/3/7</a:t>
            </a:fld>
            <a:endParaRPr lang="zh-CN" altLang="en-US"/>
          </a:p>
        </p:txBody>
      </p:sp>
      <p:sp>
        <p:nvSpPr>
          <p:cNvPr id="5" name="页脚占位符 4">
            <a:extLst>
              <a:ext uri="{FF2B5EF4-FFF2-40B4-BE49-F238E27FC236}">
                <a16:creationId xmlns:a16="http://schemas.microsoft.com/office/drawing/2014/main" id="{C4D0FE92-3F6C-46A4-9A27-D0CCE845EB7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70ACE02-224E-4496-BD1F-6210C62E3BA7}"/>
              </a:ext>
            </a:extLst>
          </p:cNvPr>
          <p:cNvSpPr>
            <a:spLocks noGrp="1"/>
          </p:cNvSpPr>
          <p:nvPr>
            <p:ph type="sldNum" sz="quarter" idx="12"/>
          </p:nvPr>
        </p:nvSpPr>
        <p:spPr/>
        <p:txBody>
          <a:bodyPr/>
          <a:lstStyle/>
          <a:p>
            <a:fld id="{8409BA35-9CE1-4420-AD92-BBE10BBB630B}" type="slidenum">
              <a:rPr lang="zh-CN" altLang="en-US" smtClean="0"/>
              <a:t>‹#›</a:t>
            </a:fld>
            <a:endParaRPr lang="zh-CN" altLang="en-US"/>
          </a:p>
        </p:txBody>
      </p:sp>
    </p:spTree>
    <p:extLst>
      <p:ext uri="{BB962C8B-B14F-4D97-AF65-F5344CB8AC3E}">
        <p14:creationId xmlns:p14="http://schemas.microsoft.com/office/powerpoint/2010/main" val="86999811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1746BF0-B794-49E0-9B7D-087262C1B712}"/>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2F56A1EC-6E1C-4181-80DC-BB6063C16AD9}"/>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3B7E409-9EEA-4676-928A-1084875C71ED}"/>
              </a:ext>
            </a:extLst>
          </p:cNvPr>
          <p:cNvSpPr>
            <a:spLocks noGrp="1"/>
          </p:cNvSpPr>
          <p:nvPr>
            <p:ph type="dt" sz="half" idx="10"/>
          </p:nvPr>
        </p:nvSpPr>
        <p:spPr/>
        <p:txBody>
          <a:bodyPr/>
          <a:lstStyle/>
          <a:p>
            <a:fld id="{F1BE05BE-57EE-43DA-9198-8AF18769DEF1}" type="datetimeFigureOut">
              <a:rPr lang="zh-CN" altLang="en-US" smtClean="0"/>
              <a:t>2022/3/7</a:t>
            </a:fld>
            <a:endParaRPr lang="zh-CN" altLang="en-US"/>
          </a:p>
        </p:txBody>
      </p:sp>
      <p:sp>
        <p:nvSpPr>
          <p:cNvPr id="5" name="页脚占位符 4">
            <a:extLst>
              <a:ext uri="{FF2B5EF4-FFF2-40B4-BE49-F238E27FC236}">
                <a16:creationId xmlns:a16="http://schemas.microsoft.com/office/drawing/2014/main" id="{B550EA26-9C58-42BA-B279-C7098CEC5F4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C39A755-89F6-44A8-B257-A57A18CDF58E}"/>
              </a:ext>
            </a:extLst>
          </p:cNvPr>
          <p:cNvSpPr>
            <a:spLocks noGrp="1"/>
          </p:cNvSpPr>
          <p:nvPr>
            <p:ph type="sldNum" sz="quarter" idx="12"/>
          </p:nvPr>
        </p:nvSpPr>
        <p:spPr/>
        <p:txBody>
          <a:bodyPr/>
          <a:lstStyle/>
          <a:p>
            <a:fld id="{8409BA35-9CE1-4420-AD92-BBE10BBB630B}" type="slidenum">
              <a:rPr lang="zh-CN" altLang="en-US" smtClean="0"/>
              <a:t>‹#›</a:t>
            </a:fld>
            <a:endParaRPr lang="zh-CN" altLang="en-US"/>
          </a:p>
        </p:txBody>
      </p:sp>
    </p:spTree>
    <p:extLst>
      <p:ext uri="{BB962C8B-B14F-4D97-AF65-F5344CB8AC3E}">
        <p14:creationId xmlns:p14="http://schemas.microsoft.com/office/powerpoint/2010/main" val="2036566515"/>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49EEE1A-52F8-47DB-985D-A3CFD8CDA5A6}"/>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BB1E6E8F-442A-45E7-B926-9837075780A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9153F15B-321B-44A4-A3C8-23BBE2E0C321}"/>
              </a:ext>
            </a:extLst>
          </p:cNvPr>
          <p:cNvSpPr>
            <a:spLocks noGrp="1"/>
          </p:cNvSpPr>
          <p:nvPr>
            <p:ph type="dt" sz="half" idx="10"/>
          </p:nvPr>
        </p:nvSpPr>
        <p:spPr/>
        <p:txBody>
          <a:bodyPr/>
          <a:lstStyle/>
          <a:p>
            <a:fld id="{F1BE05BE-57EE-43DA-9198-8AF18769DEF1}" type="datetimeFigureOut">
              <a:rPr lang="zh-CN" altLang="en-US" smtClean="0"/>
              <a:t>2022/3/7</a:t>
            </a:fld>
            <a:endParaRPr lang="zh-CN" altLang="en-US"/>
          </a:p>
        </p:txBody>
      </p:sp>
      <p:sp>
        <p:nvSpPr>
          <p:cNvPr id="5" name="页脚占位符 4">
            <a:extLst>
              <a:ext uri="{FF2B5EF4-FFF2-40B4-BE49-F238E27FC236}">
                <a16:creationId xmlns:a16="http://schemas.microsoft.com/office/drawing/2014/main" id="{190FB484-92C5-4666-AF65-E4BA02FD331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F7676B7-D662-44AF-9456-CE695F477B15}"/>
              </a:ext>
            </a:extLst>
          </p:cNvPr>
          <p:cNvSpPr>
            <a:spLocks noGrp="1"/>
          </p:cNvSpPr>
          <p:nvPr>
            <p:ph type="sldNum" sz="quarter" idx="12"/>
          </p:nvPr>
        </p:nvSpPr>
        <p:spPr/>
        <p:txBody>
          <a:bodyPr/>
          <a:lstStyle/>
          <a:p>
            <a:fld id="{8409BA35-9CE1-4420-AD92-BBE10BBB630B}" type="slidenum">
              <a:rPr lang="zh-CN" altLang="en-US" smtClean="0"/>
              <a:t>‹#›</a:t>
            </a:fld>
            <a:endParaRPr lang="zh-CN" altLang="en-US"/>
          </a:p>
        </p:txBody>
      </p:sp>
    </p:spTree>
    <p:extLst>
      <p:ext uri="{BB962C8B-B14F-4D97-AF65-F5344CB8AC3E}">
        <p14:creationId xmlns:p14="http://schemas.microsoft.com/office/powerpoint/2010/main" val="140940192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E3127BD-28C3-4D8C-A889-9290AD0872D9}"/>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FA8CE4E5-ECDE-4AF5-A4E3-66D0F3FF2DB3}"/>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67E7952B-D849-430D-A55E-D639467EE5E0}"/>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3853CDAC-0F02-4167-A18B-3D4C483F9DC6}"/>
              </a:ext>
            </a:extLst>
          </p:cNvPr>
          <p:cNvSpPr>
            <a:spLocks noGrp="1"/>
          </p:cNvSpPr>
          <p:nvPr>
            <p:ph type="dt" sz="half" idx="10"/>
          </p:nvPr>
        </p:nvSpPr>
        <p:spPr/>
        <p:txBody>
          <a:bodyPr/>
          <a:lstStyle/>
          <a:p>
            <a:fld id="{F1BE05BE-57EE-43DA-9198-8AF18769DEF1}" type="datetimeFigureOut">
              <a:rPr lang="zh-CN" altLang="en-US" smtClean="0"/>
              <a:t>2022/3/7</a:t>
            </a:fld>
            <a:endParaRPr lang="zh-CN" altLang="en-US"/>
          </a:p>
        </p:txBody>
      </p:sp>
      <p:sp>
        <p:nvSpPr>
          <p:cNvPr id="6" name="页脚占位符 5">
            <a:extLst>
              <a:ext uri="{FF2B5EF4-FFF2-40B4-BE49-F238E27FC236}">
                <a16:creationId xmlns:a16="http://schemas.microsoft.com/office/drawing/2014/main" id="{5CBE9B48-E238-4E6E-9D30-A4180E75FCC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37E58F5-0AB6-4996-BAD8-B49EE55BA74C}"/>
              </a:ext>
            </a:extLst>
          </p:cNvPr>
          <p:cNvSpPr>
            <a:spLocks noGrp="1"/>
          </p:cNvSpPr>
          <p:nvPr>
            <p:ph type="sldNum" sz="quarter" idx="12"/>
          </p:nvPr>
        </p:nvSpPr>
        <p:spPr/>
        <p:txBody>
          <a:bodyPr/>
          <a:lstStyle/>
          <a:p>
            <a:fld id="{8409BA35-9CE1-4420-AD92-BBE10BBB630B}" type="slidenum">
              <a:rPr lang="zh-CN" altLang="en-US" smtClean="0"/>
              <a:t>‹#›</a:t>
            </a:fld>
            <a:endParaRPr lang="zh-CN" altLang="en-US"/>
          </a:p>
        </p:txBody>
      </p:sp>
    </p:spTree>
    <p:extLst>
      <p:ext uri="{BB962C8B-B14F-4D97-AF65-F5344CB8AC3E}">
        <p14:creationId xmlns:p14="http://schemas.microsoft.com/office/powerpoint/2010/main" val="3821035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3">
    <p:spTree>
      <p:nvGrpSpPr>
        <p:cNvPr id="1" name=""/>
        <p:cNvGrpSpPr/>
        <p:nvPr/>
      </p:nvGrpSpPr>
      <p:grpSpPr>
        <a:xfrm>
          <a:off x="0" y="0"/>
          <a:ext cx="0" cy="0"/>
          <a:chOff x="0" y="0"/>
          <a:chExt cx="0" cy="0"/>
        </a:xfrm>
      </p:grpSpPr>
      <p:sp>
        <p:nvSpPr>
          <p:cNvPr id="3" name="日期占位符 2">
            <a:extLst>
              <a:ext uri="{FF2B5EF4-FFF2-40B4-BE49-F238E27FC236}">
                <a16:creationId xmlns:a16="http://schemas.microsoft.com/office/drawing/2014/main" id="{9AA46447-EB4E-442E-9F0B-C1750676504F}"/>
              </a:ext>
            </a:extLst>
          </p:cNvPr>
          <p:cNvSpPr>
            <a:spLocks noGrp="1"/>
          </p:cNvSpPr>
          <p:nvPr>
            <p:ph type="dt" sz="half" idx="10"/>
          </p:nvPr>
        </p:nvSpPr>
        <p:spPr/>
        <p:txBody>
          <a:bodyPr/>
          <a:lstStyle/>
          <a:p>
            <a:pPr>
              <a:defRPr/>
            </a:pPr>
            <a:endParaRPr lang="en-US" altLang="zh-CN"/>
          </a:p>
        </p:txBody>
      </p:sp>
      <p:sp>
        <p:nvSpPr>
          <p:cNvPr id="4" name="页脚占位符 3">
            <a:extLst>
              <a:ext uri="{FF2B5EF4-FFF2-40B4-BE49-F238E27FC236}">
                <a16:creationId xmlns:a16="http://schemas.microsoft.com/office/drawing/2014/main" id="{FF96468F-1886-4087-8F8E-D09F96C394A4}"/>
              </a:ext>
            </a:extLst>
          </p:cNvPr>
          <p:cNvSpPr>
            <a:spLocks noGrp="1"/>
          </p:cNvSpPr>
          <p:nvPr>
            <p:ph type="ftr" sz="quarter" idx="11"/>
          </p:nvPr>
        </p:nvSpPr>
        <p:spPr/>
        <p:txBody>
          <a:bodyPr/>
          <a:lstStyle/>
          <a:p>
            <a:pPr>
              <a:defRPr/>
            </a:pPr>
            <a:endParaRPr lang="en-US" altLang="zh-CN" dirty="0"/>
          </a:p>
        </p:txBody>
      </p:sp>
      <p:sp>
        <p:nvSpPr>
          <p:cNvPr id="5" name="灯片编号占位符 4">
            <a:extLst>
              <a:ext uri="{FF2B5EF4-FFF2-40B4-BE49-F238E27FC236}">
                <a16:creationId xmlns:a16="http://schemas.microsoft.com/office/drawing/2014/main" id="{4ABE0A4C-B9C8-4A30-9A9E-E150FCC0835E}"/>
              </a:ext>
            </a:extLst>
          </p:cNvPr>
          <p:cNvSpPr>
            <a:spLocks noGrp="1"/>
          </p:cNvSpPr>
          <p:nvPr>
            <p:ph type="sldNum" sz="quarter" idx="12"/>
          </p:nvPr>
        </p:nvSpPr>
        <p:spPr/>
        <p:txBody>
          <a:bodyPr/>
          <a:lstStyle/>
          <a:p>
            <a:pPr>
              <a:defRPr/>
            </a:pPr>
            <a:fld id="{1C477B47-DDB5-489C-BB25-ED0A340F4893}" type="slidenum">
              <a:rPr lang="en-US" altLang="zh-CN" smtClean="0"/>
              <a:pPr>
                <a:defRPr/>
              </a:pPr>
              <a:t>‹#›</a:t>
            </a:fld>
            <a:endParaRPr lang="en-US" altLang="zh-CN"/>
          </a:p>
        </p:txBody>
      </p:sp>
      <p:sp>
        <p:nvSpPr>
          <p:cNvPr id="6" name="文本框 5">
            <a:extLst>
              <a:ext uri="{FF2B5EF4-FFF2-40B4-BE49-F238E27FC236}">
                <a16:creationId xmlns:a16="http://schemas.microsoft.com/office/drawing/2014/main" id="{3C121DA8-CE8F-481D-BF10-FC7AAC8A97BA}"/>
              </a:ext>
            </a:extLst>
          </p:cNvPr>
          <p:cNvSpPr txBox="1"/>
          <p:nvPr userDrawn="1"/>
        </p:nvSpPr>
        <p:spPr>
          <a:xfrm>
            <a:off x="5382739" y="-103915"/>
            <a:ext cx="4320480" cy="409215"/>
          </a:xfrm>
          <a:prstGeom prst="rect">
            <a:avLst/>
          </a:prstGeom>
          <a:noFill/>
        </p:spPr>
        <p:txBody>
          <a:bodyPr wrap="square" rtlCol="0">
            <a:spAutoFit/>
          </a:bodyPr>
          <a:lstStyle/>
          <a:p>
            <a:pPr>
              <a:lnSpc>
                <a:spcPct val="172000"/>
              </a:lnSpc>
              <a:spcBef>
                <a:spcPts val="1300"/>
              </a:spcBef>
              <a:spcAft>
                <a:spcPts val="1300"/>
              </a:spcAft>
            </a:pPr>
            <a:r>
              <a:rPr lang="en-US" altLang="zh-CN" sz="1400" kern="1200" dirty="0">
                <a:solidFill>
                  <a:schemeClr val="bg1"/>
                </a:solidFill>
                <a:latin typeface="Arial" charset="0"/>
                <a:ea typeface="宋体" pitchFamily="2" charset="-122"/>
                <a:cs typeface="+mn-cs"/>
              </a:rPr>
              <a:t>3.3 </a:t>
            </a:r>
            <a:r>
              <a:rPr lang="zh-CN" altLang="zh-CN" sz="1400" kern="1200" dirty="0">
                <a:solidFill>
                  <a:schemeClr val="bg1"/>
                </a:solidFill>
                <a:latin typeface="Arial" charset="0"/>
                <a:ea typeface="宋体" pitchFamily="2" charset="-122"/>
                <a:cs typeface="+mn-cs"/>
              </a:rPr>
              <a:t>数据故事化的流程</a:t>
            </a:r>
          </a:p>
        </p:txBody>
      </p:sp>
      <p:sp>
        <p:nvSpPr>
          <p:cNvPr id="8" name="文本框 7">
            <a:extLst>
              <a:ext uri="{FF2B5EF4-FFF2-40B4-BE49-F238E27FC236}">
                <a16:creationId xmlns:a16="http://schemas.microsoft.com/office/drawing/2014/main" id="{753499F6-AA52-4657-97D8-64D99C7FC7C6}"/>
              </a:ext>
            </a:extLst>
          </p:cNvPr>
          <p:cNvSpPr txBox="1"/>
          <p:nvPr userDrawn="1"/>
        </p:nvSpPr>
        <p:spPr>
          <a:xfrm>
            <a:off x="140802" y="-5898"/>
            <a:ext cx="3816424" cy="307777"/>
          </a:xfrm>
          <a:prstGeom prst="rect">
            <a:avLst/>
          </a:prstGeom>
          <a:noFill/>
        </p:spPr>
        <p:txBody>
          <a:bodyPr wrap="square" rtlCol="0">
            <a:spAutoFit/>
          </a:bodyPr>
          <a:lstStyle/>
          <a:p>
            <a:r>
              <a:rPr lang="zh-CN" altLang="en-US" sz="1400" dirty="0">
                <a:solidFill>
                  <a:schemeClr val="bg1"/>
                </a:solidFill>
              </a:rPr>
              <a:t>第</a:t>
            </a:r>
            <a:r>
              <a:rPr lang="en-US" altLang="zh-CN" sz="1400" dirty="0">
                <a:solidFill>
                  <a:schemeClr val="bg1"/>
                </a:solidFill>
              </a:rPr>
              <a:t>3</a:t>
            </a:r>
            <a:r>
              <a:rPr lang="zh-CN" altLang="en-US" sz="1400" dirty="0">
                <a:solidFill>
                  <a:schemeClr val="bg1"/>
                </a:solidFill>
              </a:rPr>
              <a:t>章 数据故事化的基础理论</a:t>
            </a:r>
          </a:p>
        </p:txBody>
      </p:sp>
    </p:spTree>
    <p:extLst>
      <p:ext uri="{BB962C8B-B14F-4D97-AF65-F5344CB8AC3E}">
        <p14:creationId xmlns:p14="http://schemas.microsoft.com/office/powerpoint/2010/main" val="3694409776"/>
      </p:ext>
    </p:extLst>
  </p:cSld>
  <p:clrMapOvr>
    <a:masterClrMapping/>
  </p:clrMapOvr>
  <p:transition>
    <p:blinds dir="vert"/>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093E9F-0C5C-4481-A0D6-1337CC642F02}"/>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614882A0-E5E9-4C51-8640-D9968DE93A6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9EF88051-FD5C-4D56-8DB7-3626D11B0EF9}"/>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689D6AD5-79C6-42A3-B613-93A06EB9EAD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0F47D0BC-5364-4F30-BF21-19957B4C32B0}"/>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7BCE170B-141C-4DC2-9B26-05B7EE3F6D26}"/>
              </a:ext>
            </a:extLst>
          </p:cNvPr>
          <p:cNvSpPr>
            <a:spLocks noGrp="1"/>
          </p:cNvSpPr>
          <p:nvPr>
            <p:ph type="dt" sz="half" idx="10"/>
          </p:nvPr>
        </p:nvSpPr>
        <p:spPr/>
        <p:txBody>
          <a:bodyPr/>
          <a:lstStyle/>
          <a:p>
            <a:fld id="{F1BE05BE-57EE-43DA-9198-8AF18769DEF1}" type="datetimeFigureOut">
              <a:rPr lang="zh-CN" altLang="en-US" smtClean="0"/>
              <a:t>2022/3/7</a:t>
            </a:fld>
            <a:endParaRPr lang="zh-CN" altLang="en-US"/>
          </a:p>
        </p:txBody>
      </p:sp>
      <p:sp>
        <p:nvSpPr>
          <p:cNvPr id="8" name="页脚占位符 7">
            <a:extLst>
              <a:ext uri="{FF2B5EF4-FFF2-40B4-BE49-F238E27FC236}">
                <a16:creationId xmlns:a16="http://schemas.microsoft.com/office/drawing/2014/main" id="{234623C9-7FEE-446C-9DAC-08069CCB002A}"/>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0D835A5C-01A6-47FE-9A13-8479C3754D34}"/>
              </a:ext>
            </a:extLst>
          </p:cNvPr>
          <p:cNvSpPr>
            <a:spLocks noGrp="1"/>
          </p:cNvSpPr>
          <p:nvPr>
            <p:ph type="sldNum" sz="quarter" idx="12"/>
          </p:nvPr>
        </p:nvSpPr>
        <p:spPr/>
        <p:txBody>
          <a:bodyPr/>
          <a:lstStyle/>
          <a:p>
            <a:fld id="{8409BA35-9CE1-4420-AD92-BBE10BBB630B}" type="slidenum">
              <a:rPr lang="zh-CN" altLang="en-US" smtClean="0"/>
              <a:t>‹#›</a:t>
            </a:fld>
            <a:endParaRPr lang="zh-CN" altLang="en-US"/>
          </a:p>
        </p:txBody>
      </p:sp>
    </p:spTree>
    <p:extLst>
      <p:ext uri="{BB962C8B-B14F-4D97-AF65-F5344CB8AC3E}">
        <p14:creationId xmlns:p14="http://schemas.microsoft.com/office/powerpoint/2010/main" val="3748069958"/>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29167FE-907A-4C3A-8638-4EDDDE3E4BCD}"/>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76FBD413-F948-43A3-9A06-F78E9A6CA09A}"/>
              </a:ext>
            </a:extLst>
          </p:cNvPr>
          <p:cNvSpPr>
            <a:spLocks noGrp="1"/>
          </p:cNvSpPr>
          <p:nvPr>
            <p:ph type="dt" sz="half" idx="10"/>
          </p:nvPr>
        </p:nvSpPr>
        <p:spPr/>
        <p:txBody>
          <a:bodyPr/>
          <a:lstStyle/>
          <a:p>
            <a:fld id="{F1BE05BE-57EE-43DA-9198-8AF18769DEF1}" type="datetimeFigureOut">
              <a:rPr lang="zh-CN" altLang="en-US" smtClean="0"/>
              <a:t>2022/3/7</a:t>
            </a:fld>
            <a:endParaRPr lang="zh-CN" altLang="en-US"/>
          </a:p>
        </p:txBody>
      </p:sp>
      <p:sp>
        <p:nvSpPr>
          <p:cNvPr id="4" name="页脚占位符 3">
            <a:extLst>
              <a:ext uri="{FF2B5EF4-FFF2-40B4-BE49-F238E27FC236}">
                <a16:creationId xmlns:a16="http://schemas.microsoft.com/office/drawing/2014/main" id="{7C8CE009-39FA-43F9-A58F-57030F979576}"/>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9D7697BC-7844-433B-B0A6-F53A14C8A3A5}"/>
              </a:ext>
            </a:extLst>
          </p:cNvPr>
          <p:cNvSpPr>
            <a:spLocks noGrp="1"/>
          </p:cNvSpPr>
          <p:nvPr>
            <p:ph type="sldNum" sz="quarter" idx="12"/>
          </p:nvPr>
        </p:nvSpPr>
        <p:spPr/>
        <p:txBody>
          <a:bodyPr/>
          <a:lstStyle/>
          <a:p>
            <a:fld id="{8409BA35-9CE1-4420-AD92-BBE10BBB630B}" type="slidenum">
              <a:rPr lang="zh-CN" altLang="en-US" smtClean="0"/>
              <a:t>‹#›</a:t>
            </a:fld>
            <a:endParaRPr lang="zh-CN" altLang="en-US"/>
          </a:p>
        </p:txBody>
      </p:sp>
    </p:spTree>
    <p:extLst>
      <p:ext uri="{BB962C8B-B14F-4D97-AF65-F5344CB8AC3E}">
        <p14:creationId xmlns:p14="http://schemas.microsoft.com/office/powerpoint/2010/main" val="3578551227"/>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AAA7FCB6-4542-4BB4-8E3A-61E53F4E190D}"/>
              </a:ext>
            </a:extLst>
          </p:cNvPr>
          <p:cNvSpPr>
            <a:spLocks noGrp="1"/>
          </p:cNvSpPr>
          <p:nvPr>
            <p:ph type="dt" sz="half" idx="10"/>
          </p:nvPr>
        </p:nvSpPr>
        <p:spPr/>
        <p:txBody>
          <a:bodyPr/>
          <a:lstStyle/>
          <a:p>
            <a:fld id="{F1BE05BE-57EE-43DA-9198-8AF18769DEF1}" type="datetimeFigureOut">
              <a:rPr lang="zh-CN" altLang="en-US" smtClean="0"/>
              <a:t>2022/3/7</a:t>
            </a:fld>
            <a:endParaRPr lang="zh-CN" altLang="en-US"/>
          </a:p>
        </p:txBody>
      </p:sp>
      <p:sp>
        <p:nvSpPr>
          <p:cNvPr id="3" name="页脚占位符 2">
            <a:extLst>
              <a:ext uri="{FF2B5EF4-FFF2-40B4-BE49-F238E27FC236}">
                <a16:creationId xmlns:a16="http://schemas.microsoft.com/office/drawing/2014/main" id="{D347D24A-5305-4FF8-AB69-5F964481BB03}"/>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C8D7D663-7842-4683-93EC-8AE5C943A9DE}"/>
              </a:ext>
            </a:extLst>
          </p:cNvPr>
          <p:cNvSpPr>
            <a:spLocks noGrp="1"/>
          </p:cNvSpPr>
          <p:nvPr>
            <p:ph type="sldNum" sz="quarter" idx="12"/>
          </p:nvPr>
        </p:nvSpPr>
        <p:spPr/>
        <p:txBody>
          <a:bodyPr/>
          <a:lstStyle/>
          <a:p>
            <a:fld id="{8409BA35-9CE1-4420-AD92-BBE10BBB630B}" type="slidenum">
              <a:rPr lang="zh-CN" altLang="en-US" smtClean="0"/>
              <a:t>‹#›</a:t>
            </a:fld>
            <a:endParaRPr lang="zh-CN" altLang="en-US"/>
          </a:p>
        </p:txBody>
      </p:sp>
    </p:spTree>
    <p:extLst>
      <p:ext uri="{BB962C8B-B14F-4D97-AF65-F5344CB8AC3E}">
        <p14:creationId xmlns:p14="http://schemas.microsoft.com/office/powerpoint/2010/main" val="248396219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9BA1A7-74E3-446E-83C9-288F443655C3}"/>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B52A8967-CE18-406E-A4C9-EE9A4ABAF87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E8D92137-0921-4830-9AFC-5A1EFB5DD62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913CED03-A426-4AF4-9DE7-56E4FD280B1D}"/>
              </a:ext>
            </a:extLst>
          </p:cNvPr>
          <p:cNvSpPr>
            <a:spLocks noGrp="1"/>
          </p:cNvSpPr>
          <p:nvPr>
            <p:ph type="dt" sz="half" idx="10"/>
          </p:nvPr>
        </p:nvSpPr>
        <p:spPr/>
        <p:txBody>
          <a:bodyPr/>
          <a:lstStyle/>
          <a:p>
            <a:fld id="{F1BE05BE-57EE-43DA-9198-8AF18769DEF1}" type="datetimeFigureOut">
              <a:rPr lang="zh-CN" altLang="en-US" smtClean="0"/>
              <a:t>2022/3/7</a:t>
            </a:fld>
            <a:endParaRPr lang="zh-CN" altLang="en-US"/>
          </a:p>
        </p:txBody>
      </p:sp>
      <p:sp>
        <p:nvSpPr>
          <p:cNvPr id="6" name="页脚占位符 5">
            <a:extLst>
              <a:ext uri="{FF2B5EF4-FFF2-40B4-BE49-F238E27FC236}">
                <a16:creationId xmlns:a16="http://schemas.microsoft.com/office/drawing/2014/main" id="{DA71E9FF-4FF7-4FE6-A82C-1125701BEF2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4333ACC-1EB2-4611-AD75-2178D8FE244C}"/>
              </a:ext>
            </a:extLst>
          </p:cNvPr>
          <p:cNvSpPr>
            <a:spLocks noGrp="1"/>
          </p:cNvSpPr>
          <p:nvPr>
            <p:ph type="sldNum" sz="quarter" idx="12"/>
          </p:nvPr>
        </p:nvSpPr>
        <p:spPr/>
        <p:txBody>
          <a:bodyPr/>
          <a:lstStyle/>
          <a:p>
            <a:fld id="{8409BA35-9CE1-4420-AD92-BBE10BBB630B}" type="slidenum">
              <a:rPr lang="zh-CN" altLang="en-US" smtClean="0"/>
              <a:t>‹#›</a:t>
            </a:fld>
            <a:endParaRPr lang="zh-CN" altLang="en-US"/>
          </a:p>
        </p:txBody>
      </p:sp>
    </p:spTree>
    <p:extLst>
      <p:ext uri="{BB962C8B-B14F-4D97-AF65-F5344CB8AC3E}">
        <p14:creationId xmlns:p14="http://schemas.microsoft.com/office/powerpoint/2010/main" val="350164748"/>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7C7E667-F709-4BF6-945B-418CEBA805AF}"/>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EA28ACE5-9530-4835-A44F-221F2D059E2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CA068419-F570-41A3-A6CF-952F409106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37A369FE-E9F0-406E-AD61-80F6CEACC466}"/>
              </a:ext>
            </a:extLst>
          </p:cNvPr>
          <p:cNvSpPr>
            <a:spLocks noGrp="1"/>
          </p:cNvSpPr>
          <p:nvPr>
            <p:ph type="dt" sz="half" idx="10"/>
          </p:nvPr>
        </p:nvSpPr>
        <p:spPr/>
        <p:txBody>
          <a:bodyPr/>
          <a:lstStyle/>
          <a:p>
            <a:fld id="{F1BE05BE-57EE-43DA-9198-8AF18769DEF1}" type="datetimeFigureOut">
              <a:rPr lang="zh-CN" altLang="en-US" smtClean="0"/>
              <a:t>2022/3/7</a:t>
            </a:fld>
            <a:endParaRPr lang="zh-CN" altLang="en-US"/>
          </a:p>
        </p:txBody>
      </p:sp>
      <p:sp>
        <p:nvSpPr>
          <p:cNvPr id="6" name="页脚占位符 5">
            <a:extLst>
              <a:ext uri="{FF2B5EF4-FFF2-40B4-BE49-F238E27FC236}">
                <a16:creationId xmlns:a16="http://schemas.microsoft.com/office/drawing/2014/main" id="{7C4618B1-B942-4CB6-BAD2-54CBDEBF2C5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DE7FE13-0BC3-4B6A-8E82-9CEA967A0B95}"/>
              </a:ext>
            </a:extLst>
          </p:cNvPr>
          <p:cNvSpPr>
            <a:spLocks noGrp="1"/>
          </p:cNvSpPr>
          <p:nvPr>
            <p:ph type="sldNum" sz="quarter" idx="12"/>
          </p:nvPr>
        </p:nvSpPr>
        <p:spPr/>
        <p:txBody>
          <a:bodyPr/>
          <a:lstStyle/>
          <a:p>
            <a:fld id="{8409BA35-9CE1-4420-AD92-BBE10BBB630B}" type="slidenum">
              <a:rPr lang="zh-CN" altLang="en-US" smtClean="0"/>
              <a:t>‹#›</a:t>
            </a:fld>
            <a:endParaRPr lang="zh-CN" altLang="en-US"/>
          </a:p>
        </p:txBody>
      </p:sp>
    </p:spTree>
    <p:extLst>
      <p:ext uri="{BB962C8B-B14F-4D97-AF65-F5344CB8AC3E}">
        <p14:creationId xmlns:p14="http://schemas.microsoft.com/office/powerpoint/2010/main" val="4217362599"/>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2D849B3-C7ED-49C9-BCE7-559F34817608}"/>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9DACD1DA-7783-46B2-8AA2-1529DE5B1C5D}"/>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954FDE3-DB67-4705-9009-002E47BBD7BA}"/>
              </a:ext>
            </a:extLst>
          </p:cNvPr>
          <p:cNvSpPr>
            <a:spLocks noGrp="1"/>
          </p:cNvSpPr>
          <p:nvPr>
            <p:ph type="dt" sz="half" idx="10"/>
          </p:nvPr>
        </p:nvSpPr>
        <p:spPr/>
        <p:txBody>
          <a:bodyPr/>
          <a:lstStyle/>
          <a:p>
            <a:fld id="{F1BE05BE-57EE-43DA-9198-8AF18769DEF1}" type="datetimeFigureOut">
              <a:rPr lang="zh-CN" altLang="en-US" smtClean="0"/>
              <a:t>2022/3/7</a:t>
            </a:fld>
            <a:endParaRPr lang="zh-CN" altLang="en-US"/>
          </a:p>
        </p:txBody>
      </p:sp>
      <p:sp>
        <p:nvSpPr>
          <p:cNvPr id="5" name="页脚占位符 4">
            <a:extLst>
              <a:ext uri="{FF2B5EF4-FFF2-40B4-BE49-F238E27FC236}">
                <a16:creationId xmlns:a16="http://schemas.microsoft.com/office/drawing/2014/main" id="{6C159880-0851-4311-BB3C-E481690BDD4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ACCF2C3-4188-4421-AE41-3DA29822AF01}"/>
              </a:ext>
            </a:extLst>
          </p:cNvPr>
          <p:cNvSpPr>
            <a:spLocks noGrp="1"/>
          </p:cNvSpPr>
          <p:nvPr>
            <p:ph type="sldNum" sz="quarter" idx="12"/>
          </p:nvPr>
        </p:nvSpPr>
        <p:spPr/>
        <p:txBody>
          <a:bodyPr/>
          <a:lstStyle/>
          <a:p>
            <a:fld id="{8409BA35-9CE1-4420-AD92-BBE10BBB630B}" type="slidenum">
              <a:rPr lang="zh-CN" altLang="en-US" smtClean="0"/>
              <a:t>‹#›</a:t>
            </a:fld>
            <a:endParaRPr lang="zh-CN" altLang="en-US"/>
          </a:p>
        </p:txBody>
      </p:sp>
    </p:spTree>
    <p:extLst>
      <p:ext uri="{BB962C8B-B14F-4D97-AF65-F5344CB8AC3E}">
        <p14:creationId xmlns:p14="http://schemas.microsoft.com/office/powerpoint/2010/main" val="854074523"/>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AFBCAE42-2E41-48CF-B599-81ADC8BCB141}"/>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51C54651-A245-47F7-AB61-3BDD394712B4}"/>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1F49AE4-1A17-4FDC-AE71-406847E2CBE0}"/>
              </a:ext>
            </a:extLst>
          </p:cNvPr>
          <p:cNvSpPr>
            <a:spLocks noGrp="1"/>
          </p:cNvSpPr>
          <p:nvPr>
            <p:ph type="dt" sz="half" idx="10"/>
          </p:nvPr>
        </p:nvSpPr>
        <p:spPr/>
        <p:txBody>
          <a:bodyPr/>
          <a:lstStyle/>
          <a:p>
            <a:fld id="{F1BE05BE-57EE-43DA-9198-8AF18769DEF1}" type="datetimeFigureOut">
              <a:rPr lang="zh-CN" altLang="en-US" smtClean="0"/>
              <a:t>2022/3/7</a:t>
            </a:fld>
            <a:endParaRPr lang="zh-CN" altLang="en-US"/>
          </a:p>
        </p:txBody>
      </p:sp>
      <p:sp>
        <p:nvSpPr>
          <p:cNvPr id="5" name="页脚占位符 4">
            <a:extLst>
              <a:ext uri="{FF2B5EF4-FFF2-40B4-BE49-F238E27FC236}">
                <a16:creationId xmlns:a16="http://schemas.microsoft.com/office/drawing/2014/main" id="{2538F2AD-9021-48E7-9A4F-9F1B05EECDE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9F200EA-B3B2-438F-9CE5-4BB649686D7A}"/>
              </a:ext>
            </a:extLst>
          </p:cNvPr>
          <p:cNvSpPr>
            <a:spLocks noGrp="1"/>
          </p:cNvSpPr>
          <p:nvPr>
            <p:ph type="sldNum" sz="quarter" idx="12"/>
          </p:nvPr>
        </p:nvSpPr>
        <p:spPr/>
        <p:txBody>
          <a:bodyPr/>
          <a:lstStyle/>
          <a:p>
            <a:fld id="{8409BA35-9CE1-4420-AD92-BBE10BBB630B}" type="slidenum">
              <a:rPr lang="zh-CN" altLang="en-US" smtClean="0"/>
              <a:t>‹#›</a:t>
            </a:fld>
            <a:endParaRPr lang="zh-CN" altLang="en-US"/>
          </a:p>
        </p:txBody>
      </p:sp>
    </p:spTree>
    <p:extLst>
      <p:ext uri="{BB962C8B-B14F-4D97-AF65-F5344CB8AC3E}">
        <p14:creationId xmlns:p14="http://schemas.microsoft.com/office/powerpoint/2010/main" val="173515476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B61350E-FE8B-4EC1-B7A5-F10351E77693}"/>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AF7B8360-C9A1-4997-A6DB-C1FAB51A5FE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B39B1235-9CE4-416E-8856-715D0C16AF14}"/>
              </a:ext>
            </a:extLst>
          </p:cNvPr>
          <p:cNvSpPr>
            <a:spLocks noGrp="1"/>
          </p:cNvSpPr>
          <p:nvPr>
            <p:ph type="dt" sz="half" idx="10"/>
          </p:nvPr>
        </p:nvSpPr>
        <p:spPr/>
        <p:txBody>
          <a:bodyPr/>
          <a:lstStyle/>
          <a:p>
            <a:fld id="{F1876F50-1544-4A83-A910-F3615E6A07A5}" type="datetimeFigureOut">
              <a:rPr lang="zh-CN" altLang="en-US" smtClean="0"/>
              <a:t>2022/3/7</a:t>
            </a:fld>
            <a:endParaRPr lang="zh-CN" altLang="en-US"/>
          </a:p>
        </p:txBody>
      </p:sp>
      <p:sp>
        <p:nvSpPr>
          <p:cNvPr id="5" name="页脚占位符 4">
            <a:extLst>
              <a:ext uri="{FF2B5EF4-FFF2-40B4-BE49-F238E27FC236}">
                <a16:creationId xmlns:a16="http://schemas.microsoft.com/office/drawing/2014/main" id="{6E704030-33E4-4A7F-B4C7-F506612EDF4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759791C-DCED-49F6-B72F-A4E4233EB729}"/>
              </a:ext>
            </a:extLst>
          </p:cNvPr>
          <p:cNvSpPr>
            <a:spLocks noGrp="1"/>
          </p:cNvSpPr>
          <p:nvPr>
            <p:ph type="sldNum" sz="quarter" idx="12"/>
          </p:nvPr>
        </p:nvSpPr>
        <p:spPr/>
        <p:txBody>
          <a:bodyPr/>
          <a:lstStyle/>
          <a:p>
            <a:fld id="{66E4FD19-2329-4E90-9D39-D6669E9C2394}" type="slidenum">
              <a:rPr lang="zh-CN" altLang="en-US" smtClean="0"/>
              <a:t>‹#›</a:t>
            </a:fld>
            <a:endParaRPr lang="zh-CN" altLang="en-US"/>
          </a:p>
        </p:txBody>
      </p:sp>
    </p:spTree>
    <p:extLst>
      <p:ext uri="{BB962C8B-B14F-4D97-AF65-F5344CB8AC3E}">
        <p14:creationId xmlns:p14="http://schemas.microsoft.com/office/powerpoint/2010/main" val="2864869804"/>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0F6DFBA-1D0A-42B9-AD79-E9B53BAF8C00}"/>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82DB1B44-3C57-4943-883A-5CDA3E3546FC}"/>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0623EA4-70E2-4F67-BA4F-AC840EAC80A0}"/>
              </a:ext>
            </a:extLst>
          </p:cNvPr>
          <p:cNvSpPr>
            <a:spLocks noGrp="1"/>
          </p:cNvSpPr>
          <p:nvPr>
            <p:ph type="dt" sz="half" idx="10"/>
          </p:nvPr>
        </p:nvSpPr>
        <p:spPr/>
        <p:txBody>
          <a:bodyPr/>
          <a:lstStyle/>
          <a:p>
            <a:fld id="{F1876F50-1544-4A83-A910-F3615E6A07A5}" type="datetimeFigureOut">
              <a:rPr lang="zh-CN" altLang="en-US" smtClean="0"/>
              <a:t>2022/3/7</a:t>
            </a:fld>
            <a:endParaRPr lang="zh-CN" altLang="en-US"/>
          </a:p>
        </p:txBody>
      </p:sp>
      <p:sp>
        <p:nvSpPr>
          <p:cNvPr id="5" name="页脚占位符 4">
            <a:extLst>
              <a:ext uri="{FF2B5EF4-FFF2-40B4-BE49-F238E27FC236}">
                <a16:creationId xmlns:a16="http://schemas.microsoft.com/office/drawing/2014/main" id="{BB385726-4DF0-422C-BD2C-0795313049B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0FEED1B-B1DD-4D6D-9BF9-05D358FC9F55}"/>
              </a:ext>
            </a:extLst>
          </p:cNvPr>
          <p:cNvSpPr>
            <a:spLocks noGrp="1"/>
          </p:cNvSpPr>
          <p:nvPr>
            <p:ph type="sldNum" sz="quarter" idx="12"/>
          </p:nvPr>
        </p:nvSpPr>
        <p:spPr/>
        <p:txBody>
          <a:bodyPr/>
          <a:lstStyle/>
          <a:p>
            <a:fld id="{66E4FD19-2329-4E90-9D39-D6669E9C2394}" type="slidenum">
              <a:rPr lang="zh-CN" altLang="en-US" smtClean="0"/>
              <a:t>‹#›</a:t>
            </a:fld>
            <a:endParaRPr lang="zh-CN" altLang="en-US"/>
          </a:p>
        </p:txBody>
      </p:sp>
    </p:spTree>
    <p:extLst>
      <p:ext uri="{BB962C8B-B14F-4D97-AF65-F5344CB8AC3E}">
        <p14:creationId xmlns:p14="http://schemas.microsoft.com/office/powerpoint/2010/main" val="1635455888"/>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574E669-835E-481E-80FA-818F25ECF1BC}"/>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899BF9D0-AD3C-4544-85A9-B6D3699DE36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53086034-8DA2-47E7-AFD0-D797F11586B6}"/>
              </a:ext>
            </a:extLst>
          </p:cNvPr>
          <p:cNvSpPr>
            <a:spLocks noGrp="1"/>
          </p:cNvSpPr>
          <p:nvPr>
            <p:ph type="dt" sz="half" idx="10"/>
          </p:nvPr>
        </p:nvSpPr>
        <p:spPr/>
        <p:txBody>
          <a:bodyPr/>
          <a:lstStyle/>
          <a:p>
            <a:fld id="{F1876F50-1544-4A83-A910-F3615E6A07A5}" type="datetimeFigureOut">
              <a:rPr lang="zh-CN" altLang="en-US" smtClean="0"/>
              <a:t>2022/3/7</a:t>
            </a:fld>
            <a:endParaRPr lang="zh-CN" altLang="en-US"/>
          </a:p>
        </p:txBody>
      </p:sp>
      <p:sp>
        <p:nvSpPr>
          <p:cNvPr id="5" name="页脚占位符 4">
            <a:extLst>
              <a:ext uri="{FF2B5EF4-FFF2-40B4-BE49-F238E27FC236}">
                <a16:creationId xmlns:a16="http://schemas.microsoft.com/office/drawing/2014/main" id="{7C7A3784-97D2-43BE-8782-6498A9E0EE6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D16C85C-7FFA-431C-865D-9922054ABF39}"/>
              </a:ext>
            </a:extLst>
          </p:cNvPr>
          <p:cNvSpPr>
            <a:spLocks noGrp="1"/>
          </p:cNvSpPr>
          <p:nvPr>
            <p:ph type="sldNum" sz="quarter" idx="12"/>
          </p:nvPr>
        </p:nvSpPr>
        <p:spPr/>
        <p:txBody>
          <a:bodyPr/>
          <a:lstStyle/>
          <a:p>
            <a:fld id="{66E4FD19-2329-4E90-9D39-D6669E9C2394}" type="slidenum">
              <a:rPr lang="zh-CN" altLang="en-US" smtClean="0"/>
              <a:t>‹#›</a:t>
            </a:fld>
            <a:endParaRPr lang="zh-CN" altLang="en-US"/>
          </a:p>
        </p:txBody>
      </p:sp>
    </p:spTree>
    <p:extLst>
      <p:ext uri="{BB962C8B-B14F-4D97-AF65-F5344CB8AC3E}">
        <p14:creationId xmlns:p14="http://schemas.microsoft.com/office/powerpoint/2010/main" val="1644598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4">
    <p:spTree>
      <p:nvGrpSpPr>
        <p:cNvPr id="1" name=""/>
        <p:cNvGrpSpPr/>
        <p:nvPr/>
      </p:nvGrpSpPr>
      <p:grpSpPr>
        <a:xfrm>
          <a:off x="0" y="0"/>
          <a:ext cx="0" cy="0"/>
          <a:chOff x="0" y="0"/>
          <a:chExt cx="0" cy="0"/>
        </a:xfrm>
      </p:grpSpPr>
      <p:sp>
        <p:nvSpPr>
          <p:cNvPr id="7" name="文本框 6">
            <a:extLst>
              <a:ext uri="{FF2B5EF4-FFF2-40B4-BE49-F238E27FC236}">
                <a16:creationId xmlns:a16="http://schemas.microsoft.com/office/drawing/2014/main" id="{8FDC286B-3B69-4806-9664-EB82373E8618}"/>
              </a:ext>
            </a:extLst>
          </p:cNvPr>
          <p:cNvSpPr txBox="1"/>
          <p:nvPr userDrawn="1"/>
        </p:nvSpPr>
        <p:spPr>
          <a:xfrm>
            <a:off x="27437" y="-17417"/>
            <a:ext cx="3816424" cy="307777"/>
          </a:xfrm>
          <a:prstGeom prst="rect">
            <a:avLst/>
          </a:prstGeom>
          <a:noFill/>
        </p:spPr>
        <p:txBody>
          <a:bodyPr wrap="square" rtlCol="0">
            <a:spAutoFit/>
          </a:bodyPr>
          <a:lstStyle/>
          <a:p>
            <a:r>
              <a:rPr lang="zh-CN" altLang="en-US" sz="1400" dirty="0">
                <a:solidFill>
                  <a:schemeClr val="bg1"/>
                </a:solidFill>
              </a:rPr>
              <a:t>第</a:t>
            </a:r>
            <a:r>
              <a:rPr lang="en-US" altLang="zh-CN" sz="1400" dirty="0">
                <a:solidFill>
                  <a:schemeClr val="bg1"/>
                </a:solidFill>
              </a:rPr>
              <a:t>3</a:t>
            </a:r>
            <a:r>
              <a:rPr lang="zh-CN" altLang="en-US" sz="1400" dirty="0">
                <a:solidFill>
                  <a:schemeClr val="bg1"/>
                </a:solidFill>
              </a:rPr>
              <a:t>章 数据故事化的基础理论</a:t>
            </a:r>
          </a:p>
        </p:txBody>
      </p:sp>
      <p:sp>
        <p:nvSpPr>
          <p:cNvPr id="8" name="文本框 7">
            <a:extLst>
              <a:ext uri="{FF2B5EF4-FFF2-40B4-BE49-F238E27FC236}">
                <a16:creationId xmlns:a16="http://schemas.microsoft.com/office/drawing/2014/main" id="{64EB8945-02D7-4AB4-BB7C-E842AA00F004}"/>
              </a:ext>
            </a:extLst>
          </p:cNvPr>
          <p:cNvSpPr txBox="1"/>
          <p:nvPr userDrawn="1"/>
        </p:nvSpPr>
        <p:spPr>
          <a:xfrm>
            <a:off x="5447928" y="-5898"/>
            <a:ext cx="2664296" cy="307777"/>
          </a:xfrm>
          <a:prstGeom prst="rect">
            <a:avLst/>
          </a:prstGeom>
          <a:noFill/>
        </p:spPr>
        <p:txBody>
          <a:bodyPr wrap="square" rtlCol="0">
            <a:spAutoFit/>
          </a:bodyPr>
          <a:lstStyle/>
          <a:p>
            <a:r>
              <a:rPr lang="en-US" altLang="zh-CN" sz="1400" kern="1200" dirty="0">
                <a:solidFill>
                  <a:schemeClr val="bg1"/>
                </a:solidFill>
                <a:latin typeface="Arial" charset="0"/>
                <a:ea typeface="宋体" pitchFamily="2" charset="-122"/>
                <a:cs typeface="+mn-cs"/>
              </a:rPr>
              <a:t>3.4 </a:t>
            </a:r>
            <a:r>
              <a:rPr lang="zh-CN" altLang="en-US" sz="1400" kern="1200" dirty="0">
                <a:solidFill>
                  <a:schemeClr val="bg1"/>
                </a:solidFill>
                <a:latin typeface="Arial" charset="0"/>
                <a:ea typeface="宋体" pitchFamily="2" charset="-122"/>
                <a:cs typeface="+mn-cs"/>
              </a:rPr>
              <a:t>数据故事化的模型</a:t>
            </a:r>
          </a:p>
        </p:txBody>
      </p:sp>
    </p:spTree>
  </p:cSld>
  <p:clrMapOvr>
    <a:masterClrMapping/>
  </p:clrMapOvr>
  <p:transition>
    <p:blinds dir="vert"/>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9246E4-0E45-4A3F-8BE0-EF384E985D5C}"/>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90B9FD90-1C95-4C14-8DD9-321DF4EB3D71}"/>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6FF95D0D-F787-4B0A-A0A7-2AC864DB671D}"/>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872D5B1C-3A68-4D9B-A50E-E9C98D78B281}"/>
              </a:ext>
            </a:extLst>
          </p:cNvPr>
          <p:cNvSpPr>
            <a:spLocks noGrp="1"/>
          </p:cNvSpPr>
          <p:nvPr>
            <p:ph type="dt" sz="half" idx="10"/>
          </p:nvPr>
        </p:nvSpPr>
        <p:spPr/>
        <p:txBody>
          <a:bodyPr/>
          <a:lstStyle/>
          <a:p>
            <a:fld id="{F1876F50-1544-4A83-A910-F3615E6A07A5}" type="datetimeFigureOut">
              <a:rPr lang="zh-CN" altLang="en-US" smtClean="0"/>
              <a:t>2022/3/7</a:t>
            </a:fld>
            <a:endParaRPr lang="zh-CN" altLang="en-US"/>
          </a:p>
        </p:txBody>
      </p:sp>
      <p:sp>
        <p:nvSpPr>
          <p:cNvPr id="6" name="页脚占位符 5">
            <a:extLst>
              <a:ext uri="{FF2B5EF4-FFF2-40B4-BE49-F238E27FC236}">
                <a16:creationId xmlns:a16="http://schemas.microsoft.com/office/drawing/2014/main" id="{6643AC5A-9149-4B03-9FD7-77BACFC1F48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06CA19A-7991-4A61-84B2-77B16DA05392}"/>
              </a:ext>
            </a:extLst>
          </p:cNvPr>
          <p:cNvSpPr>
            <a:spLocks noGrp="1"/>
          </p:cNvSpPr>
          <p:nvPr>
            <p:ph type="sldNum" sz="quarter" idx="12"/>
          </p:nvPr>
        </p:nvSpPr>
        <p:spPr/>
        <p:txBody>
          <a:bodyPr/>
          <a:lstStyle/>
          <a:p>
            <a:fld id="{66E4FD19-2329-4E90-9D39-D6669E9C2394}" type="slidenum">
              <a:rPr lang="zh-CN" altLang="en-US" smtClean="0"/>
              <a:t>‹#›</a:t>
            </a:fld>
            <a:endParaRPr lang="zh-CN" altLang="en-US"/>
          </a:p>
        </p:txBody>
      </p:sp>
    </p:spTree>
    <p:extLst>
      <p:ext uri="{BB962C8B-B14F-4D97-AF65-F5344CB8AC3E}">
        <p14:creationId xmlns:p14="http://schemas.microsoft.com/office/powerpoint/2010/main" val="850167347"/>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6062D8-0CC6-40FA-B4C4-D27E0643F346}"/>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22DDB819-0994-46CD-8A8F-05DA5F56263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8B3761C2-21FD-4B22-AC57-E603DC3BFB19}"/>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EE02C826-5AEF-4115-95F7-67DAFF9879F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0132AF6A-9E15-4C90-9405-BE9C726B32EF}"/>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2F30E48D-FC46-427F-9CCB-D46FAC8949C3}"/>
              </a:ext>
            </a:extLst>
          </p:cNvPr>
          <p:cNvSpPr>
            <a:spLocks noGrp="1"/>
          </p:cNvSpPr>
          <p:nvPr>
            <p:ph type="dt" sz="half" idx="10"/>
          </p:nvPr>
        </p:nvSpPr>
        <p:spPr/>
        <p:txBody>
          <a:bodyPr/>
          <a:lstStyle/>
          <a:p>
            <a:fld id="{F1876F50-1544-4A83-A910-F3615E6A07A5}" type="datetimeFigureOut">
              <a:rPr lang="zh-CN" altLang="en-US" smtClean="0"/>
              <a:t>2022/3/7</a:t>
            </a:fld>
            <a:endParaRPr lang="zh-CN" altLang="en-US"/>
          </a:p>
        </p:txBody>
      </p:sp>
      <p:sp>
        <p:nvSpPr>
          <p:cNvPr id="8" name="页脚占位符 7">
            <a:extLst>
              <a:ext uri="{FF2B5EF4-FFF2-40B4-BE49-F238E27FC236}">
                <a16:creationId xmlns:a16="http://schemas.microsoft.com/office/drawing/2014/main" id="{5AB7D163-D6D3-4FC6-81C3-59941B95B4FD}"/>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34D1C954-CEDF-48FE-98D2-3480150D2B42}"/>
              </a:ext>
            </a:extLst>
          </p:cNvPr>
          <p:cNvSpPr>
            <a:spLocks noGrp="1"/>
          </p:cNvSpPr>
          <p:nvPr>
            <p:ph type="sldNum" sz="quarter" idx="12"/>
          </p:nvPr>
        </p:nvSpPr>
        <p:spPr/>
        <p:txBody>
          <a:bodyPr/>
          <a:lstStyle/>
          <a:p>
            <a:fld id="{66E4FD19-2329-4E90-9D39-D6669E9C2394}" type="slidenum">
              <a:rPr lang="zh-CN" altLang="en-US" smtClean="0"/>
              <a:t>‹#›</a:t>
            </a:fld>
            <a:endParaRPr lang="zh-CN" altLang="en-US"/>
          </a:p>
        </p:txBody>
      </p:sp>
    </p:spTree>
    <p:extLst>
      <p:ext uri="{BB962C8B-B14F-4D97-AF65-F5344CB8AC3E}">
        <p14:creationId xmlns:p14="http://schemas.microsoft.com/office/powerpoint/2010/main" val="39008139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A591279-6C35-4BE1-AC17-3C0C92ACAC0A}"/>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466349B8-E8A1-4105-866C-68061A4F5B92}"/>
              </a:ext>
            </a:extLst>
          </p:cNvPr>
          <p:cNvSpPr>
            <a:spLocks noGrp="1"/>
          </p:cNvSpPr>
          <p:nvPr>
            <p:ph type="dt" sz="half" idx="10"/>
          </p:nvPr>
        </p:nvSpPr>
        <p:spPr/>
        <p:txBody>
          <a:bodyPr/>
          <a:lstStyle/>
          <a:p>
            <a:fld id="{F1876F50-1544-4A83-A910-F3615E6A07A5}" type="datetimeFigureOut">
              <a:rPr lang="zh-CN" altLang="en-US" smtClean="0"/>
              <a:t>2022/3/7</a:t>
            </a:fld>
            <a:endParaRPr lang="zh-CN" altLang="en-US"/>
          </a:p>
        </p:txBody>
      </p:sp>
      <p:sp>
        <p:nvSpPr>
          <p:cNvPr id="4" name="页脚占位符 3">
            <a:extLst>
              <a:ext uri="{FF2B5EF4-FFF2-40B4-BE49-F238E27FC236}">
                <a16:creationId xmlns:a16="http://schemas.microsoft.com/office/drawing/2014/main" id="{ECCBCCA7-825B-49FE-B7AD-9B9DAF0A6BC7}"/>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41AD3C9B-2E34-441E-BFC4-60387B3573A3}"/>
              </a:ext>
            </a:extLst>
          </p:cNvPr>
          <p:cNvSpPr>
            <a:spLocks noGrp="1"/>
          </p:cNvSpPr>
          <p:nvPr>
            <p:ph type="sldNum" sz="quarter" idx="12"/>
          </p:nvPr>
        </p:nvSpPr>
        <p:spPr/>
        <p:txBody>
          <a:bodyPr/>
          <a:lstStyle/>
          <a:p>
            <a:fld id="{66E4FD19-2329-4E90-9D39-D6669E9C2394}" type="slidenum">
              <a:rPr lang="zh-CN" altLang="en-US" smtClean="0"/>
              <a:t>‹#›</a:t>
            </a:fld>
            <a:endParaRPr lang="zh-CN" altLang="en-US"/>
          </a:p>
        </p:txBody>
      </p:sp>
    </p:spTree>
    <p:extLst>
      <p:ext uri="{BB962C8B-B14F-4D97-AF65-F5344CB8AC3E}">
        <p14:creationId xmlns:p14="http://schemas.microsoft.com/office/powerpoint/2010/main" val="592962581"/>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4BEC020F-3848-4416-AAF1-522F9BE061A8}"/>
              </a:ext>
            </a:extLst>
          </p:cNvPr>
          <p:cNvSpPr>
            <a:spLocks noGrp="1"/>
          </p:cNvSpPr>
          <p:nvPr>
            <p:ph type="dt" sz="half" idx="10"/>
          </p:nvPr>
        </p:nvSpPr>
        <p:spPr/>
        <p:txBody>
          <a:bodyPr/>
          <a:lstStyle/>
          <a:p>
            <a:fld id="{F1876F50-1544-4A83-A910-F3615E6A07A5}" type="datetimeFigureOut">
              <a:rPr lang="zh-CN" altLang="en-US" smtClean="0"/>
              <a:t>2022/3/7</a:t>
            </a:fld>
            <a:endParaRPr lang="zh-CN" altLang="en-US"/>
          </a:p>
        </p:txBody>
      </p:sp>
      <p:sp>
        <p:nvSpPr>
          <p:cNvPr id="3" name="页脚占位符 2">
            <a:extLst>
              <a:ext uri="{FF2B5EF4-FFF2-40B4-BE49-F238E27FC236}">
                <a16:creationId xmlns:a16="http://schemas.microsoft.com/office/drawing/2014/main" id="{33AD5968-3101-4BAF-AD5D-EE617A16A975}"/>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812C16C5-D5C9-4758-8029-F9D2CA9F8A92}"/>
              </a:ext>
            </a:extLst>
          </p:cNvPr>
          <p:cNvSpPr>
            <a:spLocks noGrp="1"/>
          </p:cNvSpPr>
          <p:nvPr>
            <p:ph type="sldNum" sz="quarter" idx="12"/>
          </p:nvPr>
        </p:nvSpPr>
        <p:spPr/>
        <p:txBody>
          <a:bodyPr/>
          <a:lstStyle/>
          <a:p>
            <a:fld id="{66E4FD19-2329-4E90-9D39-D6669E9C2394}" type="slidenum">
              <a:rPr lang="zh-CN" altLang="en-US" smtClean="0"/>
              <a:t>‹#›</a:t>
            </a:fld>
            <a:endParaRPr lang="zh-CN" altLang="en-US"/>
          </a:p>
        </p:txBody>
      </p:sp>
    </p:spTree>
    <p:extLst>
      <p:ext uri="{BB962C8B-B14F-4D97-AF65-F5344CB8AC3E}">
        <p14:creationId xmlns:p14="http://schemas.microsoft.com/office/powerpoint/2010/main" val="2349014105"/>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E1A2B53-167A-47B3-BBD6-6CBA1D0D064B}"/>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FE8D9D99-BEE4-40A2-AB9B-A5FE0FE0E2E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E116DD7B-9619-4692-A318-79EA73D2DC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0F8189BB-0689-4511-B7E6-ADBFC093977A}"/>
              </a:ext>
            </a:extLst>
          </p:cNvPr>
          <p:cNvSpPr>
            <a:spLocks noGrp="1"/>
          </p:cNvSpPr>
          <p:nvPr>
            <p:ph type="dt" sz="half" idx="10"/>
          </p:nvPr>
        </p:nvSpPr>
        <p:spPr/>
        <p:txBody>
          <a:bodyPr/>
          <a:lstStyle/>
          <a:p>
            <a:fld id="{F1876F50-1544-4A83-A910-F3615E6A07A5}" type="datetimeFigureOut">
              <a:rPr lang="zh-CN" altLang="en-US" smtClean="0"/>
              <a:t>2022/3/7</a:t>
            </a:fld>
            <a:endParaRPr lang="zh-CN" altLang="en-US"/>
          </a:p>
        </p:txBody>
      </p:sp>
      <p:sp>
        <p:nvSpPr>
          <p:cNvPr id="6" name="页脚占位符 5">
            <a:extLst>
              <a:ext uri="{FF2B5EF4-FFF2-40B4-BE49-F238E27FC236}">
                <a16:creationId xmlns:a16="http://schemas.microsoft.com/office/drawing/2014/main" id="{126B1029-64CD-4EFF-9F9E-C97AD74DF8C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C13D2F94-3FC9-4159-8E99-57C29B90571E}"/>
              </a:ext>
            </a:extLst>
          </p:cNvPr>
          <p:cNvSpPr>
            <a:spLocks noGrp="1"/>
          </p:cNvSpPr>
          <p:nvPr>
            <p:ph type="sldNum" sz="quarter" idx="12"/>
          </p:nvPr>
        </p:nvSpPr>
        <p:spPr/>
        <p:txBody>
          <a:bodyPr/>
          <a:lstStyle/>
          <a:p>
            <a:fld id="{66E4FD19-2329-4E90-9D39-D6669E9C2394}" type="slidenum">
              <a:rPr lang="zh-CN" altLang="en-US" smtClean="0"/>
              <a:t>‹#›</a:t>
            </a:fld>
            <a:endParaRPr lang="zh-CN" altLang="en-US"/>
          </a:p>
        </p:txBody>
      </p:sp>
    </p:spTree>
    <p:extLst>
      <p:ext uri="{BB962C8B-B14F-4D97-AF65-F5344CB8AC3E}">
        <p14:creationId xmlns:p14="http://schemas.microsoft.com/office/powerpoint/2010/main" val="1655051564"/>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0FD1FF9-0F50-4A73-99D7-B54ED625415D}"/>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FE98FC26-541C-4CBE-A8FE-0B2DEBF9F88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604BDE37-E92A-4A0D-B622-BBE0B956E5F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95FF1C6F-DEFE-44B6-AF0E-1649FE259400}"/>
              </a:ext>
            </a:extLst>
          </p:cNvPr>
          <p:cNvSpPr>
            <a:spLocks noGrp="1"/>
          </p:cNvSpPr>
          <p:nvPr>
            <p:ph type="dt" sz="half" idx="10"/>
          </p:nvPr>
        </p:nvSpPr>
        <p:spPr/>
        <p:txBody>
          <a:bodyPr/>
          <a:lstStyle/>
          <a:p>
            <a:fld id="{F1876F50-1544-4A83-A910-F3615E6A07A5}" type="datetimeFigureOut">
              <a:rPr lang="zh-CN" altLang="en-US" smtClean="0"/>
              <a:t>2022/3/7</a:t>
            </a:fld>
            <a:endParaRPr lang="zh-CN" altLang="en-US"/>
          </a:p>
        </p:txBody>
      </p:sp>
      <p:sp>
        <p:nvSpPr>
          <p:cNvPr id="6" name="页脚占位符 5">
            <a:extLst>
              <a:ext uri="{FF2B5EF4-FFF2-40B4-BE49-F238E27FC236}">
                <a16:creationId xmlns:a16="http://schemas.microsoft.com/office/drawing/2014/main" id="{ED7D80EF-5CC2-4922-AA5F-66277A32261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CA74FC04-E5CB-4BBD-BF7F-DC21BCD74312}"/>
              </a:ext>
            </a:extLst>
          </p:cNvPr>
          <p:cNvSpPr>
            <a:spLocks noGrp="1"/>
          </p:cNvSpPr>
          <p:nvPr>
            <p:ph type="sldNum" sz="quarter" idx="12"/>
          </p:nvPr>
        </p:nvSpPr>
        <p:spPr/>
        <p:txBody>
          <a:bodyPr/>
          <a:lstStyle/>
          <a:p>
            <a:fld id="{66E4FD19-2329-4E90-9D39-D6669E9C2394}" type="slidenum">
              <a:rPr lang="zh-CN" altLang="en-US" smtClean="0"/>
              <a:t>‹#›</a:t>
            </a:fld>
            <a:endParaRPr lang="zh-CN" altLang="en-US"/>
          </a:p>
        </p:txBody>
      </p:sp>
    </p:spTree>
    <p:extLst>
      <p:ext uri="{BB962C8B-B14F-4D97-AF65-F5344CB8AC3E}">
        <p14:creationId xmlns:p14="http://schemas.microsoft.com/office/powerpoint/2010/main" val="273679076"/>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E0704AF-06C4-4A85-B51C-3FFED6029FCD}"/>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A97CBB23-7922-457C-8B8B-EEB9D9AFCA2A}"/>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BB03097-5046-4300-8DB9-3F2AA86C09AF}"/>
              </a:ext>
            </a:extLst>
          </p:cNvPr>
          <p:cNvSpPr>
            <a:spLocks noGrp="1"/>
          </p:cNvSpPr>
          <p:nvPr>
            <p:ph type="dt" sz="half" idx="10"/>
          </p:nvPr>
        </p:nvSpPr>
        <p:spPr/>
        <p:txBody>
          <a:bodyPr/>
          <a:lstStyle/>
          <a:p>
            <a:fld id="{F1876F50-1544-4A83-A910-F3615E6A07A5}" type="datetimeFigureOut">
              <a:rPr lang="zh-CN" altLang="en-US" smtClean="0"/>
              <a:t>2022/3/7</a:t>
            </a:fld>
            <a:endParaRPr lang="zh-CN" altLang="en-US"/>
          </a:p>
        </p:txBody>
      </p:sp>
      <p:sp>
        <p:nvSpPr>
          <p:cNvPr id="5" name="页脚占位符 4">
            <a:extLst>
              <a:ext uri="{FF2B5EF4-FFF2-40B4-BE49-F238E27FC236}">
                <a16:creationId xmlns:a16="http://schemas.microsoft.com/office/drawing/2014/main" id="{BB879D28-70B1-4622-938A-5312EF18731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CB80C9F-0EF8-49A8-B2AF-A951D0F8BE32}"/>
              </a:ext>
            </a:extLst>
          </p:cNvPr>
          <p:cNvSpPr>
            <a:spLocks noGrp="1"/>
          </p:cNvSpPr>
          <p:nvPr>
            <p:ph type="sldNum" sz="quarter" idx="12"/>
          </p:nvPr>
        </p:nvSpPr>
        <p:spPr/>
        <p:txBody>
          <a:bodyPr/>
          <a:lstStyle/>
          <a:p>
            <a:fld id="{66E4FD19-2329-4E90-9D39-D6669E9C2394}" type="slidenum">
              <a:rPr lang="zh-CN" altLang="en-US" smtClean="0"/>
              <a:t>‹#›</a:t>
            </a:fld>
            <a:endParaRPr lang="zh-CN" altLang="en-US"/>
          </a:p>
        </p:txBody>
      </p:sp>
    </p:spTree>
    <p:extLst>
      <p:ext uri="{BB962C8B-B14F-4D97-AF65-F5344CB8AC3E}">
        <p14:creationId xmlns:p14="http://schemas.microsoft.com/office/powerpoint/2010/main" val="1769540146"/>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7FBE7377-946D-404C-BCCA-D60C1C6867AF}"/>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A5F85CAA-0FC5-4878-BEA3-6C6056045AFB}"/>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2D309D6-B824-4DE9-B2F7-1763A7F2E97E}"/>
              </a:ext>
            </a:extLst>
          </p:cNvPr>
          <p:cNvSpPr>
            <a:spLocks noGrp="1"/>
          </p:cNvSpPr>
          <p:nvPr>
            <p:ph type="dt" sz="half" idx="10"/>
          </p:nvPr>
        </p:nvSpPr>
        <p:spPr/>
        <p:txBody>
          <a:bodyPr/>
          <a:lstStyle/>
          <a:p>
            <a:fld id="{F1876F50-1544-4A83-A910-F3615E6A07A5}" type="datetimeFigureOut">
              <a:rPr lang="zh-CN" altLang="en-US" smtClean="0"/>
              <a:t>2022/3/7</a:t>
            </a:fld>
            <a:endParaRPr lang="zh-CN" altLang="en-US"/>
          </a:p>
        </p:txBody>
      </p:sp>
      <p:sp>
        <p:nvSpPr>
          <p:cNvPr id="5" name="页脚占位符 4">
            <a:extLst>
              <a:ext uri="{FF2B5EF4-FFF2-40B4-BE49-F238E27FC236}">
                <a16:creationId xmlns:a16="http://schemas.microsoft.com/office/drawing/2014/main" id="{BBFEE13C-7CD2-436D-A9C7-4AEC7D97144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4F4B351-459B-4C44-8CEA-F30A5A38F6B7}"/>
              </a:ext>
            </a:extLst>
          </p:cNvPr>
          <p:cNvSpPr>
            <a:spLocks noGrp="1"/>
          </p:cNvSpPr>
          <p:nvPr>
            <p:ph type="sldNum" sz="quarter" idx="12"/>
          </p:nvPr>
        </p:nvSpPr>
        <p:spPr/>
        <p:txBody>
          <a:bodyPr/>
          <a:lstStyle/>
          <a:p>
            <a:fld id="{66E4FD19-2329-4E90-9D39-D6669E9C2394}" type="slidenum">
              <a:rPr lang="zh-CN" altLang="en-US" smtClean="0"/>
              <a:t>‹#›</a:t>
            </a:fld>
            <a:endParaRPr lang="zh-CN" altLang="en-US"/>
          </a:p>
        </p:txBody>
      </p:sp>
    </p:spTree>
    <p:extLst>
      <p:ext uri="{BB962C8B-B14F-4D97-AF65-F5344CB8AC3E}">
        <p14:creationId xmlns:p14="http://schemas.microsoft.com/office/powerpoint/2010/main" val="13300349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3.5">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1CBF94A0-8AF8-4A6C-89E6-A78D58869EB8}"/>
              </a:ext>
            </a:extLst>
          </p:cNvPr>
          <p:cNvSpPr txBox="1"/>
          <p:nvPr userDrawn="1"/>
        </p:nvSpPr>
        <p:spPr>
          <a:xfrm>
            <a:off x="140802" y="-5898"/>
            <a:ext cx="3816424" cy="307777"/>
          </a:xfrm>
          <a:prstGeom prst="rect">
            <a:avLst/>
          </a:prstGeom>
          <a:noFill/>
        </p:spPr>
        <p:txBody>
          <a:bodyPr wrap="square" rtlCol="0">
            <a:spAutoFit/>
          </a:bodyPr>
          <a:lstStyle/>
          <a:p>
            <a:r>
              <a:rPr lang="zh-CN" altLang="en-US" sz="1400" dirty="0">
                <a:solidFill>
                  <a:schemeClr val="bg1"/>
                </a:solidFill>
              </a:rPr>
              <a:t>第</a:t>
            </a:r>
            <a:r>
              <a:rPr lang="en-US" altLang="zh-CN" sz="1400" dirty="0">
                <a:solidFill>
                  <a:schemeClr val="bg1"/>
                </a:solidFill>
              </a:rPr>
              <a:t>3</a:t>
            </a:r>
            <a:r>
              <a:rPr lang="zh-CN" altLang="en-US" sz="1400" dirty="0">
                <a:solidFill>
                  <a:schemeClr val="bg1"/>
                </a:solidFill>
              </a:rPr>
              <a:t>章 数据故事化的基础理论</a:t>
            </a:r>
          </a:p>
        </p:txBody>
      </p:sp>
      <p:sp>
        <p:nvSpPr>
          <p:cNvPr id="4" name="文本框 3">
            <a:extLst>
              <a:ext uri="{FF2B5EF4-FFF2-40B4-BE49-F238E27FC236}">
                <a16:creationId xmlns:a16="http://schemas.microsoft.com/office/drawing/2014/main" id="{712E1396-8E28-40C5-8A1B-0E261A6FB9C1}"/>
              </a:ext>
            </a:extLst>
          </p:cNvPr>
          <p:cNvSpPr txBox="1"/>
          <p:nvPr userDrawn="1"/>
        </p:nvSpPr>
        <p:spPr>
          <a:xfrm>
            <a:off x="5435353" y="7953"/>
            <a:ext cx="2664296" cy="307777"/>
          </a:xfrm>
          <a:prstGeom prst="rect">
            <a:avLst/>
          </a:prstGeom>
          <a:noFill/>
        </p:spPr>
        <p:txBody>
          <a:bodyPr wrap="square" rtlCol="0">
            <a:spAutoFit/>
          </a:bodyPr>
          <a:lstStyle/>
          <a:p>
            <a:r>
              <a:rPr lang="en-US" altLang="zh-CN" sz="1400" kern="1200" dirty="0">
                <a:solidFill>
                  <a:schemeClr val="bg1"/>
                </a:solidFill>
                <a:latin typeface="Arial" charset="0"/>
                <a:ea typeface="宋体" pitchFamily="2" charset="-122"/>
                <a:cs typeface="+mn-cs"/>
              </a:rPr>
              <a:t>3.5 </a:t>
            </a:r>
            <a:r>
              <a:rPr lang="zh-CN" altLang="en-US" sz="1400" kern="1200" dirty="0">
                <a:solidFill>
                  <a:schemeClr val="bg1"/>
                </a:solidFill>
                <a:latin typeface="Arial" charset="0"/>
                <a:ea typeface="宋体" pitchFamily="2" charset="-122"/>
                <a:cs typeface="+mn-cs"/>
              </a:rPr>
              <a:t>数据故事的叙述</a:t>
            </a:r>
          </a:p>
        </p:txBody>
      </p:sp>
    </p:spTree>
  </p:cSld>
  <p:clrMapOvr>
    <a:masterClrMapping/>
  </p:clrMapOvr>
  <p:transition>
    <p:blinds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目录">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1CBF94A0-8AF8-4A6C-89E6-A78D58869EB8}"/>
              </a:ext>
            </a:extLst>
          </p:cNvPr>
          <p:cNvSpPr txBox="1"/>
          <p:nvPr userDrawn="1"/>
        </p:nvSpPr>
        <p:spPr>
          <a:xfrm>
            <a:off x="140802" y="-5898"/>
            <a:ext cx="3816424" cy="307777"/>
          </a:xfrm>
          <a:prstGeom prst="rect">
            <a:avLst/>
          </a:prstGeom>
          <a:noFill/>
        </p:spPr>
        <p:txBody>
          <a:bodyPr wrap="square" rtlCol="0">
            <a:spAutoFit/>
          </a:bodyPr>
          <a:lstStyle/>
          <a:p>
            <a:r>
              <a:rPr lang="zh-CN" altLang="en-US" sz="1400" dirty="0">
                <a:solidFill>
                  <a:schemeClr val="bg1"/>
                </a:solidFill>
              </a:rPr>
              <a:t>第</a:t>
            </a:r>
            <a:r>
              <a:rPr lang="en-US" altLang="zh-CN" sz="1400" dirty="0">
                <a:solidFill>
                  <a:schemeClr val="bg1"/>
                </a:solidFill>
              </a:rPr>
              <a:t>3</a:t>
            </a:r>
            <a:r>
              <a:rPr lang="zh-CN" altLang="en-US" sz="1400" dirty="0">
                <a:solidFill>
                  <a:schemeClr val="bg1"/>
                </a:solidFill>
              </a:rPr>
              <a:t>章 数据故事化的基础理论</a:t>
            </a:r>
          </a:p>
        </p:txBody>
      </p:sp>
      <p:sp>
        <p:nvSpPr>
          <p:cNvPr id="5" name="文本占位符 1">
            <a:extLst>
              <a:ext uri="{FF2B5EF4-FFF2-40B4-BE49-F238E27FC236}">
                <a16:creationId xmlns:a16="http://schemas.microsoft.com/office/drawing/2014/main" id="{61552EBA-9F09-431A-88BB-D71B7456D53F}"/>
              </a:ext>
            </a:extLst>
          </p:cNvPr>
          <p:cNvSpPr>
            <a:spLocks noGrp="1"/>
          </p:cNvSpPr>
          <p:nvPr>
            <p:ph type="body" sz="quarter" idx="14"/>
          </p:nvPr>
        </p:nvSpPr>
        <p:spPr>
          <a:xfrm>
            <a:off x="5396750" y="-5898"/>
            <a:ext cx="6795250" cy="266546"/>
          </a:xfrm>
          <a:prstGeom prst="rect">
            <a:avLst/>
          </a:prstGeom>
        </p:spPr>
        <p:txBody>
          <a:bodyPr/>
          <a:lstStyle>
            <a:lvl1pPr marL="0" indent="0">
              <a:buNone/>
              <a:defRPr lang="zh-CN" altLang="en-US" sz="1400" kern="1200" dirty="0">
                <a:solidFill>
                  <a:schemeClr val="bg1"/>
                </a:solidFill>
                <a:latin typeface="Arial" charset="0"/>
                <a:ea typeface="宋体" pitchFamily="2" charset="-122"/>
                <a:cs typeface="+mn-cs"/>
              </a:defRPr>
            </a:lvl1pPr>
          </a:lstStyle>
          <a:p>
            <a:r>
              <a:rPr lang="zh-CN" altLang="en-US" dirty="0">
                <a:latin typeface="Arial" panose="020B0604020202020204" pitchFamily="34" charset="0"/>
                <a:cs typeface="Arial" panose="020B0604020202020204" pitchFamily="34" charset="0"/>
              </a:rPr>
              <a:t>►</a:t>
            </a:r>
            <a:r>
              <a:rPr lang="zh-CN" altLang="en-US" dirty="0"/>
              <a:t>目录</a:t>
            </a:r>
          </a:p>
        </p:txBody>
      </p:sp>
    </p:spTree>
    <p:extLst>
      <p:ext uri="{BB962C8B-B14F-4D97-AF65-F5344CB8AC3E}">
        <p14:creationId xmlns:p14="http://schemas.microsoft.com/office/powerpoint/2010/main" val="2365460347"/>
      </p:ext>
    </p:extLst>
  </p:cSld>
  <p:clrMapOvr>
    <a:masterClrMapping/>
  </p:clrMapOvr>
  <p:transition>
    <p:blinds dir="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7426259" cy="821913"/>
          </a:xfrm>
        </p:spPr>
        <p:txBody>
          <a:bodyPr/>
          <a:lstStyle>
            <a:lvl1pPr>
              <a:defRPr sz="3200">
                <a:latin typeface="华文中宋" pitchFamily="2" charset="-122"/>
                <a:ea typeface="华文中宋" pitchFamily="2" charset="-122"/>
              </a:defRPr>
            </a:lvl1pPr>
          </a:lstStyle>
          <a:p>
            <a:r>
              <a:rPr lang="zh-CN" altLang="en-US" dirty="0"/>
              <a:t>单击此处编辑母版标题样式</a:t>
            </a:r>
          </a:p>
        </p:txBody>
      </p:sp>
      <p:sp>
        <p:nvSpPr>
          <p:cNvPr id="3" name="内容占位符 2"/>
          <p:cNvSpPr>
            <a:spLocks noGrp="1"/>
          </p:cNvSpPr>
          <p:nvPr>
            <p:ph idx="1"/>
          </p:nvPr>
        </p:nvSpPr>
        <p:spPr>
          <a:xfrm>
            <a:off x="812800" y="1500175"/>
            <a:ext cx="7011392" cy="4762910"/>
          </a:xfrm>
        </p:spPr>
        <p:txBody>
          <a:bodyPr/>
          <a:lstStyle>
            <a:lvl1pPr>
              <a:defRPr sz="2400"/>
            </a:lvl1pPr>
            <a:lvl2pPr>
              <a:defRPr sz="2000"/>
            </a:lvl2pPr>
            <a:lvl3pPr>
              <a:defRPr sz="1800"/>
            </a:lvl3pPr>
            <a:lvl4pPr>
              <a:defRPr sz="1600"/>
            </a:lvl4pPr>
            <a:lvl5pPr>
              <a:defRPr sz="1600"/>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a:p>
        </p:txBody>
      </p:sp>
    </p:spTree>
    <p:extLst>
      <p:ext uri="{BB962C8B-B14F-4D97-AF65-F5344CB8AC3E}">
        <p14:creationId xmlns:p14="http://schemas.microsoft.com/office/powerpoint/2010/main" val="260826835"/>
      </p:ext>
    </p:extLst>
  </p:cSld>
  <p:clrMapOvr>
    <a:masterClrMapping/>
  </p:clrMapOvr>
  <p:transition>
    <p:blinds dir="ver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3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7642283" cy="821913"/>
          </a:xfrm>
        </p:spPr>
        <p:txBody>
          <a:bodyPr/>
          <a:lstStyle>
            <a:lvl1pPr>
              <a:defRPr sz="3200">
                <a:latin typeface="华文中宋" pitchFamily="2" charset="-122"/>
                <a:ea typeface="华文中宋" pitchFamily="2" charset="-122"/>
              </a:defRPr>
            </a:lvl1pPr>
          </a:lstStyle>
          <a:p>
            <a:r>
              <a:rPr lang="zh-CN" altLang="en-US" dirty="0"/>
              <a:t>单击此处编辑母版标题样式</a:t>
            </a:r>
          </a:p>
        </p:txBody>
      </p:sp>
      <p:sp>
        <p:nvSpPr>
          <p:cNvPr id="3" name="内容占位符 2"/>
          <p:cNvSpPr>
            <a:spLocks noGrp="1"/>
          </p:cNvSpPr>
          <p:nvPr>
            <p:ph idx="1"/>
          </p:nvPr>
        </p:nvSpPr>
        <p:spPr>
          <a:xfrm>
            <a:off x="812800" y="1500175"/>
            <a:ext cx="7227416" cy="4762910"/>
          </a:xfrm>
        </p:spPr>
        <p:txBody>
          <a:bodyPr/>
          <a:lstStyle>
            <a:lvl1pPr>
              <a:defRPr sz="2400"/>
            </a:lvl1pPr>
            <a:lvl2pPr>
              <a:defRPr sz="2000"/>
            </a:lvl2pPr>
            <a:lvl3pPr>
              <a:defRPr sz="1800"/>
            </a:lvl3pPr>
            <a:lvl4pPr>
              <a:defRPr sz="1600"/>
            </a:lvl4pPr>
            <a:lvl5pPr>
              <a:defRPr sz="1600"/>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a:p>
        </p:txBody>
      </p:sp>
    </p:spTree>
    <p:extLst>
      <p:ext uri="{BB962C8B-B14F-4D97-AF65-F5344CB8AC3E}">
        <p14:creationId xmlns:p14="http://schemas.microsoft.com/office/powerpoint/2010/main" val="4229535157"/>
      </p:ext>
    </p:extLst>
  </p:cSld>
  <p:clrMapOvr>
    <a:masterClrMapping/>
  </p:clrMapOvr>
  <p:transition>
    <p:blinds dir="vert"/>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image" Target="../media/image1.jpeg"/><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2.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theme" Target="../theme/theme2.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3.xml"/><Relationship Id="rId3" Type="http://schemas.openxmlformats.org/officeDocument/2006/relationships/slideLayout" Target="../slideLayouts/slideLayout38.xml"/><Relationship Id="rId7" Type="http://schemas.openxmlformats.org/officeDocument/2006/relationships/slideLayout" Target="../slideLayouts/slideLayout42.xml"/><Relationship Id="rId12" Type="http://schemas.openxmlformats.org/officeDocument/2006/relationships/theme" Target="../theme/theme3.xml"/><Relationship Id="rId2" Type="http://schemas.openxmlformats.org/officeDocument/2006/relationships/slideLayout" Target="../slideLayouts/slideLayout37.xml"/><Relationship Id="rId1" Type="http://schemas.openxmlformats.org/officeDocument/2006/relationships/slideLayout" Target="../slideLayouts/slideLayout36.xml"/><Relationship Id="rId6" Type="http://schemas.openxmlformats.org/officeDocument/2006/relationships/slideLayout" Target="../slideLayouts/slideLayout41.xml"/><Relationship Id="rId11" Type="http://schemas.openxmlformats.org/officeDocument/2006/relationships/slideLayout" Target="../slideLayouts/slideLayout46.xml"/><Relationship Id="rId5" Type="http://schemas.openxmlformats.org/officeDocument/2006/relationships/slideLayout" Target="../slideLayouts/slideLayout40.xml"/><Relationship Id="rId10" Type="http://schemas.openxmlformats.org/officeDocument/2006/relationships/slideLayout" Target="../slideLayouts/slideLayout45.xml"/><Relationship Id="rId4" Type="http://schemas.openxmlformats.org/officeDocument/2006/relationships/slideLayout" Target="../slideLayouts/slideLayout39.xml"/><Relationship Id="rId9" Type="http://schemas.openxmlformats.org/officeDocument/2006/relationships/slideLayout" Target="../slideLayouts/slideLayout44.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4.xml"/><Relationship Id="rId3" Type="http://schemas.openxmlformats.org/officeDocument/2006/relationships/slideLayout" Target="../slideLayouts/slideLayout49.xml"/><Relationship Id="rId7" Type="http://schemas.openxmlformats.org/officeDocument/2006/relationships/slideLayout" Target="../slideLayouts/slideLayout53.xml"/><Relationship Id="rId12" Type="http://schemas.openxmlformats.org/officeDocument/2006/relationships/theme" Target="../theme/theme4.xml"/><Relationship Id="rId2" Type="http://schemas.openxmlformats.org/officeDocument/2006/relationships/slideLayout" Target="../slideLayouts/slideLayout48.xml"/><Relationship Id="rId1" Type="http://schemas.openxmlformats.org/officeDocument/2006/relationships/slideLayout" Target="../slideLayouts/slideLayout47.xml"/><Relationship Id="rId6" Type="http://schemas.openxmlformats.org/officeDocument/2006/relationships/slideLayout" Target="../slideLayouts/slideLayout52.xml"/><Relationship Id="rId11" Type="http://schemas.openxmlformats.org/officeDocument/2006/relationships/slideLayout" Target="../slideLayouts/slideLayout57.xml"/><Relationship Id="rId5" Type="http://schemas.openxmlformats.org/officeDocument/2006/relationships/slideLayout" Target="../slideLayouts/slideLayout51.xml"/><Relationship Id="rId10" Type="http://schemas.openxmlformats.org/officeDocument/2006/relationships/slideLayout" Target="../slideLayouts/slideLayout56.xml"/><Relationship Id="rId4" Type="http://schemas.openxmlformats.org/officeDocument/2006/relationships/slideLayout" Target="../slideLayouts/slideLayout50.xml"/><Relationship Id="rId9" Type="http://schemas.openxmlformats.org/officeDocument/2006/relationships/slideLayout" Target="../slideLayouts/slideLayout5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867" name="Rectangle 249"/>
          <p:cNvSpPr>
            <a:spLocks noGrp="1" noRot="1" noChangeArrowheads="1"/>
          </p:cNvSpPr>
          <p:nvPr>
            <p:ph type="body" idx="1"/>
          </p:nvPr>
        </p:nvSpPr>
        <p:spPr bwMode="auto">
          <a:xfrm>
            <a:off x="812800" y="1600200"/>
            <a:ext cx="7224184" cy="44989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6868" name="Rectangle 248"/>
          <p:cNvSpPr>
            <a:spLocks noGrp="1" noRot="1" noChangeArrowheads="1"/>
          </p:cNvSpPr>
          <p:nvPr>
            <p:ph type="title"/>
          </p:nvPr>
        </p:nvSpPr>
        <p:spPr bwMode="auto">
          <a:xfrm>
            <a:off x="397933" y="404814"/>
            <a:ext cx="7639051" cy="96678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92410" name="Rectangle 250"/>
          <p:cNvSpPr>
            <a:spLocks noGrp="1" noChangeArrowheads="1"/>
          </p:cNvSpPr>
          <p:nvPr>
            <p:ph type="dt" sz="half" idx="2"/>
          </p:nvPr>
        </p:nvSpPr>
        <p:spPr bwMode="auto">
          <a:xfrm>
            <a:off x="431801" y="6524626"/>
            <a:ext cx="3052233" cy="3333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Arial" charset="0"/>
              </a:defRPr>
            </a:lvl1pPr>
          </a:lstStyle>
          <a:p>
            <a:pPr>
              <a:defRPr/>
            </a:pPr>
            <a:endParaRPr lang="en-US" altLang="zh-CN"/>
          </a:p>
        </p:txBody>
      </p:sp>
      <p:sp>
        <p:nvSpPr>
          <p:cNvPr id="92411" name="Rectangle 251"/>
          <p:cNvSpPr>
            <a:spLocks noGrp="1" noChangeArrowheads="1"/>
          </p:cNvSpPr>
          <p:nvPr>
            <p:ph type="ftr" sz="quarter" idx="3"/>
          </p:nvPr>
        </p:nvSpPr>
        <p:spPr bwMode="auto">
          <a:xfrm>
            <a:off x="4176184" y="6524626"/>
            <a:ext cx="3860800" cy="3333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Arial" charset="0"/>
              </a:defRPr>
            </a:lvl1pPr>
          </a:lstStyle>
          <a:p>
            <a:pPr>
              <a:defRPr/>
            </a:pPr>
            <a:endParaRPr lang="en-US" altLang="zh-CN" dirty="0"/>
          </a:p>
        </p:txBody>
      </p:sp>
      <p:sp>
        <p:nvSpPr>
          <p:cNvPr id="92412" name="Rectangle 252"/>
          <p:cNvSpPr>
            <a:spLocks noGrp="1" noChangeArrowheads="1"/>
          </p:cNvSpPr>
          <p:nvPr>
            <p:ph type="sldNum" sz="quarter" idx="4"/>
          </p:nvPr>
        </p:nvSpPr>
        <p:spPr bwMode="auto">
          <a:xfrm>
            <a:off x="8733368" y="6524626"/>
            <a:ext cx="3052233" cy="3333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Arial" charset="0"/>
              </a:defRPr>
            </a:lvl1pPr>
          </a:lstStyle>
          <a:p>
            <a:pPr>
              <a:defRPr/>
            </a:pPr>
            <a:fld id="{1C477B47-DDB5-489C-BB25-ED0A340F4893}" type="slidenum">
              <a:rPr lang="en-US" altLang="zh-CN"/>
              <a:pPr>
                <a:defRPr/>
              </a:pPr>
              <a:t>‹#›</a:t>
            </a:fld>
            <a:endParaRPr lang="en-US" altLang="zh-CN"/>
          </a:p>
        </p:txBody>
      </p:sp>
      <p:sp>
        <p:nvSpPr>
          <p:cNvPr id="155" name="TextBox 154"/>
          <p:cNvSpPr txBox="1"/>
          <p:nvPr userDrawn="1"/>
        </p:nvSpPr>
        <p:spPr>
          <a:xfrm>
            <a:off x="1" y="-2380"/>
            <a:ext cx="5422900" cy="276225"/>
          </a:xfrm>
          <a:prstGeom prst="rect">
            <a:avLst/>
          </a:prstGeom>
          <a:solidFill>
            <a:schemeClr val="accent5">
              <a:lumMod val="75000"/>
            </a:schemeClr>
          </a:solidFill>
          <a:ln>
            <a:noFill/>
          </a:ln>
        </p:spPr>
        <p:txBody>
          <a:bodyPr wrap="square">
            <a:spAutoFit/>
          </a:bodyPr>
          <a:lstStyle/>
          <a:p>
            <a:pPr>
              <a:defRPr/>
            </a:pPr>
            <a:endParaRPr lang="zh-CN" altLang="en-US" sz="1200" dirty="0">
              <a:solidFill>
                <a:schemeClr val="bg1"/>
              </a:solidFill>
            </a:endParaRPr>
          </a:p>
        </p:txBody>
      </p:sp>
      <p:sp>
        <p:nvSpPr>
          <p:cNvPr id="156" name="TextBox 155"/>
          <p:cNvSpPr txBox="1"/>
          <p:nvPr userDrawn="1"/>
        </p:nvSpPr>
        <p:spPr>
          <a:xfrm>
            <a:off x="0" y="6581775"/>
            <a:ext cx="12192000" cy="338138"/>
          </a:xfrm>
          <a:prstGeom prst="rect">
            <a:avLst/>
          </a:prstGeom>
          <a:solidFill>
            <a:schemeClr val="accent5">
              <a:lumMod val="50000"/>
            </a:schemeClr>
          </a:solidFill>
        </p:spPr>
        <p:txBody>
          <a:bodyPr>
            <a:spAutoFit/>
          </a:bodyPr>
          <a:lstStyle/>
          <a:p>
            <a:pPr algn="r">
              <a:defRPr/>
            </a:pPr>
            <a:r>
              <a:rPr lang="en-US" altLang="zh-CN" sz="1200" dirty="0">
                <a:solidFill>
                  <a:schemeClr val="bg1"/>
                </a:solidFill>
              </a:rPr>
              <a:t>P. </a:t>
            </a:r>
            <a:fld id="{F733E731-9750-4C10-BCFC-31D1A9368162}" type="slidenum">
              <a:rPr lang="en-US" altLang="zh-CN" sz="1600">
                <a:solidFill>
                  <a:schemeClr val="bg1"/>
                </a:solidFill>
              </a:rPr>
              <a:pPr algn="r">
                <a:defRPr/>
              </a:pPr>
              <a:t>‹#›</a:t>
            </a:fld>
            <a:r>
              <a:rPr lang="en-US" altLang="zh-CN" sz="1600" dirty="0">
                <a:solidFill>
                  <a:schemeClr val="bg1"/>
                </a:solidFill>
              </a:rPr>
              <a:t> </a:t>
            </a:r>
            <a:endParaRPr lang="zh-CN" altLang="en-US" sz="1600" dirty="0">
              <a:solidFill>
                <a:schemeClr val="bg1"/>
              </a:solidFill>
            </a:endParaRPr>
          </a:p>
        </p:txBody>
      </p:sp>
      <p:sp>
        <p:nvSpPr>
          <p:cNvPr id="157" name="TextBox 156"/>
          <p:cNvSpPr txBox="1"/>
          <p:nvPr userDrawn="1"/>
        </p:nvSpPr>
        <p:spPr>
          <a:xfrm>
            <a:off x="5422901" y="-3996"/>
            <a:ext cx="6769100" cy="276225"/>
          </a:xfrm>
          <a:prstGeom prst="rect">
            <a:avLst/>
          </a:prstGeom>
          <a:solidFill>
            <a:schemeClr val="accent5">
              <a:lumMod val="50000"/>
            </a:schemeClr>
          </a:solidFill>
          <a:ln>
            <a:noFill/>
          </a:ln>
        </p:spPr>
        <p:txBody>
          <a:bodyPr>
            <a:spAutoFit/>
          </a:bodyPr>
          <a:lstStyle/>
          <a:p>
            <a:pPr>
              <a:defRPr/>
            </a:pPr>
            <a:endParaRPr lang="zh-CN" altLang="en-US" sz="1200" dirty="0">
              <a:solidFill>
                <a:schemeClr val="bg1"/>
              </a:solidFill>
            </a:endParaRPr>
          </a:p>
        </p:txBody>
      </p:sp>
      <p:sp>
        <p:nvSpPr>
          <p:cNvPr id="11" name="文本占位符 156"/>
          <p:cNvSpPr txBox="1">
            <a:spLocks/>
          </p:cNvSpPr>
          <p:nvPr userDrawn="1"/>
        </p:nvSpPr>
        <p:spPr>
          <a:xfrm>
            <a:off x="33089" y="6627417"/>
            <a:ext cx="10729192" cy="287733"/>
          </a:xfrm>
          <a:prstGeom prst="rect">
            <a:avLst/>
          </a:prstGeom>
          <a:ln w="3175"/>
        </p:spPr>
        <p:txBody>
          <a:bodyPr/>
          <a:lstStyle>
            <a:lvl1pPr>
              <a:buNone/>
              <a:defRPr sz="1200">
                <a:solidFill>
                  <a:schemeClr val="bg1"/>
                </a:solidFill>
              </a:defRPr>
            </a:lvl1pPr>
          </a:lstStyle>
          <a:p>
            <a:pPr marL="342900" marR="0" lvl="0" indent="-342900" algn="l" defTabSz="914400" rtl="0" eaLnBrk="0" fontAlgn="base" latinLnBrk="0" hangingPunct="0">
              <a:lnSpc>
                <a:spcPct val="100000"/>
              </a:lnSpc>
              <a:spcBef>
                <a:spcPct val="20000"/>
              </a:spcBef>
              <a:spcAft>
                <a:spcPct val="0"/>
              </a:spcAft>
              <a:buClr>
                <a:schemeClr val="hlink"/>
              </a:buClr>
              <a:buSzTx/>
              <a:buFont typeface="Wingdings" pitchFamily="2" charset="2"/>
              <a:buNone/>
              <a:tabLst/>
              <a:defRPr/>
            </a:pPr>
            <a:r>
              <a:rPr lang="en-US" altLang="zh-CN" sz="1200" kern="0" dirty="0">
                <a:solidFill>
                  <a:schemeClr val="bg1"/>
                </a:solidFill>
                <a:latin typeface="Times New Roman" panose="02020603050405020304" pitchFamily="18" charset="0"/>
                <a:ea typeface="宋体" pitchFamily="2" charset="-122"/>
                <a:cs typeface="Times New Roman" panose="02020603050405020304" pitchFamily="18" charset="0"/>
              </a:rPr>
              <a:t>【</a:t>
            </a:r>
            <a:r>
              <a:rPr lang="zh-CN" altLang="en-US" sz="1200" kern="0" dirty="0">
                <a:solidFill>
                  <a:schemeClr val="bg1"/>
                </a:solidFill>
                <a:latin typeface="Times New Roman" panose="02020603050405020304" pitchFamily="18" charset="0"/>
                <a:ea typeface="宋体" pitchFamily="2" charset="-122"/>
                <a:cs typeface="Times New Roman" panose="02020603050405020304" pitchFamily="18" charset="0"/>
              </a:rPr>
              <a:t>课程名称</a:t>
            </a:r>
            <a:r>
              <a:rPr lang="en-US" altLang="zh-CN" sz="1200" kern="0" dirty="0">
                <a:solidFill>
                  <a:schemeClr val="bg1"/>
                </a:solidFill>
                <a:latin typeface="Times New Roman" panose="02020603050405020304" pitchFamily="18" charset="0"/>
                <a:ea typeface="宋体" pitchFamily="2" charset="-122"/>
                <a:cs typeface="Times New Roman" panose="02020603050405020304" pitchFamily="18" charset="0"/>
              </a:rPr>
              <a:t>】</a:t>
            </a:r>
            <a:r>
              <a:rPr lang="zh-CN" altLang="en-US" sz="1200" kern="0" dirty="0">
                <a:solidFill>
                  <a:schemeClr val="bg1"/>
                </a:solidFill>
                <a:latin typeface="Times New Roman" panose="02020603050405020304" pitchFamily="18" charset="0"/>
                <a:ea typeface="宋体" pitchFamily="2" charset="-122"/>
                <a:cs typeface="Times New Roman" panose="02020603050405020304" pitchFamily="18" charset="0"/>
              </a:rPr>
              <a:t>数据故事化                                               </a:t>
            </a:r>
            <a:r>
              <a:rPr lang="en-US" altLang="zh-CN" sz="1200" kern="0" dirty="0">
                <a:solidFill>
                  <a:schemeClr val="bg1"/>
                </a:solidFill>
                <a:latin typeface="Times New Roman" panose="02020603050405020304" pitchFamily="18" charset="0"/>
                <a:ea typeface="宋体" pitchFamily="2" charset="-122"/>
                <a:cs typeface="Times New Roman" panose="02020603050405020304" pitchFamily="18" charset="0"/>
              </a:rPr>
              <a:t>【</a:t>
            </a:r>
            <a:r>
              <a:rPr lang="zh-CN" altLang="en-US" sz="1200" kern="0" dirty="0">
                <a:solidFill>
                  <a:schemeClr val="bg1"/>
                </a:solidFill>
                <a:latin typeface="Times New Roman" panose="02020603050405020304" pitchFamily="18" charset="0"/>
                <a:ea typeface="宋体" pitchFamily="2" charset="-122"/>
                <a:cs typeface="Times New Roman" panose="02020603050405020304" pitchFamily="18" charset="0"/>
              </a:rPr>
              <a:t>主讲教师</a:t>
            </a:r>
            <a:r>
              <a:rPr lang="en-US" altLang="zh-CN" sz="1200" kern="0" dirty="0">
                <a:solidFill>
                  <a:schemeClr val="bg1"/>
                </a:solidFill>
                <a:latin typeface="Times New Roman" panose="02020603050405020304" pitchFamily="18" charset="0"/>
                <a:ea typeface="宋体" pitchFamily="2" charset="-122"/>
                <a:cs typeface="Times New Roman" panose="02020603050405020304" pitchFamily="18" charset="0"/>
              </a:rPr>
              <a:t>】</a:t>
            </a:r>
            <a:r>
              <a:rPr lang="zh-CN" altLang="en-US" sz="1200" kern="0" dirty="0">
                <a:solidFill>
                  <a:schemeClr val="bg1"/>
                </a:solidFill>
                <a:latin typeface="Times New Roman" panose="02020603050405020304" pitchFamily="18" charset="0"/>
                <a:ea typeface="宋体" pitchFamily="2" charset="-122"/>
                <a:cs typeface="Times New Roman" panose="02020603050405020304" pitchFamily="18" charset="0"/>
              </a:rPr>
              <a:t>朝乐门              </a:t>
            </a:r>
            <a:r>
              <a:rPr lang="en-US" altLang="zh-CN" sz="1200" kern="0" dirty="0">
                <a:solidFill>
                  <a:schemeClr val="bg1"/>
                </a:solidFill>
                <a:latin typeface="Times New Roman" panose="02020603050405020304" pitchFamily="18" charset="0"/>
                <a:ea typeface="宋体" pitchFamily="2" charset="-122"/>
                <a:cs typeface="Times New Roman" panose="02020603050405020304" pitchFamily="18" charset="0"/>
              </a:rPr>
              <a:t>chaolemen@ruc.edu.cn                                   【</a:t>
            </a:r>
            <a:r>
              <a:rPr lang="zh-CN" altLang="en-US" sz="1200" kern="0" dirty="0">
                <a:solidFill>
                  <a:schemeClr val="bg1"/>
                </a:solidFill>
                <a:latin typeface="Times New Roman" panose="02020603050405020304" pitchFamily="18" charset="0"/>
                <a:ea typeface="宋体" pitchFamily="2" charset="-122"/>
                <a:cs typeface="Times New Roman" panose="02020603050405020304" pitchFamily="18" charset="0"/>
              </a:rPr>
              <a:t>时间</a:t>
            </a:r>
            <a:r>
              <a:rPr lang="en-US" altLang="zh-CN" sz="1200" kern="0" dirty="0">
                <a:solidFill>
                  <a:schemeClr val="bg1"/>
                </a:solidFill>
                <a:latin typeface="Times New Roman" panose="02020603050405020304" pitchFamily="18" charset="0"/>
                <a:ea typeface="宋体" pitchFamily="2" charset="-122"/>
                <a:cs typeface="Times New Roman" panose="02020603050405020304" pitchFamily="18" charset="0"/>
              </a:rPr>
              <a:t>】</a:t>
            </a:r>
            <a:r>
              <a:rPr lang="zh-CN" altLang="en-US" sz="1200" kern="0" dirty="0">
                <a:solidFill>
                  <a:schemeClr val="bg1"/>
                </a:solidFill>
                <a:latin typeface="Times New Roman" panose="02020603050405020304" pitchFamily="18" charset="0"/>
                <a:ea typeface="宋体" pitchFamily="2" charset="-122"/>
                <a:cs typeface="Times New Roman" panose="02020603050405020304" pitchFamily="18" charset="0"/>
              </a:rPr>
              <a:t> </a:t>
            </a:r>
            <a:r>
              <a:rPr lang="en-US" altLang="zh-CN" sz="1200" kern="0" dirty="0">
                <a:solidFill>
                  <a:schemeClr val="bg1"/>
                </a:solidFill>
                <a:latin typeface="Times New Roman" panose="02020603050405020304" pitchFamily="18" charset="0"/>
                <a:ea typeface="宋体" pitchFamily="2" charset="-122"/>
                <a:cs typeface="Times New Roman" panose="02020603050405020304" pitchFamily="18" charset="0"/>
              </a:rPr>
              <a:t>2022</a:t>
            </a:r>
            <a:r>
              <a:rPr lang="zh-CN" altLang="en-US" sz="1200" kern="0" dirty="0">
                <a:solidFill>
                  <a:schemeClr val="bg1"/>
                </a:solidFill>
                <a:latin typeface="Times New Roman" panose="02020603050405020304" pitchFamily="18" charset="0"/>
                <a:ea typeface="宋体" pitchFamily="2" charset="-122"/>
                <a:cs typeface="Times New Roman" panose="02020603050405020304" pitchFamily="18" charset="0"/>
              </a:rPr>
              <a:t>年</a:t>
            </a:r>
            <a:r>
              <a:rPr lang="en-US" altLang="zh-CN" sz="1200" kern="0" dirty="0">
                <a:solidFill>
                  <a:schemeClr val="bg1"/>
                </a:solidFill>
                <a:latin typeface="Times New Roman" panose="02020603050405020304" pitchFamily="18" charset="0"/>
                <a:ea typeface="宋体" pitchFamily="2" charset="-122"/>
                <a:cs typeface="Times New Roman" panose="02020603050405020304" pitchFamily="18" charset="0"/>
              </a:rPr>
              <a:t>6</a:t>
            </a:r>
            <a:r>
              <a:rPr lang="zh-CN" altLang="en-US" sz="1200" kern="0" dirty="0">
                <a:solidFill>
                  <a:schemeClr val="bg1"/>
                </a:solidFill>
                <a:latin typeface="Times New Roman" panose="02020603050405020304" pitchFamily="18" charset="0"/>
                <a:ea typeface="宋体" pitchFamily="2" charset="-122"/>
                <a:cs typeface="Times New Roman" panose="02020603050405020304" pitchFamily="18" charset="0"/>
              </a:rPr>
              <a:t>月</a:t>
            </a:r>
          </a:p>
        </p:txBody>
      </p:sp>
      <p:sp>
        <p:nvSpPr>
          <p:cNvPr id="12" name="文本占位符 156"/>
          <p:cNvSpPr txBox="1">
            <a:spLocks/>
          </p:cNvSpPr>
          <p:nvPr userDrawn="1"/>
        </p:nvSpPr>
        <p:spPr>
          <a:xfrm>
            <a:off x="1" y="0"/>
            <a:ext cx="4415367" cy="260350"/>
          </a:xfrm>
          <a:prstGeom prst="rect">
            <a:avLst/>
          </a:prstGeom>
          <a:ln w="3175"/>
        </p:spPr>
        <p:txBody>
          <a:bodyPr/>
          <a:lstStyle>
            <a:lvl1pPr>
              <a:buNone/>
              <a:defRPr sz="1200">
                <a:solidFill>
                  <a:schemeClr val="bg1"/>
                </a:solidFill>
              </a:defRPr>
            </a:lvl1pPr>
          </a:lstStyle>
          <a:p>
            <a:pPr marL="342900" indent="-342900" eaLnBrk="0" hangingPunct="0">
              <a:spcBef>
                <a:spcPct val="20000"/>
              </a:spcBef>
              <a:buClr>
                <a:schemeClr val="hlink"/>
              </a:buClr>
              <a:buFont typeface="Wingdings" pitchFamily="2" charset="2"/>
              <a:buNone/>
              <a:defRPr/>
            </a:pPr>
            <a:endParaRPr lang="zh-CN" altLang="en-US" sz="1200" kern="0" dirty="0">
              <a:latin typeface="+mn-lt"/>
              <a:ea typeface="+mn-ea"/>
            </a:endParaRPr>
          </a:p>
        </p:txBody>
      </p:sp>
      <p:pic>
        <p:nvPicPr>
          <p:cNvPr id="14" name="Picture 254" descr="D:\PPT模板\rendanew.jpg"/>
          <p:cNvPicPr>
            <a:picLocks noChangeAspect="1" noChangeArrowheads="1"/>
          </p:cNvPicPr>
          <p:nvPr userDrawn="1"/>
        </p:nvPicPr>
        <p:blipFill>
          <a:blip r:embed="rId26">
            <a:duotone>
              <a:schemeClr val="accent5">
                <a:shade val="45000"/>
                <a:satMod val="135000"/>
              </a:schemeClr>
              <a:prstClr val="white"/>
            </a:duotone>
          </a:blip>
          <a:srcRect/>
          <a:stretch>
            <a:fillRect/>
          </a:stretch>
        </p:blipFill>
        <p:spPr bwMode="auto">
          <a:xfrm>
            <a:off x="10698264" y="701043"/>
            <a:ext cx="1014360" cy="101616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4356" r:id="rId1"/>
    <p:sldLayoutId id="2147484485" r:id="rId2"/>
    <p:sldLayoutId id="2147484484" r:id="rId3"/>
    <p:sldLayoutId id="2147484471" r:id="rId4"/>
    <p:sldLayoutId id="2147484357" r:id="rId5"/>
    <p:sldLayoutId id="2147484355" r:id="rId6"/>
    <p:sldLayoutId id="2147484486" r:id="rId7"/>
    <p:sldLayoutId id="2147484358" r:id="rId8"/>
    <p:sldLayoutId id="2147484359" r:id="rId9"/>
    <p:sldLayoutId id="2147484360" r:id="rId10"/>
    <p:sldLayoutId id="2147484361" r:id="rId11"/>
    <p:sldLayoutId id="2147484362" r:id="rId12"/>
    <p:sldLayoutId id="2147484363" r:id="rId13"/>
    <p:sldLayoutId id="2147484364" r:id="rId14"/>
    <p:sldLayoutId id="2147484365" r:id="rId15"/>
    <p:sldLayoutId id="2147484366" r:id="rId16"/>
    <p:sldLayoutId id="2147484367" r:id="rId17"/>
    <p:sldLayoutId id="2147484369" r:id="rId18"/>
    <p:sldLayoutId id="2147484370" r:id="rId19"/>
    <p:sldLayoutId id="2147484372" r:id="rId20"/>
    <p:sldLayoutId id="2147484373" r:id="rId21"/>
    <p:sldLayoutId id="2147484374" r:id="rId22"/>
    <p:sldLayoutId id="2147484377" r:id="rId23"/>
    <p:sldLayoutId id="2147484446" r:id="rId24"/>
  </p:sldLayoutIdLst>
  <p:transition>
    <p:blinds dir="vert"/>
  </p:transition>
  <p:txStyles>
    <p:titleStyle>
      <a:lvl1pPr algn="ctr" rtl="0" eaLnBrk="0" fontAlgn="base" hangingPunct="0">
        <a:spcBef>
          <a:spcPct val="0"/>
        </a:spcBef>
        <a:spcAft>
          <a:spcPct val="0"/>
        </a:spcAft>
        <a:defRPr sz="36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p:titleStyle>
    <p:bodyStyle>
      <a:lvl1pPr marL="342900" indent="-342900" algn="l" rtl="0" eaLnBrk="0" fontAlgn="base" hangingPunct="0">
        <a:spcBef>
          <a:spcPct val="20000"/>
        </a:spcBef>
        <a:spcAft>
          <a:spcPct val="0"/>
        </a:spcAft>
        <a:buClr>
          <a:schemeClr val="hlink"/>
        </a:buClr>
        <a:buFont typeface="Wingdings" pitchFamily="2" charset="2"/>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pitchFamily="2" charset="2"/>
        <a:buChar char="Ø"/>
        <a:defRPr sz="20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95000"/>
        <a:buFont typeface="Wingdings 2"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90000"/>
        <a:buFont typeface="Wingdings" pitchFamily="2" charset="2"/>
        <a:buChar char="Ø"/>
        <a:defRPr sz="1600">
          <a:solidFill>
            <a:schemeClr val="tx1"/>
          </a:solidFill>
          <a:latin typeface="+mn-lt"/>
          <a:ea typeface="+mn-ea"/>
        </a:defRPr>
      </a:lvl4pPr>
      <a:lvl5pPr marL="2057400" indent="-228600" algn="l" rtl="0" eaLnBrk="0" fontAlgn="base" hangingPunct="0">
        <a:spcBef>
          <a:spcPct val="20000"/>
        </a:spcBef>
        <a:spcAft>
          <a:spcPct val="0"/>
        </a:spcAft>
        <a:buClr>
          <a:schemeClr val="hlink"/>
        </a:buClr>
        <a:buFont typeface="Wingdings 2" pitchFamily="18" charset="2"/>
        <a:buChar char="¡"/>
        <a:defRPr sz="1600">
          <a:solidFill>
            <a:schemeClr val="tx1"/>
          </a:solidFill>
          <a:latin typeface="+mn-lt"/>
          <a:ea typeface="+mn-ea"/>
        </a:defRPr>
      </a:lvl5pPr>
      <a:lvl6pPr marL="2514600" indent="-228600" algn="l" rtl="0" fontAlgn="base">
        <a:spcBef>
          <a:spcPct val="20000"/>
        </a:spcBef>
        <a:spcAft>
          <a:spcPct val="0"/>
        </a:spcAft>
        <a:buClr>
          <a:schemeClr val="hlink"/>
        </a:buClr>
        <a:buFont typeface="Wingdings 2" pitchFamily="18" charset="2"/>
        <a:buChar char="¡"/>
        <a:defRPr sz="2000">
          <a:solidFill>
            <a:schemeClr val="tx1"/>
          </a:solidFill>
          <a:latin typeface="+mn-lt"/>
          <a:ea typeface="+mn-ea"/>
        </a:defRPr>
      </a:lvl6pPr>
      <a:lvl7pPr marL="2971800" indent="-228600" algn="l" rtl="0" fontAlgn="base">
        <a:spcBef>
          <a:spcPct val="20000"/>
        </a:spcBef>
        <a:spcAft>
          <a:spcPct val="0"/>
        </a:spcAft>
        <a:buClr>
          <a:schemeClr val="hlink"/>
        </a:buClr>
        <a:buFont typeface="Wingdings 2" pitchFamily="18" charset="2"/>
        <a:buChar char="¡"/>
        <a:defRPr sz="2000">
          <a:solidFill>
            <a:schemeClr val="tx1"/>
          </a:solidFill>
          <a:latin typeface="+mn-lt"/>
          <a:ea typeface="+mn-ea"/>
        </a:defRPr>
      </a:lvl7pPr>
      <a:lvl8pPr marL="3429000" indent="-228600" algn="l" rtl="0" fontAlgn="base">
        <a:spcBef>
          <a:spcPct val="20000"/>
        </a:spcBef>
        <a:spcAft>
          <a:spcPct val="0"/>
        </a:spcAft>
        <a:buClr>
          <a:schemeClr val="hlink"/>
        </a:buClr>
        <a:buFont typeface="Wingdings 2" pitchFamily="18" charset="2"/>
        <a:buChar char="¡"/>
        <a:defRPr sz="2000">
          <a:solidFill>
            <a:schemeClr val="tx1"/>
          </a:solidFill>
          <a:latin typeface="+mn-lt"/>
          <a:ea typeface="+mn-ea"/>
        </a:defRPr>
      </a:lvl8pPr>
      <a:lvl9pPr marL="3886200" indent="-228600" algn="l" rtl="0" fontAlgn="base">
        <a:spcBef>
          <a:spcPct val="20000"/>
        </a:spcBef>
        <a:spcAft>
          <a:spcPct val="0"/>
        </a:spcAft>
        <a:buClr>
          <a:schemeClr val="hlink"/>
        </a:buClr>
        <a:buFont typeface="Wingdings 2" pitchFamily="18"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61D0E956-451E-4367-A3ED-2F331D94EAD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DE028B7F-F468-4377-98E1-08834AA2930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9216C0B-9C10-4734-944C-55524E81350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597099-CA68-4E21-A0A5-369F3F73DB4C}" type="datetimeFigureOut">
              <a:rPr lang="zh-CN" altLang="en-US" smtClean="0"/>
              <a:t>2022/3/7</a:t>
            </a:fld>
            <a:endParaRPr lang="zh-CN" altLang="en-US"/>
          </a:p>
        </p:txBody>
      </p:sp>
      <p:sp>
        <p:nvSpPr>
          <p:cNvPr id="5" name="页脚占位符 4">
            <a:extLst>
              <a:ext uri="{FF2B5EF4-FFF2-40B4-BE49-F238E27FC236}">
                <a16:creationId xmlns:a16="http://schemas.microsoft.com/office/drawing/2014/main" id="{0CDD4C72-322B-4160-8444-E92925D8048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1777D221-DB9C-422F-82B0-11D7298DE6C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49945B6-8FF1-43A3-8411-DE1FA95C013A}" type="slidenum">
              <a:rPr lang="zh-CN" altLang="en-US" smtClean="0"/>
              <a:t>‹#›</a:t>
            </a:fld>
            <a:endParaRPr lang="zh-CN" altLang="en-US"/>
          </a:p>
        </p:txBody>
      </p:sp>
    </p:spTree>
    <p:extLst>
      <p:ext uri="{BB962C8B-B14F-4D97-AF65-F5344CB8AC3E}">
        <p14:creationId xmlns:p14="http://schemas.microsoft.com/office/powerpoint/2010/main" val="3045151414"/>
      </p:ext>
    </p:extLst>
  </p:cSld>
  <p:clrMap bg1="lt1" tx1="dk1" bg2="lt2" tx2="dk2" accent1="accent1" accent2="accent2" accent3="accent3" accent4="accent4" accent5="accent5" accent6="accent6" hlink="hlink" folHlink="folHlink"/>
  <p:sldLayoutIdLst>
    <p:sldLayoutId id="2147484473" r:id="rId1"/>
    <p:sldLayoutId id="2147484474" r:id="rId2"/>
    <p:sldLayoutId id="2147484475" r:id="rId3"/>
    <p:sldLayoutId id="2147484476" r:id="rId4"/>
    <p:sldLayoutId id="2147484477" r:id="rId5"/>
    <p:sldLayoutId id="2147484478" r:id="rId6"/>
    <p:sldLayoutId id="2147484479" r:id="rId7"/>
    <p:sldLayoutId id="2147484480" r:id="rId8"/>
    <p:sldLayoutId id="2147484481" r:id="rId9"/>
    <p:sldLayoutId id="2147484482" r:id="rId10"/>
    <p:sldLayoutId id="21474844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EE55B8AB-C199-4499-B6DF-7C2E179AF73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4C853958-9744-456A-9A4B-A0C04D35388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58699CA-28B1-463D-819E-9547E26F5CA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1BE05BE-57EE-43DA-9198-8AF18769DEF1}" type="datetimeFigureOut">
              <a:rPr lang="zh-CN" altLang="en-US" smtClean="0"/>
              <a:t>2022/3/7</a:t>
            </a:fld>
            <a:endParaRPr lang="zh-CN" altLang="en-US"/>
          </a:p>
        </p:txBody>
      </p:sp>
      <p:sp>
        <p:nvSpPr>
          <p:cNvPr id="5" name="页脚占位符 4">
            <a:extLst>
              <a:ext uri="{FF2B5EF4-FFF2-40B4-BE49-F238E27FC236}">
                <a16:creationId xmlns:a16="http://schemas.microsoft.com/office/drawing/2014/main" id="{4AB3074E-5612-4369-B3B9-10811ED1439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3956BAA3-464E-4620-8D18-19E5BBB963A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409BA35-9CE1-4420-AD92-BBE10BBB630B}" type="slidenum">
              <a:rPr lang="zh-CN" altLang="en-US" smtClean="0"/>
              <a:t>‹#›</a:t>
            </a:fld>
            <a:endParaRPr lang="zh-CN" altLang="en-US"/>
          </a:p>
        </p:txBody>
      </p:sp>
    </p:spTree>
    <p:extLst>
      <p:ext uri="{BB962C8B-B14F-4D97-AF65-F5344CB8AC3E}">
        <p14:creationId xmlns:p14="http://schemas.microsoft.com/office/powerpoint/2010/main" val="57029077"/>
      </p:ext>
    </p:extLst>
  </p:cSld>
  <p:clrMap bg1="lt1" tx1="dk1" bg2="lt2" tx2="dk2" accent1="accent1" accent2="accent2" accent3="accent3" accent4="accent4" accent5="accent5" accent6="accent6" hlink="hlink" folHlink="folHlink"/>
  <p:sldLayoutIdLst>
    <p:sldLayoutId id="2147484460" r:id="rId1"/>
    <p:sldLayoutId id="2147484461" r:id="rId2"/>
    <p:sldLayoutId id="2147484462" r:id="rId3"/>
    <p:sldLayoutId id="2147484463" r:id="rId4"/>
    <p:sldLayoutId id="2147484464" r:id="rId5"/>
    <p:sldLayoutId id="2147484465" r:id="rId6"/>
    <p:sldLayoutId id="2147484466" r:id="rId7"/>
    <p:sldLayoutId id="2147484467" r:id="rId8"/>
    <p:sldLayoutId id="2147484468" r:id="rId9"/>
    <p:sldLayoutId id="2147484469" r:id="rId10"/>
    <p:sldLayoutId id="214748447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BB344838-1AA3-4882-BFA8-9E90A86738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D7D6EC77-36FD-4D8A-B62F-8D9D45A87EE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412086C4-D150-4BCD-A238-FE2E24A0093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1876F50-1544-4A83-A910-F3615E6A07A5}" type="datetimeFigureOut">
              <a:rPr lang="zh-CN" altLang="en-US" smtClean="0"/>
              <a:t>2022/3/7</a:t>
            </a:fld>
            <a:endParaRPr lang="zh-CN" altLang="en-US"/>
          </a:p>
        </p:txBody>
      </p:sp>
      <p:sp>
        <p:nvSpPr>
          <p:cNvPr id="5" name="页脚占位符 4">
            <a:extLst>
              <a:ext uri="{FF2B5EF4-FFF2-40B4-BE49-F238E27FC236}">
                <a16:creationId xmlns:a16="http://schemas.microsoft.com/office/drawing/2014/main" id="{65C29B85-6D3C-4D1A-9C66-E79244CCFD0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192E1CC4-AEF8-43CD-B68A-EBC801EDCD2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6E4FD19-2329-4E90-9D39-D6669E9C2394}" type="slidenum">
              <a:rPr lang="zh-CN" altLang="en-US" smtClean="0"/>
              <a:t>‹#›</a:t>
            </a:fld>
            <a:endParaRPr lang="zh-CN" altLang="en-US"/>
          </a:p>
        </p:txBody>
      </p:sp>
    </p:spTree>
    <p:extLst>
      <p:ext uri="{BB962C8B-B14F-4D97-AF65-F5344CB8AC3E}">
        <p14:creationId xmlns:p14="http://schemas.microsoft.com/office/powerpoint/2010/main" val="2619911685"/>
      </p:ext>
    </p:extLst>
  </p:cSld>
  <p:clrMap bg1="lt1" tx1="dk1" bg2="lt2" tx2="dk2" accent1="accent1" accent2="accent2" accent3="accent3" accent4="accent4" accent5="accent5" accent6="accent6" hlink="hlink" folHlink="folHlink"/>
  <p:sldLayoutIdLst>
    <p:sldLayoutId id="2147484448" r:id="rId1"/>
    <p:sldLayoutId id="2147484449" r:id="rId2"/>
    <p:sldLayoutId id="2147484450" r:id="rId3"/>
    <p:sldLayoutId id="2147484451" r:id="rId4"/>
    <p:sldLayoutId id="2147484452" r:id="rId5"/>
    <p:sldLayoutId id="2147484453" r:id="rId6"/>
    <p:sldLayoutId id="2147484454" r:id="rId7"/>
    <p:sldLayoutId id="2147484455" r:id="rId8"/>
    <p:sldLayoutId id="2147484456" r:id="rId9"/>
    <p:sldLayoutId id="2147484457" r:id="rId10"/>
    <p:sldLayoutId id="214748445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25.jpeg"/><Relationship Id="rId7" Type="http://schemas.openxmlformats.org/officeDocument/2006/relationships/diagramColors" Target="../diagrams/colors2.xml"/><Relationship Id="rId2" Type="http://schemas.openxmlformats.org/officeDocument/2006/relationships/image" Target="../media/image24.jpeg"/><Relationship Id="rId1" Type="http://schemas.openxmlformats.org/officeDocument/2006/relationships/slideLayout" Target="../slideLayouts/slideLayout24.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 Id="rId9" Type="http://schemas.openxmlformats.org/officeDocument/2006/relationships/image" Target="../media/image26.jpg"/></Relationships>
</file>

<file path=ppt/slides/_rels/slide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ctrTitle"/>
          </p:nvPr>
        </p:nvSpPr>
        <p:spPr>
          <a:xfrm>
            <a:off x="914400" y="2438400"/>
            <a:ext cx="9862120" cy="1143000"/>
          </a:xfrm>
        </p:spPr>
        <p:txBody>
          <a:bodyPr/>
          <a:lstStyle/>
          <a:p>
            <a:pPr algn="l">
              <a:lnSpc>
                <a:spcPct val="150000"/>
              </a:lnSpc>
            </a:pPr>
            <a:r>
              <a:rPr lang="en-US" altLang="zh-CN" sz="5400" dirty="0"/>
              <a:t>  </a:t>
            </a:r>
            <a:r>
              <a:rPr lang="zh-CN" altLang="en-US" sz="5400" dirty="0"/>
              <a:t>第</a:t>
            </a:r>
            <a:r>
              <a:rPr lang="en-US" altLang="zh-CN" sz="5400" dirty="0"/>
              <a:t>3</a:t>
            </a:r>
            <a:r>
              <a:rPr lang="zh-CN" altLang="en-US" sz="5400" dirty="0"/>
              <a:t>章 数据故事化的基础理论</a:t>
            </a:r>
          </a:p>
        </p:txBody>
      </p:sp>
      <p:sp>
        <p:nvSpPr>
          <p:cNvPr id="5" name="副标题 2"/>
          <p:cNvSpPr txBox="1">
            <a:spLocks/>
          </p:cNvSpPr>
          <p:nvPr/>
        </p:nvSpPr>
        <p:spPr bwMode="auto">
          <a:xfrm>
            <a:off x="4439816" y="4221088"/>
            <a:ext cx="5040560" cy="1752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l" rtl="0" eaLnBrk="0" fontAlgn="base" hangingPunct="0">
              <a:spcBef>
                <a:spcPct val="20000"/>
              </a:spcBef>
              <a:spcAft>
                <a:spcPct val="0"/>
              </a:spcAft>
              <a:buClr>
                <a:schemeClr val="hlink"/>
              </a:buClr>
              <a:buFont typeface="Wingdings" pitchFamily="2" charset="2"/>
              <a:buNone/>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pitchFamily="2" charset="2"/>
              <a:buChar char="Ø"/>
              <a:defRPr sz="20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95000"/>
              <a:buFont typeface="Wingdings 2"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90000"/>
              <a:buFont typeface="Wingdings" pitchFamily="2" charset="2"/>
              <a:buChar char="Ø"/>
              <a:defRPr sz="1600">
                <a:solidFill>
                  <a:schemeClr val="tx1"/>
                </a:solidFill>
                <a:latin typeface="+mn-lt"/>
                <a:ea typeface="+mn-ea"/>
              </a:defRPr>
            </a:lvl4pPr>
            <a:lvl5pPr marL="2057400" indent="-228600" algn="l" rtl="0" eaLnBrk="0" fontAlgn="base" hangingPunct="0">
              <a:spcBef>
                <a:spcPct val="20000"/>
              </a:spcBef>
              <a:spcAft>
                <a:spcPct val="0"/>
              </a:spcAft>
              <a:buClr>
                <a:schemeClr val="hlink"/>
              </a:buClr>
              <a:buFont typeface="Wingdings 2" pitchFamily="18" charset="2"/>
              <a:buChar char="¡"/>
              <a:defRPr sz="1600">
                <a:solidFill>
                  <a:schemeClr val="tx1"/>
                </a:solidFill>
                <a:latin typeface="+mn-lt"/>
                <a:ea typeface="+mn-ea"/>
              </a:defRPr>
            </a:lvl5pPr>
            <a:lvl6pPr marL="2514600" indent="-228600" algn="l" rtl="0" fontAlgn="base">
              <a:spcBef>
                <a:spcPct val="20000"/>
              </a:spcBef>
              <a:spcAft>
                <a:spcPct val="0"/>
              </a:spcAft>
              <a:buClr>
                <a:schemeClr val="hlink"/>
              </a:buClr>
              <a:buFont typeface="Wingdings 2" pitchFamily="18" charset="2"/>
              <a:buChar char="¡"/>
              <a:defRPr sz="2000">
                <a:solidFill>
                  <a:schemeClr val="tx1"/>
                </a:solidFill>
                <a:latin typeface="+mn-lt"/>
                <a:ea typeface="+mn-ea"/>
              </a:defRPr>
            </a:lvl6pPr>
            <a:lvl7pPr marL="2971800" indent="-228600" algn="l" rtl="0" fontAlgn="base">
              <a:spcBef>
                <a:spcPct val="20000"/>
              </a:spcBef>
              <a:spcAft>
                <a:spcPct val="0"/>
              </a:spcAft>
              <a:buClr>
                <a:schemeClr val="hlink"/>
              </a:buClr>
              <a:buFont typeface="Wingdings 2" pitchFamily="18" charset="2"/>
              <a:buChar char="¡"/>
              <a:defRPr sz="2000">
                <a:solidFill>
                  <a:schemeClr val="tx1"/>
                </a:solidFill>
                <a:latin typeface="+mn-lt"/>
                <a:ea typeface="+mn-ea"/>
              </a:defRPr>
            </a:lvl7pPr>
            <a:lvl8pPr marL="3429000" indent="-228600" algn="l" rtl="0" fontAlgn="base">
              <a:spcBef>
                <a:spcPct val="20000"/>
              </a:spcBef>
              <a:spcAft>
                <a:spcPct val="0"/>
              </a:spcAft>
              <a:buClr>
                <a:schemeClr val="hlink"/>
              </a:buClr>
              <a:buFont typeface="Wingdings 2" pitchFamily="18" charset="2"/>
              <a:buChar char="¡"/>
              <a:defRPr sz="2000">
                <a:solidFill>
                  <a:schemeClr val="tx1"/>
                </a:solidFill>
                <a:latin typeface="+mn-lt"/>
                <a:ea typeface="+mn-ea"/>
              </a:defRPr>
            </a:lvl8pPr>
            <a:lvl9pPr marL="3886200" indent="-228600" algn="l" rtl="0" fontAlgn="base">
              <a:spcBef>
                <a:spcPct val="20000"/>
              </a:spcBef>
              <a:spcAft>
                <a:spcPct val="0"/>
              </a:spcAft>
              <a:buClr>
                <a:schemeClr val="hlink"/>
              </a:buClr>
              <a:buFont typeface="Wingdings 2" pitchFamily="18" charset="2"/>
              <a:buChar char="¡"/>
              <a:defRPr sz="2000">
                <a:solidFill>
                  <a:schemeClr val="tx1"/>
                </a:solidFill>
                <a:latin typeface="+mn-lt"/>
                <a:ea typeface="+mn-ea"/>
              </a:defRPr>
            </a:lvl9pPr>
          </a:lstStyle>
          <a:p>
            <a:r>
              <a:rPr lang="zh-CN" altLang="en-US" kern="0" dirty="0"/>
              <a:t>     朝乐门 </a:t>
            </a:r>
            <a:endParaRPr lang="en-US" altLang="zh-CN" kern="0" dirty="0"/>
          </a:p>
          <a:p>
            <a:pPr marL="457200" lvl="1" indent="0">
              <a:buFont typeface="Wingdings" pitchFamily="2" charset="2"/>
              <a:buNone/>
            </a:pPr>
            <a:r>
              <a:rPr lang="zh-CN" altLang="en-US" kern="0" dirty="0"/>
              <a:t>中国人民大学</a:t>
            </a:r>
            <a:endParaRPr lang="en-US" altLang="zh-CN" kern="0" dirty="0"/>
          </a:p>
          <a:p>
            <a:pPr marL="457200" lvl="1" indent="0">
              <a:buFont typeface="Wingdings" pitchFamily="2" charset="2"/>
              <a:buNone/>
            </a:pPr>
            <a:r>
              <a:rPr lang="en-US" altLang="zh-CN" kern="0" dirty="0"/>
              <a:t>chaolemen@ruc.edu.cn</a:t>
            </a:r>
            <a:endParaRPr lang="zh-CN" altLang="en-US" kern="0" dirty="0"/>
          </a:p>
        </p:txBody>
      </p:sp>
    </p:spTree>
    <p:extLst>
      <p:ext uri="{BB962C8B-B14F-4D97-AF65-F5344CB8AC3E}">
        <p14:creationId xmlns:p14="http://schemas.microsoft.com/office/powerpoint/2010/main" val="2608795484"/>
      </p:ext>
    </p:extLst>
  </p:cSld>
  <p:clrMapOvr>
    <a:masterClrMapping/>
  </p:clrMapOvr>
  <p:transition>
    <p:blinds dir="ver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315A3D9C-2CAE-4E3C-B0A7-791D9A7257B0}"/>
              </a:ext>
            </a:extLst>
          </p:cNvPr>
          <p:cNvSpPr txBox="1"/>
          <p:nvPr/>
        </p:nvSpPr>
        <p:spPr>
          <a:xfrm>
            <a:off x="839416" y="908720"/>
            <a:ext cx="6111814" cy="381066"/>
          </a:xfrm>
          <a:prstGeom prst="rect">
            <a:avLst/>
          </a:prstGeom>
          <a:noFill/>
        </p:spPr>
        <p:txBody>
          <a:bodyPr wrap="square">
            <a:spAutoFit/>
          </a:bodyPr>
          <a:lstStyle/>
          <a:p>
            <a:pPr>
              <a:lnSpc>
                <a:spcPct val="110000"/>
              </a:lnSpc>
            </a:pPr>
            <a:r>
              <a:rPr lang="en-US" altLang="zh-CN" sz="1800" b="1" kern="100" dirty="0">
                <a:solidFill>
                  <a:srgbClr val="00B0F0"/>
                </a:solidFill>
                <a:effectLst/>
                <a:latin typeface="等线 Light" panose="02010600030101010101" pitchFamily="2" charset="-122"/>
                <a:ea typeface="等线 Light" panose="02010600030101010101" pitchFamily="2" charset="-122"/>
                <a:cs typeface="Times New Roman" panose="02020603050405020304" pitchFamily="18" charset="0"/>
              </a:rPr>
              <a:t>3.2.3 </a:t>
            </a:r>
            <a:r>
              <a:rPr lang="zh-CN" altLang="zh-CN" sz="1800" b="1" kern="100" dirty="0">
                <a:solidFill>
                  <a:srgbClr val="00B0F0"/>
                </a:solidFill>
                <a:effectLst/>
                <a:latin typeface="等线 Light" panose="02010600030101010101" pitchFamily="2" charset="-122"/>
                <a:ea typeface="华文中宋" panose="02010600040101010101" pitchFamily="2" charset="-122"/>
                <a:cs typeface="Times New Roman" panose="02020603050405020304" pitchFamily="18" charset="0"/>
              </a:rPr>
              <a:t>设定共同情景原则</a:t>
            </a:r>
            <a:endParaRPr lang="zh-CN" altLang="zh-CN" sz="1800" b="1" kern="100" dirty="0">
              <a:solidFill>
                <a:srgbClr val="00B0F0"/>
              </a:solidFill>
              <a:effectLst/>
              <a:latin typeface="等线 Light" panose="02010600030101010101" pitchFamily="2" charset="-122"/>
              <a:ea typeface="等线 Light" panose="02010600030101010101" pitchFamily="2" charset="-122"/>
              <a:cs typeface="Times New Roman" panose="02020603050405020304" pitchFamily="18" charset="0"/>
            </a:endParaRPr>
          </a:p>
        </p:txBody>
      </p:sp>
      <p:sp>
        <p:nvSpPr>
          <p:cNvPr id="5" name="文本框 4">
            <a:extLst>
              <a:ext uri="{FF2B5EF4-FFF2-40B4-BE49-F238E27FC236}">
                <a16:creationId xmlns:a16="http://schemas.microsoft.com/office/drawing/2014/main" id="{AD42A989-C986-422F-A0E3-558FA6129ED3}"/>
              </a:ext>
            </a:extLst>
          </p:cNvPr>
          <p:cNvSpPr txBox="1"/>
          <p:nvPr/>
        </p:nvSpPr>
        <p:spPr>
          <a:xfrm>
            <a:off x="1803646" y="1844824"/>
            <a:ext cx="8584708" cy="3264996"/>
          </a:xfrm>
          <a:prstGeom prst="rect">
            <a:avLst/>
          </a:prstGeom>
          <a:noFill/>
        </p:spPr>
        <p:txBody>
          <a:bodyPr wrap="square">
            <a:spAutoFit/>
          </a:bodyPr>
          <a:lstStyle/>
          <a:p>
            <a:pPr indent="266700">
              <a:lnSpc>
                <a:spcPct val="150000"/>
              </a:lnSpc>
            </a:pPr>
            <a:r>
              <a:rPr lang="en-US" altLang="zh-CN" sz="2000" kern="0" dirty="0">
                <a:solidFill>
                  <a:schemeClr val="accent1">
                    <a:lumMod val="75000"/>
                  </a:schemeClr>
                </a:solidFill>
                <a:latin typeface="Georgia" panose="02040502050405020303" pitchFamily="18" charset="0"/>
              </a:rPr>
              <a:t>    </a:t>
            </a:r>
            <a:r>
              <a:rPr lang="zh-CN" altLang="zh-CN" sz="2000" kern="0" dirty="0">
                <a:solidFill>
                  <a:schemeClr val="accent1">
                    <a:lumMod val="75000"/>
                  </a:schemeClr>
                </a:solidFill>
                <a:latin typeface="Georgia" panose="02040502050405020303" pitchFamily="18" charset="0"/>
              </a:rPr>
              <a:t>在数据的故事化描述过程中，叙述者尽量与目标受众共享相同或相似的情景，将故事内容与受众的经验和知识相关联起来，进而达到与受众共鸣的目的。</a:t>
            </a:r>
          </a:p>
          <a:p>
            <a:pPr indent="266700">
              <a:lnSpc>
                <a:spcPct val="150000"/>
              </a:lnSpc>
            </a:pPr>
            <a:r>
              <a:rPr lang="en-US" altLang="zh-CN" sz="2000" kern="0" dirty="0">
                <a:solidFill>
                  <a:schemeClr val="accent1">
                    <a:lumMod val="75000"/>
                  </a:schemeClr>
                </a:solidFill>
                <a:latin typeface="Georgia" panose="02040502050405020303" pitchFamily="18" charset="0"/>
              </a:rPr>
              <a:t>    </a:t>
            </a:r>
            <a:r>
              <a:rPr lang="zh-CN" altLang="zh-CN" sz="2000" kern="0" dirty="0">
                <a:solidFill>
                  <a:schemeClr val="accent1">
                    <a:lumMod val="75000"/>
                  </a:schemeClr>
                </a:solidFill>
                <a:latin typeface="Georgia" panose="02040502050405020303" pitchFamily="18" charset="0"/>
              </a:rPr>
              <a:t>需要注意的是，叙述者应避免因过于追求“共同情景”，而导致“受众在故事中仅仅看到了叙述人，而找不到新信息和知识”。因此，数据故事化描述之前需要“了解目标受众”，只有真正了解目标受众，与受众产生共鸣，才能达到与目标受众共享相同或相似情景的目的。</a:t>
            </a:r>
          </a:p>
        </p:txBody>
      </p:sp>
    </p:spTree>
    <p:extLst>
      <p:ext uri="{BB962C8B-B14F-4D97-AF65-F5344CB8AC3E}">
        <p14:creationId xmlns:p14="http://schemas.microsoft.com/office/powerpoint/2010/main" val="2511229496"/>
      </p:ext>
    </p:extLst>
  </p:cSld>
  <p:clrMapOvr>
    <a:masterClrMapping/>
  </p:clrMapOvr>
  <p:transition>
    <p:blinds dir="ver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850458B6-B89B-4A5B-989F-13731E7DCEB1}"/>
              </a:ext>
            </a:extLst>
          </p:cNvPr>
          <p:cNvSpPr txBox="1"/>
          <p:nvPr/>
        </p:nvSpPr>
        <p:spPr>
          <a:xfrm>
            <a:off x="551384" y="880601"/>
            <a:ext cx="6111814" cy="369332"/>
          </a:xfrm>
          <a:prstGeom prst="rect">
            <a:avLst/>
          </a:prstGeom>
          <a:noFill/>
        </p:spPr>
        <p:txBody>
          <a:bodyPr wrap="square">
            <a:spAutoFit/>
          </a:bodyPr>
          <a:lstStyle/>
          <a:p>
            <a:r>
              <a:rPr lang="en-US" altLang="zh-CN" b="1" kern="100" dirty="0">
                <a:solidFill>
                  <a:srgbClr val="00B0F0"/>
                </a:solidFill>
                <a:latin typeface="等线 Light" panose="02010600030101010101" pitchFamily="2" charset="-122"/>
                <a:ea typeface="华文中宋" panose="02010600040101010101" pitchFamily="2" charset="-122"/>
                <a:cs typeface="Times New Roman" panose="02020603050405020304" pitchFamily="18" charset="0"/>
              </a:rPr>
              <a:t>3.2.4 .</a:t>
            </a:r>
            <a:r>
              <a:rPr lang="zh-CN" altLang="zh-CN" b="1" kern="100" dirty="0">
                <a:solidFill>
                  <a:srgbClr val="00B0F0"/>
                </a:solidFill>
                <a:latin typeface="等线 Light" panose="02010600030101010101" pitchFamily="2" charset="-122"/>
                <a:ea typeface="华文中宋" panose="02010600040101010101" pitchFamily="2" charset="-122"/>
                <a:cs typeface="Times New Roman" panose="02020603050405020304" pitchFamily="18" charset="0"/>
              </a:rPr>
              <a:t>体验式叙述原则</a:t>
            </a:r>
            <a:endParaRPr lang="zh-CN" altLang="en-US" b="1" kern="100" dirty="0">
              <a:solidFill>
                <a:srgbClr val="00B0F0"/>
              </a:solidFill>
              <a:latin typeface="等线 Light" panose="02010600030101010101" pitchFamily="2" charset="-122"/>
              <a:ea typeface="华文中宋" panose="02010600040101010101" pitchFamily="2" charset="-122"/>
              <a:cs typeface="Times New Roman" panose="02020603050405020304" pitchFamily="18" charset="0"/>
            </a:endParaRPr>
          </a:p>
        </p:txBody>
      </p:sp>
      <p:sp>
        <p:nvSpPr>
          <p:cNvPr id="5" name="文本框 4">
            <a:extLst>
              <a:ext uri="{FF2B5EF4-FFF2-40B4-BE49-F238E27FC236}">
                <a16:creationId xmlns:a16="http://schemas.microsoft.com/office/drawing/2014/main" id="{769FFFFA-0BFC-4770-978F-B9DE70AA1DB3}"/>
              </a:ext>
            </a:extLst>
          </p:cNvPr>
          <p:cNvSpPr txBox="1"/>
          <p:nvPr/>
        </p:nvSpPr>
        <p:spPr>
          <a:xfrm>
            <a:off x="1551404" y="1256005"/>
            <a:ext cx="8584708" cy="1418337"/>
          </a:xfrm>
          <a:prstGeom prst="rect">
            <a:avLst/>
          </a:prstGeom>
          <a:noFill/>
        </p:spPr>
        <p:txBody>
          <a:bodyPr wrap="square">
            <a:spAutoFit/>
          </a:bodyPr>
          <a:lstStyle/>
          <a:p>
            <a:pPr indent="266700">
              <a:lnSpc>
                <a:spcPct val="150000"/>
              </a:lnSpc>
            </a:pPr>
            <a:r>
              <a:rPr lang="en-US" altLang="zh-CN" sz="2000" kern="0" dirty="0">
                <a:solidFill>
                  <a:schemeClr val="accent1">
                    <a:lumMod val="75000"/>
                  </a:schemeClr>
                </a:solidFill>
                <a:latin typeface="Georgia" panose="02040502050405020303" pitchFamily="18" charset="0"/>
              </a:rPr>
              <a:t>    </a:t>
            </a:r>
            <a:r>
              <a:rPr lang="zh-CN" altLang="zh-CN" sz="2000" kern="0" dirty="0">
                <a:solidFill>
                  <a:schemeClr val="accent1">
                    <a:lumMod val="75000"/>
                  </a:schemeClr>
                </a:solidFill>
                <a:latin typeface="Georgia" panose="02040502050405020303" pitchFamily="18" charset="0"/>
              </a:rPr>
              <a:t>数据的故事化过程尽量用第一人称或第二人称表达，确保在故事中嵌入了叙述者自己亲身的经历、知识和思考，设置一些与目标受众不断“交互环节”，避免故事内容“既看不到叙述人，也不涉及到受众”。</a:t>
            </a:r>
          </a:p>
        </p:txBody>
      </p:sp>
      <p:sp>
        <p:nvSpPr>
          <p:cNvPr id="4" name="文本框 3">
            <a:extLst>
              <a:ext uri="{FF2B5EF4-FFF2-40B4-BE49-F238E27FC236}">
                <a16:creationId xmlns:a16="http://schemas.microsoft.com/office/drawing/2014/main" id="{2C118352-52D5-48D5-9266-2847CD3B1736}"/>
              </a:ext>
            </a:extLst>
          </p:cNvPr>
          <p:cNvSpPr txBox="1"/>
          <p:nvPr/>
        </p:nvSpPr>
        <p:spPr>
          <a:xfrm>
            <a:off x="551384" y="3356992"/>
            <a:ext cx="6111814" cy="369332"/>
          </a:xfrm>
          <a:prstGeom prst="rect">
            <a:avLst/>
          </a:prstGeom>
          <a:noFill/>
        </p:spPr>
        <p:txBody>
          <a:bodyPr wrap="square">
            <a:spAutoFit/>
          </a:bodyPr>
          <a:lstStyle/>
          <a:p>
            <a:r>
              <a:rPr lang="en-US" altLang="zh-CN" b="1" kern="100" dirty="0">
                <a:solidFill>
                  <a:srgbClr val="00B0F0"/>
                </a:solidFill>
                <a:latin typeface="等线 Light" panose="02010600030101010101" pitchFamily="2" charset="-122"/>
                <a:ea typeface="华文中宋" panose="02010600040101010101" pitchFamily="2" charset="-122"/>
                <a:cs typeface="Times New Roman" panose="02020603050405020304" pitchFamily="18" charset="0"/>
              </a:rPr>
              <a:t>3.2.5.</a:t>
            </a:r>
            <a:r>
              <a:rPr lang="zh-CN" altLang="zh-CN" b="1" kern="100" dirty="0">
                <a:solidFill>
                  <a:srgbClr val="00B0F0"/>
                </a:solidFill>
                <a:latin typeface="等线 Light" panose="02010600030101010101" pitchFamily="2" charset="-122"/>
                <a:ea typeface="华文中宋" panose="02010600040101010101" pitchFamily="2" charset="-122"/>
                <a:cs typeface="Times New Roman" panose="02020603050405020304" pitchFamily="18" charset="0"/>
              </a:rPr>
              <a:t>个性化定制原则</a:t>
            </a:r>
            <a:endParaRPr lang="zh-CN" altLang="en-US" b="1" kern="100" dirty="0">
              <a:solidFill>
                <a:srgbClr val="00B0F0"/>
              </a:solidFill>
              <a:latin typeface="等线 Light" panose="02010600030101010101" pitchFamily="2" charset="-122"/>
              <a:ea typeface="华文中宋" panose="02010600040101010101" pitchFamily="2" charset="-122"/>
              <a:cs typeface="Times New Roman" panose="02020603050405020304" pitchFamily="18" charset="0"/>
            </a:endParaRPr>
          </a:p>
        </p:txBody>
      </p:sp>
      <p:sp>
        <p:nvSpPr>
          <p:cNvPr id="6" name="文本框 5">
            <a:extLst>
              <a:ext uri="{FF2B5EF4-FFF2-40B4-BE49-F238E27FC236}">
                <a16:creationId xmlns:a16="http://schemas.microsoft.com/office/drawing/2014/main" id="{EEFBEAFD-29C5-48BE-996A-8EA2DCD3D1BD}"/>
              </a:ext>
            </a:extLst>
          </p:cNvPr>
          <p:cNvSpPr txBox="1"/>
          <p:nvPr/>
        </p:nvSpPr>
        <p:spPr>
          <a:xfrm>
            <a:off x="1631504" y="3726324"/>
            <a:ext cx="8728724" cy="1418337"/>
          </a:xfrm>
          <a:prstGeom prst="rect">
            <a:avLst/>
          </a:prstGeom>
          <a:noFill/>
        </p:spPr>
        <p:txBody>
          <a:bodyPr wrap="square">
            <a:spAutoFit/>
          </a:bodyPr>
          <a:lstStyle/>
          <a:p>
            <a:pPr indent="266700">
              <a:lnSpc>
                <a:spcPct val="150000"/>
              </a:lnSpc>
            </a:pPr>
            <a:r>
              <a:rPr lang="en-US" altLang="zh-CN" sz="2000" kern="0" dirty="0">
                <a:solidFill>
                  <a:schemeClr val="accent1">
                    <a:lumMod val="75000"/>
                  </a:schemeClr>
                </a:solidFill>
                <a:latin typeface="Georgia" panose="02040502050405020303" pitchFamily="18" charset="0"/>
              </a:rPr>
              <a:t>    </a:t>
            </a:r>
            <a:r>
              <a:rPr lang="zh-CN" altLang="zh-CN" sz="2000" kern="0" dirty="0">
                <a:solidFill>
                  <a:schemeClr val="accent1">
                    <a:lumMod val="75000"/>
                  </a:schemeClr>
                </a:solidFill>
                <a:latin typeface="Georgia" panose="02040502050405020303" pitchFamily="18" charset="0"/>
              </a:rPr>
              <a:t>故事情景的选择及叙述方式应根据目标受众的知识能力、兴趣爱好、利益焦点来决定，避免由于“一则故事走天下”而导致的目标受众对故事‘不感兴趣’，甚至‘听不懂’的情况出现。</a:t>
            </a:r>
          </a:p>
        </p:txBody>
      </p:sp>
    </p:spTree>
    <p:extLst>
      <p:ext uri="{BB962C8B-B14F-4D97-AF65-F5344CB8AC3E}">
        <p14:creationId xmlns:p14="http://schemas.microsoft.com/office/powerpoint/2010/main" val="3963077536"/>
      </p:ext>
    </p:extLst>
  </p:cSld>
  <p:clrMapOvr>
    <a:masterClrMapping/>
  </p:clrMapOvr>
  <p:transition>
    <p:blinds dir="ver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BAA10F26-92FA-4D88-999E-106C7715CA56}"/>
              </a:ext>
            </a:extLst>
          </p:cNvPr>
          <p:cNvSpPr txBox="1"/>
          <p:nvPr/>
        </p:nvSpPr>
        <p:spPr>
          <a:xfrm>
            <a:off x="839416" y="1052736"/>
            <a:ext cx="6111814" cy="381066"/>
          </a:xfrm>
          <a:prstGeom prst="rect">
            <a:avLst/>
          </a:prstGeom>
          <a:noFill/>
        </p:spPr>
        <p:txBody>
          <a:bodyPr wrap="square">
            <a:spAutoFit/>
          </a:bodyPr>
          <a:lstStyle/>
          <a:p>
            <a:pPr>
              <a:lnSpc>
                <a:spcPct val="110000"/>
              </a:lnSpc>
            </a:pPr>
            <a:r>
              <a:rPr lang="en-US" altLang="zh-CN" sz="1800" b="1" kern="100" dirty="0">
                <a:solidFill>
                  <a:srgbClr val="00B0F0"/>
                </a:solidFill>
                <a:effectLst/>
                <a:latin typeface="等线 Light" panose="02010600030101010101" pitchFamily="2" charset="-122"/>
                <a:ea typeface="等线 Light" panose="02010600030101010101" pitchFamily="2" charset="-122"/>
                <a:cs typeface="Times New Roman" panose="02020603050405020304" pitchFamily="18" charset="0"/>
              </a:rPr>
              <a:t>3.2.6 </a:t>
            </a:r>
            <a:r>
              <a:rPr lang="zh-CN" altLang="zh-CN" sz="1800" b="1" kern="100" dirty="0">
                <a:solidFill>
                  <a:srgbClr val="00B0F0"/>
                </a:solidFill>
                <a:effectLst/>
                <a:latin typeface="等线 Light" panose="02010600030101010101" pitchFamily="2" charset="-122"/>
                <a:ea typeface="华文中宋" panose="02010600040101010101" pitchFamily="2" charset="-122"/>
                <a:cs typeface="Times New Roman" panose="02020603050405020304" pitchFamily="18" charset="0"/>
              </a:rPr>
              <a:t>有效性利用原则</a:t>
            </a:r>
            <a:endParaRPr lang="zh-CN" altLang="zh-CN" sz="1800" b="1" kern="100" dirty="0">
              <a:solidFill>
                <a:srgbClr val="00B0F0"/>
              </a:solidFill>
              <a:effectLst/>
              <a:latin typeface="等线 Light" panose="02010600030101010101" pitchFamily="2" charset="-122"/>
              <a:ea typeface="等线 Light" panose="02010600030101010101" pitchFamily="2" charset="-122"/>
              <a:cs typeface="Times New Roman" panose="02020603050405020304" pitchFamily="18" charset="0"/>
            </a:endParaRPr>
          </a:p>
        </p:txBody>
      </p:sp>
      <p:sp>
        <p:nvSpPr>
          <p:cNvPr id="5" name="文本框 4">
            <a:extLst>
              <a:ext uri="{FF2B5EF4-FFF2-40B4-BE49-F238E27FC236}">
                <a16:creationId xmlns:a16="http://schemas.microsoft.com/office/drawing/2014/main" id="{B8225723-A10B-4804-8BD0-E0BD631BE86A}"/>
              </a:ext>
            </a:extLst>
          </p:cNvPr>
          <p:cNvSpPr txBox="1"/>
          <p:nvPr/>
        </p:nvSpPr>
        <p:spPr>
          <a:xfrm>
            <a:off x="1631504" y="2132856"/>
            <a:ext cx="9145016" cy="2341667"/>
          </a:xfrm>
          <a:prstGeom prst="rect">
            <a:avLst/>
          </a:prstGeom>
          <a:noFill/>
        </p:spPr>
        <p:txBody>
          <a:bodyPr wrap="square">
            <a:spAutoFit/>
          </a:bodyPr>
          <a:lstStyle/>
          <a:p>
            <a:pPr indent="266700">
              <a:lnSpc>
                <a:spcPct val="150000"/>
              </a:lnSpc>
            </a:pPr>
            <a:r>
              <a:rPr lang="en-US" altLang="zh-CN" sz="2000" kern="0" dirty="0">
                <a:solidFill>
                  <a:schemeClr val="accent1">
                    <a:lumMod val="75000"/>
                  </a:schemeClr>
                </a:solidFill>
                <a:latin typeface="Georgia" panose="02040502050405020303" pitchFamily="18" charset="0"/>
              </a:rPr>
              <a:t>    </a:t>
            </a:r>
            <a:r>
              <a:rPr lang="zh-CN" altLang="zh-CN" sz="2000" kern="0" dirty="0">
                <a:solidFill>
                  <a:schemeClr val="accent1">
                    <a:lumMod val="75000"/>
                  </a:schemeClr>
                </a:solidFill>
                <a:latin typeface="Georgia" panose="02040502050405020303" pitchFamily="18" charset="0"/>
              </a:rPr>
              <a:t>有时，故事化描述并不一定为最有效的数据表达方式。</a:t>
            </a:r>
            <a:endParaRPr lang="en-US" altLang="zh-CN" sz="2000" kern="0" dirty="0">
              <a:solidFill>
                <a:schemeClr val="accent1">
                  <a:lumMod val="75000"/>
                </a:schemeClr>
              </a:solidFill>
              <a:latin typeface="Georgia" panose="02040502050405020303" pitchFamily="18" charset="0"/>
            </a:endParaRPr>
          </a:p>
          <a:p>
            <a:pPr indent="266700">
              <a:lnSpc>
                <a:spcPct val="150000"/>
              </a:lnSpc>
            </a:pPr>
            <a:r>
              <a:rPr lang="en-US" altLang="zh-CN" sz="2000" kern="0" dirty="0">
                <a:solidFill>
                  <a:schemeClr val="accent1">
                    <a:lumMod val="75000"/>
                  </a:schemeClr>
                </a:solidFill>
                <a:latin typeface="Georgia" panose="02040502050405020303" pitchFamily="18" charset="0"/>
              </a:rPr>
              <a:t>    </a:t>
            </a:r>
            <a:r>
              <a:rPr lang="zh-CN" altLang="zh-CN" sz="2000" kern="0" dirty="0">
                <a:solidFill>
                  <a:schemeClr val="accent1">
                    <a:lumMod val="75000"/>
                  </a:schemeClr>
                </a:solidFill>
                <a:latin typeface="Georgia" panose="02040502050405020303" pitchFamily="18" charset="0"/>
              </a:rPr>
              <a:t>在故事化描述之前，数据科学家需要进行不同数据表达（如可视化表达、故事化描述等）的预期效果进行对比分析，在原始数据和目标受众已确定条件下，应论证故事化描述方法的适用性和有效性</a:t>
            </a:r>
            <a:r>
              <a:rPr lang="zh-CN" altLang="en-US" sz="2000" kern="0" dirty="0">
                <a:solidFill>
                  <a:schemeClr val="accent1">
                    <a:lumMod val="75000"/>
                  </a:schemeClr>
                </a:solidFill>
                <a:latin typeface="Georgia" panose="02040502050405020303" pitchFamily="18" charset="0"/>
              </a:rPr>
              <a:t>。</a:t>
            </a:r>
            <a:r>
              <a:rPr lang="zh-CN" altLang="zh-CN" sz="2000" kern="0" dirty="0">
                <a:solidFill>
                  <a:schemeClr val="accent1">
                    <a:lumMod val="75000"/>
                  </a:schemeClr>
                </a:solidFill>
                <a:latin typeface="Georgia" panose="02040502050405020303" pitchFamily="18" charset="0"/>
              </a:rPr>
              <a:t>有必要时，应综合运用数据的可视化表达与故事化描述方法等不同方法，达到数据故事化表达的最终目的。</a:t>
            </a:r>
          </a:p>
        </p:txBody>
      </p:sp>
    </p:spTree>
    <p:extLst>
      <p:ext uri="{BB962C8B-B14F-4D97-AF65-F5344CB8AC3E}">
        <p14:creationId xmlns:p14="http://schemas.microsoft.com/office/powerpoint/2010/main" val="3315688029"/>
      </p:ext>
    </p:extLst>
  </p:cSld>
  <p:clrMapOvr>
    <a:masterClrMapping/>
  </p:clrMapOvr>
  <p:transition>
    <p:blinds dir="ver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D81E195B-E74A-4515-975B-B456B9A333B0}"/>
              </a:ext>
            </a:extLst>
          </p:cNvPr>
          <p:cNvSpPr txBox="1"/>
          <p:nvPr/>
        </p:nvSpPr>
        <p:spPr>
          <a:xfrm>
            <a:off x="839416" y="980728"/>
            <a:ext cx="6111814" cy="381066"/>
          </a:xfrm>
          <a:prstGeom prst="rect">
            <a:avLst/>
          </a:prstGeom>
          <a:noFill/>
        </p:spPr>
        <p:txBody>
          <a:bodyPr wrap="square">
            <a:spAutoFit/>
          </a:bodyPr>
          <a:lstStyle/>
          <a:p>
            <a:pPr>
              <a:lnSpc>
                <a:spcPct val="110000"/>
              </a:lnSpc>
            </a:pPr>
            <a:r>
              <a:rPr lang="en-US" altLang="zh-CN" sz="1800" b="1" kern="100" dirty="0">
                <a:solidFill>
                  <a:srgbClr val="00B0F0"/>
                </a:solidFill>
                <a:effectLst/>
                <a:latin typeface="等线 Light" panose="02010600030101010101" pitchFamily="2" charset="-122"/>
                <a:ea typeface="等线 Light" panose="02010600030101010101" pitchFamily="2" charset="-122"/>
                <a:cs typeface="Times New Roman" panose="02020603050405020304" pitchFamily="18" charset="0"/>
              </a:rPr>
              <a:t>3.2.7   3C</a:t>
            </a:r>
            <a:r>
              <a:rPr lang="zh-CN" altLang="zh-CN" sz="1800" b="1" kern="100" dirty="0">
                <a:solidFill>
                  <a:srgbClr val="00B0F0"/>
                </a:solidFill>
                <a:effectLst/>
                <a:latin typeface="等线 Light" panose="02010600030101010101" pitchFamily="2" charset="-122"/>
                <a:ea typeface="华文中宋" panose="02010600040101010101" pitchFamily="2" charset="-122"/>
                <a:cs typeface="Times New Roman" panose="02020603050405020304" pitchFamily="18" charset="0"/>
              </a:rPr>
              <a:t>原则</a:t>
            </a:r>
            <a:endParaRPr lang="zh-CN" altLang="zh-CN" sz="1800" b="1" kern="100" dirty="0">
              <a:solidFill>
                <a:srgbClr val="00B0F0"/>
              </a:solidFill>
              <a:effectLst/>
              <a:latin typeface="等线 Light" panose="02010600030101010101" pitchFamily="2" charset="-122"/>
              <a:ea typeface="等线 Light" panose="02010600030101010101" pitchFamily="2" charset="-122"/>
              <a:cs typeface="Times New Roman" panose="02020603050405020304" pitchFamily="18" charset="0"/>
            </a:endParaRPr>
          </a:p>
        </p:txBody>
      </p:sp>
      <p:sp>
        <p:nvSpPr>
          <p:cNvPr id="5" name="文本框 4">
            <a:extLst>
              <a:ext uri="{FF2B5EF4-FFF2-40B4-BE49-F238E27FC236}">
                <a16:creationId xmlns:a16="http://schemas.microsoft.com/office/drawing/2014/main" id="{9F9438CA-7349-4063-841C-E0D751BC201E}"/>
              </a:ext>
            </a:extLst>
          </p:cNvPr>
          <p:cNvSpPr txBox="1"/>
          <p:nvPr/>
        </p:nvSpPr>
        <p:spPr>
          <a:xfrm>
            <a:off x="1343472" y="2110379"/>
            <a:ext cx="4257338" cy="2803332"/>
          </a:xfrm>
          <a:prstGeom prst="rect">
            <a:avLst/>
          </a:prstGeom>
          <a:noFill/>
        </p:spPr>
        <p:txBody>
          <a:bodyPr wrap="square">
            <a:spAutoFit/>
          </a:bodyPr>
          <a:lstStyle/>
          <a:p>
            <a:pPr indent="266700">
              <a:lnSpc>
                <a:spcPct val="150000"/>
              </a:lnSpc>
            </a:pPr>
            <a:r>
              <a:rPr lang="en-US" altLang="zh-CN" sz="2000" kern="0" dirty="0">
                <a:solidFill>
                  <a:schemeClr val="accent1">
                    <a:lumMod val="75000"/>
                  </a:schemeClr>
                </a:solidFill>
                <a:latin typeface="Georgia" panose="02040502050405020303" pitchFamily="18" charset="0"/>
              </a:rPr>
              <a:t>   </a:t>
            </a:r>
            <a:r>
              <a:rPr lang="zh-CN" altLang="zh-CN" sz="2000" kern="0" dirty="0">
                <a:solidFill>
                  <a:schemeClr val="accent1">
                    <a:lumMod val="75000"/>
                  </a:schemeClr>
                </a:solidFill>
                <a:latin typeface="Georgia" panose="02040502050405020303" pitchFamily="18" charset="0"/>
              </a:rPr>
              <a:t>数据故事的创作者和叙述者应将</a:t>
            </a:r>
            <a:r>
              <a:rPr lang="en-US" altLang="zh-CN" sz="2000" kern="0" dirty="0">
                <a:solidFill>
                  <a:schemeClr val="accent1">
                    <a:lumMod val="75000"/>
                  </a:schemeClr>
                </a:solidFill>
                <a:latin typeface="Georgia" panose="02040502050405020303" pitchFamily="18" charset="0"/>
              </a:rPr>
              <a:t>3C</a:t>
            </a:r>
            <a:r>
              <a:rPr lang="zh-CN" altLang="zh-CN" sz="2000" kern="0" dirty="0">
                <a:solidFill>
                  <a:schemeClr val="accent1">
                    <a:lumMod val="75000"/>
                  </a:schemeClr>
                </a:solidFill>
                <a:latin typeface="Georgia" panose="02040502050405020303" pitchFamily="18" charset="0"/>
              </a:rPr>
              <a:t>原则（创造性地设计、好奇性地提出问题、批判性地思考）融入数据的故事化描述工作中，实现数据故事化描述的增值，避免数据故事化的枯燥乏味。</a:t>
            </a:r>
          </a:p>
        </p:txBody>
      </p:sp>
      <p:pic>
        <p:nvPicPr>
          <p:cNvPr id="6" name="图片 5">
            <a:extLst>
              <a:ext uri="{FF2B5EF4-FFF2-40B4-BE49-F238E27FC236}">
                <a16:creationId xmlns:a16="http://schemas.microsoft.com/office/drawing/2014/main" id="{4FE53F6C-73EE-4C31-8599-D5FE675A697E}"/>
              </a:ext>
            </a:extLst>
          </p:cNvPr>
          <p:cNvPicPr>
            <a:picLocks noChangeAspect="1"/>
          </p:cNvPicPr>
          <p:nvPr/>
        </p:nvPicPr>
        <p:blipFill>
          <a:blip r:embed="rId2"/>
          <a:stretch>
            <a:fillRect/>
          </a:stretch>
        </p:blipFill>
        <p:spPr>
          <a:xfrm>
            <a:off x="6456040" y="1524829"/>
            <a:ext cx="3775151" cy="3235844"/>
          </a:xfrm>
          <a:prstGeom prst="rect">
            <a:avLst/>
          </a:prstGeom>
        </p:spPr>
      </p:pic>
      <p:sp>
        <p:nvSpPr>
          <p:cNvPr id="8" name="文本框 7">
            <a:extLst>
              <a:ext uri="{FF2B5EF4-FFF2-40B4-BE49-F238E27FC236}">
                <a16:creationId xmlns:a16="http://schemas.microsoft.com/office/drawing/2014/main" id="{0ADBEF30-CECC-41C8-99C7-D87459F30345}"/>
              </a:ext>
            </a:extLst>
          </p:cNvPr>
          <p:cNvSpPr txBox="1"/>
          <p:nvPr/>
        </p:nvSpPr>
        <p:spPr>
          <a:xfrm>
            <a:off x="5303912" y="5094588"/>
            <a:ext cx="6111814" cy="346120"/>
          </a:xfrm>
          <a:prstGeom prst="rect">
            <a:avLst/>
          </a:prstGeom>
          <a:noFill/>
        </p:spPr>
        <p:txBody>
          <a:bodyPr wrap="square">
            <a:spAutoFit/>
          </a:bodyPr>
          <a:lstStyle/>
          <a:p>
            <a:pPr indent="266700" algn="ctr" fontAlgn="base">
              <a:lnSpc>
                <a:spcPct val="110000"/>
              </a:lnSpc>
            </a:pPr>
            <a:r>
              <a:rPr lang="zh-CN" altLang="zh-CN" sz="1600" kern="0" dirty="0">
                <a:solidFill>
                  <a:schemeClr val="accent1">
                    <a:lumMod val="75000"/>
                  </a:schemeClr>
                </a:solidFill>
                <a:effectLst/>
                <a:latin typeface="Times New Roman" panose="02020603050405020304" pitchFamily="18" charset="0"/>
                <a:ea typeface="宋体" panose="02010600030101010101" pitchFamily="2" charset="-122"/>
                <a:cs typeface="Times New Roman" panose="02020603050405020304" pitchFamily="18" charset="0"/>
              </a:rPr>
              <a:t>图</a:t>
            </a:r>
            <a:r>
              <a:rPr lang="en-US" altLang="zh-CN" sz="1600" kern="0" dirty="0">
                <a:solidFill>
                  <a:schemeClr val="accent1">
                    <a:lumMod val="75000"/>
                  </a:schemeClr>
                </a:solidFill>
                <a:effectLst/>
                <a:latin typeface="Times New Roman" panose="02020603050405020304" pitchFamily="18" charset="0"/>
                <a:ea typeface="等线" panose="02010600030101010101" pitchFamily="2" charset="-122"/>
                <a:cs typeface="Times New Roman" panose="02020603050405020304" pitchFamily="18" charset="0"/>
              </a:rPr>
              <a:t>3-5 </a:t>
            </a:r>
            <a:r>
              <a:rPr lang="zh-CN" altLang="zh-CN" sz="1600" kern="0" dirty="0">
                <a:solidFill>
                  <a:schemeClr val="accent1">
                    <a:lumMod val="75000"/>
                  </a:schemeClr>
                </a:solidFill>
                <a:effectLst/>
                <a:latin typeface="Times New Roman" panose="02020603050405020304" pitchFamily="18" charset="0"/>
                <a:ea typeface="宋体" panose="02010600030101010101" pitchFamily="2" charset="-122"/>
                <a:cs typeface="Times New Roman" panose="02020603050405020304" pitchFamily="18" charset="0"/>
              </a:rPr>
              <a:t>数据故事化的</a:t>
            </a:r>
            <a:r>
              <a:rPr lang="en-US" altLang="zh-CN" sz="1600" kern="0" dirty="0">
                <a:solidFill>
                  <a:schemeClr val="accent1">
                    <a:lumMod val="75000"/>
                  </a:schemeClr>
                </a:solidFill>
                <a:effectLst/>
                <a:latin typeface="Times New Roman" panose="02020603050405020304" pitchFamily="18" charset="0"/>
                <a:ea typeface="等线" panose="02010600030101010101" pitchFamily="2" charset="-122"/>
                <a:cs typeface="Times New Roman" panose="02020603050405020304" pitchFamily="18" charset="0"/>
              </a:rPr>
              <a:t>3C</a:t>
            </a:r>
            <a:r>
              <a:rPr lang="zh-CN" altLang="zh-CN" sz="1600" kern="0" dirty="0">
                <a:solidFill>
                  <a:schemeClr val="accent1">
                    <a:lumMod val="75000"/>
                  </a:schemeClr>
                </a:solidFill>
                <a:effectLst/>
                <a:latin typeface="Times New Roman" panose="02020603050405020304" pitchFamily="18" charset="0"/>
                <a:ea typeface="宋体" panose="02010600030101010101" pitchFamily="2" charset="-122"/>
                <a:cs typeface="Times New Roman" panose="02020603050405020304" pitchFamily="18" charset="0"/>
              </a:rPr>
              <a:t>原则</a:t>
            </a:r>
            <a:endParaRPr lang="zh-CN" altLang="zh-CN" sz="1600" kern="100" dirty="0">
              <a:solidFill>
                <a:schemeClr val="accent1">
                  <a:lumMod val="75000"/>
                </a:schemeClr>
              </a:solidFill>
              <a:effectLst/>
              <a:latin typeface="等线" panose="02010600030101010101" pitchFamily="2" charset="-122"/>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656915953"/>
      </p:ext>
    </p:extLst>
  </p:cSld>
  <p:clrMapOvr>
    <a:masterClrMapping/>
  </p:clrMapOvr>
  <p:transition>
    <p:blinds dir="ver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ctrTitle"/>
          </p:nvPr>
        </p:nvSpPr>
        <p:spPr/>
        <p:txBody>
          <a:bodyPr/>
          <a:lstStyle/>
          <a:p>
            <a:r>
              <a:rPr lang="en-US" altLang="zh-CN" dirty="0"/>
              <a:t>3.3</a:t>
            </a:r>
            <a:r>
              <a:rPr lang="zh-CN" altLang="zh-CN" dirty="0"/>
              <a:t>数据故事</a:t>
            </a:r>
            <a:r>
              <a:rPr lang="zh-CN" altLang="en-US" dirty="0"/>
              <a:t>化</a:t>
            </a:r>
            <a:r>
              <a:rPr lang="zh-CN" altLang="zh-CN" dirty="0"/>
              <a:t>的</a:t>
            </a:r>
            <a:r>
              <a:rPr lang="zh-CN" altLang="en-US" dirty="0"/>
              <a:t>流程</a:t>
            </a:r>
            <a:endParaRPr lang="zh-CN" altLang="zh-CN" dirty="0"/>
          </a:p>
        </p:txBody>
      </p:sp>
      <p:sp>
        <p:nvSpPr>
          <p:cNvPr id="8" name="副标题 6"/>
          <p:cNvSpPr>
            <a:spLocks noGrp="1"/>
          </p:cNvSpPr>
          <p:nvPr>
            <p:ph type="subTitle" idx="1"/>
          </p:nvPr>
        </p:nvSpPr>
        <p:spPr>
          <a:xfrm>
            <a:off x="3935760" y="4077072"/>
            <a:ext cx="4320480" cy="1752600"/>
          </a:xfrm>
        </p:spPr>
        <p:txBody>
          <a:bodyPr/>
          <a:lstStyle/>
          <a:p>
            <a:r>
              <a:rPr lang="en-US" altLang="zh-CN" sz="2000" dirty="0">
                <a:solidFill>
                  <a:schemeClr val="bg1">
                    <a:lumMod val="50000"/>
                  </a:schemeClr>
                </a:solidFill>
              </a:rPr>
              <a:t>▲3.2</a:t>
            </a:r>
            <a:r>
              <a:rPr lang="zh-CN" altLang="en-US" sz="2000" dirty="0">
                <a:solidFill>
                  <a:schemeClr val="bg1">
                    <a:lumMod val="50000"/>
                  </a:schemeClr>
                </a:solidFill>
              </a:rPr>
              <a:t>数据故事化的原则</a:t>
            </a:r>
            <a:endParaRPr lang="en-US" altLang="zh-CN" sz="2000" dirty="0">
              <a:solidFill>
                <a:schemeClr val="bg1">
                  <a:lumMod val="50000"/>
                </a:schemeClr>
              </a:solidFill>
            </a:endParaRPr>
          </a:p>
          <a:p>
            <a:endParaRPr lang="en-US" altLang="zh-CN" sz="2000" dirty="0">
              <a:solidFill>
                <a:schemeClr val="bg1">
                  <a:lumMod val="50000"/>
                </a:schemeClr>
              </a:solidFill>
            </a:endParaRPr>
          </a:p>
          <a:p>
            <a:r>
              <a:rPr lang="en-US" altLang="zh-CN" sz="2000" dirty="0"/>
              <a:t>▼3.4</a:t>
            </a:r>
            <a:r>
              <a:rPr lang="zh-CN" altLang="en-US" sz="2000" dirty="0"/>
              <a:t>数据故事化的模型</a:t>
            </a:r>
          </a:p>
        </p:txBody>
      </p:sp>
    </p:spTree>
    <p:extLst>
      <p:ext uri="{BB962C8B-B14F-4D97-AF65-F5344CB8AC3E}">
        <p14:creationId xmlns:p14="http://schemas.microsoft.com/office/powerpoint/2010/main" val="2976750586"/>
      </p:ext>
    </p:extLst>
  </p:cSld>
  <p:clrMapOvr>
    <a:masterClrMapping/>
  </p:clrMapOvr>
  <p:transition>
    <p:blinds dir="ver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2F72846-8800-4689-887B-DB8F5F2CD1DF}"/>
              </a:ext>
            </a:extLst>
          </p:cNvPr>
          <p:cNvSpPr>
            <a:spLocks noGrp="1"/>
          </p:cNvSpPr>
          <p:nvPr>
            <p:ph type="title" idx="4294967295"/>
          </p:nvPr>
        </p:nvSpPr>
        <p:spPr>
          <a:xfrm>
            <a:off x="0" y="549275"/>
            <a:ext cx="9720263" cy="820738"/>
          </a:xfrm>
        </p:spPr>
        <p:txBody>
          <a:bodyPr/>
          <a:lstStyle/>
          <a:p>
            <a:pPr algn="l">
              <a:lnSpc>
                <a:spcPct val="150000"/>
              </a:lnSpc>
            </a:pPr>
            <a:r>
              <a:rPr lang="en-US" altLang="zh-CN" sz="1800" kern="100" dirty="0">
                <a:effectLst/>
                <a:latin typeface="等线" panose="02010600030101010101" pitchFamily="2" charset="-122"/>
                <a:ea typeface="宋体" panose="02010600030101010101" pitchFamily="2" charset="-122"/>
                <a:cs typeface="Times New Roman" panose="02020603050405020304" pitchFamily="18" charset="0"/>
              </a:rPr>
              <a:t>        </a:t>
            </a:r>
            <a:r>
              <a:rPr lang="zh-CN" altLang="zh-CN" sz="1800" kern="100" dirty="0">
                <a:effectLst/>
                <a:latin typeface="等线" panose="02010600030101010101" pitchFamily="2" charset="-122"/>
                <a:ea typeface="宋体" panose="02010600030101010101" pitchFamily="2" charset="-122"/>
                <a:cs typeface="Times New Roman" panose="02020603050405020304" pitchFamily="18" charset="0"/>
              </a:rPr>
              <a:t>通常，数据故事化的基本流程包括理解数据、明确目的、了解受众、识别关键数据、数据故事的建模以及叙述与互动等关键活动，如图</a:t>
            </a:r>
            <a:r>
              <a:rPr lang="en-US" altLang="zh-CN" sz="1800" kern="100" dirty="0" smtClean="0">
                <a:effectLst/>
                <a:latin typeface="等线" panose="02010600030101010101" pitchFamily="2" charset="-122"/>
                <a:ea typeface="等线" panose="02010600030101010101" pitchFamily="2" charset="-122"/>
                <a:cs typeface="Times New Roman" panose="02020603050405020304" pitchFamily="18" charset="0"/>
              </a:rPr>
              <a:t>3-6</a:t>
            </a:r>
            <a:r>
              <a:rPr lang="zh-CN" altLang="zh-CN" sz="1800" kern="100" dirty="0" smtClean="0">
                <a:effectLst/>
                <a:latin typeface="等线" panose="02010600030101010101" pitchFamily="2" charset="-122"/>
                <a:ea typeface="宋体" panose="02010600030101010101" pitchFamily="2" charset="-122"/>
                <a:cs typeface="Times New Roman" panose="02020603050405020304" pitchFamily="18" charset="0"/>
              </a:rPr>
              <a:t>所</a:t>
            </a:r>
            <a:r>
              <a:rPr lang="zh-CN" altLang="zh-CN" sz="1800" kern="100" dirty="0">
                <a:effectLst/>
                <a:latin typeface="等线" panose="02010600030101010101" pitchFamily="2" charset="-122"/>
                <a:ea typeface="宋体" panose="02010600030101010101" pitchFamily="2" charset="-122"/>
                <a:cs typeface="Times New Roman" panose="02020603050405020304" pitchFamily="18" charset="0"/>
              </a:rPr>
              <a:t>示</a:t>
            </a:r>
            <a:r>
              <a:rPr lang="zh-CN" altLang="en-US" sz="1800" kern="100" dirty="0">
                <a:effectLst/>
                <a:latin typeface="等线" panose="02010600030101010101" pitchFamily="2" charset="-122"/>
                <a:ea typeface="宋体" panose="02010600030101010101" pitchFamily="2" charset="-122"/>
                <a:cs typeface="Times New Roman" panose="02020603050405020304" pitchFamily="18" charset="0"/>
              </a:rPr>
              <a:t>。</a:t>
            </a:r>
            <a:endParaRPr lang="zh-CN" altLang="en-US" dirty="0"/>
          </a:p>
        </p:txBody>
      </p:sp>
      <p:pic>
        <p:nvPicPr>
          <p:cNvPr id="4" name="内容占位符 3">
            <a:extLst>
              <a:ext uri="{FF2B5EF4-FFF2-40B4-BE49-F238E27FC236}">
                <a16:creationId xmlns:a16="http://schemas.microsoft.com/office/drawing/2014/main" id="{07C8EE2D-B38C-47C6-B973-8F13FADBC5B3}"/>
              </a:ext>
            </a:extLst>
          </p:cNvPr>
          <p:cNvPicPr>
            <a:picLocks noGrp="1" noChangeAspect="1"/>
          </p:cNvPicPr>
          <p:nvPr>
            <p:ph idx="4294967295"/>
          </p:nvPr>
        </p:nvPicPr>
        <p:blipFill>
          <a:blip r:embed="rId2"/>
          <a:stretch>
            <a:fillRect/>
          </a:stretch>
        </p:blipFill>
        <p:spPr>
          <a:xfrm>
            <a:off x="3503712" y="1556791"/>
            <a:ext cx="7056784" cy="4184417"/>
          </a:xfrm>
          <a:prstGeom prst="rect">
            <a:avLst/>
          </a:prstGeom>
        </p:spPr>
      </p:pic>
      <p:sp>
        <p:nvSpPr>
          <p:cNvPr id="6" name="文本框 5">
            <a:extLst>
              <a:ext uri="{FF2B5EF4-FFF2-40B4-BE49-F238E27FC236}">
                <a16:creationId xmlns:a16="http://schemas.microsoft.com/office/drawing/2014/main" id="{54E37174-1A5D-4CCD-A690-A3FD39021DEE}"/>
              </a:ext>
            </a:extLst>
          </p:cNvPr>
          <p:cNvSpPr txBox="1"/>
          <p:nvPr/>
        </p:nvSpPr>
        <p:spPr>
          <a:xfrm>
            <a:off x="4439816" y="5927986"/>
            <a:ext cx="5103702" cy="363176"/>
          </a:xfrm>
          <a:prstGeom prst="rect">
            <a:avLst/>
          </a:prstGeom>
          <a:noFill/>
        </p:spPr>
        <p:txBody>
          <a:bodyPr wrap="square">
            <a:spAutoFit/>
          </a:bodyPr>
          <a:lstStyle/>
          <a:p>
            <a:pPr indent="127000" algn="ctr">
              <a:lnSpc>
                <a:spcPct val="110000"/>
              </a:lnSpc>
            </a:pPr>
            <a:r>
              <a:rPr lang="zh-CN" altLang="zh-CN" sz="1600" kern="0" dirty="0">
                <a:solidFill>
                  <a:schemeClr val="accent1">
                    <a:lumMod val="75000"/>
                  </a:schemeClr>
                </a:solidFill>
                <a:latin typeface="Times New Roman" panose="02020603050405020304" pitchFamily="18" charset="0"/>
                <a:cs typeface="Times New Roman" panose="02020603050405020304" pitchFamily="18" charset="0"/>
              </a:rPr>
              <a:t>图</a:t>
            </a:r>
            <a:r>
              <a:rPr lang="en-US" altLang="zh-CN" sz="1600" kern="0" dirty="0" smtClean="0">
                <a:solidFill>
                  <a:schemeClr val="accent1">
                    <a:lumMod val="75000"/>
                  </a:schemeClr>
                </a:solidFill>
                <a:latin typeface="Times New Roman" panose="02020603050405020304" pitchFamily="18" charset="0"/>
                <a:cs typeface="Times New Roman" panose="02020603050405020304" pitchFamily="18" charset="0"/>
              </a:rPr>
              <a:t>3-6 </a:t>
            </a:r>
            <a:r>
              <a:rPr lang="zh-CN" altLang="zh-CN" sz="1600" kern="0" dirty="0">
                <a:solidFill>
                  <a:schemeClr val="accent1">
                    <a:lumMod val="75000"/>
                  </a:schemeClr>
                </a:solidFill>
                <a:latin typeface="Times New Roman" panose="02020603050405020304" pitchFamily="18" charset="0"/>
                <a:cs typeface="Times New Roman" panose="02020603050405020304" pitchFamily="18" charset="0"/>
              </a:rPr>
              <a:t>数据故事化的基本流程</a:t>
            </a:r>
          </a:p>
        </p:txBody>
      </p:sp>
    </p:spTree>
    <p:extLst>
      <p:ext uri="{BB962C8B-B14F-4D97-AF65-F5344CB8AC3E}">
        <p14:creationId xmlns:p14="http://schemas.microsoft.com/office/powerpoint/2010/main" val="2027792812"/>
      </p:ext>
    </p:extLst>
  </p:cSld>
  <p:clrMapOvr>
    <a:masterClrMapping/>
  </p:clrMapOvr>
  <p:transition>
    <p:blinds dir="ver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0B5C0A6F-B5DA-4FA8-B4C7-CD8EAFF1FDF4}"/>
              </a:ext>
            </a:extLst>
          </p:cNvPr>
          <p:cNvSpPr txBox="1"/>
          <p:nvPr/>
        </p:nvSpPr>
        <p:spPr>
          <a:xfrm>
            <a:off x="479376" y="620688"/>
            <a:ext cx="6111814" cy="369332"/>
          </a:xfrm>
          <a:prstGeom prst="rect">
            <a:avLst/>
          </a:prstGeom>
          <a:noFill/>
        </p:spPr>
        <p:txBody>
          <a:bodyPr wrap="square">
            <a:spAutoFit/>
          </a:bodyPr>
          <a:lstStyle/>
          <a:p>
            <a:r>
              <a:rPr lang="en-US" altLang="zh-CN" b="1" kern="100" dirty="0">
                <a:solidFill>
                  <a:srgbClr val="00B0F0"/>
                </a:solidFill>
                <a:latin typeface="等线 Light" panose="02010600030101010101" pitchFamily="2" charset="-122"/>
                <a:ea typeface="华文中宋" panose="02010600040101010101" pitchFamily="2" charset="-122"/>
                <a:cs typeface="Times New Roman" panose="02020603050405020304" pitchFamily="18" charset="0"/>
              </a:rPr>
              <a:t>3.3.1 </a:t>
            </a:r>
            <a:r>
              <a:rPr lang="zh-CN" altLang="zh-CN" b="1" kern="100" dirty="0">
                <a:solidFill>
                  <a:srgbClr val="00B0F0"/>
                </a:solidFill>
                <a:latin typeface="等线 Light" panose="02010600030101010101" pitchFamily="2" charset="-122"/>
                <a:ea typeface="华文中宋" panose="02010600040101010101" pitchFamily="2" charset="-122"/>
                <a:cs typeface="Times New Roman" panose="02020603050405020304" pitchFamily="18" charset="0"/>
              </a:rPr>
              <a:t>数据理解</a:t>
            </a:r>
            <a:endParaRPr lang="zh-CN" altLang="en-US" b="1" kern="100" dirty="0">
              <a:solidFill>
                <a:srgbClr val="00B0F0"/>
              </a:solidFill>
              <a:latin typeface="等线 Light" panose="02010600030101010101" pitchFamily="2" charset="-122"/>
              <a:ea typeface="华文中宋" panose="02010600040101010101" pitchFamily="2" charset="-122"/>
              <a:cs typeface="Times New Roman" panose="02020603050405020304" pitchFamily="18" charset="0"/>
            </a:endParaRPr>
          </a:p>
        </p:txBody>
      </p:sp>
      <p:sp>
        <p:nvSpPr>
          <p:cNvPr id="16" name="文本框 15">
            <a:extLst>
              <a:ext uri="{FF2B5EF4-FFF2-40B4-BE49-F238E27FC236}">
                <a16:creationId xmlns:a16="http://schemas.microsoft.com/office/drawing/2014/main" id="{CD15F310-A116-4CF6-9E23-28993E979F0F}"/>
              </a:ext>
            </a:extLst>
          </p:cNvPr>
          <p:cNvSpPr txBox="1"/>
          <p:nvPr/>
        </p:nvSpPr>
        <p:spPr>
          <a:xfrm>
            <a:off x="767408" y="1052736"/>
            <a:ext cx="10153128" cy="1302344"/>
          </a:xfrm>
          <a:prstGeom prst="rect">
            <a:avLst/>
          </a:prstGeom>
          <a:noFill/>
        </p:spPr>
        <p:txBody>
          <a:bodyPr wrap="square">
            <a:spAutoFit/>
          </a:bodyPr>
          <a:lstStyle/>
          <a:p>
            <a:pPr indent="266700">
              <a:lnSpc>
                <a:spcPct val="110000"/>
              </a:lnSpc>
            </a:pPr>
            <a:r>
              <a:rPr lang="zh-CN" altLang="zh-CN" sz="1800" kern="100" dirty="0">
                <a:solidFill>
                  <a:schemeClr val="tx2"/>
                </a:solidFill>
                <a:effectLst/>
                <a:latin typeface="等线" panose="02010600030101010101" pitchFamily="2" charset="-122"/>
                <a:ea typeface="宋体" panose="02010600030101010101" pitchFamily="2" charset="-122"/>
                <a:cs typeface="Times New Roman" panose="02020603050405020304" pitchFamily="18" charset="0"/>
              </a:rPr>
              <a:t>描述性分析、预测性分析、诊断性分析、规范性分析</a:t>
            </a:r>
            <a:r>
              <a:rPr lang="en-US" altLang="zh-CN" sz="1800" kern="100" dirty="0">
                <a:solidFill>
                  <a:schemeClr val="tx2"/>
                </a:solidFill>
                <a:effectLst/>
                <a:latin typeface="等线" panose="02010600030101010101" pitchFamily="2" charset="-122"/>
                <a:ea typeface="宋体" panose="02010600030101010101" pitchFamily="2" charset="-122"/>
                <a:cs typeface="Times New Roman" panose="02020603050405020304" pitchFamily="18" charset="0"/>
              </a:rPr>
              <a:t>\</a:t>
            </a:r>
            <a:r>
              <a:rPr lang="zh-CN" altLang="zh-CN" sz="1800" kern="100" dirty="0">
                <a:solidFill>
                  <a:schemeClr val="tx2"/>
                </a:solidFill>
                <a:effectLst/>
                <a:latin typeface="等线" panose="02010600030101010101" pitchFamily="2" charset="-122"/>
                <a:ea typeface="宋体" panose="02010600030101010101" pitchFamily="2" charset="-122"/>
                <a:cs typeface="Times New Roman" panose="02020603050405020304" pitchFamily="18" charset="0"/>
              </a:rPr>
              <a:t>探索性数据分析</a:t>
            </a:r>
            <a:endParaRPr lang="zh-CN" altLang="zh-CN" sz="1800" kern="100" dirty="0">
              <a:solidFill>
                <a:schemeClr val="tx2"/>
              </a:solidFill>
              <a:effectLst/>
              <a:latin typeface="等线" panose="02010600030101010101" pitchFamily="2" charset="-122"/>
              <a:ea typeface="等线" panose="02010600030101010101" pitchFamily="2" charset="-122"/>
              <a:cs typeface="Times New Roman" panose="02020603050405020304" pitchFamily="18" charset="0"/>
            </a:endParaRPr>
          </a:p>
          <a:p>
            <a:pPr indent="267970">
              <a:lnSpc>
                <a:spcPct val="110000"/>
              </a:lnSpc>
            </a:pPr>
            <a:r>
              <a:rPr lang="zh-CN" altLang="zh-CN" sz="1800" b="1" kern="100" dirty="0">
                <a:solidFill>
                  <a:schemeClr val="tx2"/>
                </a:solidFill>
                <a:effectLst/>
                <a:latin typeface="等线" panose="02010600030101010101" pitchFamily="2" charset="-122"/>
                <a:ea typeface="宋体" panose="02010600030101010101" pitchFamily="2" charset="-122"/>
                <a:cs typeface="Times New Roman" panose="02020603050405020304" pitchFamily="18" charset="0"/>
              </a:rPr>
              <a:t>探索性数据分析主要关注的是以下</a:t>
            </a:r>
            <a:r>
              <a:rPr lang="en-US" altLang="zh-CN" sz="1800" b="1" kern="100" dirty="0">
                <a:solidFill>
                  <a:schemeClr val="tx2"/>
                </a:solidFill>
                <a:effectLst/>
                <a:latin typeface="等线" panose="02010600030101010101" pitchFamily="2" charset="-122"/>
                <a:ea typeface="等线" panose="02010600030101010101" pitchFamily="2" charset="-122"/>
                <a:cs typeface="Times New Roman" panose="02020603050405020304" pitchFamily="18" charset="0"/>
              </a:rPr>
              <a:t>4</a:t>
            </a:r>
            <a:r>
              <a:rPr lang="zh-CN" altLang="zh-CN" sz="1800" b="1" kern="100" dirty="0">
                <a:solidFill>
                  <a:schemeClr val="tx2"/>
                </a:solidFill>
                <a:effectLst/>
                <a:latin typeface="等线" panose="02010600030101010101" pitchFamily="2" charset="-122"/>
                <a:ea typeface="宋体" panose="02010600030101010101" pitchFamily="2" charset="-122"/>
                <a:cs typeface="Times New Roman" panose="02020603050405020304" pitchFamily="18" charset="0"/>
              </a:rPr>
              <a:t>个主题。</a:t>
            </a:r>
            <a:endParaRPr lang="en-US" altLang="zh-CN" sz="1800" b="1" kern="100" dirty="0">
              <a:solidFill>
                <a:schemeClr val="tx2"/>
              </a:solidFill>
              <a:effectLst/>
              <a:latin typeface="等线" panose="02010600030101010101" pitchFamily="2" charset="-122"/>
              <a:ea typeface="宋体" panose="02010600030101010101" pitchFamily="2" charset="-122"/>
              <a:cs typeface="Times New Roman" panose="02020603050405020304" pitchFamily="18" charset="0"/>
            </a:endParaRPr>
          </a:p>
          <a:p>
            <a:pPr indent="267970">
              <a:lnSpc>
                <a:spcPct val="110000"/>
              </a:lnSpc>
            </a:pPr>
            <a:endParaRPr lang="zh-CN" altLang="zh-CN" sz="1800" kern="100" dirty="0">
              <a:solidFill>
                <a:schemeClr val="tx2"/>
              </a:solidFill>
              <a:effectLst/>
              <a:latin typeface="等线" panose="02010600030101010101" pitchFamily="2" charset="-122"/>
              <a:ea typeface="等线" panose="02010600030101010101" pitchFamily="2" charset="-122"/>
              <a:cs typeface="Times New Roman" panose="02020603050405020304" pitchFamily="18" charset="0"/>
            </a:endParaRPr>
          </a:p>
          <a:p>
            <a:pPr indent="269240">
              <a:lnSpc>
                <a:spcPct val="115000"/>
              </a:lnSpc>
            </a:pPr>
            <a:r>
              <a:rPr lang="zh-CN" altLang="zh-CN" sz="1800" kern="100" dirty="0">
                <a:solidFill>
                  <a:schemeClr val="tx2"/>
                </a:solidFill>
                <a:effectLst/>
                <a:latin typeface="等线" panose="02010600030101010101" pitchFamily="2" charset="-122"/>
                <a:ea typeface="宋体" panose="02010600030101010101" pitchFamily="2" charset="-122"/>
                <a:cs typeface="Times New Roman" panose="02020603050405020304" pitchFamily="18" charset="0"/>
              </a:rPr>
              <a:t>（</a:t>
            </a:r>
            <a:r>
              <a:rPr lang="en-US" altLang="zh-CN" sz="1800" kern="100" dirty="0">
                <a:solidFill>
                  <a:schemeClr val="tx2"/>
                </a:solidFill>
                <a:effectLst/>
                <a:latin typeface="等线" panose="02010600030101010101" pitchFamily="2" charset="-122"/>
                <a:ea typeface="等线" panose="02010600030101010101" pitchFamily="2" charset="-122"/>
                <a:cs typeface="Times New Roman" panose="02020603050405020304" pitchFamily="18" charset="0"/>
              </a:rPr>
              <a:t>1</a:t>
            </a:r>
            <a:r>
              <a:rPr lang="zh-CN" altLang="zh-CN" sz="1800" kern="100" dirty="0">
                <a:solidFill>
                  <a:schemeClr val="tx2"/>
                </a:solidFill>
                <a:effectLst/>
                <a:latin typeface="等线" panose="02010600030101010101" pitchFamily="2" charset="-122"/>
                <a:ea typeface="宋体" panose="02010600030101010101" pitchFamily="2" charset="-122"/>
                <a:cs typeface="Times New Roman" panose="02020603050405020304" pitchFamily="18" charset="0"/>
              </a:rPr>
              <a:t>）耐抗性分析</a:t>
            </a:r>
            <a:endParaRPr lang="zh-CN" altLang="zh-CN" sz="1800" kern="100" dirty="0">
              <a:solidFill>
                <a:schemeClr val="tx2"/>
              </a:solidFill>
              <a:effectLst/>
              <a:latin typeface="等线" panose="02010600030101010101" pitchFamily="2" charset="-122"/>
              <a:ea typeface="等线" panose="02010600030101010101" pitchFamily="2" charset="-122"/>
              <a:cs typeface="Times New Roman" panose="02020603050405020304" pitchFamily="18" charset="0"/>
            </a:endParaRPr>
          </a:p>
        </p:txBody>
      </p:sp>
      <p:graphicFrame>
        <p:nvGraphicFramePr>
          <p:cNvPr id="19" name="表格 18">
            <a:extLst>
              <a:ext uri="{FF2B5EF4-FFF2-40B4-BE49-F238E27FC236}">
                <a16:creationId xmlns:a16="http://schemas.microsoft.com/office/drawing/2014/main" id="{B3652DE8-299E-4524-A71E-42A9FAFC9959}"/>
              </a:ext>
            </a:extLst>
          </p:cNvPr>
          <p:cNvGraphicFramePr>
            <a:graphicFrameLocks noGrp="1"/>
          </p:cNvGraphicFramePr>
          <p:nvPr>
            <p:extLst>
              <p:ext uri="{D42A27DB-BD31-4B8C-83A1-F6EECF244321}">
                <p14:modId xmlns:p14="http://schemas.microsoft.com/office/powerpoint/2010/main" val="566551262"/>
              </p:ext>
            </p:extLst>
          </p:nvPr>
        </p:nvGraphicFramePr>
        <p:xfrm>
          <a:off x="2130819" y="2996952"/>
          <a:ext cx="7930362" cy="2611228"/>
        </p:xfrm>
        <a:graphic>
          <a:graphicData uri="http://schemas.openxmlformats.org/drawingml/2006/table">
            <a:tbl>
              <a:tblPr firstRow="1" firstCol="1" bandRow="1">
                <a:tableStyleId>{5C22544A-7EE6-4342-B048-85BDC9FD1C3A}</a:tableStyleId>
              </a:tblPr>
              <a:tblGrid>
                <a:gridCol w="1541250">
                  <a:extLst>
                    <a:ext uri="{9D8B030D-6E8A-4147-A177-3AD203B41FA5}">
                      <a16:colId xmlns:a16="http://schemas.microsoft.com/office/drawing/2014/main" val="3827900683"/>
                    </a:ext>
                  </a:extLst>
                </a:gridCol>
                <a:gridCol w="1597591">
                  <a:extLst>
                    <a:ext uri="{9D8B030D-6E8A-4147-A177-3AD203B41FA5}">
                      <a16:colId xmlns:a16="http://schemas.microsoft.com/office/drawing/2014/main" val="1358109695"/>
                    </a:ext>
                  </a:extLst>
                </a:gridCol>
                <a:gridCol w="4791521">
                  <a:extLst>
                    <a:ext uri="{9D8B030D-6E8A-4147-A177-3AD203B41FA5}">
                      <a16:colId xmlns:a16="http://schemas.microsoft.com/office/drawing/2014/main" val="4159604522"/>
                    </a:ext>
                  </a:extLst>
                </a:gridCol>
              </a:tblGrid>
              <a:tr h="437389">
                <a:tc>
                  <a:txBody>
                    <a:bodyPr/>
                    <a:lstStyle/>
                    <a:p>
                      <a:pPr indent="228600">
                        <a:lnSpc>
                          <a:spcPct val="110000"/>
                        </a:lnSpc>
                      </a:pPr>
                      <a:r>
                        <a:rPr lang="zh-CN" sz="1800" kern="100" dirty="0">
                          <a:effectLst/>
                        </a:rPr>
                        <a:t>中文</a:t>
                      </a:r>
                      <a:endParaRPr lang="zh-CN" sz="2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indent="228600">
                        <a:lnSpc>
                          <a:spcPct val="110000"/>
                        </a:lnSpc>
                      </a:pPr>
                      <a:r>
                        <a:rPr lang="zh-CN" sz="1800" kern="100" dirty="0">
                          <a:effectLst/>
                        </a:rPr>
                        <a:t>英文</a:t>
                      </a:r>
                      <a:endParaRPr lang="zh-CN" sz="2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indent="228600">
                        <a:lnSpc>
                          <a:spcPct val="110000"/>
                        </a:lnSpc>
                      </a:pPr>
                      <a:r>
                        <a:rPr lang="zh-CN" sz="1800" kern="100" dirty="0">
                          <a:effectLst/>
                        </a:rPr>
                        <a:t>含义</a:t>
                      </a:r>
                      <a:endParaRPr lang="zh-CN" sz="2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51742893"/>
                  </a:ext>
                </a:extLst>
              </a:tr>
              <a:tr h="441518">
                <a:tc>
                  <a:txBody>
                    <a:bodyPr/>
                    <a:lstStyle/>
                    <a:p>
                      <a:pPr indent="228600">
                        <a:lnSpc>
                          <a:spcPct val="110000"/>
                        </a:lnSpc>
                      </a:pPr>
                      <a:r>
                        <a:rPr lang="zh-CN" sz="1800" kern="100" dirty="0">
                          <a:effectLst/>
                        </a:rPr>
                        <a:t>众数</a:t>
                      </a:r>
                      <a:endParaRPr lang="zh-CN" sz="2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indent="228600">
                        <a:lnSpc>
                          <a:spcPct val="110000"/>
                        </a:lnSpc>
                      </a:pPr>
                      <a:r>
                        <a:rPr lang="en-US" sz="1800" kern="100" dirty="0">
                          <a:effectLst/>
                        </a:rPr>
                        <a:t>Mode </a:t>
                      </a:r>
                      <a:endParaRPr lang="zh-CN" sz="2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indent="228600">
                        <a:lnSpc>
                          <a:spcPct val="110000"/>
                        </a:lnSpc>
                      </a:pPr>
                      <a:r>
                        <a:rPr lang="zh-CN" sz="1800" kern="100">
                          <a:effectLst/>
                        </a:rPr>
                        <a:t>一组数据中出现最多的变量值</a:t>
                      </a:r>
                      <a:endParaRPr lang="zh-CN" sz="2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139285454"/>
                  </a:ext>
                </a:extLst>
              </a:tr>
              <a:tr h="441518">
                <a:tc>
                  <a:txBody>
                    <a:bodyPr/>
                    <a:lstStyle/>
                    <a:p>
                      <a:pPr indent="228600">
                        <a:lnSpc>
                          <a:spcPct val="110000"/>
                        </a:lnSpc>
                      </a:pPr>
                      <a:r>
                        <a:rPr lang="zh-CN" sz="1800" kern="100" dirty="0">
                          <a:effectLst/>
                        </a:rPr>
                        <a:t>中位数</a:t>
                      </a:r>
                      <a:endParaRPr lang="zh-CN" sz="2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indent="228600">
                        <a:lnSpc>
                          <a:spcPct val="110000"/>
                        </a:lnSpc>
                      </a:pPr>
                      <a:r>
                        <a:rPr lang="en-US" sz="1800" kern="100" dirty="0">
                          <a:effectLst/>
                        </a:rPr>
                        <a:t>Median</a:t>
                      </a:r>
                      <a:endParaRPr lang="zh-CN" sz="2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indent="228600">
                        <a:lnSpc>
                          <a:spcPct val="110000"/>
                        </a:lnSpc>
                      </a:pPr>
                      <a:r>
                        <a:rPr lang="zh-CN" sz="1800" kern="100" dirty="0">
                          <a:effectLst/>
                        </a:rPr>
                        <a:t>一组数据排序后处于中间位置的变量值</a:t>
                      </a:r>
                      <a:endParaRPr lang="zh-CN" sz="2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223018255"/>
                  </a:ext>
                </a:extLst>
              </a:tr>
              <a:tr h="407767">
                <a:tc>
                  <a:txBody>
                    <a:bodyPr/>
                    <a:lstStyle/>
                    <a:p>
                      <a:pPr indent="228600">
                        <a:lnSpc>
                          <a:spcPct val="110000"/>
                        </a:lnSpc>
                      </a:pPr>
                      <a:r>
                        <a:rPr lang="zh-CN" sz="1800" kern="100">
                          <a:effectLst/>
                        </a:rPr>
                        <a:t>四分位数</a:t>
                      </a:r>
                      <a:endParaRPr lang="zh-CN" sz="2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indent="228600">
                        <a:lnSpc>
                          <a:spcPct val="110000"/>
                        </a:lnSpc>
                      </a:pPr>
                      <a:r>
                        <a:rPr lang="en-US" sz="1800" kern="100" dirty="0">
                          <a:effectLst/>
                        </a:rPr>
                        <a:t>Quartile</a:t>
                      </a:r>
                      <a:endParaRPr lang="zh-CN" sz="2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indent="228600">
                        <a:lnSpc>
                          <a:spcPct val="110000"/>
                        </a:lnSpc>
                      </a:pPr>
                      <a:r>
                        <a:rPr lang="zh-CN" sz="1800" kern="100" dirty="0">
                          <a:effectLst/>
                        </a:rPr>
                        <a:t>一组数据排序后处于</a:t>
                      </a:r>
                      <a:r>
                        <a:rPr lang="en-US" sz="1800" kern="100" dirty="0">
                          <a:effectLst/>
                        </a:rPr>
                        <a:t>25%</a:t>
                      </a:r>
                      <a:r>
                        <a:rPr lang="zh-CN" sz="1800" kern="100" dirty="0">
                          <a:effectLst/>
                        </a:rPr>
                        <a:t>和</a:t>
                      </a:r>
                      <a:r>
                        <a:rPr lang="en-US" sz="1800" kern="100" dirty="0">
                          <a:effectLst/>
                        </a:rPr>
                        <a:t>75%</a:t>
                      </a:r>
                      <a:r>
                        <a:rPr lang="zh-CN" sz="1800" kern="100" dirty="0">
                          <a:effectLst/>
                        </a:rPr>
                        <a:t>位置上的值</a:t>
                      </a:r>
                      <a:endParaRPr lang="zh-CN" sz="2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997830374"/>
                  </a:ext>
                </a:extLst>
              </a:tr>
              <a:tr h="441518">
                <a:tc>
                  <a:txBody>
                    <a:bodyPr/>
                    <a:lstStyle/>
                    <a:p>
                      <a:pPr indent="228600">
                        <a:lnSpc>
                          <a:spcPct val="110000"/>
                        </a:lnSpc>
                      </a:pPr>
                      <a:r>
                        <a:rPr lang="zh-CN" sz="1800" kern="100">
                          <a:effectLst/>
                        </a:rPr>
                        <a:t>和</a:t>
                      </a:r>
                      <a:endParaRPr lang="zh-CN" sz="2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indent="228600">
                        <a:lnSpc>
                          <a:spcPct val="110000"/>
                        </a:lnSpc>
                      </a:pPr>
                      <a:r>
                        <a:rPr lang="en-US" sz="1800" kern="100">
                          <a:effectLst/>
                        </a:rPr>
                        <a:t>Sum</a:t>
                      </a:r>
                      <a:endParaRPr lang="zh-CN" sz="2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indent="228600">
                        <a:lnSpc>
                          <a:spcPct val="110000"/>
                        </a:lnSpc>
                      </a:pPr>
                      <a:r>
                        <a:rPr lang="zh-CN" sz="1800" kern="100" dirty="0">
                          <a:effectLst/>
                        </a:rPr>
                        <a:t>一组数据相加后得到的值</a:t>
                      </a:r>
                      <a:endParaRPr lang="zh-CN" sz="2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4075000142"/>
                  </a:ext>
                </a:extLst>
              </a:tr>
              <a:tr h="441518">
                <a:tc>
                  <a:txBody>
                    <a:bodyPr/>
                    <a:lstStyle/>
                    <a:p>
                      <a:pPr indent="228600">
                        <a:lnSpc>
                          <a:spcPct val="110000"/>
                        </a:lnSpc>
                      </a:pPr>
                      <a:r>
                        <a:rPr lang="zh-CN" sz="1800" kern="100">
                          <a:effectLst/>
                        </a:rPr>
                        <a:t>平均值</a:t>
                      </a:r>
                      <a:endParaRPr lang="zh-CN" sz="2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indent="228600">
                        <a:lnSpc>
                          <a:spcPct val="110000"/>
                        </a:lnSpc>
                      </a:pPr>
                      <a:r>
                        <a:rPr lang="en-US" sz="1800" kern="100">
                          <a:effectLst/>
                        </a:rPr>
                        <a:t>Mean</a:t>
                      </a:r>
                      <a:endParaRPr lang="zh-CN" sz="2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indent="228600">
                        <a:lnSpc>
                          <a:spcPct val="110000"/>
                        </a:lnSpc>
                      </a:pPr>
                      <a:r>
                        <a:rPr lang="zh-CN" sz="1800" kern="100" dirty="0">
                          <a:effectLst/>
                        </a:rPr>
                        <a:t>一组数据相加后除以数据的个数得到的值</a:t>
                      </a:r>
                      <a:endParaRPr lang="zh-CN" sz="2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752916722"/>
                  </a:ext>
                </a:extLst>
              </a:tr>
            </a:tbl>
          </a:graphicData>
        </a:graphic>
      </p:graphicFrame>
      <p:sp>
        <p:nvSpPr>
          <p:cNvPr id="21" name="文本框 20">
            <a:extLst>
              <a:ext uri="{FF2B5EF4-FFF2-40B4-BE49-F238E27FC236}">
                <a16:creationId xmlns:a16="http://schemas.microsoft.com/office/drawing/2014/main" id="{44BE7A83-0DA3-4A15-84F7-C83F11C96677}"/>
              </a:ext>
            </a:extLst>
          </p:cNvPr>
          <p:cNvSpPr txBox="1"/>
          <p:nvPr/>
        </p:nvSpPr>
        <p:spPr>
          <a:xfrm>
            <a:off x="2855640" y="2523090"/>
            <a:ext cx="6111814" cy="346120"/>
          </a:xfrm>
          <a:prstGeom prst="rect">
            <a:avLst/>
          </a:prstGeom>
          <a:noFill/>
        </p:spPr>
        <p:txBody>
          <a:bodyPr wrap="square">
            <a:spAutoFit/>
          </a:bodyPr>
          <a:lstStyle/>
          <a:p>
            <a:pPr indent="266700" algn="ctr">
              <a:lnSpc>
                <a:spcPct val="110000"/>
              </a:lnSpc>
            </a:pPr>
            <a:r>
              <a:rPr lang="zh-CN" altLang="zh-CN" sz="1600" kern="100" dirty="0">
                <a:solidFill>
                  <a:schemeClr val="accent1">
                    <a:lumMod val="75000"/>
                  </a:schemeClr>
                </a:solidFill>
                <a:latin typeface="等线" panose="02010600030101010101" pitchFamily="2" charset="-122"/>
                <a:cs typeface="Times New Roman" panose="02020603050405020304" pitchFamily="18" charset="0"/>
              </a:rPr>
              <a:t>表</a:t>
            </a:r>
            <a:r>
              <a:rPr lang="en-US" altLang="zh-CN" sz="1600" kern="100" dirty="0">
                <a:solidFill>
                  <a:schemeClr val="accent1">
                    <a:lumMod val="75000"/>
                  </a:schemeClr>
                </a:solidFill>
                <a:latin typeface="等线" panose="02010600030101010101" pitchFamily="2" charset="-122"/>
                <a:cs typeface="Times New Roman" panose="02020603050405020304" pitchFamily="18" charset="0"/>
              </a:rPr>
              <a:t> 3-2  </a:t>
            </a:r>
            <a:r>
              <a:rPr lang="zh-CN" altLang="zh-CN" sz="1600" kern="100" dirty="0">
                <a:solidFill>
                  <a:schemeClr val="accent1">
                    <a:lumMod val="75000"/>
                  </a:schemeClr>
                </a:solidFill>
                <a:latin typeface="等线" panose="02010600030101010101" pitchFamily="2" charset="-122"/>
                <a:cs typeface="Times New Roman" panose="02020603050405020304" pitchFamily="18" charset="0"/>
              </a:rPr>
              <a:t>描述性统计中常用的集中趋势统计量</a:t>
            </a:r>
          </a:p>
        </p:txBody>
      </p:sp>
    </p:spTree>
    <p:extLst>
      <p:ext uri="{BB962C8B-B14F-4D97-AF65-F5344CB8AC3E}">
        <p14:creationId xmlns:p14="http://schemas.microsoft.com/office/powerpoint/2010/main" val="1280017520"/>
      </p:ext>
    </p:extLst>
  </p:cSld>
  <p:clrMapOvr>
    <a:masterClrMapping/>
  </p:clrMapOvr>
  <p:transition>
    <p:blinds dir="ver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a:extLst>
              <a:ext uri="{FF2B5EF4-FFF2-40B4-BE49-F238E27FC236}">
                <a16:creationId xmlns:a16="http://schemas.microsoft.com/office/drawing/2014/main" id="{27562AE9-38CF-434D-9964-694A5DA4F0A2}"/>
              </a:ext>
            </a:extLst>
          </p:cNvPr>
          <p:cNvGraphicFramePr>
            <a:graphicFrameLocks noGrp="1"/>
          </p:cNvGraphicFramePr>
          <p:nvPr>
            <p:extLst>
              <p:ext uri="{D42A27DB-BD31-4B8C-83A1-F6EECF244321}">
                <p14:modId xmlns:p14="http://schemas.microsoft.com/office/powerpoint/2010/main" val="1872052914"/>
              </p:ext>
            </p:extLst>
          </p:nvPr>
        </p:nvGraphicFramePr>
        <p:xfrm>
          <a:off x="551796" y="980728"/>
          <a:ext cx="6111815" cy="2077692"/>
        </p:xfrm>
        <a:graphic>
          <a:graphicData uri="http://schemas.openxmlformats.org/drawingml/2006/table">
            <a:tbl>
              <a:tblPr firstRow="1" firstCol="1" bandRow="1">
                <a:tableStyleId>{5C22544A-7EE6-4342-B048-85BDC9FD1C3A}</a:tableStyleId>
              </a:tblPr>
              <a:tblGrid>
                <a:gridCol w="1187818">
                  <a:extLst>
                    <a:ext uri="{9D8B030D-6E8A-4147-A177-3AD203B41FA5}">
                      <a16:colId xmlns:a16="http://schemas.microsoft.com/office/drawing/2014/main" val="1452076138"/>
                    </a:ext>
                  </a:extLst>
                </a:gridCol>
                <a:gridCol w="1908114">
                  <a:extLst>
                    <a:ext uri="{9D8B030D-6E8A-4147-A177-3AD203B41FA5}">
                      <a16:colId xmlns:a16="http://schemas.microsoft.com/office/drawing/2014/main" val="3302981581"/>
                    </a:ext>
                  </a:extLst>
                </a:gridCol>
                <a:gridCol w="3015883">
                  <a:extLst>
                    <a:ext uri="{9D8B030D-6E8A-4147-A177-3AD203B41FA5}">
                      <a16:colId xmlns:a16="http://schemas.microsoft.com/office/drawing/2014/main" val="2168076142"/>
                    </a:ext>
                  </a:extLst>
                </a:gridCol>
              </a:tblGrid>
              <a:tr h="278786">
                <a:tc>
                  <a:txBody>
                    <a:bodyPr/>
                    <a:lstStyle/>
                    <a:p>
                      <a:pPr indent="228600">
                        <a:lnSpc>
                          <a:spcPct val="110000"/>
                        </a:lnSpc>
                      </a:pPr>
                      <a:r>
                        <a:rPr lang="zh-CN" sz="1400" kern="100" dirty="0">
                          <a:effectLst/>
                        </a:rPr>
                        <a:t>中文</a:t>
                      </a:r>
                      <a:endParaRPr lang="zh-CN" sz="1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indent="228600">
                        <a:lnSpc>
                          <a:spcPct val="110000"/>
                        </a:lnSpc>
                      </a:pPr>
                      <a:r>
                        <a:rPr lang="zh-CN" sz="1400" kern="100" dirty="0">
                          <a:effectLst/>
                        </a:rPr>
                        <a:t>英文</a:t>
                      </a:r>
                      <a:endParaRPr lang="zh-CN" sz="1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indent="228600">
                        <a:lnSpc>
                          <a:spcPct val="110000"/>
                        </a:lnSpc>
                      </a:pPr>
                      <a:r>
                        <a:rPr lang="zh-CN" sz="1400" kern="100" dirty="0">
                          <a:effectLst/>
                        </a:rPr>
                        <a:t>含义</a:t>
                      </a:r>
                      <a:endParaRPr lang="zh-CN" sz="1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4028796977"/>
                  </a:ext>
                </a:extLst>
              </a:tr>
              <a:tr h="281418">
                <a:tc>
                  <a:txBody>
                    <a:bodyPr/>
                    <a:lstStyle/>
                    <a:p>
                      <a:pPr indent="228600">
                        <a:lnSpc>
                          <a:spcPct val="110000"/>
                        </a:lnSpc>
                      </a:pPr>
                      <a:r>
                        <a:rPr lang="zh-CN" sz="1400" kern="100" dirty="0">
                          <a:effectLst/>
                        </a:rPr>
                        <a:t>极差</a:t>
                      </a:r>
                      <a:endParaRPr lang="zh-CN" sz="1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indent="228600">
                        <a:lnSpc>
                          <a:spcPct val="110000"/>
                        </a:lnSpc>
                      </a:pPr>
                      <a:r>
                        <a:rPr lang="en-US" sz="1400" kern="100" dirty="0">
                          <a:effectLst/>
                        </a:rPr>
                        <a:t>Range</a:t>
                      </a:r>
                      <a:endParaRPr lang="zh-CN" sz="1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indent="228600">
                        <a:lnSpc>
                          <a:spcPct val="110000"/>
                        </a:lnSpc>
                      </a:pPr>
                      <a:r>
                        <a:rPr lang="zh-CN" sz="1400" kern="100">
                          <a:effectLst/>
                        </a:rPr>
                        <a:t>一组数据的最大值与最小值之差</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963712706"/>
                  </a:ext>
                </a:extLst>
              </a:tr>
              <a:tr h="578991">
                <a:tc>
                  <a:txBody>
                    <a:bodyPr/>
                    <a:lstStyle/>
                    <a:p>
                      <a:pPr indent="228600">
                        <a:lnSpc>
                          <a:spcPct val="110000"/>
                        </a:lnSpc>
                      </a:pPr>
                      <a:r>
                        <a:rPr lang="zh-CN" sz="1400" kern="100">
                          <a:effectLst/>
                        </a:rPr>
                        <a:t>标准差</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indent="228600">
                        <a:lnSpc>
                          <a:spcPct val="110000"/>
                        </a:lnSpc>
                      </a:pPr>
                      <a:r>
                        <a:rPr lang="en-US" sz="1400" kern="100" dirty="0">
                          <a:effectLst/>
                        </a:rPr>
                        <a:t>Standard deviation</a:t>
                      </a:r>
                      <a:endParaRPr lang="zh-CN" sz="1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indent="228600">
                        <a:lnSpc>
                          <a:spcPct val="110000"/>
                        </a:lnSpc>
                      </a:pPr>
                      <a:r>
                        <a:rPr lang="zh-CN" sz="1400" kern="100" dirty="0">
                          <a:effectLst/>
                        </a:rPr>
                        <a:t>描述变量相对于均值的扰动程度，即数据相对于均值的离散程度</a:t>
                      </a:r>
                      <a:endParaRPr lang="zh-CN" sz="1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240687200"/>
                  </a:ext>
                </a:extLst>
              </a:tr>
              <a:tr h="281418">
                <a:tc>
                  <a:txBody>
                    <a:bodyPr/>
                    <a:lstStyle/>
                    <a:p>
                      <a:pPr indent="228600">
                        <a:lnSpc>
                          <a:spcPct val="110000"/>
                        </a:lnSpc>
                      </a:pPr>
                      <a:r>
                        <a:rPr lang="zh-CN" sz="1400" kern="100">
                          <a:effectLst/>
                        </a:rPr>
                        <a:t>方差</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indent="228600">
                        <a:lnSpc>
                          <a:spcPct val="110000"/>
                        </a:lnSpc>
                      </a:pPr>
                      <a:r>
                        <a:rPr lang="en-US" sz="1400" kern="100">
                          <a:effectLst/>
                        </a:rPr>
                        <a:t>Variance</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indent="228600">
                        <a:lnSpc>
                          <a:spcPct val="110000"/>
                        </a:lnSpc>
                      </a:pPr>
                      <a:r>
                        <a:rPr lang="zh-CN" sz="1400" kern="100" dirty="0">
                          <a:effectLst/>
                        </a:rPr>
                        <a:t>标准差的平方</a:t>
                      </a:r>
                      <a:endParaRPr lang="zh-CN" sz="1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224548939"/>
                  </a:ext>
                </a:extLst>
              </a:tr>
              <a:tr h="323144">
                <a:tc>
                  <a:txBody>
                    <a:bodyPr/>
                    <a:lstStyle/>
                    <a:p>
                      <a:pPr indent="228600">
                        <a:lnSpc>
                          <a:spcPct val="110000"/>
                        </a:lnSpc>
                      </a:pPr>
                      <a:r>
                        <a:rPr lang="zh-CN" sz="1400" kern="100">
                          <a:effectLst/>
                        </a:rPr>
                        <a:t>极小值</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indent="228600">
                        <a:lnSpc>
                          <a:spcPct val="110000"/>
                        </a:lnSpc>
                      </a:pPr>
                      <a:r>
                        <a:rPr lang="en-US" sz="1400" kern="100">
                          <a:effectLst/>
                        </a:rPr>
                        <a:t>Minimum</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indent="228600">
                        <a:lnSpc>
                          <a:spcPct val="110000"/>
                        </a:lnSpc>
                      </a:pPr>
                      <a:r>
                        <a:rPr lang="zh-CN" sz="1400" kern="100" dirty="0">
                          <a:effectLst/>
                        </a:rPr>
                        <a:t>某变量所有取值的最小值</a:t>
                      </a:r>
                      <a:endParaRPr lang="zh-CN" sz="1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140651999"/>
                  </a:ext>
                </a:extLst>
              </a:tr>
              <a:tr h="333935">
                <a:tc>
                  <a:txBody>
                    <a:bodyPr/>
                    <a:lstStyle/>
                    <a:p>
                      <a:pPr indent="228600">
                        <a:lnSpc>
                          <a:spcPct val="110000"/>
                        </a:lnSpc>
                      </a:pPr>
                      <a:r>
                        <a:rPr lang="zh-CN" sz="1400" kern="100">
                          <a:effectLst/>
                        </a:rPr>
                        <a:t>极大值</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indent="228600">
                        <a:lnSpc>
                          <a:spcPct val="110000"/>
                        </a:lnSpc>
                      </a:pPr>
                      <a:r>
                        <a:rPr lang="en-US" sz="1400" kern="100">
                          <a:effectLst/>
                        </a:rPr>
                        <a:t>Maximum</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indent="228600">
                        <a:lnSpc>
                          <a:spcPct val="110000"/>
                        </a:lnSpc>
                      </a:pPr>
                      <a:r>
                        <a:rPr lang="zh-CN" sz="1400" kern="100" dirty="0">
                          <a:effectLst/>
                        </a:rPr>
                        <a:t>某变量所有取值的最大值</a:t>
                      </a:r>
                      <a:endParaRPr lang="zh-CN" sz="1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122633547"/>
                  </a:ext>
                </a:extLst>
              </a:tr>
            </a:tbl>
          </a:graphicData>
        </a:graphic>
      </p:graphicFrame>
      <p:sp>
        <p:nvSpPr>
          <p:cNvPr id="6" name="文本框 5">
            <a:extLst>
              <a:ext uri="{FF2B5EF4-FFF2-40B4-BE49-F238E27FC236}">
                <a16:creationId xmlns:a16="http://schemas.microsoft.com/office/drawing/2014/main" id="{9179FBE9-85B7-4ED2-999F-0B1E6E6DBE05}"/>
              </a:ext>
            </a:extLst>
          </p:cNvPr>
          <p:cNvSpPr txBox="1"/>
          <p:nvPr/>
        </p:nvSpPr>
        <p:spPr>
          <a:xfrm>
            <a:off x="335360" y="583056"/>
            <a:ext cx="6111814" cy="346120"/>
          </a:xfrm>
          <a:prstGeom prst="rect">
            <a:avLst/>
          </a:prstGeom>
          <a:noFill/>
        </p:spPr>
        <p:txBody>
          <a:bodyPr wrap="square">
            <a:spAutoFit/>
          </a:bodyPr>
          <a:lstStyle/>
          <a:p>
            <a:pPr indent="266700" algn="ctr">
              <a:lnSpc>
                <a:spcPct val="110000"/>
              </a:lnSpc>
            </a:pPr>
            <a:r>
              <a:rPr lang="zh-CN" altLang="zh-CN" sz="1600" kern="100" dirty="0">
                <a:solidFill>
                  <a:schemeClr val="accent1">
                    <a:lumMod val="75000"/>
                  </a:schemeClr>
                </a:solidFill>
                <a:effectLst/>
                <a:latin typeface="等线" panose="02010600030101010101" pitchFamily="2" charset="-122"/>
                <a:ea typeface="宋体" panose="02010600030101010101" pitchFamily="2" charset="-122"/>
                <a:cs typeface="Times New Roman" panose="02020603050405020304" pitchFamily="18" charset="0"/>
              </a:rPr>
              <a:t>表</a:t>
            </a:r>
            <a:r>
              <a:rPr lang="en-US" altLang="zh-CN" sz="1600" kern="100" dirty="0">
                <a:solidFill>
                  <a:schemeClr val="accent1">
                    <a:lumMod val="75000"/>
                  </a:schemeClr>
                </a:solidFill>
                <a:effectLst/>
                <a:latin typeface="等线" panose="02010600030101010101" pitchFamily="2" charset="-122"/>
                <a:ea typeface="等线" panose="02010600030101010101" pitchFamily="2" charset="-122"/>
                <a:cs typeface="Times New Roman" panose="02020603050405020304" pitchFamily="18" charset="0"/>
              </a:rPr>
              <a:t> 3-3  </a:t>
            </a:r>
            <a:r>
              <a:rPr lang="zh-CN" altLang="zh-CN" sz="1600" kern="100" dirty="0">
                <a:solidFill>
                  <a:schemeClr val="accent1">
                    <a:lumMod val="75000"/>
                  </a:schemeClr>
                </a:solidFill>
                <a:effectLst/>
                <a:latin typeface="等线" panose="02010600030101010101" pitchFamily="2" charset="-122"/>
                <a:ea typeface="宋体" panose="02010600030101010101" pitchFamily="2" charset="-122"/>
                <a:cs typeface="Times New Roman" panose="02020603050405020304" pitchFamily="18" charset="0"/>
              </a:rPr>
              <a:t>描述性统计中常用的离散程度统计量</a:t>
            </a:r>
            <a:endParaRPr lang="zh-CN" altLang="zh-CN" sz="1600" kern="100" dirty="0">
              <a:solidFill>
                <a:schemeClr val="accent1">
                  <a:lumMod val="75000"/>
                </a:schemeClr>
              </a:solidFill>
              <a:effectLst/>
              <a:latin typeface="等线" panose="02010600030101010101" pitchFamily="2" charset="-122"/>
              <a:ea typeface="等线" panose="02010600030101010101" pitchFamily="2" charset="-122"/>
              <a:cs typeface="Times New Roman" panose="02020603050405020304" pitchFamily="18" charset="0"/>
            </a:endParaRPr>
          </a:p>
        </p:txBody>
      </p:sp>
      <p:graphicFrame>
        <p:nvGraphicFramePr>
          <p:cNvPr id="7" name="表格 6">
            <a:extLst>
              <a:ext uri="{FF2B5EF4-FFF2-40B4-BE49-F238E27FC236}">
                <a16:creationId xmlns:a16="http://schemas.microsoft.com/office/drawing/2014/main" id="{6C6A34F9-E6A5-43B2-9584-832EE8CEEFC8}"/>
              </a:ext>
            </a:extLst>
          </p:cNvPr>
          <p:cNvGraphicFramePr>
            <a:graphicFrameLocks noGrp="1"/>
          </p:cNvGraphicFramePr>
          <p:nvPr>
            <p:extLst>
              <p:ext uri="{D42A27DB-BD31-4B8C-83A1-F6EECF244321}">
                <p14:modId xmlns:p14="http://schemas.microsoft.com/office/powerpoint/2010/main" val="3661039956"/>
              </p:ext>
            </p:extLst>
          </p:nvPr>
        </p:nvGraphicFramePr>
        <p:xfrm>
          <a:off x="5936263" y="3789040"/>
          <a:ext cx="5688939" cy="2294606"/>
        </p:xfrm>
        <a:graphic>
          <a:graphicData uri="http://schemas.openxmlformats.org/drawingml/2006/table">
            <a:tbl>
              <a:tblPr firstRow="1" firstCol="1" bandRow="1">
                <a:tableStyleId>{5C22544A-7EE6-4342-B048-85BDC9FD1C3A}</a:tableStyleId>
              </a:tblPr>
              <a:tblGrid>
                <a:gridCol w="1105634">
                  <a:extLst>
                    <a:ext uri="{9D8B030D-6E8A-4147-A177-3AD203B41FA5}">
                      <a16:colId xmlns:a16="http://schemas.microsoft.com/office/drawing/2014/main" val="2891947922"/>
                    </a:ext>
                  </a:extLst>
                </a:gridCol>
                <a:gridCol w="1146051">
                  <a:extLst>
                    <a:ext uri="{9D8B030D-6E8A-4147-A177-3AD203B41FA5}">
                      <a16:colId xmlns:a16="http://schemas.microsoft.com/office/drawing/2014/main" val="1354572597"/>
                    </a:ext>
                  </a:extLst>
                </a:gridCol>
                <a:gridCol w="3437254">
                  <a:extLst>
                    <a:ext uri="{9D8B030D-6E8A-4147-A177-3AD203B41FA5}">
                      <a16:colId xmlns:a16="http://schemas.microsoft.com/office/drawing/2014/main" val="2007423847"/>
                    </a:ext>
                  </a:extLst>
                </a:gridCol>
              </a:tblGrid>
              <a:tr h="315646">
                <a:tc>
                  <a:txBody>
                    <a:bodyPr/>
                    <a:lstStyle/>
                    <a:p>
                      <a:pPr indent="228600">
                        <a:lnSpc>
                          <a:spcPct val="110000"/>
                        </a:lnSpc>
                      </a:pPr>
                      <a:r>
                        <a:rPr lang="zh-CN" sz="1400" kern="100" dirty="0">
                          <a:effectLst/>
                        </a:rPr>
                        <a:t>中文</a:t>
                      </a:r>
                      <a:endParaRPr lang="zh-CN" sz="1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indent="228600">
                        <a:lnSpc>
                          <a:spcPct val="110000"/>
                        </a:lnSpc>
                      </a:pPr>
                      <a:r>
                        <a:rPr lang="zh-CN" sz="1400" kern="100" dirty="0">
                          <a:effectLst/>
                        </a:rPr>
                        <a:t>英文</a:t>
                      </a:r>
                      <a:endParaRPr lang="zh-CN" sz="1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indent="228600">
                        <a:lnSpc>
                          <a:spcPct val="110000"/>
                        </a:lnSpc>
                      </a:pPr>
                      <a:r>
                        <a:rPr lang="zh-CN" sz="1400" kern="100" dirty="0">
                          <a:effectLst/>
                        </a:rPr>
                        <a:t>含义</a:t>
                      </a:r>
                      <a:endParaRPr lang="zh-CN" sz="1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575692496"/>
                  </a:ext>
                </a:extLst>
              </a:tr>
              <a:tr h="989480">
                <a:tc>
                  <a:txBody>
                    <a:bodyPr/>
                    <a:lstStyle/>
                    <a:p>
                      <a:pPr indent="228600">
                        <a:lnSpc>
                          <a:spcPct val="110000"/>
                        </a:lnSpc>
                      </a:pPr>
                      <a:endParaRPr lang="en-US" altLang="zh-CN" sz="1400" kern="100" dirty="0">
                        <a:effectLst/>
                      </a:endParaRPr>
                    </a:p>
                    <a:p>
                      <a:pPr indent="228600">
                        <a:lnSpc>
                          <a:spcPct val="110000"/>
                        </a:lnSpc>
                      </a:pPr>
                      <a:r>
                        <a:rPr lang="zh-CN" sz="1400" kern="100" dirty="0">
                          <a:effectLst/>
                        </a:rPr>
                        <a:t>偏态</a:t>
                      </a:r>
                      <a:endParaRPr lang="zh-CN" sz="1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indent="228600">
                        <a:lnSpc>
                          <a:spcPct val="110000"/>
                        </a:lnSpc>
                      </a:pPr>
                      <a:r>
                        <a:rPr lang="en-US" sz="1400" kern="100" dirty="0">
                          <a:effectLst/>
                        </a:rPr>
                        <a:t>Skewness </a:t>
                      </a:r>
                      <a:endParaRPr lang="zh-CN" sz="1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indent="228600">
                        <a:lnSpc>
                          <a:spcPct val="110000"/>
                        </a:lnSpc>
                      </a:pPr>
                      <a:r>
                        <a:rPr lang="zh-CN" sz="1400" kern="100" dirty="0">
                          <a:effectLst/>
                        </a:rPr>
                        <a:t>描述数据分布的对称性。当</a:t>
                      </a:r>
                      <a:r>
                        <a:rPr lang="en-US" sz="1400" kern="100" dirty="0">
                          <a:effectLst/>
                        </a:rPr>
                        <a:t>“</a:t>
                      </a:r>
                      <a:r>
                        <a:rPr lang="zh-CN" sz="1400" kern="100" dirty="0">
                          <a:effectLst/>
                        </a:rPr>
                        <a:t>偏态系数</a:t>
                      </a:r>
                      <a:r>
                        <a:rPr lang="en-US" sz="1400" kern="100" dirty="0">
                          <a:effectLst/>
                        </a:rPr>
                        <a:t>”</a:t>
                      </a:r>
                      <a:r>
                        <a:rPr lang="zh-CN" sz="1400" kern="100" dirty="0">
                          <a:effectLst/>
                        </a:rPr>
                        <a:t>等于</a:t>
                      </a:r>
                      <a:r>
                        <a:rPr lang="en-US" sz="1400" kern="100" dirty="0">
                          <a:effectLst/>
                        </a:rPr>
                        <a:t>0</a:t>
                      </a:r>
                      <a:r>
                        <a:rPr lang="zh-CN" sz="1400" kern="100" dirty="0">
                          <a:effectLst/>
                        </a:rPr>
                        <a:t>时，对应数据的分布为对称，否则分布为非对称。</a:t>
                      </a:r>
                      <a:endParaRPr lang="zh-CN" sz="1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508403588"/>
                  </a:ext>
                </a:extLst>
              </a:tr>
              <a:tr h="989480">
                <a:tc>
                  <a:txBody>
                    <a:bodyPr/>
                    <a:lstStyle/>
                    <a:p>
                      <a:pPr indent="228600">
                        <a:lnSpc>
                          <a:spcPct val="110000"/>
                        </a:lnSpc>
                      </a:pPr>
                      <a:endParaRPr lang="en-US" altLang="zh-CN" sz="1400" kern="100" dirty="0">
                        <a:effectLst/>
                      </a:endParaRPr>
                    </a:p>
                    <a:p>
                      <a:pPr indent="228600">
                        <a:lnSpc>
                          <a:spcPct val="110000"/>
                        </a:lnSpc>
                      </a:pPr>
                      <a:r>
                        <a:rPr lang="zh-CN" sz="1400" kern="100" dirty="0">
                          <a:effectLst/>
                        </a:rPr>
                        <a:t>峰态</a:t>
                      </a:r>
                      <a:endParaRPr lang="zh-CN" sz="1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indent="228600">
                        <a:lnSpc>
                          <a:spcPct val="110000"/>
                        </a:lnSpc>
                      </a:pPr>
                      <a:r>
                        <a:rPr lang="en-US" sz="1400" kern="100">
                          <a:effectLst/>
                        </a:rPr>
                        <a:t>Kurtosis</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indent="228600">
                        <a:lnSpc>
                          <a:spcPct val="110000"/>
                        </a:lnSpc>
                      </a:pPr>
                      <a:r>
                        <a:rPr lang="zh-CN" sz="1400" kern="100" dirty="0">
                          <a:effectLst/>
                        </a:rPr>
                        <a:t>描述数据分布的平峰或尖峰程度。当</a:t>
                      </a:r>
                      <a:r>
                        <a:rPr lang="en-US" sz="1400" kern="100" dirty="0">
                          <a:effectLst/>
                        </a:rPr>
                        <a:t>“</a:t>
                      </a:r>
                      <a:r>
                        <a:rPr lang="zh-CN" sz="1400" kern="100" dirty="0">
                          <a:effectLst/>
                        </a:rPr>
                        <a:t>峰态系数</a:t>
                      </a:r>
                      <a:r>
                        <a:rPr lang="en-US" sz="1400" kern="100" dirty="0">
                          <a:effectLst/>
                        </a:rPr>
                        <a:t>”</a:t>
                      </a:r>
                      <a:r>
                        <a:rPr lang="zh-CN" sz="1400" kern="100" dirty="0">
                          <a:effectLst/>
                        </a:rPr>
                        <a:t>等于</a:t>
                      </a:r>
                      <a:r>
                        <a:rPr lang="en-US" sz="1400" kern="100" dirty="0">
                          <a:effectLst/>
                        </a:rPr>
                        <a:t>0</a:t>
                      </a:r>
                      <a:r>
                        <a:rPr lang="zh-CN" sz="1400" kern="100" dirty="0">
                          <a:effectLst/>
                        </a:rPr>
                        <a:t>时，数据分布为标准正态分布，否则比正态分布更平或更尖。</a:t>
                      </a:r>
                      <a:endParaRPr lang="zh-CN" sz="1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489690930"/>
                  </a:ext>
                </a:extLst>
              </a:tr>
            </a:tbl>
          </a:graphicData>
        </a:graphic>
      </p:graphicFrame>
      <p:sp>
        <p:nvSpPr>
          <p:cNvPr id="9" name="文本框 8">
            <a:extLst>
              <a:ext uri="{FF2B5EF4-FFF2-40B4-BE49-F238E27FC236}">
                <a16:creationId xmlns:a16="http://schemas.microsoft.com/office/drawing/2014/main" id="{AE2C5A2E-EB61-4532-8D77-AC3EC9E02B70}"/>
              </a:ext>
            </a:extLst>
          </p:cNvPr>
          <p:cNvSpPr txBox="1"/>
          <p:nvPr/>
        </p:nvSpPr>
        <p:spPr>
          <a:xfrm>
            <a:off x="5663952" y="3356992"/>
            <a:ext cx="6111814" cy="346120"/>
          </a:xfrm>
          <a:prstGeom prst="rect">
            <a:avLst/>
          </a:prstGeom>
          <a:noFill/>
        </p:spPr>
        <p:txBody>
          <a:bodyPr wrap="square">
            <a:spAutoFit/>
          </a:bodyPr>
          <a:lstStyle/>
          <a:p>
            <a:pPr indent="266700" algn="ctr">
              <a:lnSpc>
                <a:spcPct val="110000"/>
              </a:lnSpc>
            </a:pPr>
            <a:r>
              <a:rPr lang="zh-CN" altLang="zh-CN" sz="1600" kern="100" dirty="0">
                <a:solidFill>
                  <a:schemeClr val="accent1">
                    <a:lumMod val="75000"/>
                  </a:schemeClr>
                </a:solidFill>
                <a:latin typeface="等线" panose="02010600030101010101" pitchFamily="2" charset="-122"/>
                <a:cs typeface="Times New Roman" panose="02020603050405020304" pitchFamily="18" charset="0"/>
              </a:rPr>
              <a:t>表</a:t>
            </a:r>
            <a:r>
              <a:rPr lang="en-US" altLang="zh-CN" sz="1600" kern="100" dirty="0">
                <a:solidFill>
                  <a:schemeClr val="accent1">
                    <a:lumMod val="75000"/>
                  </a:schemeClr>
                </a:solidFill>
                <a:latin typeface="等线" panose="02010600030101010101" pitchFamily="2" charset="-122"/>
                <a:cs typeface="Times New Roman" panose="02020603050405020304" pitchFamily="18" charset="0"/>
              </a:rPr>
              <a:t>3-4</a:t>
            </a:r>
            <a:r>
              <a:rPr lang="zh-CN" altLang="zh-CN" sz="1600" kern="100" dirty="0">
                <a:solidFill>
                  <a:schemeClr val="accent1">
                    <a:lumMod val="75000"/>
                  </a:schemeClr>
                </a:solidFill>
                <a:latin typeface="等线" panose="02010600030101010101" pitchFamily="2" charset="-122"/>
                <a:cs typeface="Times New Roman" panose="02020603050405020304" pitchFamily="18" charset="0"/>
              </a:rPr>
              <a:t>描述性统计中常用的数据分布状态统计量</a:t>
            </a:r>
          </a:p>
        </p:txBody>
      </p:sp>
    </p:spTree>
    <p:extLst>
      <p:ext uri="{BB962C8B-B14F-4D97-AF65-F5344CB8AC3E}">
        <p14:creationId xmlns:p14="http://schemas.microsoft.com/office/powerpoint/2010/main" val="3275819152"/>
      </p:ext>
    </p:extLst>
  </p:cSld>
  <p:clrMapOvr>
    <a:masterClrMapping/>
  </p:clrMapOvr>
  <p:transition>
    <p:blinds dir="ver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4CD088E7-F205-4265-8BF7-F8A34A5042CB}"/>
              </a:ext>
            </a:extLst>
          </p:cNvPr>
          <p:cNvSpPr txBox="1"/>
          <p:nvPr/>
        </p:nvSpPr>
        <p:spPr>
          <a:xfrm>
            <a:off x="263352" y="1268760"/>
            <a:ext cx="6111814" cy="377860"/>
          </a:xfrm>
          <a:prstGeom prst="rect">
            <a:avLst/>
          </a:prstGeom>
          <a:noFill/>
        </p:spPr>
        <p:txBody>
          <a:bodyPr wrap="square">
            <a:spAutoFit/>
          </a:bodyPr>
          <a:lstStyle/>
          <a:p>
            <a:pPr indent="269240">
              <a:lnSpc>
                <a:spcPct val="110000"/>
              </a:lnSpc>
            </a:pPr>
            <a:r>
              <a:rPr lang="zh-CN" altLang="zh-CN" kern="100" dirty="0">
                <a:solidFill>
                  <a:schemeClr val="tx2"/>
                </a:solidFill>
                <a:latin typeface="等线" panose="02010600030101010101" pitchFamily="2" charset="-122"/>
                <a:cs typeface="Times New Roman" panose="02020603050405020304" pitchFamily="18" charset="0"/>
              </a:rPr>
              <a:t>（</a:t>
            </a:r>
            <a:r>
              <a:rPr lang="en-US" altLang="zh-CN" kern="100" dirty="0">
                <a:solidFill>
                  <a:schemeClr val="tx2"/>
                </a:solidFill>
                <a:latin typeface="等线" panose="02010600030101010101" pitchFamily="2" charset="-122"/>
                <a:cs typeface="Times New Roman" panose="02020603050405020304" pitchFamily="18" charset="0"/>
              </a:rPr>
              <a:t>2</a:t>
            </a:r>
            <a:r>
              <a:rPr lang="zh-CN" altLang="zh-CN" kern="100" dirty="0">
                <a:solidFill>
                  <a:schemeClr val="tx2"/>
                </a:solidFill>
                <a:latin typeface="等线" panose="02010600030101010101" pitchFamily="2" charset="-122"/>
                <a:cs typeface="Times New Roman" panose="02020603050405020304" pitchFamily="18" charset="0"/>
              </a:rPr>
              <a:t>）残差分析</a:t>
            </a:r>
          </a:p>
        </p:txBody>
      </p:sp>
      <p:sp>
        <p:nvSpPr>
          <p:cNvPr id="7" name="文本框 6">
            <a:extLst>
              <a:ext uri="{FF2B5EF4-FFF2-40B4-BE49-F238E27FC236}">
                <a16:creationId xmlns:a16="http://schemas.microsoft.com/office/drawing/2014/main" id="{0C0DF027-4CE9-4501-AAC8-3D330C05BC47}"/>
              </a:ext>
            </a:extLst>
          </p:cNvPr>
          <p:cNvSpPr txBox="1"/>
          <p:nvPr/>
        </p:nvSpPr>
        <p:spPr>
          <a:xfrm>
            <a:off x="623392" y="663256"/>
            <a:ext cx="6111814" cy="369332"/>
          </a:xfrm>
          <a:prstGeom prst="rect">
            <a:avLst/>
          </a:prstGeom>
          <a:noFill/>
        </p:spPr>
        <p:txBody>
          <a:bodyPr wrap="square">
            <a:spAutoFit/>
          </a:bodyPr>
          <a:lstStyle/>
          <a:p>
            <a:r>
              <a:rPr lang="en-US" altLang="zh-CN" b="1" kern="100" dirty="0">
                <a:solidFill>
                  <a:srgbClr val="00B0F0"/>
                </a:solidFill>
                <a:latin typeface="等线 Light" panose="02010600030101010101" pitchFamily="2" charset="-122"/>
                <a:ea typeface="华文中宋" panose="02010600040101010101" pitchFamily="2" charset="-122"/>
                <a:cs typeface="Times New Roman" panose="02020603050405020304" pitchFamily="18" charset="0"/>
              </a:rPr>
              <a:t>3.3.1 </a:t>
            </a:r>
            <a:r>
              <a:rPr lang="zh-CN" altLang="zh-CN" b="1" kern="100" dirty="0">
                <a:solidFill>
                  <a:srgbClr val="00B0F0"/>
                </a:solidFill>
                <a:latin typeface="等线 Light" panose="02010600030101010101" pitchFamily="2" charset="-122"/>
                <a:ea typeface="华文中宋" panose="02010600040101010101" pitchFamily="2" charset="-122"/>
                <a:cs typeface="Times New Roman" panose="02020603050405020304" pitchFamily="18" charset="0"/>
              </a:rPr>
              <a:t>数据理解</a:t>
            </a:r>
            <a:endParaRPr lang="zh-CN" altLang="en-US" b="1" kern="100" dirty="0">
              <a:solidFill>
                <a:srgbClr val="00B0F0"/>
              </a:solidFill>
              <a:latin typeface="等线 Light" panose="02010600030101010101" pitchFamily="2" charset="-122"/>
              <a:ea typeface="华文中宋" panose="02010600040101010101" pitchFamily="2" charset="-122"/>
              <a:cs typeface="Times New Roman" panose="02020603050405020304" pitchFamily="18" charset="0"/>
            </a:endParaRPr>
          </a:p>
        </p:txBody>
      </p:sp>
      <p:pic>
        <p:nvPicPr>
          <p:cNvPr id="8" name="图片 7">
            <a:extLst>
              <a:ext uri="{FF2B5EF4-FFF2-40B4-BE49-F238E27FC236}">
                <a16:creationId xmlns:a16="http://schemas.microsoft.com/office/drawing/2014/main" id="{A8BC4D07-43F4-4A18-9151-5AC4253DB468}"/>
              </a:ext>
            </a:extLst>
          </p:cNvPr>
          <p:cNvPicPr>
            <a:picLocks noChangeAspect="1"/>
          </p:cNvPicPr>
          <p:nvPr/>
        </p:nvPicPr>
        <p:blipFill>
          <a:blip r:embed="rId2"/>
          <a:stretch>
            <a:fillRect/>
          </a:stretch>
        </p:blipFill>
        <p:spPr>
          <a:xfrm>
            <a:off x="3356217" y="1526759"/>
            <a:ext cx="5871123" cy="3544829"/>
          </a:xfrm>
          <a:prstGeom prst="rect">
            <a:avLst/>
          </a:prstGeom>
        </p:spPr>
      </p:pic>
      <p:sp>
        <p:nvSpPr>
          <p:cNvPr id="12" name="文本框 11">
            <a:extLst>
              <a:ext uri="{FF2B5EF4-FFF2-40B4-BE49-F238E27FC236}">
                <a16:creationId xmlns:a16="http://schemas.microsoft.com/office/drawing/2014/main" id="{A6CD4CDA-7063-4819-BA01-F608FF28DE35}"/>
              </a:ext>
            </a:extLst>
          </p:cNvPr>
          <p:cNvSpPr txBox="1"/>
          <p:nvPr/>
        </p:nvSpPr>
        <p:spPr>
          <a:xfrm>
            <a:off x="2855640" y="5309303"/>
            <a:ext cx="6111814" cy="397032"/>
          </a:xfrm>
          <a:prstGeom prst="rect">
            <a:avLst/>
          </a:prstGeom>
          <a:noFill/>
        </p:spPr>
        <p:txBody>
          <a:bodyPr wrap="square">
            <a:spAutoFit/>
          </a:bodyPr>
          <a:lstStyle/>
          <a:p>
            <a:pPr indent="266700" algn="ctr">
              <a:lnSpc>
                <a:spcPct val="110000"/>
              </a:lnSpc>
            </a:pPr>
            <a:r>
              <a:rPr lang="zh-CN" altLang="zh-CN" sz="1800" kern="100" dirty="0">
                <a:solidFill>
                  <a:schemeClr val="accent1">
                    <a:lumMod val="75000"/>
                  </a:schemeClr>
                </a:solidFill>
                <a:effectLst/>
                <a:latin typeface="等线" panose="02010600030101010101" pitchFamily="2" charset="-122"/>
                <a:ea typeface="宋体" panose="02010600030101010101" pitchFamily="2" charset="-122"/>
                <a:cs typeface="Times New Roman" panose="02020603050405020304" pitchFamily="18" charset="0"/>
              </a:rPr>
              <a:t>图</a:t>
            </a:r>
            <a:r>
              <a:rPr lang="en-US" altLang="zh-CN" sz="1800" kern="100" dirty="0">
                <a:solidFill>
                  <a:schemeClr val="accent1">
                    <a:lumMod val="75000"/>
                  </a:schemeClr>
                </a:solidFill>
                <a:effectLst/>
                <a:latin typeface="等线" panose="02010600030101010101" pitchFamily="2" charset="-122"/>
                <a:ea typeface="等线" panose="02010600030101010101" pitchFamily="2" charset="-122"/>
                <a:cs typeface="Times New Roman" panose="02020603050405020304" pitchFamily="18" charset="0"/>
              </a:rPr>
              <a:t> </a:t>
            </a:r>
            <a:r>
              <a:rPr lang="en-US" altLang="zh-CN" sz="1800" kern="100" dirty="0" smtClean="0">
                <a:solidFill>
                  <a:schemeClr val="accent1">
                    <a:lumMod val="75000"/>
                  </a:schemeClr>
                </a:solidFill>
                <a:effectLst/>
                <a:latin typeface="等线" panose="02010600030101010101" pitchFamily="2" charset="-122"/>
                <a:ea typeface="等线" panose="02010600030101010101" pitchFamily="2" charset="-122"/>
                <a:cs typeface="Times New Roman" panose="02020603050405020304" pitchFamily="18" charset="0"/>
              </a:rPr>
              <a:t>3-7 </a:t>
            </a:r>
            <a:r>
              <a:rPr lang="zh-CN" altLang="zh-CN" sz="1800" kern="100" dirty="0">
                <a:solidFill>
                  <a:schemeClr val="accent1">
                    <a:lumMod val="75000"/>
                  </a:schemeClr>
                </a:solidFill>
                <a:effectLst/>
                <a:latin typeface="等线" panose="02010600030101010101" pitchFamily="2" charset="-122"/>
                <a:ea typeface="宋体" panose="02010600030101010101" pitchFamily="2" charset="-122"/>
                <a:cs typeface="Times New Roman" panose="02020603050405020304" pitchFamily="18" charset="0"/>
              </a:rPr>
              <a:t>线性回归分析种的残差</a:t>
            </a:r>
            <a:endParaRPr lang="zh-CN" altLang="zh-CN" sz="1800" kern="100" dirty="0">
              <a:solidFill>
                <a:schemeClr val="accent1">
                  <a:lumMod val="75000"/>
                </a:schemeClr>
              </a:solidFill>
              <a:effectLst/>
              <a:latin typeface="等线" panose="02010600030101010101" pitchFamily="2" charset="-122"/>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413764795"/>
      </p:ext>
    </p:extLst>
  </p:cSld>
  <p:clrMapOvr>
    <a:masterClrMapping/>
  </p:clrMapOvr>
  <p:transition>
    <p:blinds dir="ver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B273DD7A-5DAA-4516-8B54-65662E6FDF10}"/>
              </a:ext>
            </a:extLst>
          </p:cNvPr>
          <p:cNvSpPr txBox="1"/>
          <p:nvPr/>
        </p:nvSpPr>
        <p:spPr>
          <a:xfrm>
            <a:off x="263352" y="1268760"/>
            <a:ext cx="6111814" cy="377860"/>
          </a:xfrm>
          <a:prstGeom prst="rect">
            <a:avLst/>
          </a:prstGeom>
          <a:noFill/>
        </p:spPr>
        <p:txBody>
          <a:bodyPr wrap="square">
            <a:spAutoFit/>
          </a:bodyPr>
          <a:lstStyle/>
          <a:p>
            <a:pPr indent="269240">
              <a:lnSpc>
                <a:spcPct val="110000"/>
              </a:lnSpc>
            </a:pPr>
            <a:r>
              <a:rPr lang="zh-CN" altLang="zh-CN" kern="100" dirty="0">
                <a:solidFill>
                  <a:schemeClr val="tx2"/>
                </a:solidFill>
                <a:latin typeface="等线" panose="02010600030101010101" pitchFamily="2" charset="-122"/>
                <a:cs typeface="Times New Roman" panose="02020603050405020304" pitchFamily="18" charset="0"/>
              </a:rPr>
              <a:t>（</a:t>
            </a:r>
            <a:r>
              <a:rPr lang="en-US" altLang="zh-CN" kern="100" dirty="0">
                <a:solidFill>
                  <a:schemeClr val="tx2"/>
                </a:solidFill>
                <a:latin typeface="等线" panose="02010600030101010101" pitchFamily="2" charset="-122"/>
                <a:cs typeface="Times New Roman" panose="02020603050405020304" pitchFamily="18" charset="0"/>
              </a:rPr>
              <a:t>3</a:t>
            </a:r>
            <a:r>
              <a:rPr lang="zh-CN" altLang="zh-CN" kern="100" dirty="0">
                <a:solidFill>
                  <a:schemeClr val="tx2"/>
                </a:solidFill>
                <a:latin typeface="等线" panose="02010600030101010101" pitchFamily="2" charset="-122"/>
                <a:cs typeface="Times New Roman" panose="02020603050405020304" pitchFamily="18" charset="0"/>
              </a:rPr>
              <a:t>）重新表达主题</a:t>
            </a:r>
          </a:p>
        </p:txBody>
      </p:sp>
      <p:sp>
        <p:nvSpPr>
          <p:cNvPr id="6" name="文本框 5">
            <a:extLst>
              <a:ext uri="{FF2B5EF4-FFF2-40B4-BE49-F238E27FC236}">
                <a16:creationId xmlns:a16="http://schemas.microsoft.com/office/drawing/2014/main" id="{88BCB8EA-33C1-4643-B32B-A42FD70A8575}"/>
              </a:ext>
            </a:extLst>
          </p:cNvPr>
          <p:cNvSpPr txBox="1"/>
          <p:nvPr/>
        </p:nvSpPr>
        <p:spPr>
          <a:xfrm>
            <a:off x="623392" y="663256"/>
            <a:ext cx="6111814" cy="369332"/>
          </a:xfrm>
          <a:prstGeom prst="rect">
            <a:avLst/>
          </a:prstGeom>
          <a:noFill/>
        </p:spPr>
        <p:txBody>
          <a:bodyPr wrap="square">
            <a:spAutoFit/>
          </a:bodyPr>
          <a:lstStyle/>
          <a:p>
            <a:r>
              <a:rPr lang="en-US" altLang="zh-CN" b="1" kern="100" dirty="0">
                <a:solidFill>
                  <a:srgbClr val="00B0F0"/>
                </a:solidFill>
                <a:latin typeface="等线 Light" panose="02010600030101010101" pitchFamily="2" charset="-122"/>
                <a:ea typeface="华文中宋" panose="02010600040101010101" pitchFamily="2" charset="-122"/>
                <a:cs typeface="Times New Roman" panose="02020603050405020304" pitchFamily="18" charset="0"/>
              </a:rPr>
              <a:t>3.3.1 </a:t>
            </a:r>
            <a:r>
              <a:rPr lang="zh-CN" altLang="zh-CN" b="1" kern="100" dirty="0">
                <a:solidFill>
                  <a:srgbClr val="00B0F0"/>
                </a:solidFill>
                <a:latin typeface="等线 Light" panose="02010600030101010101" pitchFamily="2" charset="-122"/>
                <a:ea typeface="华文中宋" panose="02010600040101010101" pitchFamily="2" charset="-122"/>
                <a:cs typeface="Times New Roman" panose="02020603050405020304" pitchFamily="18" charset="0"/>
              </a:rPr>
              <a:t>数据理解</a:t>
            </a:r>
            <a:endParaRPr lang="zh-CN" altLang="en-US" b="1" kern="100" dirty="0">
              <a:solidFill>
                <a:srgbClr val="00B0F0"/>
              </a:solidFill>
              <a:latin typeface="等线 Light" panose="02010600030101010101" pitchFamily="2" charset="-122"/>
              <a:ea typeface="华文中宋" panose="02010600040101010101" pitchFamily="2" charset="-122"/>
              <a:cs typeface="Times New Roman" panose="02020603050405020304" pitchFamily="18" charset="0"/>
            </a:endParaRPr>
          </a:p>
        </p:txBody>
      </p:sp>
      <p:sp>
        <p:nvSpPr>
          <p:cNvPr id="8" name="文本框 7">
            <a:extLst>
              <a:ext uri="{FF2B5EF4-FFF2-40B4-BE49-F238E27FC236}">
                <a16:creationId xmlns:a16="http://schemas.microsoft.com/office/drawing/2014/main" id="{39D2C76C-CAC2-44EE-B4D1-5729249CD837}"/>
              </a:ext>
            </a:extLst>
          </p:cNvPr>
          <p:cNvSpPr txBox="1"/>
          <p:nvPr/>
        </p:nvSpPr>
        <p:spPr>
          <a:xfrm>
            <a:off x="1055440" y="1772816"/>
            <a:ext cx="10441160" cy="876458"/>
          </a:xfrm>
          <a:prstGeom prst="rect">
            <a:avLst/>
          </a:prstGeom>
          <a:noFill/>
        </p:spPr>
        <p:txBody>
          <a:bodyPr wrap="square">
            <a:spAutoFit/>
          </a:bodyPr>
          <a:lstStyle/>
          <a:p>
            <a:pPr indent="269240">
              <a:lnSpc>
                <a:spcPct val="150000"/>
              </a:lnSpc>
            </a:pPr>
            <a:r>
              <a:rPr lang="zh-CN" altLang="zh-CN" sz="1800" kern="100" dirty="0">
                <a:solidFill>
                  <a:schemeClr val="tx2"/>
                </a:solidFill>
                <a:effectLst/>
                <a:latin typeface="等线" panose="02010600030101010101" pitchFamily="2" charset="-122"/>
                <a:ea typeface="宋体" panose="02010600030101010101" pitchFamily="2" charset="-122"/>
                <a:cs typeface="Times New Roman" panose="02020603050405020304" pitchFamily="18" charset="0"/>
              </a:rPr>
              <a:t>数据</a:t>
            </a:r>
            <a:r>
              <a:rPr lang="en-US" altLang="zh-CN" sz="1800" i="1" kern="100" dirty="0">
                <a:solidFill>
                  <a:schemeClr val="tx2"/>
                </a:solidFill>
                <a:effectLst/>
                <a:latin typeface="等线" panose="02010600030101010101" pitchFamily="2" charset="-122"/>
                <a:ea typeface="等线" panose="02010600030101010101" pitchFamily="2" charset="-122"/>
                <a:cs typeface="Times New Roman" panose="02020603050405020304" pitchFamily="18" charset="0"/>
              </a:rPr>
              <a:t>x</a:t>
            </a:r>
            <a:r>
              <a:rPr lang="en-US" altLang="zh-CN" sz="1800" i="1" kern="100" baseline="-25000" dirty="0">
                <a:solidFill>
                  <a:schemeClr val="tx2"/>
                </a:solidFill>
                <a:effectLst/>
                <a:latin typeface="等线" panose="02010600030101010101" pitchFamily="2" charset="-122"/>
                <a:ea typeface="等线" panose="02010600030101010101" pitchFamily="2" charset="-122"/>
                <a:cs typeface="Times New Roman" panose="02020603050405020304" pitchFamily="18" charset="0"/>
              </a:rPr>
              <a:t>1</a:t>
            </a:r>
            <a:r>
              <a:rPr lang="zh-CN" altLang="zh-CN" sz="1800" kern="100" dirty="0">
                <a:solidFill>
                  <a:schemeClr val="tx2"/>
                </a:solidFill>
                <a:effectLst/>
                <a:latin typeface="等线" panose="02010600030101010101" pitchFamily="2" charset="-122"/>
                <a:ea typeface="宋体" panose="02010600030101010101" pitchFamily="2" charset="-122"/>
                <a:cs typeface="Times New Roman" panose="02020603050405020304" pitchFamily="18" charset="0"/>
              </a:rPr>
              <a:t>，</a:t>
            </a:r>
            <a:r>
              <a:rPr lang="en-US" altLang="zh-CN" sz="1800" i="1" kern="100" dirty="0">
                <a:solidFill>
                  <a:schemeClr val="tx2"/>
                </a:solidFill>
                <a:effectLst/>
                <a:latin typeface="等线" panose="02010600030101010101" pitchFamily="2" charset="-122"/>
                <a:ea typeface="等线" panose="02010600030101010101" pitchFamily="2" charset="-122"/>
                <a:cs typeface="Times New Roman" panose="02020603050405020304" pitchFamily="18" charset="0"/>
              </a:rPr>
              <a:t>x</a:t>
            </a:r>
            <a:r>
              <a:rPr lang="en-US" altLang="zh-CN" sz="1800" i="1" kern="100" baseline="-25000" dirty="0">
                <a:solidFill>
                  <a:schemeClr val="tx2"/>
                </a:solidFill>
                <a:effectLst/>
                <a:latin typeface="等线" panose="02010600030101010101" pitchFamily="2" charset="-122"/>
                <a:ea typeface="等线" panose="02010600030101010101" pitchFamily="2" charset="-122"/>
                <a:cs typeface="Times New Roman" panose="02020603050405020304" pitchFamily="18" charset="0"/>
              </a:rPr>
              <a:t>2 </a:t>
            </a:r>
            <a:r>
              <a:rPr lang="zh-CN" altLang="zh-CN" sz="1800" kern="100" dirty="0">
                <a:solidFill>
                  <a:schemeClr val="tx2"/>
                </a:solidFill>
                <a:effectLst/>
                <a:latin typeface="等线" panose="02010600030101010101" pitchFamily="2" charset="-122"/>
                <a:ea typeface="宋体" panose="02010600030101010101" pitchFamily="2" charset="-122"/>
                <a:cs typeface="Times New Roman" panose="02020603050405020304" pitchFamily="18" charset="0"/>
              </a:rPr>
              <a:t>，</a:t>
            </a:r>
            <a:r>
              <a:rPr lang="en-US" altLang="zh-CN" sz="1800" kern="100" dirty="0">
                <a:solidFill>
                  <a:schemeClr val="tx2"/>
                </a:solidFill>
                <a:effectLst/>
                <a:latin typeface="等线" panose="02010600030101010101" pitchFamily="2" charset="-122"/>
                <a:ea typeface="等线" panose="02010600030101010101" pitchFamily="2" charset="-122"/>
                <a:cs typeface="Times New Roman" panose="02020603050405020304" pitchFamily="18" charset="0"/>
              </a:rPr>
              <a:t>…</a:t>
            </a:r>
            <a:r>
              <a:rPr lang="zh-CN" altLang="zh-CN" sz="1800" kern="100" dirty="0">
                <a:solidFill>
                  <a:schemeClr val="tx2"/>
                </a:solidFill>
                <a:effectLst/>
                <a:latin typeface="等线" panose="02010600030101010101" pitchFamily="2" charset="-122"/>
                <a:ea typeface="宋体" panose="02010600030101010101" pitchFamily="2" charset="-122"/>
                <a:cs typeface="Times New Roman" panose="02020603050405020304" pitchFamily="18" charset="0"/>
              </a:rPr>
              <a:t>，</a:t>
            </a:r>
            <a:r>
              <a:rPr lang="en-US" altLang="zh-CN" sz="1800" i="1" kern="100" dirty="0" err="1">
                <a:solidFill>
                  <a:schemeClr val="tx2"/>
                </a:solidFill>
                <a:effectLst/>
                <a:latin typeface="等线" panose="02010600030101010101" pitchFamily="2" charset="-122"/>
                <a:ea typeface="等线" panose="02010600030101010101" pitchFamily="2" charset="-122"/>
                <a:cs typeface="Times New Roman" panose="02020603050405020304" pitchFamily="18" charset="0"/>
              </a:rPr>
              <a:t>x</a:t>
            </a:r>
            <a:r>
              <a:rPr lang="en-US" altLang="zh-CN" sz="1800" i="1" kern="100" baseline="-25000" dirty="0" err="1">
                <a:solidFill>
                  <a:schemeClr val="tx2"/>
                </a:solidFill>
                <a:effectLst/>
                <a:latin typeface="等线" panose="02010600030101010101" pitchFamily="2" charset="-122"/>
                <a:ea typeface="等线" panose="02010600030101010101" pitchFamily="2" charset="-122"/>
                <a:cs typeface="Times New Roman" panose="02020603050405020304" pitchFamily="18" charset="0"/>
              </a:rPr>
              <a:t>n</a:t>
            </a:r>
            <a:r>
              <a:rPr lang="zh-CN" altLang="zh-CN" sz="1800" kern="100" dirty="0">
                <a:solidFill>
                  <a:schemeClr val="tx2"/>
                </a:solidFill>
                <a:effectLst/>
                <a:latin typeface="等线" panose="02010600030101010101" pitchFamily="2" charset="-122"/>
                <a:ea typeface="宋体" panose="02010600030101010101" pitchFamily="2" charset="-122"/>
                <a:cs typeface="Times New Roman" panose="02020603050405020304" pitchFamily="18" charset="0"/>
              </a:rPr>
              <a:t>的变换是一个函数</a:t>
            </a:r>
            <a:r>
              <a:rPr lang="en-US" altLang="zh-CN" sz="1800" i="1" kern="100" dirty="0">
                <a:solidFill>
                  <a:schemeClr val="tx2"/>
                </a:solidFill>
                <a:effectLst/>
                <a:latin typeface="等线" panose="02010600030101010101" pitchFamily="2" charset="-122"/>
                <a:ea typeface="等线" panose="02010600030101010101" pitchFamily="2" charset="-122"/>
                <a:cs typeface="Times New Roman" panose="02020603050405020304" pitchFamily="18" charset="0"/>
              </a:rPr>
              <a:t>T</a:t>
            </a:r>
            <a:r>
              <a:rPr lang="zh-CN" altLang="zh-CN" sz="1800" kern="100" dirty="0">
                <a:solidFill>
                  <a:schemeClr val="tx2"/>
                </a:solidFill>
                <a:effectLst/>
                <a:latin typeface="等线" panose="02010600030101010101" pitchFamily="2" charset="-122"/>
                <a:ea typeface="宋体" panose="02010600030101010101" pitchFamily="2" charset="-122"/>
                <a:cs typeface="Times New Roman" panose="02020603050405020304" pitchFamily="18" charset="0"/>
              </a:rPr>
              <a:t>，它把每个</a:t>
            </a:r>
            <a:r>
              <a:rPr lang="en-US" altLang="zh-CN" sz="1800" i="1" kern="100" dirty="0">
                <a:solidFill>
                  <a:schemeClr val="tx2"/>
                </a:solidFill>
                <a:effectLst/>
                <a:latin typeface="等线" panose="02010600030101010101" pitchFamily="2" charset="-122"/>
                <a:ea typeface="等线" panose="02010600030101010101" pitchFamily="2" charset="-122"/>
                <a:cs typeface="Times New Roman" panose="02020603050405020304" pitchFamily="18" charset="0"/>
              </a:rPr>
              <a:t>x</a:t>
            </a:r>
            <a:r>
              <a:rPr lang="en-US" altLang="zh-CN" sz="1800" i="1" kern="100" baseline="-25000" dirty="0">
                <a:solidFill>
                  <a:schemeClr val="tx2"/>
                </a:solidFill>
                <a:effectLst/>
                <a:latin typeface="等线" panose="02010600030101010101" pitchFamily="2" charset="-122"/>
                <a:ea typeface="等线" panose="02010600030101010101" pitchFamily="2" charset="-122"/>
                <a:cs typeface="Times New Roman" panose="02020603050405020304" pitchFamily="18" charset="0"/>
              </a:rPr>
              <a:t>i</a:t>
            </a:r>
            <a:r>
              <a:rPr lang="zh-CN" altLang="zh-CN" sz="1800" kern="100" dirty="0">
                <a:solidFill>
                  <a:schemeClr val="tx2"/>
                </a:solidFill>
                <a:effectLst/>
                <a:latin typeface="等线" panose="02010600030101010101" pitchFamily="2" charset="-122"/>
                <a:ea typeface="宋体" panose="02010600030101010101" pitchFamily="2" charset="-122"/>
                <a:cs typeface="Times New Roman" panose="02020603050405020304" pitchFamily="18" charset="0"/>
              </a:rPr>
              <a:t>用新值</a:t>
            </a:r>
            <a:r>
              <a:rPr lang="en-US" altLang="zh-CN" sz="1800" i="1" kern="100" dirty="0">
                <a:solidFill>
                  <a:schemeClr val="tx2"/>
                </a:solidFill>
                <a:effectLst/>
                <a:latin typeface="等线" panose="02010600030101010101" pitchFamily="2" charset="-122"/>
                <a:ea typeface="等线" panose="02010600030101010101" pitchFamily="2" charset="-122"/>
                <a:cs typeface="Times New Roman" panose="02020603050405020304" pitchFamily="18" charset="0"/>
              </a:rPr>
              <a:t>T(x</a:t>
            </a:r>
            <a:r>
              <a:rPr lang="en-US" altLang="zh-CN" sz="1800" i="1" kern="100" baseline="-25000" dirty="0">
                <a:solidFill>
                  <a:schemeClr val="tx2"/>
                </a:solidFill>
                <a:effectLst/>
                <a:latin typeface="等线" panose="02010600030101010101" pitchFamily="2" charset="-122"/>
                <a:ea typeface="等线" panose="02010600030101010101" pitchFamily="2" charset="-122"/>
                <a:cs typeface="Times New Roman" panose="02020603050405020304" pitchFamily="18" charset="0"/>
              </a:rPr>
              <a:t>i</a:t>
            </a:r>
            <a:r>
              <a:rPr lang="en-US" altLang="zh-CN" sz="1800" i="1" kern="100" dirty="0">
                <a:solidFill>
                  <a:schemeClr val="tx2"/>
                </a:solidFill>
                <a:effectLst/>
                <a:latin typeface="等线" panose="02010600030101010101" pitchFamily="2" charset="-122"/>
                <a:ea typeface="等线" panose="02010600030101010101" pitchFamily="2" charset="-122"/>
                <a:cs typeface="Times New Roman" panose="02020603050405020304" pitchFamily="18" charset="0"/>
              </a:rPr>
              <a:t>)</a:t>
            </a:r>
            <a:r>
              <a:rPr lang="zh-CN" altLang="zh-CN" sz="1800" kern="100" dirty="0">
                <a:solidFill>
                  <a:schemeClr val="tx2"/>
                </a:solidFill>
                <a:effectLst/>
                <a:latin typeface="等线" panose="02010600030101010101" pitchFamily="2" charset="-122"/>
                <a:ea typeface="宋体" panose="02010600030101010101" pitchFamily="2" charset="-122"/>
                <a:cs typeface="Times New Roman" panose="02020603050405020304" pitchFamily="18" charset="0"/>
              </a:rPr>
              <a:t>来代替，使得变换后的数据值是</a:t>
            </a:r>
            <a:endParaRPr lang="zh-CN" altLang="zh-CN" sz="1800" kern="100" dirty="0">
              <a:solidFill>
                <a:schemeClr val="tx2"/>
              </a:solidFill>
              <a:effectLst/>
              <a:latin typeface="等线" panose="02010600030101010101" pitchFamily="2" charset="-122"/>
              <a:ea typeface="等线" panose="02010600030101010101" pitchFamily="2" charset="-122"/>
              <a:cs typeface="Times New Roman" panose="02020603050405020304" pitchFamily="18" charset="0"/>
            </a:endParaRPr>
          </a:p>
          <a:p>
            <a:pPr indent="269240">
              <a:lnSpc>
                <a:spcPct val="150000"/>
              </a:lnSpc>
            </a:pPr>
            <a:r>
              <a:rPr lang="en-US" altLang="zh-CN" sz="1800" kern="100" dirty="0">
                <a:solidFill>
                  <a:schemeClr val="tx2"/>
                </a:solidFill>
                <a:effectLst/>
                <a:latin typeface="等线" panose="02010600030101010101" pitchFamily="2" charset="-122"/>
                <a:ea typeface="等线" panose="02010600030101010101" pitchFamily="2" charset="-122"/>
                <a:cs typeface="Times New Roman" panose="02020603050405020304" pitchFamily="18" charset="0"/>
              </a:rPr>
              <a:t>                          </a:t>
            </a:r>
            <a:r>
              <a:rPr lang="en-US" altLang="zh-CN" sz="1800" i="1" kern="100" dirty="0">
                <a:solidFill>
                  <a:schemeClr val="tx2"/>
                </a:solidFill>
                <a:effectLst/>
                <a:latin typeface="等线" panose="02010600030101010101" pitchFamily="2" charset="-122"/>
                <a:ea typeface="等线" panose="02010600030101010101" pitchFamily="2" charset="-122"/>
                <a:cs typeface="Times New Roman" panose="02020603050405020304" pitchFamily="18" charset="0"/>
              </a:rPr>
              <a:t>T(x</a:t>
            </a:r>
            <a:r>
              <a:rPr lang="en-US" altLang="zh-CN" sz="1800" i="1" kern="100" baseline="-25000" dirty="0">
                <a:solidFill>
                  <a:schemeClr val="tx2"/>
                </a:solidFill>
                <a:effectLst/>
                <a:latin typeface="等线" panose="02010600030101010101" pitchFamily="2" charset="-122"/>
                <a:ea typeface="等线" panose="02010600030101010101" pitchFamily="2" charset="-122"/>
                <a:cs typeface="Times New Roman" panose="02020603050405020304" pitchFamily="18" charset="0"/>
              </a:rPr>
              <a:t>1</a:t>
            </a:r>
            <a:r>
              <a:rPr lang="en-US" altLang="zh-CN" sz="1800" i="1" kern="100" dirty="0">
                <a:solidFill>
                  <a:schemeClr val="tx2"/>
                </a:solidFill>
                <a:effectLst/>
                <a:latin typeface="等线" panose="02010600030101010101" pitchFamily="2" charset="-122"/>
                <a:ea typeface="等线" panose="02010600030101010101" pitchFamily="2" charset="-122"/>
                <a:cs typeface="Times New Roman" panose="02020603050405020304" pitchFamily="18" charset="0"/>
              </a:rPr>
              <a:t>)</a:t>
            </a:r>
            <a:r>
              <a:rPr lang="zh-CN" altLang="zh-CN" sz="1800" i="1" kern="100" dirty="0">
                <a:solidFill>
                  <a:schemeClr val="tx2"/>
                </a:solidFill>
                <a:effectLst/>
                <a:latin typeface="等线" panose="02010600030101010101" pitchFamily="2" charset="-122"/>
                <a:ea typeface="宋体" panose="02010600030101010101" pitchFamily="2" charset="-122"/>
                <a:cs typeface="Times New Roman" panose="02020603050405020304" pitchFamily="18" charset="0"/>
              </a:rPr>
              <a:t>，</a:t>
            </a:r>
            <a:r>
              <a:rPr lang="en-US" altLang="zh-CN" sz="1800" i="1" kern="100" dirty="0">
                <a:solidFill>
                  <a:schemeClr val="tx2"/>
                </a:solidFill>
                <a:effectLst/>
                <a:latin typeface="等线" panose="02010600030101010101" pitchFamily="2" charset="-122"/>
                <a:ea typeface="等线" panose="02010600030101010101" pitchFamily="2" charset="-122"/>
                <a:cs typeface="Times New Roman" panose="02020603050405020304" pitchFamily="18" charset="0"/>
              </a:rPr>
              <a:t>T(x</a:t>
            </a:r>
            <a:r>
              <a:rPr lang="en-US" altLang="zh-CN" sz="1800" i="1" kern="100" baseline="-25000" dirty="0">
                <a:solidFill>
                  <a:schemeClr val="tx2"/>
                </a:solidFill>
                <a:effectLst/>
                <a:latin typeface="等线" panose="02010600030101010101" pitchFamily="2" charset="-122"/>
                <a:ea typeface="等线" panose="02010600030101010101" pitchFamily="2" charset="-122"/>
                <a:cs typeface="Times New Roman" panose="02020603050405020304" pitchFamily="18" charset="0"/>
              </a:rPr>
              <a:t>2 </a:t>
            </a:r>
            <a:r>
              <a:rPr lang="en-US" altLang="zh-CN" sz="1800" i="1" kern="100" dirty="0">
                <a:solidFill>
                  <a:schemeClr val="tx2"/>
                </a:solidFill>
                <a:effectLst/>
                <a:latin typeface="等线" panose="02010600030101010101" pitchFamily="2" charset="-122"/>
                <a:ea typeface="等线" panose="02010600030101010101" pitchFamily="2" charset="-122"/>
                <a:cs typeface="Times New Roman" panose="02020603050405020304" pitchFamily="18" charset="0"/>
              </a:rPr>
              <a:t>)</a:t>
            </a:r>
            <a:r>
              <a:rPr lang="en-US" altLang="zh-CN" sz="1800" i="1" kern="100" baseline="-25000" dirty="0">
                <a:solidFill>
                  <a:schemeClr val="tx2"/>
                </a:solidFill>
                <a:effectLst/>
                <a:latin typeface="等线" panose="02010600030101010101" pitchFamily="2" charset="-122"/>
                <a:ea typeface="等线" panose="02010600030101010101" pitchFamily="2" charset="-122"/>
                <a:cs typeface="Times New Roman" panose="02020603050405020304" pitchFamily="18" charset="0"/>
              </a:rPr>
              <a:t> </a:t>
            </a:r>
            <a:r>
              <a:rPr lang="zh-CN" altLang="zh-CN" sz="1800" i="1" kern="100" dirty="0">
                <a:solidFill>
                  <a:schemeClr val="tx2"/>
                </a:solidFill>
                <a:effectLst/>
                <a:latin typeface="等线" panose="02010600030101010101" pitchFamily="2" charset="-122"/>
                <a:ea typeface="宋体" panose="02010600030101010101" pitchFamily="2" charset="-122"/>
                <a:cs typeface="Times New Roman" panose="02020603050405020304" pitchFamily="18" charset="0"/>
              </a:rPr>
              <a:t>，</a:t>
            </a:r>
            <a:r>
              <a:rPr lang="en-US" altLang="zh-CN" sz="1800" i="1" kern="100" dirty="0">
                <a:solidFill>
                  <a:schemeClr val="tx2"/>
                </a:solidFill>
                <a:effectLst/>
                <a:latin typeface="等线" panose="02010600030101010101" pitchFamily="2" charset="-122"/>
                <a:ea typeface="等线" panose="02010600030101010101" pitchFamily="2" charset="-122"/>
                <a:cs typeface="Times New Roman" panose="02020603050405020304" pitchFamily="18" charset="0"/>
              </a:rPr>
              <a:t>…</a:t>
            </a:r>
            <a:r>
              <a:rPr lang="zh-CN" altLang="zh-CN" sz="1800" i="1" kern="100" dirty="0">
                <a:solidFill>
                  <a:schemeClr val="tx2"/>
                </a:solidFill>
                <a:effectLst/>
                <a:latin typeface="等线" panose="02010600030101010101" pitchFamily="2" charset="-122"/>
                <a:ea typeface="宋体" panose="02010600030101010101" pitchFamily="2" charset="-122"/>
                <a:cs typeface="Times New Roman" panose="02020603050405020304" pitchFamily="18" charset="0"/>
              </a:rPr>
              <a:t>，</a:t>
            </a:r>
            <a:r>
              <a:rPr lang="en-US" altLang="zh-CN" sz="1800" i="1" kern="100" dirty="0">
                <a:solidFill>
                  <a:schemeClr val="tx2"/>
                </a:solidFill>
                <a:effectLst/>
                <a:latin typeface="等线" panose="02010600030101010101" pitchFamily="2" charset="-122"/>
                <a:ea typeface="等线" panose="02010600030101010101" pitchFamily="2" charset="-122"/>
                <a:cs typeface="Times New Roman" panose="02020603050405020304" pitchFamily="18" charset="0"/>
              </a:rPr>
              <a:t>T(</a:t>
            </a:r>
            <a:r>
              <a:rPr lang="en-US" altLang="zh-CN" sz="1800" i="1" kern="100" dirty="0" err="1">
                <a:solidFill>
                  <a:schemeClr val="tx2"/>
                </a:solidFill>
                <a:effectLst/>
                <a:latin typeface="等线" panose="02010600030101010101" pitchFamily="2" charset="-122"/>
                <a:ea typeface="等线" panose="02010600030101010101" pitchFamily="2" charset="-122"/>
                <a:cs typeface="Times New Roman" panose="02020603050405020304" pitchFamily="18" charset="0"/>
              </a:rPr>
              <a:t>x</a:t>
            </a:r>
            <a:r>
              <a:rPr lang="en-US" altLang="zh-CN" sz="1800" i="1" kern="100" baseline="-25000" dirty="0" err="1">
                <a:solidFill>
                  <a:schemeClr val="tx2"/>
                </a:solidFill>
                <a:effectLst/>
                <a:latin typeface="等线" panose="02010600030101010101" pitchFamily="2" charset="-122"/>
                <a:ea typeface="等线" panose="02010600030101010101" pitchFamily="2" charset="-122"/>
                <a:cs typeface="Times New Roman" panose="02020603050405020304" pitchFamily="18" charset="0"/>
              </a:rPr>
              <a:t>n</a:t>
            </a:r>
            <a:r>
              <a:rPr lang="en-US" altLang="zh-CN" sz="1800" i="1" kern="100" baseline="-25000" dirty="0">
                <a:solidFill>
                  <a:schemeClr val="tx2"/>
                </a:solidFill>
                <a:effectLst/>
                <a:latin typeface="等线" panose="02010600030101010101" pitchFamily="2" charset="-122"/>
                <a:ea typeface="等线" panose="02010600030101010101" pitchFamily="2" charset="-122"/>
                <a:cs typeface="Times New Roman" panose="02020603050405020304" pitchFamily="18" charset="0"/>
              </a:rPr>
              <a:t> </a:t>
            </a:r>
            <a:r>
              <a:rPr lang="en-US" altLang="zh-CN" sz="1800" i="1" kern="100" dirty="0">
                <a:solidFill>
                  <a:schemeClr val="tx2"/>
                </a:solidFill>
                <a:effectLst/>
                <a:latin typeface="等线" panose="02010600030101010101" pitchFamily="2" charset="-122"/>
                <a:ea typeface="等线" panose="02010600030101010101" pitchFamily="2" charset="-122"/>
                <a:cs typeface="Times New Roman" panose="02020603050405020304" pitchFamily="18" charset="0"/>
              </a:rPr>
              <a:t>)</a:t>
            </a:r>
            <a:r>
              <a:rPr lang="zh-CN" altLang="zh-CN" sz="1800" kern="100" dirty="0">
                <a:solidFill>
                  <a:schemeClr val="tx2"/>
                </a:solidFill>
                <a:effectLst/>
                <a:latin typeface="等线" panose="02010600030101010101" pitchFamily="2" charset="-122"/>
                <a:ea typeface="宋体" panose="02010600030101010101" pitchFamily="2" charset="-122"/>
                <a:cs typeface="Times New Roman" panose="02020603050405020304" pitchFamily="18" charset="0"/>
              </a:rPr>
              <a:t>。</a:t>
            </a:r>
            <a:endParaRPr lang="zh-CN" altLang="zh-CN" sz="1800" kern="100" dirty="0">
              <a:solidFill>
                <a:schemeClr val="tx2"/>
              </a:solidFill>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10" name="文本框 9">
            <a:extLst>
              <a:ext uri="{FF2B5EF4-FFF2-40B4-BE49-F238E27FC236}">
                <a16:creationId xmlns:a16="http://schemas.microsoft.com/office/drawing/2014/main" id="{936DD5D4-4BA4-4D9D-A25C-7211EF153331}"/>
              </a:ext>
            </a:extLst>
          </p:cNvPr>
          <p:cNvSpPr txBox="1"/>
          <p:nvPr/>
        </p:nvSpPr>
        <p:spPr>
          <a:xfrm>
            <a:off x="284349" y="3544808"/>
            <a:ext cx="6111814" cy="388248"/>
          </a:xfrm>
          <a:prstGeom prst="rect">
            <a:avLst/>
          </a:prstGeom>
          <a:noFill/>
        </p:spPr>
        <p:txBody>
          <a:bodyPr wrap="square">
            <a:spAutoFit/>
          </a:bodyPr>
          <a:lstStyle/>
          <a:p>
            <a:pPr indent="266700">
              <a:lnSpc>
                <a:spcPct val="115000"/>
              </a:lnSpc>
            </a:pPr>
            <a:r>
              <a:rPr lang="zh-CN" altLang="zh-CN" kern="100" dirty="0">
                <a:solidFill>
                  <a:schemeClr val="tx2"/>
                </a:solidFill>
                <a:latin typeface="等线" panose="02010600030101010101" pitchFamily="2" charset="-122"/>
                <a:cs typeface="Times New Roman" panose="02020603050405020304" pitchFamily="18" charset="0"/>
              </a:rPr>
              <a:t>（</a:t>
            </a:r>
            <a:r>
              <a:rPr lang="en-US" altLang="zh-CN" kern="100" dirty="0">
                <a:solidFill>
                  <a:schemeClr val="tx2"/>
                </a:solidFill>
                <a:latin typeface="等线" panose="02010600030101010101" pitchFamily="2" charset="-122"/>
                <a:cs typeface="Times New Roman" panose="02020603050405020304" pitchFamily="18" charset="0"/>
              </a:rPr>
              <a:t>4</a:t>
            </a:r>
            <a:r>
              <a:rPr lang="zh-CN" altLang="zh-CN" kern="100" dirty="0">
                <a:solidFill>
                  <a:schemeClr val="tx2"/>
                </a:solidFill>
                <a:latin typeface="等线" panose="02010600030101010101" pitchFamily="2" charset="-122"/>
                <a:cs typeface="Times New Roman" panose="02020603050405020304" pitchFamily="18" charset="0"/>
              </a:rPr>
              <a:t>）启示主题</a:t>
            </a:r>
          </a:p>
        </p:txBody>
      </p:sp>
      <p:sp>
        <p:nvSpPr>
          <p:cNvPr id="12" name="文本框 11">
            <a:extLst>
              <a:ext uri="{FF2B5EF4-FFF2-40B4-BE49-F238E27FC236}">
                <a16:creationId xmlns:a16="http://schemas.microsoft.com/office/drawing/2014/main" id="{201A6E24-F3FE-4775-B575-7A8144AE0049}"/>
              </a:ext>
            </a:extLst>
          </p:cNvPr>
          <p:cNvSpPr txBox="1"/>
          <p:nvPr/>
        </p:nvSpPr>
        <p:spPr>
          <a:xfrm>
            <a:off x="1055440" y="3933056"/>
            <a:ext cx="10081120" cy="1485856"/>
          </a:xfrm>
          <a:prstGeom prst="rect">
            <a:avLst/>
          </a:prstGeom>
          <a:noFill/>
        </p:spPr>
        <p:txBody>
          <a:bodyPr wrap="square">
            <a:spAutoFit/>
          </a:bodyPr>
          <a:lstStyle/>
          <a:p>
            <a:pPr indent="267970">
              <a:lnSpc>
                <a:spcPct val="200000"/>
              </a:lnSpc>
            </a:pPr>
            <a:r>
              <a:rPr lang="zh-CN" altLang="zh-CN" sz="1800" b="1" kern="100" dirty="0">
                <a:solidFill>
                  <a:schemeClr val="tx2"/>
                </a:solidFill>
                <a:effectLst/>
                <a:latin typeface="等线" panose="02010600030101010101" pitchFamily="2" charset="-122"/>
                <a:ea typeface="宋体" panose="02010600030101010101" pitchFamily="2" charset="-122"/>
                <a:cs typeface="Times New Roman" panose="02020603050405020304" pitchFamily="18" charset="0"/>
              </a:rPr>
              <a:t>“启示（</a:t>
            </a:r>
            <a:r>
              <a:rPr lang="en-US" altLang="zh-CN" sz="1800" b="1" kern="100" dirty="0">
                <a:solidFill>
                  <a:schemeClr val="tx2"/>
                </a:solidFill>
                <a:effectLst/>
                <a:latin typeface="等线" panose="02010600030101010101" pitchFamily="2" charset="-122"/>
                <a:ea typeface="等线" panose="02010600030101010101" pitchFamily="2" charset="-122"/>
                <a:cs typeface="Times New Roman" panose="02020603050405020304" pitchFamily="18" charset="0"/>
              </a:rPr>
              <a:t>Revelation</a:t>
            </a:r>
            <a:r>
              <a:rPr lang="zh-CN" altLang="zh-CN" sz="1800" b="1" kern="100" dirty="0">
                <a:solidFill>
                  <a:schemeClr val="tx2"/>
                </a:solidFill>
                <a:effectLst/>
                <a:latin typeface="等线" panose="02010600030101010101" pitchFamily="2" charset="-122"/>
                <a:ea typeface="宋体" panose="02010600030101010101" pitchFamily="2" charset="-122"/>
                <a:cs typeface="Times New Roman" panose="02020603050405020304" pitchFamily="18" charset="0"/>
              </a:rPr>
              <a:t>）”</a:t>
            </a:r>
            <a:r>
              <a:rPr lang="zh-CN" altLang="zh-CN" sz="1800" kern="100" dirty="0">
                <a:solidFill>
                  <a:schemeClr val="tx2"/>
                </a:solidFill>
                <a:effectLst/>
                <a:latin typeface="等线" panose="02010600030101010101" pitchFamily="2" charset="-122"/>
                <a:ea typeface="宋体" panose="02010600030101010101" pitchFamily="2" charset="-122"/>
                <a:cs typeface="Times New Roman" panose="02020603050405020304" pitchFamily="18" charset="0"/>
              </a:rPr>
              <a:t>是指通过探索型分析，发现新的规律、问题和启迪，进而满足数据加工和数据分析的需要。</a:t>
            </a:r>
            <a:endParaRPr lang="zh-CN" altLang="zh-CN" sz="1800" kern="100" dirty="0">
              <a:solidFill>
                <a:schemeClr val="tx2"/>
              </a:solidFill>
              <a:effectLst/>
              <a:latin typeface="等线" panose="02010600030101010101" pitchFamily="2" charset="-122"/>
              <a:ea typeface="等线" panose="02010600030101010101" pitchFamily="2" charset="-122"/>
              <a:cs typeface="Times New Roman" panose="02020603050405020304" pitchFamily="18" charset="0"/>
            </a:endParaRPr>
          </a:p>
          <a:p>
            <a:pPr indent="266700">
              <a:lnSpc>
                <a:spcPct val="110000"/>
              </a:lnSpc>
            </a:pPr>
            <a:r>
              <a:rPr lang="en-US" altLang="zh-CN" sz="1800" kern="100" dirty="0">
                <a:effectLst/>
                <a:latin typeface="宋体" panose="02010600030101010101" pitchFamily="2" charset="-122"/>
                <a:ea typeface="等线" panose="02010600030101010101" pitchFamily="2" charset="-122"/>
                <a:cs typeface="Times New Roman" panose="02020603050405020304" pitchFamily="18" charset="0"/>
              </a:rPr>
              <a:t> </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831687640"/>
      </p:ext>
    </p:extLst>
  </p:cSld>
  <p:clrMapOvr>
    <a:masterClrMapping/>
  </p:clrMapOvr>
  <p:transition>
    <p:blinds dir="ver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1"/>
          <p:cNvSpPr>
            <a:spLocks noGrp="1"/>
          </p:cNvSpPr>
          <p:nvPr>
            <p:ph type="title" idx="4294967295"/>
          </p:nvPr>
        </p:nvSpPr>
        <p:spPr>
          <a:xfrm>
            <a:off x="1991544" y="836712"/>
            <a:ext cx="7210425" cy="822325"/>
          </a:xfrm>
        </p:spPr>
        <p:txBody>
          <a:bodyPr/>
          <a:lstStyle/>
          <a:p>
            <a:r>
              <a:rPr lang="zh-CN" altLang="en-US" dirty="0"/>
              <a:t>主要内容</a:t>
            </a:r>
          </a:p>
        </p:txBody>
      </p:sp>
      <p:graphicFrame>
        <p:nvGraphicFramePr>
          <p:cNvPr id="5" name="内容占位符 4"/>
          <p:cNvGraphicFramePr>
            <a:graphicFrameLocks noGrp="1"/>
          </p:cNvGraphicFramePr>
          <p:nvPr>
            <p:ph idx="4294967295"/>
            <p:extLst>
              <p:ext uri="{D42A27DB-BD31-4B8C-83A1-F6EECF244321}">
                <p14:modId xmlns:p14="http://schemas.microsoft.com/office/powerpoint/2010/main" val="2460681709"/>
              </p:ext>
            </p:extLst>
          </p:nvPr>
        </p:nvGraphicFramePr>
        <p:xfrm>
          <a:off x="1415480" y="1916832"/>
          <a:ext cx="9170988" cy="34813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文本占位符 1">
            <a:extLst>
              <a:ext uri="{FF2B5EF4-FFF2-40B4-BE49-F238E27FC236}">
                <a16:creationId xmlns:a16="http://schemas.microsoft.com/office/drawing/2014/main" id="{B3AD9890-6793-4D58-B96B-762F0066775B}"/>
              </a:ext>
            </a:extLst>
          </p:cNvPr>
          <p:cNvSpPr>
            <a:spLocks noGrp="1"/>
          </p:cNvSpPr>
          <p:nvPr>
            <p:ph type="body" sz="quarter" idx="14"/>
          </p:nvPr>
        </p:nvSpPr>
        <p:spPr>
          <a:xfrm>
            <a:off x="5397500" y="-38100"/>
            <a:ext cx="6794500" cy="265113"/>
          </a:xfrm>
          <a:prstGeom prst="rect">
            <a:avLst/>
          </a:prstGeom>
        </p:spPr>
        <p:txBody>
          <a:bodyPr/>
          <a:lstStyle/>
          <a:p>
            <a:r>
              <a:rPr lang="zh-CN" altLang="en-US" dirty="0">
                <a:latin typeface="Arial" panose="020B0604020202020204" pitchFamily="34" charset="0"/>
                <a:cs typeface="Arial" panose="020B0604020202020204" pitchFamily="34" charset="0"/>
              </a:rPr>
              <a:t>►</a:t>
            </a:r>
            <a:r>
              <a:rPr lang="zh-CN" altLang="en-US" dirty="0"/>
              <a:t>目录</a:t>
            </a:r>
          </a:p>
        </p:txBody>
      </p:sp>
    </p:spTree>
    <p:extLst>
      <p:ext uri="{BB962C8B-B14F-4D97-AF65-F5344CB8AC3E}">
        <p14:creationId xmlns:p14="http://schemas.microsoft.com/office/powerpoint/2010/main" val="2574068002"/>
      </p:ext>
    </p:extLst>
  </p:cSld>
  <p:clrMapOvr>
    <a:masterClrMapping/>
  </p:clrMapOvr>
  <p:transition>
    <p:blinds dir="vert"/>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E5A0A49A-76F9-4489-BCBB-09DB580E826A}"/>
              </a:ext>
            </a:extLst>
          </p:cNvPr>
          <p:cNvSpPr txBox="1"/>
          <p:nvPr/>
        </p:nvSpPr>
        <p:spPr>
          <a:xfrm>
            <a:off x="623392" y="836712"/>
            <a:ext cx="6111814" cy="381066"/>
          </a:xfrm>
          <a:prstGeom prst="rect">
            <a:avLst/>
          </a:prstGeom>
          <a:noFill/>
        </p:spPr>
        <p:txBody>
          <a:bodyPr wrap="square">
            <a:spAutoFit/>
          </a:bodyPr>
          <a:lstStyle/>
          <a:p>
            <a:pPr>
              <a:lnSpc>
                <a:spcPct val="110000"/>
              </a:lnSpc>
            </a:pPr>
            <a:r>
              <a:rPr lang="en-US" altLang="zh-CN" b="1" kern="100" dirty="0">
                <a:solidFill>
                  <a:srgbClr val="00B0F0"/>
                </a:solidFill>
                <a:latin typeface="等线 Light" panose="02010600030101010101" pitchFamily="2" charset="-122"/>
                <a:ea typeface="华文中宋" panose="02010600040101010101" pitchFamily="2" charset="-122"/>
                <a:cs typeface="Times New Roman" panose="02020603050405020304" pitchFamily="18" charset="0"/>
              </a:rPr>
              <a:t>3.3.2 </a:t>
            </a:r>
            <a:r>
              <a:rPr lang="zh-CN" altLang="zh-CN" b="1" kern="100" dirty="0">
                <a:solidFill>
                  <a:srgbClr val="00B0F0"/>
                </a:solidFill>
                <a:latin typeface="等线 Light" panose="02010600030101010101" pitchFamily="2" charset="-122"/>
                <a:ea typeface="华文中宋" panose="02010600040101010101" pitchFamily="2" charset="-122"/>
                <a:cs typeface="Times New Roman" panose="02020603050405020304" pitchFamily="18" charset="0"/>
              </a:rPr>
              <a:t>明确目的</a:t>
            </a:r>
          </a:p>
        </p:txBody>
      </p:sp>
      <p:pic>
        <p:nvPicPr>
          <p:cNvPr id="6" name="图片 5" descr="图表&#10;&#10;描述已自动生成">
            <a:extLst>
              <a:ext uri="{FF2B5EF4-FFF2-40B4-BE49-F238E27FC236}">
                <a16:creationId xmlns:a16="http://schemas.microsoft.com/office/drawing/2014/main" id="{F53BC791-FA82-47C2-9875-3483BD5F053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15879" y="836712"/>
            <a:ext cx="5808613" cy="4176464"/>
          </a:xfrm>
          <a:prstGeom prst="rect">
            <a:avLst/>
          </a:prstGeom>
        </p:spPr>
      </p:pic>
      <p:sp>
        <p:nvSpPr>
          <p:cNvPr id="8" name="文本框 7">
            <a:extLst>
              <a:ext uri="{FF2B5EF4-FFF2-40B4-BE49-F238E27FC236}">
                <a16:creationId xmlns:a16="http://schemas.microsoft.com/office/drawing/2014/main" id="{CDFE30C0-2C2F-4BEA-9D29-609D5EBF33D1}"/>
              </a:ext>
            </a:extLst>
          </p:cNvPr>
          <p:cNvSpPr txBox="1"/>
          <p:nvPr/>
        </p:nvSpPr>
        <p:spPr>
          <a:xfrm>
            <a:off x="4985858" y="5229200"/>
            <a:ext cx="6111814" cy="363176"/>
          </a:xfrm>
          <a:prstGeom prst="rect">
            <a:avLst/>
          </a:prstGeom>
          <a:noFill/>
        </p:spPr>
        <p:txBody>
          <a:bodyPr wrap="square">
            <a:spAutoFit/>
          </a:bodyPr>
          <a:lstStyle/>
          <a:p>
            <a:pPr indent="266700" algn="ctr">
              <a:lnSpc>
                <a:spcPct val="110000"/>
              </a:lnSpc>
            </a:pPr>
            <a:r>
              <a:rPr lang="zh-CN" altLang="zh-CN" sz="1600" kern="100" dirty="0">
                <a:solidFill>
                  <a:schemeClr val="accent1">
                    <a:lumMod val="75000"/>
                  </a:schemeClr>
                </a:solidFill>
                <a:effectLst/>
                <a:latin typeface="等线" panose="02010600030101010101" pitchFamily="2" charset="-122"/>
                <a:ea typeface="宋体" panose="02010600030101010101" pitchFamily="2" charset="-122"/>
                <a:cs typeface="Times New Roman" panose="02020603050405020304" pitchFamily="18" charset="0"/>
              </a:rPr>
              <a:t>图</a:t>
            </a:r>
            <a:r>
              <a:rPr lang="en-US" altLang="zh-CN" sz="1600" kern="100" dirty="0" smtClean="0">
                <a:solidFill>
                  <a:schemeClr val="accent1">
                    <a:lumMod val="75000"/>
                  </a:schemeClr>
                </a:solidFill>
                <a:effectLst/>
                <a:latin typeface="等线" panose="02010600030101010101" pitchFamily="2" charset="-122"/>
                <a:ea typeface="宋体" panose="02010600030101010101" pitchFamily="2" charset="-122"/>
                <a:cs typeface="Times New Roman" panose="02020603050405020304" pitchFamily="18" charset="0"/>
              </a:rPr>
              <a:t>3-8 </a:t>
            </a:r>
            <a:r>
              <a:rPr lang="zh-CN" altLang="zh-CN" sz="1600" kern="100" dirty="0">
                <a:solidFill>
                  <a:schemeClr val="accent1">
                    <a:lumMod val="75000"/>
                  </a:schemeClr>
                </a:solidFill>
                <a:effectLst/>
                <a:latin typeface="等线" panose="02010600030101010101" pitchFamily="2" charset="-122"/>
                <a:ea typeface="宋体" panose="02010600030101010101" pitchFamily="2" charset="-122"/>
                <a:cs typeface="Times New Roman" panose="02020603050405020304" pitchFamily="18" charset="0"/>
              </a:rPr>
              <a:t>数据故事化的目的</a:t>
            </a:r>
            <a:endParaRPr lang="zh-CN" altLang="zh-CN" sz="1600" kern="100" dirty="0">
              <a:solidFill>
                <a:schemeClr val="accent1">
                  <a:lumMod val="75000"/>
                </a:schemeClr>
              </a:solidFill>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10" name="文本框 9">
            <a:extLst>
              <a:ext uri="{FF2B5EF4-FFF2-40B4-BE49-F238E27FC236}">
                <a16:creationId xmlns:a16="http://schemas.microsoft.com/office/drawing/2014/main" id="{85BFD13A-5819-4E55-87DB-1CF53F57D0DC}"/>
              </a:ext>
            </a:extLst>
          </p:cNvPr>
          <p:cNvSpPr txBox="1"/>
          <p:nvPr/>
        </p:nvSpPr>
        <p:spPr>
          <a:xfrm>
            <a:off x="900825" y="3068960"/>
            <a:ext cx="3816424" cy="1384290"/>
          </a:xfrm>
          <a:prstGeom prst="rect">
            <a:avLst/>
          </a:prstGeom>
          <a:noFill/>
        </p:spPr>
        <p:txBody>
          <a:bodyPr wrap="square">
            <a:spAutoFit/>
          </a:bodyPr>
          <a:lstStyle/>
          <a:p>
            <a:pPr indent="266700">
              <a:lnSpc>
                <a:spcPct val="150000"/>
              </a:lnSpc>
            </a:pPr>
            <a:r>
              <a:rPr lang="en-US" altLang="zh-CN" sz="2000" kern="100" dirty="0">
                <a:solidFill>
                  <a:schemeClr val="accent1">
                    <a:lumMod val="75000"/>
                  </a:schemeClr>
                </a:solidFill>
                <a:effectLst/>
                <a:latin typeface="等线" panose="02010600030101010101" pitchFamily="2" charset="-122"/>
                <a:ea typeface="宋体" panose="02010600030101010101" pitchFamily="2" charset="-122"/>
                <a:cs typeface="Times New Roman" panose="02020603050405020304" pitchFamily="18" charset="0"/>
              </a:rPr>
              <a:t>    </a:t>
            </a:r>
            <a:r>
              <a:rPr lang="zh-CN" altLang="zh-CN" kern="100" dirty="0">
                <a:solidFill>
                  <a:schemeClr val="accent1">
                    <a:lumMod val="75000"/>
                  </a:schemeClr>
                </a:solidFill>
                <a:effectLst/>
                <a:latin typeface="等线" panose="02010600030101010101" pitchFamily="2" charset="-122"/>
                <a:ea typeface="宋体" panose="02010600030101010101" pitchFamily="2" charset="-122"/>
                <a:cs typeface="Times New Roman" panose="02020603050405020304" pitchFamily="18" charset="0"/>
              </a:rPr>
              <a:t>在实际工作中，数据故事化项目应聚焦于有限目标，有限目标是数据故事化中必须引起重视的问题。</a:t>
            </a:r>
            <a:endParaRPr lang="zh-CN" altLang="zh-CN" sz="2000" kern="100" dirty="0">
              <a:solidFill>
                <a:schemeClr val="accent1">
                  <a:lumMod val="75000"/>
                </a:schemeClr>
              </a:solidFill>
              <a:effectLst/>
              <a:latin typeface="等线" panose="02010600030101010101" pitchFamily="2" charset="-122"/>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771165109"/>
      </p:ext>
    </p:extLst>
  </p:cSld>
  <p:clrMapOvr>
    <a:masterClrMapping/>
  </p:clrMapOvr>
  <p:transition>
    <p:blinds dir="vert"/>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EE69B535-B527-4ED2-AA7D-2ED9C8E3DE0E}"/>
              </a:ext>
            </a:extLst>
          </p:cNvPr>
          <p:cNvSpPr txBox="1"/>
          <p:nvPr/>
        </p:nvSpPr>
        <p:spPr>
          <a:xfrm>
            <a:off x="623392" y="836712"/>
            <a:ext cx="6111814" cy="381066"/>
          </a:xfrm>
          <a:prstGeom prst="rect">
            <a:avLst/>
          </a:prstGeom>
          <a:noFill/>
        </p:spPr>
        <p:txBody>
          <a:bodyPr wrap="square">
            <a:spAutoFit/>
          </a:bodyPr>
          <a:lstStyle/>
          <a:p>
            <a:pPr>
              <a:lnSpc>
                <a:spcPct val="110000"/>
              </a:lnSpc>
            </a:pPr>
            <a:r>
              <a:rPr lang="en-US" altLang="zh-CN" b="1" kern="100" dirty="0">
                <a:solidFill>
                  <a:srgbClr val="00B0F0"/>
                </a:solidFill>
                <a:latin typeface="等线 Light" panose="02010600030101010101" pitchFamily="2" charset="-122"/>
                <a:ea typeface="华文中宋" panose="02010600040101010101" pitchFamily="2" charset="-122"/>
                <a:cs typeface="Times New Roman" panose="02020603050405020304" pitchFamily="18" charset="0"/>
              </a:rPr>
              <a:t>3.3.3 </a:t>
            </a:r>
            <a:r>
              <a:rPr lang="zh-CN" altLang="zh-CN" b="1" kern="100" dirty="0">
                <a:solidFill>
                  <a:srgbClr val="00B0F0"/>
                </a:solidFill>
                <a:latin typeface="等线 Light" panose="02010600030101010101" pitchFamily="2" charset="-122"/>
                <a:ea typeface="华文中宋" panose="02010600040101010101" pitchFamily="2" charset="-122"/>
                <a:cs typeface="Times New Roman" panose="02020603050405020304" pitchFamily="18" charset="0"/>
              </a:rPr>
              <a:t>了解受众</a:t>
            </a:r>
          </a:p>
        </p:txBody>
      </p:sp>
      <p:pic>
        <p:nvPicPr>
          <p:cNvPr id="7" name="图片 6" descr="图片包含 图形用户界面&#10;&#10;描述已自动生成">
            <a:extLst>
              <a:ext uri="{FF2B5EF4-FFF2-40B4-BE49-F238E27FC236}">
                <a16:creationId xmlns:a16="http://schemas.microsoft.com/office/drawing/2014/main" id="{D0C10941-8FB9-436A-81F9-393122FFB97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42725" y="1644512"/>
            <a:ext cx="7906549" cy="3568975"/>
          </a:xfrm>
          <a:prstGeom prst="rect">
            <a:avLst/>
          </a:prstGeom>
        </p:spPr>
      </p:pic>
      <p:sp>
        <p:nvSpPr>
          <p:cNvPr id="9" name="文本框 8">
            <a:extLst>
              <a:ext uri="{FF2B5EF4-FFF2-40B4-BE49-F238E27FC236}">
                <a16:creationId xmlns:a16="http://schemas.microsoft.com/office/drawing/2014/main" id="{A8BD1A2F-2CF4-47F7-8B62-A9148934EB31}"/>
              </a:ext>
            </a:extLst>
          </p:cNvPr>
          <p:cNvSpPr txBox="1"/>
          <p:nvPr/>
        </p:nvSpPr>
        <p:spPr>
          <a:xfrm>
            <a:off x="4583832" y="5455556"/>
            <a:ext cx="6111814" cy="338554"/>
          </a:xfrm>
          <a:prstGeom prst="rect">
            <a:avLst/>
          </a:prstGeom>
          <a:noFill/>
        </p:spPr>
        <p:txBody>
          <a:bodyPr wrap="square">
            <a:spAutoFit/>
          </a:bodyPr>
          <a:lstStyle/>
          <a:p>
            <a:r>
              <a:rPr lang="zh-CN" altLang="en-US" sz="1600" dirty="0">
                <a:solidFill>
                  <a:schemeClr val="accent1">
                    <a:lumMod val="75000"/>
                  </a:schemeClr>
                </a:solidFill>
                <a:effectLst/>
                <a:latin typeface="宋体" panose="02010600030101010101" pitchFamily="2" charset="-122"/>
                <a:cs typeface="Times New Roman" panose="02020603050405020304" pitchFamily="18" charset="0"/>
              </a:rPr>
              <a:t>图</a:t>
            </a:r>
            <a:r>
              <a:rPr lang="en-US" altLang="zh-CN" sz="1600" dirty="0" smtClean="0">
                <a:solidFill>
                  <a:schemeClr val="accent1">
                    <a:lumMod val="75000"/>
                  </a:schemeClr>
                </a:solidFill>
                <a:effectLst/>
                <a:latin typeface="宋体" panose="02010600030101010101" pitchFamily="2" charset="-122"/>
                <a:cs typeface="Times New Roman" panose="02020603050405020304" pitchFamily="18" charset="0"/>
              </a:rPr>
              <a:t>3-9 </a:t>
            </a:r>
            <a:r>
              <a:rPr lang="zh-CN" altLang="zh-CN" sz="1600" dirty="0">
                <a:solidFill>
                  <a:schemeClr val="accent1">
                    <a:lumMod val="75000"/>
                  </a:schemeClr>
                </a:solidFill>
                <a:effectLst/>
                <a:ea typeface="宋体" panose="02010600030101010101" pitchFamily="2" charset="-122"/>
                <a:cs typeface="Times New Roman" panose="02020603050405020304" pitchFamily="18" charset="0"/>
              </a:rPr>
              <a:t>数据故事化的受众类型</a:t>
            </a:r>
            <a:endParaRPr lang="zh-CN" altLang="en-US" sz="1600" dirty="0">
              <a:solidFill>
                <a:schemeClr val="accent1">
                  <a:lumMod val="75000"/>
                </a:schemeClr>
              </a:solidFill>
            </a:endParaRPr>
          </a:p>
        </p:txBody>
      </p:sp>
    </p:spTree>
    <p:extLst>
      <p:ext uri="{BB962C8B-B14F-4D97-AF65-F5344CB8AC3E}">
        <p14:creationId xmlns:p14="http://schemas.microsoft.com/office/powerpoint/2010/main" val="4263721481"/>
      </p:ext>
    </p:extLst>
  </p:cSld>
  <p:clrMapOvr>
    <a:masterClrMapping/>
  </p:clrMapOvr>
  <p:transition>
    <p:blinds dir="vert"/>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6EFF84F6-621C-472F-88F1-3B227A47CD76}"/>
              </a:ext>
            </a:extLst>
          </p:cNvPr>
          <p:cNvSpPr txBox="1"/>
          <p:nvPr/>
        </p:nvSpPr>
        <p:spPr>
          <a:xfrm>
            <a:off x="551384" y="836712"/>
            <a:ext cx="6111814" cy="381066"/>
          </a:xfrm>
          <a:prstGeom prst="rect">
            <a:avLst/>
          </a:prstGeom>
          <a:noFill/>
        </p:spPr>
        <p:txBody>
          <a:bodyPr wrap="square">
            <a:spAutoFit/>
          </a:bodyPr>
          <a:lstStyle/>
          <a:p>
            <a:pPr>
              <a:lnSpc>
                <a:spcPct val="110000"/>
              </a:lnSpc>
            </a:pPr>
            <a:r>
              <a:rPr lang="en-US" altLang="zh-CN" sz="1800" b="1" kern="100" dirty="0">
                <a:solidFill>
                  <a:srgbClr val="00B0F0"/>
                </a:solidFill>
                <a:effectLst/>
                <a:latin typeface="等线 Light" panose="02010600030101010101" pitchFamily="2" charset="-122"/>
                <a:ea typeface="等线 Light" panose="02010600030101010101" pitchFamily="2" charset="-122"/>
                <a:cs typeface="Times New Roman" panose="02020603050405020304" pitchFamily="18" charset="0"/>
              </a:rPr>
              <a:t>3.3.4 </a:t>
            </a:r>
            <a:r>
              <a:rPr lang="zh-CN" altLang="zh-CN" sz="1800" b="1" kern="100" dirty="0">
                <a:solidFill>
                  <a:srgbClr val="00B0F0"/>
                </a:solidFill>
                <a:effectLst/>
                <a:latin typeface="等线 Light" panose="02010600030101010101" pitchFamily="2" charset="-122"/>
                <a:ea typeface="华文中宋" panose="02010600040101010101" pitchFamily="2" charset="-122"/>
                <a:cs typeface="Times New Roman" panose="02020603050405020304" pitchFamily="18" charset="0"/>
              </a:rPr>
              <a:t>识别关键数据</a:t>
            </a:r>
            <a:endParaRPr lang="zh-CN" altLang="zh-CN" sz="1800" b="1" kern="100" dirty="0">
              <a:solidFill>
                <a:srgbClr val="00B0F0"/>
              </a:solidFill>
              <a:effectLst/>
              <a:latin typeface="等线 Light" panose="02010600030101010101" pitchFamily="2" charset="-122"/>
              <a:ea typeface="等线 Light" panose="02010600030101010101" pitchFamily="2" charset="-122"/>
              <a:cs typeface="Times New Roman" panose="02020603050405020304" pitchFamily="18" charset="0"/>
            </a:endParaRPr>
          </a:p>
        </p:txBody>
      </p:sp>
      <p:sp>
        <p:nvSpPr>
          <p:cNvPr id="7" name="文本框 6">
            <a:extLst>
              <a:ext uri="{FF2B5EF4-FFF2-40B4-BE49-F238E27FC236}">
                <a16:creationId xmlns:a16="http://schemas.microsoft.com/office/drawing/2014/main" id="{BAF512D4-1F2B-4778-B9C6-7D6561F1590C}"/>
              </a:ext>
            </a:extLst>
          </p:cNvPr>
          <p:cNvSpPr txBox="1"/>
          <p:nvPr/>
        </p:nvSpPr>
        <p:spPr>
          <a:xfrm>
            <a:off x="1703512" y="1628800"/>
            <a:ext cx="9145016" cy="3072636"/>
          </a:xfrm>
          <a:prstGeom prst="rect">
            <a:avLst/>
          </a:prstGeom>
          <a:noFill/>
        </p:spPr>
        <p:txBody>
          <a:bodyPr wrap="square">
            <a:spAutoFit/>
          </a:bodyPr>
          <a:lstStyle/>
          <a:p>
            <a:pPr indent="266700">
              <a:lnSpc>
                <a:spcPct val="200000"/>
              </a:lnSpc>
            </a:pPr>
            <a:r>
              <a:rPr lang="zh-CN" altLang="zh-CN" sz="2000" kern="0" dirty="0">
                <a:solidFill>
                  <a:schemeClr val="accent1">
                    <a:lumMod val="75000"/>
                  </a:schemeClr>
                </a:solidFill>
                <a:latin typeface="Georgia" panose="02040502050405020303" pitchFamily="18" charset="0"/>
              </a:rPr>
              <a:t>（</a:t>
            </a:r>
            <a:r>
              <a:rPr lang="en-US" altLang="zh-CN" sz="2000" kern="0" dirty="0">
                <a:solidFill>
                  <a:schemeClr val="accent1">
                    <a:lumMod val="75000"/>
                  </a:schemeClr>
                </a:solidFill>
                <a:latin typeface="Georgia" panose="02040502050405020303" pitchFamily="18" charset="0"/>
              </a:rPr>
              <a:t>1</a:t>
            </a:r>
            <a:r>
              <a:rPr lang="zh-CN" altLang="zh-CN" sz="2000" kern="0" dirty="0">
                <a:solidFill>
                  <a:schemeClr val="accent1">
                    <a:lumMod val="75000"/>
                  </a:schemeClr>
                </a:solidFill>
                <a:latin typeface="Georgia" panose="02040502050405020303" pitchFamily="18" charset="0"/>
              </a:rPr>
              <a:t>）</a:t>
            </a:r>
            <a:r>
              <a:rPr lang="en-US" altLang="zh-CN" sz="2000" kern="0" dirty="0">
                <a:solidFill>
                  <a:schemeClr val="accent1">
                    <a:lumMod val="75000"/>
                  </a:schemeClr>
                </a:solidFill>
                <a:latin typeface="Georgia" panose="02040502050405020303" pitchFamily="18" charset="0"/>
              </a:rPr>
              <a:t>  </a:t>
            </a:r>
            <a:r>
              <a:rPr lang="zh-CN" altLang="zh-CN" sz="2000" kern="0" dirty="0">
                <a:solidFill>
                  <a:schemeClr val="accent1">
                    <a:lumMod val="75000"/>
                  </a:schemeClr>
                </a:solidFill>
                <a:latin typeface="Georgia" panose="02040502050405020303" pitchFamily="18" charset="0"/>
              </a:rPr>
              <a:t>数据的客观性和有效性；</a:t>
            </a:r>
          </a:p>
          <a:p>
            <a:pPr indent="266700">
              <a:lnSpc>
                <a:spcPct val="200000"/>
              </a:lnSpc>
            </a:pPr>
            <a:r>
              <a:rPr lang="zh-CN" altLang="zh-CN" sz="2000" kern="0" dirty="0">
                <a:solidFill>
                  <a:schemeClr val="accent1">
                    <a:lumMod val="75000"/>
                  </a:schemeClr>
                </a:solidFill>
                <a:latin typeface="Georgia" panose="02040502050405020303" pitchFamily="18" charset="0"/>
              </a:rPr>
              <a:t>（</a:t>
            </a:r>
            <a:r>
              <a:rPr lang="en-US" altLang="zh-CN" sz="2000" kern="0" dirty="0">
                <a:solidFill>
                  <a:schemeClr val="accent1">
                    <a:lumMod val="75000"/>
                  </a:schemeClr>
                </a:solidFill>
                <a:latin typeface="Georgia" panose="02040502050405020303" pitchFamily="18" charset="0"/>
              </a:rPr>
              <a:t>2</a:t>
            </a:r>
            <a:r>
              <a:rPr lang="zh-CN" altLang="zh-CN" sz="2000" kern="0" dirty="0">
                <a:solidFill>
                  <a:schemeClr val="accent1">
                    <a:lumMod val="75000"/>
                  </a:schemeClr>
                </a:solidFill>
                <a:latin typeface="Georgia" panose="02040502050405020303" pitchFamily="18" charset="0"/>
              </a:rPr>
              <a:t>）</a:t>
            </a:r>
            <a:r>
              <a:rPr lang="en-US" altLang="zh-CN" sz="2000" kern="0" dirty="0">
                <a:solidFill>
                  <a:schemeClr val="accent1">
                    <a:lumMod val="75000"/>
                  </a:schemeClr>
                </a:solidFill>
                <a:latin typeface="Georgia" panose="02040502050405020303" pitchFamily="18" charset="0"/>
              </a:rPr>
              <a:t>  </a:t>
            </a:r>
            <a:r>
              <a:rPr lang="zh-CN" altLang="zh-CN" sz="2000" kern="0" dirty="0">
                <a:solidFill>
                  <a:schemeClr val="accent1">
                    <a:lumMod val="75000"/>
                  </a:schemeClr>
                </a:solidFill>
                <a:latin typeface="Georgia" panose="02040502050405020303" pitchFamily="18" charset="0"/>
              </a:rPr>
              <a:t>与受众业务主题直接相关；</a:t>
            </a:r>
          </a:p>
          <a:p>
            <a:pPr indent="266700">
              <a:lnSpc>
                <a:spcPct val="200000"/>
              </a:lnSpc>
            </a:pPr>
            <a:r>
              <a:rPr lang="zh-CN" altLang="zh-CN" sz="2000" kern="0" dirty="0">
                <a:solidFill>
                  <a:schemeClr val="accent1">
                    <a:lumMod val="75000"/>
                  </a:schemeClr>
                </a:solidFill>
                <a:latin typeface="Georgia" panose="02040502050405020303" pitchFamily="18" charset="0"/>
              </a:rPr>
              <a:t>（</a:t>
            </a:r>
            <a:r>
              <a:rPr lang="en-US" altLang="zh-CN" sz="2000" kern="0" dirty="0">
                <a:solidFill>
                  <a:schemeClr val="accent1">
                    <a:lumMod val="75000"/>
                  </a:schemeClr>
                </a:solidFill>
                <a:latin typeface="Georgia" panose="02040502050405020303" pitchFamily="18" charset="0"/>
              </a:rPr>
              <a:t>3</a:t>
            </a:r>
            <a:r>
              <a:rPr lang="zh-CN" altLang="zh-CN" sz="2000" kern="0" dirty="0">
                <a:solidFill>
                  <a:schemeClr val="accent1">
                    <a:lumMod val="75000"/>
                  </a:schemeClr>
                </a:solidFill>
                <a:latin typeface="Georgia" panose="02040502050405020303" pitchFamily="18" charset="0"/>
              </a:rPr>
              <a:t>）</a:t>
            </a:r>
            <a:r>
              <a:rPr lang="en-US" altLang="zh-CN" sz="2000" kern="0" dirty="0">
                <a:solidFill>
                  <a:schemeClr val="accent1">
                    <a:lumMod val="75000"/>
                  </a:schemeClr>
                </a:solidFill>
                <a:latin typeface="Georgia" panose="02040502050405020303" pitchFamily="18" charset="0"/>
              </a:rPr>
              <a:t>  </a:t>
            </a:r>
            <a:r>
              <a:rPr lang="zh-CN" altLang="zh-CN" sz="2000" kern="0" dirty="0">
                <a:solidFill>
                  <a:schemeClr val="accent1">
                    <a:lumMod val="75000"/>
                  </a:schemeClr>
                </a:solidFill>
                <a:latin typeface="Georgia" panose="02040502050405020303" pitchFamily="18" charset="0"/>
              </a:rPr>
              <a:t>与作者想要传达的意图直接相关；</a:t>
            </a:r>
          </a:p>
          <a:p>
            <a:pPr indent="266700">
              <a:lnSpc>
                <a:spcPct val="200000"/>
              </a:lnSpc>
            </a:pPr>
            <a:r>
              <a:rPr lang="zh-CN" altLang="zh-CN" sz="2000" kern="0" dirty="0">
                <a:solidFill>
                  <a:schemeClr val="accent1">
                    <a:lumMod val="75000"/>
                  </a:schemeClr>
                </a:solidFill>
                <a:latin typeface="Georgia" panose="02040502050405020303" pitchFamily="18" charset="0"/>
              </a:rPr>
              <a:t>（</a:t>
            </a:r>
            <a:r>
              <a:rPr lang="en-US" altLang="zh-CN" sz="2000" kern="0" dirty="0">
                <a:solidFill>
                  <a:schemeClr val="accent1">
                    <a:lumMod val="75000"/>
                  </a:schemeClr>
                </a:solidFill>
                <a:latin typeface="Georgia" panose="02040502050405020303" pitchFamily="18" charset="0"/>
              </a:rPr>
              <a:t>4</a:t>
            </a:r>
            <a:r>
              <a:rPr lang="zh-CN" altLang="zh-CN" sz="2000" kern="0" dirty="0">
                <a:solidFill>
                  <a:schemeClr val="accent1">
                    <a:lumMod val="75000"/>
                  </a:schemeClr>
                </a:solidFill>
                <a:latin typeface="Georgia" panose="02040502050405020303" pitchFamily="18" charset="0"/>
              </a:rPr>
              <a:t>）</a:t>
            </a:r>
            <a:r>
              <a:rPr lang="en-US" altLang="zh-CN" sz="2000" kern="0" dirty="0">
                <a:solidFill>
                  <a:schemeClr val="accent1">
                    <a:lumMod val="75000"/>
                  </a:schemeClr>
                </a:solidFill>
                <a:latin typeface="Georgia" panose="02040502050405020303" pitchFamily="18" charset="0"/>
              </a:rPr>
              <a:t>  </a:t>
            </a:r>
            <a:r>
              <a:rPr lang="zh-CN" altLang="zh-CN" sz="2000" kern="0" dirty="0">
                <a:solidFill>
                  <a:schemeClr val="accent1">
                    <a:lumMod val="75000"/>
                  </a:schemeClr>
                </a:solidFill>
                <a:latin typeface="Georgia" panose="02040502050405020303" pitchFamily="18" charset="0"/>
              </a:rPr>
              <a:t>不流于表面，数据背后蕴含着更深层意义的价值，可以解释某种</a:t>
            </a:r>
            <a:r>
              <a:rPr lang="en-US" altLang="zh-CN" sz="2000" kern="0" dirty="0">
                <a:solidFill>
                  <a:schemeClr val="accent1">
                    <a:lumMod val="75000"/>
                  </a:schemeClr>
                </a:solidFill>
                <a:latin typeface="Georgia" panose="02040502050405020303" pitchFamily="18" charset="0"/>
              </a:rPr>
              <a:t> </a:t>
            </a:r>
          </a:p>
          <a:p>
            <a:pPr indent="266700">
              <a:lnSpc>
                <a:spcPct val="200000"/>
              </a:lnSpc>
            </a:pPr>
            <a:r>
              <a:rPr lang="en-US" altLang="zh-CN" sz="2000" kern="0" dirty="0">
                <a:solidFill>
                  <a:schemeClr val="accent1">
                    <a:lumMod val="75000"/>
                  </a:schemeClr>
                </a:solidFill>
                <a:latin typeface="Georgia" panose="02040502050405020303" pitchFamily="18" charset="0"/>
              </a:rPr>
              <a:t>             </a:t>
            </a:r>
            <a:r>
              <a:rPr lang="zh-CN" altLang="zh-CN" sz="2000" kern="0" dirty="0">
                <a:solidFill>
                  <a:schemeClr val="accent1">
                    <a:lumMod val="75000"/>
                  </a:schemeClr>
                </a:solidFill>
                <a:latin typeface="Georgia" panose="02040502050405020303" pitchFamily="18" charset="0"/>
              </a:rPr>
              <a:t>现象的原因或揭示接下来的发展趋势。</a:t>
            </a:r>
          </a:p>
        </p:txBody>
      </p:sp>
    </p:spTree>
    <p:extLst>
      <p:ext uri="{BB962C8B-B14F-4D97-AF65-F5344CB8AC3E}">
        <p14:creationId xmlns:p14="http://schemas.microsoft.com/office/powerpoint/2010/main" val="1868244439"/>
      </p:ext>
    </p:extLst>
  </p:cSld>
  <p:clrMapOvr>
    <a:masterClrMapping/>
  </p:clrMapOvr>
  <p:transition>
    <p:blinds dir="vert"/>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EE4ECD36-48ED-452F-9E6C-BEE08D9C7574}"/>
              </a:ext>
            </a:extLst>
          </p:cNvPr>
          <p:cNvSpPr txBox="1"/>
          <p:nvPr/>
        </p:nvSpPr>
        <p:spPr>
          <a:xfrm>
            <a:off x="551384" y="836712"/>
            <a:ext cx="6111814" cy="381066"/>
          </a:xfrm>
          <a:prstGeom prst="rect">
            <a:avLst/>
          </a:prstGeom>
          <a:noFill/>
        </p:spPr>
        <p:txBody>
          <a:bodyPr wrap="square">
            <a:spAutoFit/>
          </a:bodyPr>
          <a:lstStyle/>
          <a:p>
            <a:pPr>
              <a:lnSpc>
                <a:spcPct val="110000"/>
              </a:lnSpc>
            </a:pPr>
            <a:r>
              <a:rPr lang="en-US" altLang="zh-CN" sz="1800" b="1" kern="100" dirty="0">
                <a:solidFill>
                  <a:srgbClr val="00B0F0"/>
                </a:solidFill>
                <a:effectLst/>
                <a:latin typeface="等线 Light" panose="02010600030101010101" pitchFamily="2" charset="-122"/>
                <a:ea typeface="等线 Light" panose="02010600030101010101" pitchFamily="2" charset="-122"/>
                <a:cs typeface="Times New Roman" panose="02020603050405020304" pitchFamily="18" charset="0"/>
              </a:rPr>
              <a:t>3.3.5 </a:t>
            </a:r>
            <a:r>
              <a:rPr lang="zh-CN" altLang="zh-CN" sz="1800" b="1" kern="100" dirty="0">
                <a:solidFill>
                  <a:srgbClr val="00B0F0"/>
                </a:solidFill>
                <a:effectLst/>
                <a:latin typeface="等线 Light" panose="02010600030101010101" pitchFamily="2" charset="-122"/>
                <a:ea typeface="华文中宋" panose="02010600040101010101" pitchFamily="2" charset="-122"/>
                <a:cs typeface="Times New Roman" panose="02020603050405020304" pitchFamily="18" charset="0"/>
              </a:rPr>
              <a:t>数据故事的建模</a:t>
            </a:r>
            <a:endParaRPr lang="zh-CN" altLang="zh-CN" sz="1800" b="1" kern="100" dirty="0">
              <a:solidFill>
                <a:srgbClr val="00B0F0"/>
              </a:solidFill>
              <a:effectLst/>
              <a:latin typeface="等线 Light" panose="02010600030101010101" pitchFamily="2" charset="-122"/>
              <a:ea typeface="等线 Light" panose="02010600030101010101" pitchFamily="2" charset="-122"/>
              <a:cs typeface="Times New Roman" panose="02020603050405020304" pitchFamily="18" charset="0"/>
            </a:endParaRPr>
          </a:p>
        </p:txBody>
      </p:sp>
      <p:pic>
        <p:nvPicPr>
          <p:cNvPr id="6" name="图片 5">
            <a:extLst>
              <a:ext uri="{FF2B5EF4-FFF2-40B4-BE49-F238E27FC236}">
                <a16:creationId xmlns:a16="http://schemas.microsoft.com/office/drawing/2014/main" id="{4527379A-4F03-43FA-BDF5-DBED249324C5}"/>
              </a:ext>
            </a:extLst>
          </p:cNvPr>
          <p:cNvPicPr>
            <a:picLocks noChangeAspect="1"/>
          </p:cNvPicPr>
          <p:nvPr/>
        </p:nvPicPr>
        <p:blipFill>
          <a:blip r:embed="rId2"/>
          <a:stretch>
            <a:fillRect/>
          </a:stretch>
        </p:blipFill>
        <p:spPr>
          <a:xfrm>
            <a:off x="2423592" y="1489800"/>
            <a:ext cx="7106632" cy="3584124"/>
          </a:xfrm>
          <a:prstGeom prst="rect">
            <a:avLst/>
          </a:prstGeom>
        </p:spPr>
      </p:pic>
      <p:sp>
        <p:nvSpPr>
          <p:cNvPr id="8" name="文本框 7">
            <a:extLst>
              <a:ext uri="{FF2B5EF4-FFF2-40B4-BE49-F238E27FC236}">
                <a16:creationId xmlns:a16="http://schemas.microsoft.com/office/drawing/2014/main" id="{50C5E515-688E-42C3-934A-7E56CFDC0E1C}"/>
              </a:ext>
            </a:extLst>
          </p:cNvPr>
          <p:cNvSpPr txBox="1"/>
          <p:nvPr/>
        </p:nvSpPr>
        <p:spPr>
          <a:xfrm>
            <a:off x="3602270" y="5286112"/>
            <a:ext cx="6111814" cy="397032"/>
          </a:xfrm>
          <a:prstGeom prst="rect">
            <a:avLst/>
          </a:prstGeom>
          <a:noFill/>
        </p:spPr>
        <p:txBody>
          <a:bodyPr wrap="square">
            <a:spAutoFit/>
          </a:bodyPr>
          <a:lstStyle/>
          <a:p>
            <a:pPr indent="266700" algn="ctr">
              <a:lnSpc>
                <a:spcPct val="110000"/>
              </a:lnSpc>
            </a:pPr>
            <a:r>
              <a:rPr lang="zh-CN" altLang="zh-CN" sz="1800" kern="100" dirty="0">
                <a:solidFill>
                  <a:schemeClr val="accent1">
                    <a:lumMod val="75000"/>
                  </a:schemeClr>
                </a:solidFill>
                <a:effectLst/>
                <a:latin typeface="等线" panose="02010600030101010101" pitchFamily="2" charset="-122"/>
                <a:ea typeface="宋体" panose="02010600030101010101" pitchFamily="2" charset="-122"/>
                <a:cs typeface="Times New Roman" panose="02020603050405020304" pitchFamily="18" charset="0"/>
              </a:rPr>
              <a:t>图</a:t>
            </a:r>
            <a:r>
              <a:rPr lang="en-US" altLang="zh-CN" sz="1800" kern="100" dirty="0" smtClean="0">
                <a:solidFill>
                  <a:schemeClr val="accent1">
                    <a:lumMod val="75000"/>
                  </a:schemeClr>
                </a:solidFill>
                <a:effectLst/>
                <a:latin typeface="等线" panose="02010600030101010101" pitchFamily="2" charset="-122"/>
                <a:ea typeface="宋体" panose="02010600030101010101" pitchFamily="2" charset="-122"/>
                <a:cs typeface="Times New Roman" panose="02020603050405020304" pitchFamily="18" charset="0"/>
              </a:rPr>
              <a:t>3-10  </a:t>
            </a:r>
            <a:r>
              <a:rPr lang="zh-CN" altLang="zh-CN" sz="1800" kern="100" dirty="0">
                <a:solidFill>
                  <a:schemeClr val="accent1">
                    <a:lumMod val="75000"/>
                  </a:schemeClr>
                </a:solidFill>
                <a:effectLst/>
                <a:latin typeface="等线" panose="02010600030101010101" pitchFamily="2" charset="-122"/>
                <a:ea typeface="宋体" panose="02010600030101010101" pitchFamily="2" charset="-122"/>
                <a:cs typeface="Times New Roman" panose="02020603050405020304" pitchFamily="18" charset="0"/>
              </a:rPr>
              <a:t>数据故事的建模</a:t>
            </a:r>
            <a:endParaRPr lang="zh-CN" altLang="zh-CN" sz="1800" kern="100" dirty="0">
              <a:solidFill>
                <a:schemeClr val="accent1">
                  <a:lumMod val="75000"/>
                </a:schemeClr>
              </a:solidFill>
              <a:effectLst/>
              <a:latin typeface="等线" panose="02010600030101010101" pitchFamily="2" charset="-122"/>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901275853"/>
      </p:ext>
    </p:extLst>
  </p:cSld>
  <p:clrMapOvr>
    <a:masterClrMapping/>
  </p:clrMapOvr>
  <p:transition>
    <p:blinds dir="vert"/>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F4892DE4-079B-4C58-AFD6-26283E1284AC}"/>
              </a:ext>
            </a:extLst>
          </p:cNvPr>
          <p:cNvSpPr txBox="1"/>
          <p:nvPr/>
        </p:nvSpPr>
        <p:spPr>
          <a:xfrm>
            <a:off x="479376" y="692696"/>
            <a:ext cx="6111814" cy="381066"/>
          </a:xfrm>
          <a:prstGeom prst="rect">
            <a:avLst/>
          </a:prstGeom>
          <a:noFill/>
        </p:spPr>
        <p:txBody>
          <a:bodyPr wrap="square">
            <a:spAutoFit/>
          </a:bodyPr>
          <a:lstStyle/>
          <a:p>
            <a:pPr>
              <a:lnSpc>
                <a:spcPct val="110000"/>
              </a:lnSpc>
            </a:pPr>
            <a:r>
              <a:rPr lang="en-US" altLang="zh-CN" sz="1800" b="1" kern="100" dirty="0">
                <a:solidFill>
                  <a:srgbClr val="00B0F0"/>
                </a:solidFill>
                <a:effectLst/>
                <a:latin typeface="等线 Light" panose="02010600030101010101" pitchFamily="2" charset="-122"/>
                <a:ea typeface="等线 Light" panose="02010600030101010101" pitchFamily="2" charset="-122"/>
                <a:cs typeface="Times New Roman" panose="02020603050405020304" pitchFamily="18" charset="0"/>
              </a:rPr>
              <a:t>3.3.6 </a:t>
            </a:r>
            <a:r>
              <a:rPr lang="zh-CN" altLang="zh-CN" sz="1800" b="1" kern="100" dirty="0">
                <a:solidFill>
                  <a:srgbClr val="00B0F0"/>
                </a:solidFill>
                <a:effectLst/>
                <a:latin typeface="等线 Light" panose="02010600030101010101" pitchFamily="2" charset="-122"/>
                <a:ea typeface="华文中宋" panose="02010600040101010101" pitchFamily="2" charset="-122"/>
                <a:cs typeface="Times New Roman" panose="02020603050405020304" pitchFamily="18" charset="0"/>
              </a:rPr>
              <a:t>叙述准备</a:t>
            </a:r>
            <a:endParaRPr lang="zh-CN" altLang="zh-CN" sz="1800" b="1" kern="100" dirty="0">
              <a:solidFill>
                <a:srgbClr val="00B0F0"/>
              </a:solidFill>
              <a:effectLst/>
              <a:latin typeface="等线 Light" panose="02010600030101010101" pitchFamily="2" charset="-122"/>
              <a:ea typeface="等线 Light" panose="02010600030101010101" pitchFamily="2" charset="-122"/>
              <a:cs typeface="Times New Roman" panose="02020603050405020304" pitchFamily="18" charset="0"/>
            </a:endParaRPr>
          </a:p>
        </p:txBody>
      </p:sp>
      <p:graphicFrame>
        <p:nvGraphicFramePr>
          <p:cNvPr id="6" name="表格 5">
            <a:extLst>
              <a:ext uri="{FF2B5EF4-FFF2-40B4-BE49-F238E27FC236}">
                <a16:creationId xmlns:a16="http://schemas.microsoft.com/office/drawing/2014/main" id="{B895BFC1-639A-4F59-AA44-3FE20DD9F65C}"/>
              </a:ext>
            </a:extLst>
          </p:cNvPr>
          <p:cNvGraphicFramePr>
            <a:graphicFrameLocks noGrp="1"/>
          </p:cNvGraphicFramePr>
          <p:nvPr>
            <p:extLst>
              <p:ext uri="{D42A27DB-BD31-4B8C-83A1-F6EECF244321}">
                <p14:modId xmlns:p14="http://schemas.microsoft.com/office/powerpoint/2010/main" val="1477048308"/>
              </p:ext>
            </p:extLst>
          </p:nvPr>
        </p:nvGraphicFramePr>
        <p:xfrm>
          <a:off x="2774358" y="2157266"/>
          <a:ext cx="6769160" cy="2721715"/>
        </p:xfrm>
        <a:graphic>
          <a:graphicData uri="http://schemas.openxmlformats.org/drawingml/2006/table">
            <a:tbl>
              <a:tblPr firstRow="1" firstCol="1" bandRow="1">
                <a:tableStyleId>{5C22544A-7EE6-4342-B048-85BDC9FD1C3A}</a:tableStyleId>
              </a:tblPr>
              <a:tblGrid>
                <a:gridCol w="1837623">
                  <a:extLst>
                    <a:ext uri="{9D8B030D-6E8A-4147-A177-3AD203B41FA5}">
                      <a16:colId xmlns:a16="http://schemas.microsoft.com/office/drawing/2014/main" val="2228885656"/>
                    </a:ext>
                  </a:extLst>
                </a:gridCol>
                <a:gridCol w="2465323">
                  <a:extLst>
                    <a:ext uri="{9D8B030D-6E8A-4147-A177-3AD203B41FA5}">
                      <a16:colId xmlns:a16="http://schemas.microsoft.com/office/drawing/2014/main" val="130272428"/>
                    </a:ext>
                  </a:extLst>
                </a:gridCol>
                <a:gridCol w="2466214">
                  <a:extLst>
                    <a:ext uri="{9D8B030D-6E8A-4147-A177-3AD203B41FA5}">
                      <a16:colId xmlns:a16="http://schemas.microsoft.com/office/drawing/2014/main" val="325982366"/>
                    </a:ext>
                  </a:extLst>
                </a:gridCol>
              </a:tblGrid>
              <a:tr h="669650">
                <a:tc>
                  <a:txBody>
                    <a:bodyPr/>
                    <a:lstStyle/>
                    <a:p>
                      <a:pPr indent="127000">
                        <a:lnSpc>
                          <a:spcPct val="110000"/>
                        </a:lnSpc>
                      </a:pPr>
                      <a:r>
                        <a:rPr lang="en-US" sz="1050" kern="100">
                          <a:effectLst/>
                        </a:rPr>
                        <a:t> </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marL="0" indent="127000" algn="ctr" defTabSz="914400" rtl="0" eaLnBrk="1" latinLnBrk="0" hangingPunct="1">
                        <a:lnSpc>
                          <a:spcPct val="110000"/>
                        </a:lnSpc>
                      </a:pPr>
                      <a:r>
                        <a:rPr lang="zh-CN" altLang="en-US" sz="1600" b="1" kern="100" dirty="0">
                          <a:solidFill>
                            <a:schemeClr val="lt1"/>
                          </a:solidFill>
                          <a:effectLst/>
                          <a:latin typeface="+mn-lt"/>
                          <a:ea typeface="+mn-ea"/>
                          <a:cs typeface="+mn-cs"/>
                        </a:rPr>
                        <a:t>数据故事的作者</a:t>
                      </a:r>
                    </a:p>
                  </a:txBody>
                  <a:tcPr marL="137160" marR="137160" marT="137160" marB="137160"/>
                </a:tc>
                <a:tc>
                  <a:txBody>
                    <a:bodyPr/>
                    <a:lstStyle/>
                    <a:p>
                      <a:pPr marL="0" indent="127000" algn="ctr" defTabSz="914400" rtl="0" eaLnBrk="1" latinLnBrk="0" hangingPunct="1">
                        <a:lnSpc>
                          <a:spcPct val="110000"/>
                        </a:lnSpc>
                      </a:pPr>
                      <a:r>
                        <a:rPr lang="zh-CN" altLang="en-US" sz="1600" b="1" kern="100" dirty="0">
                          <a:solidFill>
                            <a:schemeClr val="lt1"/>
                          </a:solidFill>
                          <a:effectLst/>
                          <a:latin typeface="+mn-lt"/>
                          <a:ea typeface="+mn-ea"/>
                          <a:cs typeface="+mn-cs"/>
                        </a:rPr>
                        <a:t>数据故事的叙述者</a:t>
                      </a:r>
                    </a:p>
                  </a:txBody>
                  <a:tcPr marL="137160" marR="137160" marT="137160" marB="137160"/>
                </a:tc>
                <a:extLst>
                  <a:ext uri="{0D108BD9-81ED-4DB2-BD59-A6C34878D82A}">
                    <a16:rowId xmlns:a16="http://schemas.microsoft.com/office/drawing/2014/main" val="3085302853"/>
                  </a:ext>
                </a:extLst>
              </a:tr>
              <a:tr h="669650">
                <a:tc>
                  <a:txBody>
                    <a:bodyPr/>
                    <a:lstStyle/>
                    <a:p>
                      <a:pPr indent="127000">
                        <a:lnSpc>
                          <a:spcPct val="110000"/>
                        </a:lnSpc>
                      </a:pPr>
                      <a:r>
                        <a:rPr lang="zh-CN" sz="1600" kern="100" dirty="0">
                          <a:effectLst/>
                        </a:rPr>
                        <a:t>目的</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137160" marR="137160" marT="137160" marB="137160"/>
                </a:tc>
                <a:tc>
                  <a:txBody>
                    <a:bodyPr/>
                    <a:lstStyle/>
                    <a:p>
                      <a:pPr indent="127000" algn="ctr">
                        <a:lnSpc>
                          <a:spcPct val="110000"/>
                        </a:lnSpc>
                      </a:pPr>
                      <a:r>
                        <a:rPr lang="zh-CN" sz="1600" kern="100" dirty="0">
                          <a:effectLst/>
                        </a:rPr>
                        <a:t>数据故事的建模</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137160" marR="137160" marT="137160" marB="137160"/>
                </a:tc>
                <a:tc>
                  <a:txBody>
                    <a:bodyPr/>
                    <a:lstStyle/>
                    <a:p>
                      <a:pPr indent="127000" algn="ctr">
                        <a:lnSpc>
                          <a:spcPct val="110000"/>
                        </a:lnSpc>
                      </a:pPr>
                      <a:r>
                        <a:rPr lang="zh-CN" sz="1600" kern="100" dirty="0">
                          <a:effectLst/>
                        </a:rPr>
                        <a:t>数据故事的叙述</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137160" marR="137160" marT="137160" marB="137160"/>
                </a:tc>
                <a:extLst>
                  <a:ext uri="{0D108BD9-81ED-4DB2-BD59-A6C34878D82A}">
                    <a16:rowId xmlns:a16="http://schemas.microsoft.com/office/drawing/2014/main" val="3863074911"/>
                  </a:ext>
                </a:extLst>
              </a:tr>
              <a:tr h="0">
                <a:tc>
                  <a:txBody>
                    <a:bodyPr/>
                    <a:lstStyle/>
                    <a:p>
                      <a:pPr indent="127000">
                        <a:lnSpc>
                          <a:spcPct val="110000"/>
                        </a:lnSpc>
                      </a:pPr>
                      <a:r>
                        <a:rPr lang="zh-CN" sz="1600" kern="100">
                          <a:effectLst/>
                        </a:rPr>
                        <a:t>粒度</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137160" marR="137160" marT="137160" marB="137160"/>
                </a:tc>
                <a:tc>
                  <a:txBody>
                    <a:bodyPr/>
                    <a:lstStyle/>
                    <a:p>
                      <a:pPr indent="127000" algn="ctr">
                        <a:lnSpc>
                          <a:spcPct val="110000"/>
                        </a:lnSpc>
                      </a:pPr>
                      <a:r>
                        <a:rPr lang="zh-CN" sz="1600" kern="100" dirty="0">
                          <a:effectLst/>
                        </a:rPr>
                        <a:t>粗粒度</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137160" marR="137160" marT="137160" marB="137160"/>
                </a:tc>
                <a:tc>
                  <a:txBody>
                    <a:bodyPr/>
                    <a:lstStyle/>
                    <a:p>
                      <a:pPr indent="127000" algn="ctr">
                        <a:lnSpc>
                          <a:spcPct val="110000"/>
                        </a:lnSpc>
                      </a:pPr>
                      <a:r>
                        <a:rPr lang="zh-CN" sz="1600" kern="100" dirty="0">
                          <a:effectLst/>
                        </a:rPr>
                        <a:t>细粒度</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137160" marR="137160" marT="137160" marB="137160"/>
                </a:tc>
                <a:extLst>
                  <a:ext uri="{0D108BD9-81ED-4DB2-BD59-A6C34878D82A}">
                    <a16:rowId xmlns:a16="http://schemas.microsoft.com/office/drawing/2014/main" val="1779517492"/>
                  </a:ext>
                </a:extLst>
              </a:tr>
              <a:tr h="839871">
                <a:tc>
                  <a:txBody>
                    <a:bodyPr/>
                    <a:lstStyle/>
                    <a:p>
                      <a:pPr indent="127000">
                        <a:lnSpc>
                          <a:spcPct val="110000"/>
                        </a:lnSpc>
                      </a:pPr>
                      <a:r>
                        <a:rPr lang="zh-CN" sz="1600" kern="100">
                          <a:effectLst/>
                        </a:rPr>
                        <a:t>侧重点</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137160" marR="137160" marT="137160" marB="137160"/>
                </a:tc>
                <a:tc>
                  <a:txBody>
                    <a:bodyPr/>
                    <a:lstStyle/>
                    <a:p>
                      <a:pPr indent="127000" algn="ctr">
                        <a:lnSpc>
                          <a:spcPct val="110000"/>
                        </a:lnSpc>
                      </a:pPr>
                      <a:r>
                        <a:rPr lang="zh-CN" sz="1600" kern="100" dirty="0">
                          <a:effectLst/>
                        </a:rPr>
                        <a:t>侧重目标受众的共性特点与共性需求</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137160" marR="137160" marT="137160" marB="137160"/>
                </a:tc>
                <a:tc>
                  <a:txBody>
                    <a:bodyPr/>
                    <a:lstStyle/>
                    <a:p>
                      <a:pPr indent="127000" algn="ctr">
                        <a:lnSpc>
                          <a:spcPct val="110000"/>
                        </a:lnSpc>
                      </a:pPr>
                      <a:r>
                        <a:rPr lang="zh-CN" sz="1600" kern="100" dirty="0">
                          <a:effectLst/>
                        </a:rPr>
                        <a:t>侧重目标受众的个性特点与个性需求</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137160" marR="137160" marT="137160" marB="137160"/>
                </a:tc>
                <a:extLst>
                  <a:ext uri="{0D108BD9-81ED-4DB2-BD59-A6C34878D82A}">
                    <a16:rowId xmlns:a16="http://schemas.microsoft.com/office/drawing/2014/main" val="297181952"/>
                  </a:ext>
                </a:extLst>
              </a:tr>
            </a:tbl>
          </a:graphicData>
        </a:graphic>
      </p:graphicFrame>
      <p:sp>
        <p:nvSpPr>
          <p:cNvPr id="7" name="Rectangle 1">
            <a:extLst>
              <a:ext uri="{FF2B5EF4-FFF2-40B4-BE49-F238E27FC236}">
                <a16:creationId xmlns:a16="http://schemas.microsoft.com/office/drawing/2014/main" id="{D97B6876-846F-4CED-8C84-38E86F7231D3}"/>
              </a:ext>
            </a:extLst>
          </p:cNvPr>
          <p:cNvSpPr>
            <a:spLocks noChangeArrowheads="1"/>
          </p:cNvSpPr>
          <p:nvPr/>
        </p:nvSpPr>
        <p:spPr bwMode="auto">
          <a:xfrm>
            <a:off x="2014538" y="3432175"/>
            <a:ext cx="6457726"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9" name="文本框 8">
            <a:extLst>
              <a:ext uri="{FF2B5EF4-FFF2-40B4-BE49-F238E27FC236}">
                <a16:creationId xmlns:a16="http://schemas.microsoft.com/office/drawing/2014/main" id="{249871F3-A728-4D2E-839B-61A18116F55C}"/>
              </a:ext>
            </a:extLst>
          </p:cNvPr>
          <p:cNvSpPr txBox="1"/>
          <p:nvPr/>
        </p:nvSpPr>
        <p:spPr>
          <a:xfrm>
            <a:off x="3431704" y="1628800"/>
            <a:ext cx="6111814" cy="363176"/>
          </a:xfrm>
          <a:prstGeom prst="rect">
            <a:avLst/>
          </a:prstGeom>
          <a:noFill/>
        </p:spPr>
        <p:txBody>
          <a:bodyPr wrap="square">
            <a:spAutoFit/>
          </a:bodyPr>
          <a:lstStyle/>
          <a:p>
            <a:pPr indent="266700">
              <a:lnSpc>
                <a:spcPct val="110000"/>
              </a:lnSpc>
            </a:pPr>
            <a:r>
              <a:rPr lang="zh-CN" altLang="zh-CN" sz="1600" kern="100" dirty="0">
                <a:solidFill>
                  <a:schemeClr val="accent1">
                    <a:lumMod val="75000"/>
                  </a:schemeClr>
                </a:solidFill>
                <a:effectLst/>
                <a:latin typeface="等线" panose="02010600030101010101" pitchFamily="2" charset="-122"/>
                <a:ea typeface="宋体" panose="02010600030101010101" pitchFamily="2" charset="-122"/>
                <a:cs typeface="Times New Roman" panose="02020603050405020304" pitchFamily="18" charset="0"/>
              </a:rPr>
              <a:t>表</a:t>
            </a:r>
            <a:r>
              <a:rPr lang="en-US" altLang="zh-CN" sz="1600" kern="100" dirty="0" smtClean="0">
                <a:solidFill>
                  <a:schemeClr val="accent1">
                    <a:lumMod val="75000"/>
                  </a:schemeClr>
                </a:solidFill>
                <a:effectLst/>
                <a:latin typeface="等线" panose="02010600030101010101" pitchFamily="2" charset="-122"/>
                <a:ea typeface="宋体" panose="02010600030101010101" pitchFamily="2" charset="-122"/>
                <a:cs typeface="Times New Roman" panose="02020603050405020304" pitchFamily="18" charset="0"/>
              </a:rPr>
              <a:t>3-5  </a:t>
            </a:r>
            <a:r>
              <a:rPr lang="zh-CN" altLang="zh-CN" sz="1600" kern="100" dirty="0">
                <a:solidFill>
                  <a:schemeClr val="accent1">
                    <a:lumMod val="75000"/>
                  </a:schemeClr>
                </a:solidFill>
                <a:effectLst/>
                <a:latin typeface="等线" panose="02010600030101010101" pitchFamily="2" charset="-122"/>
                <a:ea typeface="宋体" panose="02010600030101010101" pitchFamily="2" charset="-122"/>
                <a:cs typeface="Times New Roman" panose="02020603050405020304" pitchFamily="18" charset="0"/>
              </a:rPr>
              <a:t>故事叙述者和故事创作者对目标受众的了解</a:t>
            </a:r>
            <a:endParaRPr lang="zh-CN" altLang="zh-CN" sz="1600" kern="100" dirty="0">
              <a:solidFill>
                <a:schemeClr val="accent1">
                  <a:lumMod val="75000"/>
                </a:schemeClr>
              </a:solidFill>
              <a:effectLst/>
              <a:latin typeface="等线" panose="02010600030101010101" pitchFamily="2" charset="-122"/>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521472020"/>
      </p:ext>
    </p:extLst>
  </p:cSld>
  <p:clrMapOvr>
    <a:masterClrMapping/>
  </p:clrMapOvr>
  <p:transition>
    <p:blinds dir="vert"/>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318BF76C-B6D5-4A28-9157-352131140065}"/>
              </a:ext>
            </a:extLst>
          </p:cNvPr>
          <p:cNvSpPr txBox="1"/>
          <p:nvPr/>
        </p:nvSpPr>
        <p:spPr>
          <a:xfrm>
            <a:off x="695400" y="980728"/>
            <a:ext cx="10009112" cy="4012702"/>
          </a:xfrm>
          <a:prstGeom prst="rect">
            <a:avLst/>
          </a:prstGeom>
          <a:noFill/>
        </p:spPr>
        <p:txBody>
          <a:bodyPr wrap="square">
            <a:spAutoFit/>
          </a:bodyPr>
          <a:lstStyle/>
          <a:p>
            <a:pPr indent="127000">
              <a:lnSpc>
                <a:spcPct val="110000"/>
              </a:lnSpc>
            </a:pPr>
            <a:r>
              <a:rPr lang="zh-CN" altLang="zh-CN" sz="2000" b="1" kern="100" dirty="0">
                <a:solidFill>
                  <a:schemeClr val="tx2"/>
                </a:solidFill>
                <a:effectLst/>
                <a:latin typeface="等线" panose="02010600030101010101" pitchFamily="2" charset="-122"/>
                <a:ea typeface="宋体" panose="02010600030101010101" pitchFamily="2" charset="-122"/>
                <a:cs typeface="Times New Roman" panose="02020603050405020304" pitchFamily="18" charset="0"/>
              </a:rPr>
              <a:t>数据故事的创作者与叙述者之间的角色分离的重要意义</a:t>
            </a:r>
            <a:endParaRPr lang="en-US" altLang="zh-CN" sz="2000" b="1" kern="100" dirty="0">
              <a:solidFill>
                <a:schemeClr val="tx2"/>
              </a:solidFill>
              <a:effectLst/>
              <a:latin typeface="等线" panose="02010600030101010101" pitchFamily="2" charset="-122"/>
              <a:ea typeface="宋体" panose="02010600030101010101" pitchFamily="2" charset="-122"/>
              <a:cs typeface="Times New Roman" panose="02020603050405020304" pitchFamily="18" charset="0"/>
            </a:endParaRPr>
          </a:p>
          <a:p>
            <a:pPr indent="127000">
              <a:lnSpc>
                <a:spcPct val="110000"/>
              </a:lnSpc>
            </a:pP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88290">
              <a:lnSpc>
                <a:spcPct val="150000"/>
              </a:lnSpc>
            </a:pPr>
            <a:r>
              <a:rPr lang="en-US" altLang="zh-CN" sz="1800" kern="100" dirty="0">
                <a:effectLst/>
                <a:latin typeface="等线" panose="02010600030101010101" pitchFamily="2" charset="-122"/>
                <a:ea typeface="宋体" panose="02010600030101010101" pitchFamily="2" charset="-122"/>
                <a:cs typeface="Times New Roman" panose="02020603050405020304" pitchFamily="18" charset="0"/>
              </a:rPr>
              <a:t>   </a:t>
            </a:r>
            <a:r>
              <a:rPr lang="zh-CN" altLang="zh-CN" sz="1800" kern="100" dirty="0">
                <a:solidFill>
                  <a:schemeClr val="accent1">
                    <a:lumMod val="75000"/>
                  </a:schemeClr>
                </a:solidFill>
                <a:effectLst/>
                <a:latin typeface="等线" panose="02010600030101010101" pitchFamily="2" charset="-122"/>
                <a:ea typeface="宋体" panose="02010600030101010101" pitchFamily="2" charset="-122"/>
                <a:cs typeface="Times New Roman" panose="02020603050405020304" pitchFamily="18" charset="0"/>
              </a:rPr>
              <a:t>数据故事的创作者又涉及两类人才，一种是数据模型的设计者（数据故事的创作）；另一种是数据故事的呈现者（数据故事的叙述者），分别负责从数据到故事模型和从数据模型到故事呈现的工作。在实际项目中，数据故事的创作者和叙述者可以是同一个主体，也可以是不同的主体。当然，数据故事的作者或叙述者也可以是一个人，也可以是一个团队。</a:t>
            </a:r>
            <a:endParaRPr lang="en-US" altLang="zh-CN" sz="1800" kern="100" dirty="0">
              <a:solidFill>
                <a:schemeClr val="accent1">
                  <a:lumMod val="75000"/>
                </a:schemeClr>
              </a:solidFill>
              <a:effectLst/>
              <a:latin typeface="等线" panose="02010600030101010101" pitchFamily="2" charset="-122"/>
              <a:ea typeface="宋体" panose="02010600030101010101" pitchFamily="2" charset="-122"/>
              <a:cs typeface="Times New Roman" panose="02020603050405020304" pitchFamily="18" charset="0"/>
            </a:endParaRPr>
          </a:p>
          <a:p>
            <a:pPr indent="288290">
              <a:lnSpc>
                <a:spcPct val="150000"/>
              </a:lnSpc>
            </a:pPr>
            <a:endParaRPr lang="zh-CN" altLang="zh-CN" sz="1800" kern="100" dirty="0">
              <a:solidFill>
                <a:schemeClr val="accent1">
                  <a:lumMod val="75000"/>
                </a:schemeClr>
              </a:solidFill>
              <a:effectLst/>
              <a:latin typeface="等线" panose="02010600030101010101" pitchFamily="2" charset="-122"/>
              <a:ea typeface="等线" panose="02010600030101010101" pitchFamily="2" charset="-122"/>
              <a:cs typeface="Times New Roman" panose="02020603050405020304" pitchFamily="18" charset="0"/>
            </a:endParaRPr>
          </a:p>
          <a:p>
            <a:pPr indent="288290">
              <a:lnSpc>
                <a:spcPct val="150000"/>
              </a:lnSpc>
            </a:pPr>
            <a:r>
              <a:rPr lang="en-US" altLang="zh-CN" sz="1800" kern="100" dirty="0">
                <a:solidFill>
                  <a:schemeClr val="accent1">
                    <a:lumMod val="75000"/>
                  </a:schemeClr>
                </a:solidFill>
                <a:effectLst/>
                <a:latin typeface="等线" panose="02010600030101010101" pitchFamily="2" charset="-122"/>
                <a:ea typeface="宋体" panose="02010600030101010101" pitchFamily="2" charset="-122"/>
                <a:cs typeface="Times New Roman" panose="02020603050405020304" pitchFamily="18" charset="0"/>
              </a:rPr>
              <a:t>   </a:t>
            </a:r>
            <a:r>
              <a:rPr lang="zh-CN" altLang="zh-CN" sz="1800" kern="100" dirty="0">
                <a:solidFill>
                  <a:schemeClr val="accent1">
                    <a:lumMod val="75000"/>
                  </a:schemeClr>
                </a:solidFill>
                <a:effectLst/>
                <a:latin typeface="等线" panose="02010600030101010101" pitchFamily="2" charset="-122"/>
                <a:ea typeface="宋体" panose="02010600030101010101" pitchFamily="2" charset="-122"/>
                <a:cs typeface="Times New Roman" panose="02020603050405020304" pitchFamily="18" charset="0"/>
              </a:rPr>
              <a:t>数据故事的创作者与叙述者之间的角色分离是数据故事化的工程化实现的前提。从数据故事化的自动化和工程实现角度看，数据故事的创作者和叙述者是两个不同的角色，需要区别对待，设置不同的操作权限和操作活动。数据故事的创作者与叙述者之间桥梁是数据故事的模型。</a:t>
            </a:r>
            <a:endParaRPr lang="zh-CN" altLang="zh-CN" sz="1800" kern="100" dirty="0">
              <a:solidFill>
                <a:schemeClr val="accent1">
                  <a:lumMod val="75000"/>
                </a:schemeClr>
              </a:solidFill>
              <a:effectLst/>
              <a:latin typeface="等线" panose="02010600030101010101" pitchFamily="2" charset="-122"/>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791744073"/>
      </p:ext>
    </p:extLst>
  </p:cSld>
  <p:clrMapOvr>
    <a:masterClrMapping/>
  </p:clrMapOvr>
  <p:transition>
    <p:blinds dir="vert"/>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ctrTitle"/>
          </p:nvPr>
        </p:nvSpPr>
        <p:spPr/>
        <p:txBody>
          <a:bodyPr/>
          <a:lstStyle/>
          <a:p>
            <a:r>
              <a:rPr lang="en-US" altLang="zh-CN" dirty="0"/>
              <a:t>3.4 </a:t>
            </a:r>
            <a:r>
              <a:rPr lang="zh-CN" altLang="zh-CN" dirty="0"/>
              <a:t>数据故事</a:t>
            </a:r>
            <a:r>
              <a:rPr lang="zh-CN" altLang="en-US" dirty="0"/>
              <a:t>化</a:t>
            </a:r>
            <a:r>
              <a:rPr lang="zh-CN" altLang="zh-CN" dirty="0"/>
              <a:t>的</a:t>
            </a:r>
            <a:r>
              <a:rPr lang="zh-CN" altLang="en-US" dirty="0"/>
              <a:t>模型</a:t>
            </a:r>
            <a:endParaRPr lang="zh-CN" altLang="zh-CN" dirty="0"/>
          </a:p>
        </p:txBody>
      </p:sp>
      <p:sp>
        <p:nvSpPr>
          <p:cNvPr id="5" name="副标题 6"/>
          <p:cNvSpPr>
            <a:spLocks noGrp="1"/>
          </p:cNvSpPr>
          <p:nvPr>
            <p:ph type="subTitle" idx="1"/>
          </p:nvPr>
        </p:nvSpPr>
        <p:spPr>
          <a:xfrm>
            <a:off x="3935760" y="4077072"/>
            <a:ext cx="4320480" cy="1752600"/>
          </a:xfrm>
        </p:spPr>
        <p:txBody>
          <a:bodyPr/>
          <a:lstStyle/>
          <a:p>
            <a:r>
              <a:rPr lang="en-US" altLang="zh-CN" sz="2000" dirty="0">
                <a:solidFill>
                  <a:schemeClr val="bg1">
                    <a:lumMod val="50000"/>
                  </a:schemeClr>
                </a:solidFill>
              </a:rPr>
              <a:t>▲3.3</a:t>
            </a:r>
            <a:r>
              <a:rPr lang="zh-CN" altLang="en-US" sz="2000" dirty="0">
                <a:solidFill>
                  <a:schemeClr val="bg1">
                    <a:lumMod val="50000"/>
                  </a:schemeClr>
                </a:solidFill>
              </a:rPr>
              <a:t>数据故事化的流程</a:t>
            </a:r>
            <a:endParaRPr lang="en-US" altLang="zh-CN" sz="2000" dirty="0">
              <a:solidFill>
                <a:schemeClr val="bg1">
                  <a:lumMod val="50000"/>
                </a:schemeClr>
              </a:solidFill>
            </a:endParaRPr>
          </a:p>
          <a:p>
            <a:endParaRPr lang="en-US" altLang="zh-CN" sz="2000" dirty="0">
              <a:solidFill>
                <a:schemeClr val="bg1">
                  <a:lumMod val="50000"/>
                </a:schemeClr>
              </a:solidFill>
            </a:endParaRPr>
          </a:p>
          <a:p>
            <a:r>
              <a:rPr lang="en-US" altLang="zh-CN" sz="2000" dirty="0"/>
              <a:t>▼3.5</a:t>
            </a:r>
            <a:r>
              <a:rPr lang="zh-CN" altLang="en-US" sz="2000" dirty="0"/>
              <a:t>数据故事的叙述</a:t>
            </a:r>
          </a:p>
        </p:txBody>
      </p:sp>
    </p:spTree>
    <p:extLst>
      <p:ext uri="{BB962C8B-B14F-4D97-AF65-F5344CB8AC3E}">
        <p14:creationId xmlns:p14="http://schemas.microsoft.com/office/powerpoint/2010/main" val="1882739777"/>
      </p:ext>
    </p:extLst>
  </p:cSld>
  <p:clrMapOvr>
    <a:masterClrMapping/>
  </p:clrMapOvr>
  <p:transition>
    <p:blinds dir="vert"/>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8C49BA1D-49E7-423F-9A1E-64391447EE44}"/>
              </a:ext>
            </a:extLst>
          </p:cNvPr>
          <p:cNvPicPr>
            <a:picLocks noChangeAspect="1"/>
          </p:cNvPicPr>
          <p:nvPr/>
        </p:nvPicPr>
        <p:blipFill>
          <a:blip r:embed="rId2"/>
          <a:stretch>
            <a:fillRect/>
          </a:stretch>
        </p:blipFill>
        <p:spPr>
          <a:xfrm>
            <a:off x="2387588" y="1268760"/>
            <a:ext cx="7416824" cy="3572612"/>
          </a:xfrm>
          <a:prstGeom prst="rect">
            <a:avLst/>
          </a:prstGeom>
        </p:spPr>
      </p:pic>
      <p:sp>
        <p:nvSpPr>
          <p:cNvPr id="6" name="文本框 5">
            <a:extLst>
              <a:ext uri="{FF2B5EF4-FFF2-40B4-BE49-F238E27FC236}">
                <a16:creationId xmlns:a16="http://schemas.microsoft.com/office/drawing/2014/main" id="{2E84854D-7057-4947-AC97-6F4B7E4CE976}"/>
              </a:ext>
            </a:extLst>
          </p:cNvPr>
          <p:cNvSpPr txBox="1"/>
          <p:nvPr/>
        </p:nvSpPr>
        <p:spPr>
          <a:xfrm>
            <a:off x="2927648" y="5252957"/>
            <a:ext cx="6111814" cy="363176"/>
          </a:xfrm>
          <a:prstGeom prst="rect">
            <a:avLst/>
          </a:prstGeom>
          <a:noFill/>
        </p:spPr>
        <p:txBody>
          <a:bodyPr wrap="square">
            <a:spAutoFit/>
          </a:bodyPr>
          <a:lstStyle/>
          <a:p>
            <a:pPr indent="-78740" algn="ctr">
              <a:lnSpc>
                <a:spcPct val="110000"/>
              </a:lnSpc>
            </a:pPr>
            <a:r>
              <a:rPr lang="zh-CN" altLang="zh-CN" sz="1600" kern="100" dirty="0">
                <a:solidFill>
                  <a:schemeClr val="accent1">
                    <a:lumMod val="75000"/>
                  </a:schemeClr>
                </a:solidFill>
                <a:effectLst/>
                <a:latin typeface="等线" panose="02010600030101010101" pitchFamily="2" charset="-122"/>
                <a:ea typeface="宋体" panose="02010600030101010101" pitchFamily="2" charset="-122"/>
                <a:cs typeface="Times New Roman" panose="02020603050405020304" pitchFamily="18" charset="0"/>
              </a:rPr>
              <a:t>图</a:t>
            </a:r>
            <a:r>
              <a:rPr lang="en-US" altLang="zh-CN" sz="1600" kern="100" dirty="0" smtClean="0">
                <a:solidFill>
                  <a:schemeClr val="accent1">
                    <a:lumMod val="75000"/>
                  </a:schemeClr>
                </a:solidFill>
                <a:effectLst/>
                <a:latin typeface="等线" panose="02010600030101010101" pitchFamily="2" charset="-122"/>
                <a:ea typeface="宋体" panose="02010600030101010101" pitchFamily="2" charset="-122"/>
                <a:cs typeface="Times New Roman" panose="02020603050405020304" pitchFamily="18" charset="0"/>
              </a:rPr>
              <a:t>3-11 </a:t>
            </a:r>
            <a:r>
              <a:rPr lang="zh-CN" altLang="zh-CN" sz="1600" kern="100" dirty="0">
                <a:solidFill>
                  <a:schemeClr val="accent1">
                    <a:lumMod val="75000"/>
                  </a:schemeClr>
                </a:solidFill>
                <a:effectLst/>
                <a:latin typeface="等线" panose="02010600030101010101" pitchFamily="2" charset="-122"/>
                <a:ea typeface="宋体" panose="02010600030101010101" pitchFamily="2" charset="-122"/>
                <a:cs typeface="Times New Roman" panose="02020603050405020304" pitchFamily="18" charset="0"/>
              </a:rPr>
              <a:t>数据故事的模型链</a:t>
            </a:r>
            <a:endParaRPr lang="zh-CN" altLang="zh-CN" sz="1600" kern="100" dirty="0">
              <a:solidFill>
                <a:schemeClr val="accent1">
                  <a:lumMod val="75000"/>
                </a:schemeClr>
              </a:solidFill>
              <a:effectLst/>
              <a:latin typeface="等线" panose="02010600030101010101" pitchFamily="2" charset="-122"/>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252885519"/>
      </p:ext>
    </p:extLst>
  </p:cSld>
  <p:clrMapOvr>
    <a:masterClrMapping/>
  </p:clrMapOvr>
  <p:transition>
    <p:blinds dir="vert"/>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3CF8959B-EA43-4E06-A952-98FFCB05586F}"/>
              </a:ext>
            </a:extLst>
          </p:cNvPr>
          <p:cNvSpPr txBox="1"/>
          <p:nvPr/>
        </p:nvSpPr>
        <p:spPr>
          <a:xfrm>
            <a:off x="695400" y="843100"/>
            <a:ext cx="6111814" cy="381066"/>
          </a:xfrm>
          <a:prstGeom prst="rect">
            <a:avLst/>
          </a:prstGeom>
          <a:noFill/>
        </p:spPr>
        <p:txBody>
          <a:bodyPr wrap="square">
            <a:spAutoFit/>
          </a:bodyPr>
          <a:lstStyle/>
          <a:p>
            <a:pPr>
              <a:lnSpc>
                <a:spcPct val="110000"/>
              </a:lnSpc>
            </a:pPr>
            <a:r>
              <a:rPr lang="en-US" altLang="zh-CN" sz="1800" b="1" kern="100" dirty="0">
                <a:solidFill>
                  <a:srgbClr val="00B0F0"/>
                </a:solidFill>
                <a:effectLst/>
                <a:latin typeface="等线 Light" panose="02010600030101010101" pitchFamily="2" charset="-122"/>
                <a:ea typeface="等线 Light" panose="02010600030101010101" pitchFamily="2" charset="-122"/>
                <a:cs typeface="Times New Roman" panose="02020603050405020304" pitchFamily="18" charset="0"/>
              </a:rPr>
              <a:t>3.4.1 </a:t>
            </a:r>
            <a:r>
              <a:rPr lang="zh-CN" altLang="zh-CN" sz="1800" b="1" kern="100" dirty="0">
                <a:solidFill>
                  <a:srgbClr val="00B0F0"/>
                </a:solidFill>
                <a:effectLst/>
                <a:latin typeface="等线 Light" panose="02010600030101010101" pitchFamily="2" charset="-122"/>
                <a:ea typeface="华文中宋" panose="02010600040101010101" pitchFamily="2" charset="-122"/>
                <a:cs typeface="Times New Roman" panose="02020603050405020304" pitchFamily="18" charset="0"/>
              </a:rPr>
              <a:t>分析模型</a:t>
            </a:r>
            <a:endParaRPr lang="zh-CN" altLang="zh-CN" sz="1800" b="1" kern="100" dirty="0">
              <a:solidFill>
                <a:srgbClr val="00B0F0"/>
              </a:solidFill>
              <a:effectLst/>
              <a:latin typeface="等线 Light" panose="02010600030101010101" pitchFamily="2" charset="-122"/>
              <a:ea typeface="等线 Light" panose="02010600030101010101" pitchFamily="2" charset="-122"/>
              <a:cs typeface="Times New Roman" panose="02020603050405020304" pitchFamily="18" charset="0"/>
            </a:endParaRPr>
          </a:p>
        </p:txBody>
      </p:sp>
      <p:pic>
        <p:nvPicPr>
          <p:cNvPr id="4" name="图片 3">
            <a:extLst>
              <a:ext uri="{FF2B5EF4-FFF2-40B4-BE49-F238E27FC236}">
                <a16:creationId xmlns:a16="http://schemas.microsoft.com/office/drawing/2014/main" id="{EF29324E-A279-4D0F-B96B-55C1D4024758}"/>
              </a:ext>
            </a:extLst>
          </p:cNvPr>
          <p:cNvPicPr>
            <a:picLocks noChangeAspect="1"/>
          </p:cNvPicPr>
          <p:nvPr/>
        </p:nvPicPr>
        <p:blipFill>
          <a:blip r:embed="rId2"/>
          <a:stretch>
            <a:fillRect/>
          </a:stretch>
        </p:blipFill>
        <p:spPr>
          <a:xfrm>
            <a:off x="2855640" y="1304922"/>
            <a:ext cx="6193574" cy="3881888"/>
          </a:xfrm>
          <a:prstGeom prst="rect">
            <a:avLst/>
          </a:prstGeom>
        </p:spPr>
      </p:pic>
      <p:sp>
        <p:nvSpPr>
          <p:cNvPr id="6" name="文本框 5">
            <a:extLst>
              <a:ext uri="{FF2B5EF4-FFF2-40B4-BE49-F238E27FC236}">
                <a16:creationId xmlns:a16="http://schemas.microsoft.com/office/drawing/2014/main" id="{45232369-D1C3-4DBA-896D-6D3661934FD6}"/>
              </a:ext>
            </a:extLst>
          </p:cNvPr>
          <p:cNvSpPr txBox="1"/>
          <p:nvPr/>
        </p:nvSpPr>
        <p:spPr>
          <a:xfrm>
            <a:off x="2783632" y="5348322"/>
            <a:ext cx="7776864" cy="338554"/>
          </a:xfrm>
          <a:prstGeom prst="rect">
            <a:avLst/>
          </a:prstGeom>
          <a:noFill/>
        </p:spPr>
        <p:txBody>
          <a:bodyPr wrap="square">
            <a:spAutoFit/>
          </a:bodyPr>
          <a:lstStyle/>
          <a:p>
            <a:r>
              <a:rPr lang="zh-CN" altLang="zh-CN" sz="1600" dirty="0">
                <a:solidFill>
                  <a:schemeClr val="accent1">
                    <a:lumMod val="75000"/>
                  </a:schemeClr>
                </a:solidFill>
                <a:effectLst/>
                <a:latin typeface="等线" panose="02010600030101010101" pitchFamily="2" charset="-122"/>
                <a:ea typeface="宋体" panose="02010600030101010101" pitchFamily="2" charset="-122"/>
                <a:cs typeface="Times New Roman" panose="02020603050405020304" pitchFamily="18" charset="0"/>
              </a:rPr>
              <a:t>图</a:t>
            </a:r>
            <a:r>
              <a:rPr lang="en-US" altLang="zh-CN" sz="1600" dirty="0" smtClean="0">
                <a:solidFill>
                  <a:schemeClr val="accent1">
                    <a:lumMod val="75000"/>
                  </a:schemeClr>
                </a:solidFill>
                <a:effectLst/>
                <a:latin typeface="等线" panose="02010600030101010101" pitchFamily="2" charset="-122"/>
                <a:ea typeface="宋体" panose="02010600030101010101" pitchFamily="2" charset="-122"/>
                <a:cs typeface="Times New Roman" panose="02020603050405020304" pitchFamily="18" charset="0"/>
              </a:rPr>
              <a:t>3-12  </a:t>
            </a:r>
            <a:r>
              <a:rPr lang="en-US" altLang="zh-CN" sz="1600" dirty="0">
                <a:solidFill>
                  <a:schemeClr val="accent1">
                    <a:lumMod val="75000"/>
                  </a:schemeClr>
                </a:solidFill>
                <a:effectLst/>
                <a:latin typeface="等线" panose="02010600030101010101" pitchFamily="2" charset="-122"/>
                <a:ea typeface="宋体" panose="02010600030101010101" pitchFamily="2" charset="-122"/>
                <a:cs typeface="Times New Roman" panose="02020603050405020304" pitchFamily="18" charset="0"/>
              </a:rPr>
              <a:t>Gartner</a:t>
            </a:r>
            <a:r>
              <a:rPr lang="zh-CN" altLang="zh-CN" sz="1600" dirty="0">
                <a:solidFill>
                  <a:schemeClr val="accent1">
                    <a:lumMod val="75000"/>
                  </a:schemeClr>
                </a:solidFill>
                <a:effectLst/>
                <a:latin typeface="等线" panose="02010600030101010101" pitchFamily="2" charset="-122"/>
                <a:ea typeface="宋体" panose="02010600030101010101" pitchFamily="2" charset="-122"/>
                <a:cs typeface="Times New Roman" panose="02020603050405020304" pitchFamily="18" charset="0"/>
              </a:rPr>
              <a:t>分析学价值扶梯（</a:t>
            </a:r>
            <a:r>
              <a:rPr lang="en-US" altLang="zh-CN" sz="1600" dirty="0">
                <a:solidFill>
                  <a:schemeClr val="accent1">
                    <a:lumMod val="75000"/>
                  </a:schemeClr>
                </a:solidFill>
                <a:effectLst/>
                <a:latin typeface="等线" panose="02010600030101010101" pitchFamily="2" charset="-122"/>
                <a:ea typeface="宋体" panose="02010600030101010101" pitchFamily="2" charset="-122"/>
                <a:cs typeface="Times New Roman" panose="02020603050405020304" pitchFamily="18" charset="0"/>
              </a:rPr>
              <a:t>Gartner's analytic value escalator</a:t>
            </a:r>
            <a:r>
              <a:rPr lang="zh-CN" altLang="zh-CN" sz="1600" dirty="0">
                <a:solidFill>
                  <a:schemeClr val="accent1">
                    <a:lumMod val="75000"/>
                  </a:schemeClr>
                </a:solidFill>
                <a:effectLst/>
                <a:latin typeface="等线" panose="02010600030101010101" pitchFamily="2" charset="-122"/>
                <a:ea typeface="宋体" panose="02010600030101010101" pitchFamily="2" charset="-122"/>
                <a:cs typeface="Times New Roman" panose="02020603050405020304" pitchFamily="18" charset="0"/>
              </a:rPr>
              <a:t>）模型</a:t>
            </a:r>
            <a:endParaRPr lang="zh-CN" altLang="en-US" sz="1600" dirty="0">
              <a:solidFill>
                <a:schemeClr val="accent1">
                  <a:lumMod val="75000"/>
                </a:schemeClr>
              </a:solidFill>
            </a:endParaRPr>
          </a:p>
        </p:txBody>
      </p:sp>
    </p:spTree>
    <p:extLst>
      <p:ext uri="{BB962C8B-B14F-4D97-AF65-F5344CB8AC3E}">
        <p14:creationId xmlns:p14="http://schemas.microsoft.com/office/powerpoint/2010/main" val="2069108925"/>
      </p:ext>
    </p:extLst>
  </p:cSld>
  <p:clrMapOvr>
    <a:masterClrMapping/>
  </p:clrMapOvr>
  <p:transition>
    <p:blinds dir="vert"/>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F045749B-B170-4E23-96A3-E748FCF67AE2}"/>
              </a:ext>
            </a:extLst>
          </p:cNvPr>
          <p:cNvSpPr txBox="1"/>
          <p:nvPr/>
        </p:nvSpPr>
        <p:spPr>
          <a:xfrm>
            <a:off x="479376" y="692696"/>
            <a:ext cx="6111814" cy="381066"/>
          </a:xfrm>
          <a:prstGeom prst="rect">
            <a:avLst/>
          </a:prstGeom>
          <a:noFill/>
        </p:spPr>
        <p:txBody>
          <a:bodyPr wrap="square">
            <a:spAutoFit/>
          </a:bodyPr>
          <a:lstStyle/>
          <a:p>
            <a:pPr>
              <a:lnSpc>
                <a:spcPct val="110000"/>
              </a:lnSpc>
            </a:pPr>
            <a:r>
              <a:rPr lang="en-US" altLang="zh-CN" sz="1800" b="1" kern="100" dirty="0">
                <a:solidFill>
                  <a:srgbClr val="00B0F0"/>
                </a:solidFill>
                <a:effectLst/>
                <a:latin typeface="等线 Light" panose="02010600030101010101" pitchFamily="2" charset="-122"/>
                <a:ea typeface="等线 Light" panose="02010600030101010101" pitchFamily="2" charset="-122"/>
                <a:cs typeface="Times New Roman" panose="02020603050405020304" pitchFamily="18" charset="0"/>
              </a:rPr>
              <a:t>3.4.2 </a:t>
            </a:r>
            <a:r>
              <a:rPr lang="zh-CN" altLang="zh-CN" sz="1800" b="1" kern="100" dirty="0">
                <a:solidFill>
                  <a:srgbClr val="00B0F0"/>
                </a:solidFill>
                <a:effectLst/>
                <a:latin typeface="等线 Light" panose="02010600030101010101" pitchFamily="2" charset="-122"/>
                <a:ea typeface="华文中宋" panose="02010600040101010101" pitchFamily="2" charset="-122"/>
                <a:cs typeface="Times New Roman" panose="02020603050405020304" pitchFamily="18" charset="0"/>
              </a:rPr>
              <a:t>故事模型</a:t>
            </a:r>
            <a:endParaRPr lang="zh-CN" altLang="zh-CN" sz="1800" b="1" kern="100" dirty="0">
              <a:solidFill>
                <a:srgbClr val="00B0F0"/>
              </a:solidFill>
              <a:effectLst/>
              <a:latin typeface="等线 Light" panose="02010600030101010101" pitchFamily="2" charset="-122"/>
              <a:ea typeface="等线 Light" panose="02010600030101010101" pitchFamily="2" charset="-122"/>
              <a:cs typeface="Times New Roman" panose="02020603050405020304" pitchFamily="18" charset="0"/>
            </a:endParaRPr>
          </a:p>
        </p:txBody>
      </p:sp>
      <p:sp>
        <p:nvSpPr>
          <p:cNvPr id="5" name="文本框 4">
            <a:extLst>
              <a:ext uri="{FF2B5EF4-FFF2-40B4-BE49-F238E27FC236}">
                <a16:creationId xmlns:a16="http://schemas.microsoft.com/office/drawing/2014/main" id="{927C9D73-87F6-4968-950F-752B451456EE}"/>
              </a:ext>
            </a:extLst>
          </p:cNvPr>
          <p:cNvSpPr txBox="1"/>
          <p:nvPr/>
        </p:nvSpPr>
        <p:spPr>
          <a:xfrm>
            <a:off x="119336" y="1340768"/>
            <a:ext cx="6111814" cy="377860"/>
          </a:xfrm>
          <a:prstGeom prst="rect">
            <a:avLst/>
          </a:prstGeom>
          <a:noFill/>
        </p:spPr>
        <p:txBody>
          <a:bodyPr wrap="square">
            <a:spAutoFit/>
          </a:bodyPr>
          <a:lstStyle/>
          <a:p>
            <a:pPr indent="266700">
              <a:lnSpc>
                <a:spcPct val="110000"/>
              </a:lnSpc>
            </a:pPr>
            <a:r>
              <a:rPr lang="zh-CN" altLang="zh-CN" sz="1800" kern="100" dirty="0">
                <a:solidFill>
                  <a:schemeClr val="tx2"/>
                </a:solidFill>
                <a:effectLst/>
                <a:latin typeface="等线" panose="02010600030101010101" pitchFamily="2" charset="-122"/>
                <a:ea typeface="宋体" panose="02010600030101010101" pitchFamily="2" charset="-122"/>
                <a:cs typeface="Times New Roman" panose="02020603050405020304" pitchFamily="18" charset="0"/>
              </a:rPr>
              <a:t>（</a:t>
            </a:r>
            <a:r>
              <a:rPr lang="en-US" altLang="zh-CN" sz="1800" kern="100" dirty="0">
                <a:solidFill>
                  <a:schemeClr val="tx2"/>
                </a:solidFill>
                <a:effectLst/>
                <a:latin typeface="等线" panose="02010600030101010101" pitchFamily="2" charset="-122"/>
                <a:ea typeface="宋体" panose="02010600030101010101" pitchFamily="2" charset="-122"/>
                <a:cs typeface="Times New Roman" panose="02020603050405020304" pitchFamily="18" charset="0"/>
              </a:rPr>
              <a:t>1</a:t>
            </a:r>
            <a:r>
              <a:rPr lang="zh-CN" altLang="zh-CN" sz="1800" kern="100" dirty="0">
                <a:solidFill>
                  <a:schemeClr val="tx2"/>
                </a:solidFill>
                <a:effectLst/>
                <a:latin typeface="等线" panose="02010600030101010101" pitchFamily="2" charset="-122"/>
                <a:ea typeface="宋体" panose="02010600030101010101" pitchFamily="2" charset="-122"/>
                <a:cs typeface="Times New Roman" panose="02020603050405020304" pitchFamily="18" charset="0"/>
              </a:rPr>
              <a:t>）</a:t>
            </a:r>
            <a:r>
              <a:rPr lang="en-US" altLang="zh-CN" sz="1800" kern="100" dirty="0">
                <a:solidFill>
                  <a:schemeClr val="tx2"/>
                </a:solidFill>
                <a:effectLst/>
                <a:latin typeface="Times New Roman" panose="02020603050405020304" pitchFamily="18" charset="0"/>
                <a:ea typeface="等线" panose="02010600030101010101" pitchFamily="2" charset="-122"/>
                <a:cs typeface="Times New Roman" panose="02020603050405020304" pitchFamily="18" charset="0"/>
              </a:rPr>
              <a:t>5W1H</a:t>
            </a:r>
            <a:r>
              <a:rPr lang="zh-CN" altLang="zh-CN" sz="1800" kern="100" dirty="0">
                <a:solidFill>
                  <a:schemeClr val="tx2"/>
                </a:solidFill>
                <a:effectLst/>
                <a:latin typeface="Times New Roman" panose="02020603050405020304" pitchFamily="18" charset="0"/>
                <a:ea typeface="宋体" panose="02010600030101010101" pitchFamily="2" charset="-122"/>
                <a:cs typeface="Times New Roman" panose="02020603050405020304" pitchFamily="18" charset="0"/>
              </a:rPr>
              <a:t>模型</a:t>
            </a:r>
            <a:r>
              <a:rPr lang="zh-CN" altLang="zh-CN" sz="1800" kern="100" dirty="0">
                <a:solidFill>
                  <a:schemeClr val="tx2"/>
                </a:solidFill>
                <a:effectLst/>
                <a:latin typeface="等线" panose="02010600030101010101" pitchFamily="2" charset="-122"/>
                <a:ea typeface="Times New Roman" panose="02020603050405020304" pitchFamily="18" charset="0"/>
                <a:cs typeface="Times New Roman" panose="02020603050405020304" pitchFamily="18" charset="0"/>
              </a:rPr>
              <a:t> </a:t>
            </a:r>
            <a:endParaRPr lang="zh-CN" altLang="zh-CN" sz="1800" kern="100" dirty="0">
              <a:solidFill>
                <a:schemeClr val="tx2"/>
              </a:solidFill>
              <a:effectLst/>
              <a:latin typeface="等线" panose="02010600030101010101" pitchFamily="2" charset="-122"/>
              <a:ea typeface="等线" panose="02010600030101010101" pitchFamily="2" charset="-122"/>
              <a:cs typeface="Times New Roman" panose="02020603050405020304" pitchFamily="18" charset="0"/>
            </a:endParaRPr>
          </a:p>
        </p:txBody>
      </p:sp>
      <p:pic>
        <p:nvPicPr>
          <p:cNvPr id="6" name="图片 5">
            <a:extLst>
              <a:ext uri="{FF2B5EF4-FFF2-40B4-BE49-F238E27FC236}">
                <a16:creationId xmlns:a16="http://schemas.microsoft.com/office/drawing/2014/main" id="{C3EC73B1-900B-40E5-8790-F899A5832202}"/>
              </a:ext>
            </a:extLst>
          </p:cNvPr>
          <p:cNvPicPr>
            <a:picLocks noChangeAspect="1"/>
          </p:cNvPicPr>
          <p:nvPr/>
        </p:nvPicPr>
        <p:blipFill>
          <a:blip r:embed="rId2"/>
          <a:stretch>
            <a:fillRect/>
          </a:stretch>
        </p:blipFill>
        <p:spPr>
          <a:xfrm>
            <a:off x="3647728" y="1529698"/>
            <a:ext cx="4032448" cy="3871151"/>
          </a:xfrm>
          <a:prstGeom prst="rect">
            <a:avLst/>
          </a:prstGeom>
        </p:spPr>
      </p:pic>
      <p:sp>
        <p:nvSpPr>
          <p:cNvPr id="8" name="文本框 7">
            <a:extLst>
              <a:ext uri="{FF2B5EF4-FFF2-40B4-BE49-F238E27FC236}">
                <a16:creationId xmlns:a16="http://schemas.microsoft.com/office/drawing/2014/main" id="{4D804285-4D1A-4C64-AA04-D22136C12F0C}"/>
              </a:ext>
            </a:extLst>
          </p:cNvPr>
          <p:cNvSpPr txBox="1"/>
          <p:nvPr/>
        </p:nvSpPr>
        <p:spPr>
          <a:xfrm>
            <a:off x="2495600" y="5667855"/>
            <a:ext cx="6111814" cy="363176"/>
          </a:xfrm>
          <a:prstGeom prst="rect">
            <a:avLst/>
          </a:prstGeom>
          <a:noFill/>
        </p:spPr>
        <p:txBody>
          <a:bodyPr wrap="square">
            <a:spAutoFit/>
          </a:bodyPr>
          <a:lstStyle/>
          <a:p>
            <a:pPr indent="266700" algn="ctr">
              <a:lnSpc>
                <a:spcPct val="110000"/>
              </a:lnSpc>
            </a:pPr>
            <a:r>
              <a:rPr lang="zh-CN" altLang="zh-CN" sz="1600" kern="100" dirty="0">
                <a:solidFill>
                  <a:schemeClr val="accent1">
                    <a:lumMod val="75000"/>
                  </a:schemeClr>
                </a:solidFill>
                <a:effectLst/>
                <a:latin typeface="等线" panose="02010600030101010101" pitchFamily="2" charset="-122"/>
                <a:ea typeface="宋体" panose="02010600030101010101" pitchFamily="2" charset="-122"/>
                <a:cs typeface="Times New Roman" panose="02020603050405020304" pitchFamily="18" charset="0"/>
              </a:rPr>
              <a:t>图</a:t>
            </a:r>
            <a:r>
              <a:rPr lang="en-US" altLang="zh-CN" sz="1600" kern="100" dirty="0" smtClean="0">
                <a:solidFill>
                  <a:schemeClr val="accent1">
                    <a:lumMod val="75000"/>
                  </a:schemeClr>
                </a:solidFill>
                <a:effectLst/>
                <a:latin typeface="等线" panose="02010600030101010101" pitchFamily="2" charset="-122"/>
                <a:ea typeface="宋体" panose="02010600030101010101" pitchFamily="2" charset="-122"/>
                <a:cs typeface="Times New Roman" panose="02020603050405020304" pitchFamily="18" charset="0"/>
              </a:rPr>
              <a:t>3-13  </a:t>
            </a:r>
            <a:r>
              <a:rPr lang="zh-CN" altLang="zh-CN" sz="1600" kern="100" dirty="0">
                <a:solidFill>
                  <a:schemeClr val="accent1">
                    <a:lumMod val="75000"/>
                  </a:schemeClr>
                </a:solidFill>
                <a:effectLst/>
                <a:latin typeface="等线" panose="02010600030101010101" pitchFamily="2" charset="-122"/>
                <a:ea typeface="宋体" panose="02010600030101010101" pitchFamily="2" charset="-122"/>
                <a:cs typeface="Times New Roman" panose="02020603050405020304" pitchFamily="18" charset="0"/>
              </a:rPr>
              <a:t>数据故事的</a:t>
            </a:r>
            <a:r>
              <a:rPr lang="en-US" altLang="zh-CN" sz="1600" kern="100" dirty="0">
                <a:solidFill>
                  <a:schemeClr val="accent1">
                    <a:lumMod val="75000"/>
                  </a:schemeClr>
                </a:solidFill>
                <a:effectLst/>
                <a:latin typeface="等线" panose="02010600030101010101" pitchFamily="2" charset="-122"/>
                <a:ea typeface="宋体" panose="02010600030101010101" pitchFamily="2" charset="-122"/>
                <a:cs typeface="Times New Roman" panose="02020603050405020304" pitchFamily="18" charset="0"/>
              </a:rPr>
              <a:t>5W1H</a:t>
            </a:r>
            <a:r>
              <a:rPr lang="zh-CN" altLang="zh-CN" sz="1600" kern="100" dirty="0">
                <a:solidFill>
                  <a:schemeClr val="accent1">
                    <a:lumMod val="75000"/>
                  </a:schemeClr>
                </a:solidFill>
                <a:effectLst/>
                <a:latin typeface="等线" panose="02010600030101010101" pitchFamily="2" charset="-122"/>
                <a:ea typeface="宋体" panose="02010600030101010101" pitchFamily="2" charset="-122"/>
                <a:cs typeface="Times New Roman" panose="02020603050405020304" pitchFamily="18" charset="0"/>
              </a:rPr>
              <a:t>模型</a:t>
            </a:r>
            <a:endParaRPr lang="zh-CN" altLang="zh-CN" sz="1600" kern="100" dirty="0">
              <a:solidFill>
                <a:schemeClr val="accent1">
                  <a:lumMod val="75000"/>
                </a:schemeClr>
              </a:solidFill>
              <a:effectLst/>
              <a:latin typeface="等线" panose="02010600030101010101" pitchFamily="2" charset="-122"/>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208208299"/>
      </p:ext>
    </p:extLst>
  </p:cSld>
  <p:clrMapOvr>
    <a:masterClrMapping/>
  </p:clrMapOvr>
  <p:transition>
    <p:blinds dir="ver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ctrTitle"/>
          </p:nvPr>
        </p:nvSpPr>
        <p:spPr/>
        <p:txBody>
          <a:bodyPr/>
          <a:lstStyle/>
          <a:p>
            <a:r>
              <a:rPr lang="en-US" altLang="zh-CN" sz="4800" dirty="0"/>
              <a:t>3.1 </a:t>
            </a:r>
            <a:r>
              <a:rPr lang="zh-CN" altLang="zh-CN" sz="4800" dirty="0"/>
              <a:t>数据故事的要素</a:t>
            </a:r>
            <a:endParaRPr lang="zh-CN" altLang="en-US" sz="4800" dirty="0"/>
          </a:p>
        </p:txBody>
      </p:sp>
      <p:sp>
        <p:nvSpPr>
          <p:cNvPr id="7" name="副标题 6"/>
          <p:cNvSpPr>
            <a:spLocks noGrp="1"/>
          </p:cNvSpPr>
          <p:nvPr>
            <p:ph type="subTitle" idx="1"/>
          </p:nvPr>
        </p:nvSpPr>
        <p:spPr>
          <a:xfrm>
            <a:off x="3935760" y="4077072"/>
            <a:ext cx="4320480" cy="1752600"/>
          </a:xfrm>
        </p:spPr>
        <p:txBody>
          <a:bodyPr/>
          <a:lstStyle/>
          <a:p>
            <a:r>
              <a:rPr lang="en-US" altLang="zh-CN" sz="2000" dirty="0"/>
              <a:t>▼3.2 </a:t>
            </a:r>
            <a:r>
              <a:rPr lang="zh-CN" altLang="en-US" sz="2000" dirty="0"/>
              <a:t>数据故事化的原则</a:t>
            </a:r>
          </a:p>
        </p:txBody>
      </p:sp>
    </p:spTree>
    <p:extLst>
      <p:ext uri="{BB962C8B-B14F-4D97-AF65-F5344CB8AC3E}">
        <p14:creationId xmlns:p14="http://schemas.microsoft.com/office/powerpoint/2010/main" val="3104600870"/>
      </p:ext>
    </p:extLst>
  </p:cSld>
  <p:clrMapOvr>
    <a:masterClrMapping/>
  </p:clrMapOvr>
  <p:transition>
    <p:blinds dir="vert"/>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E8B700DF-8528-4C44-A914-C239AEE676C7}"/>
              </a:ext>
            </a:extLst>
          </p:cNvPr>
          <p:cNvSpPr txBox="1"/>
          <p:nvPr/>
        </p:nvSpPr>
        <p:spPr>
          <a:xfrm>
            <a:off x="479376" y="692696"/>
            <a:ext cx="6111814" cy="381066"/>
          </a:xfrm>
          <a:prstGeom prst="rect">
            <a:avLst/>
          </a:prstGeom>
          <a:noFill/>
        </p:spPr>
        <p:txBody>
          <a:bodyPr wrap="square">
            <a:spAutoFit/>
          </a:bodyPr>
          <a:lstStyle/>
          <a:p>
            <a:pPr>
              <a:lnSpc>
                <a:spcPct val="110000"/>
              </a:lnSpc>
            </a:pPr>
            <a:r>
              <a:rPr lang="en-US" altLang="zh-CN" sz="1800" b="1" kern="100" dirty="0">
                <a:solidFill>
                  <a:srgbClr val="00B0F0"/>
                </a:solidFill>
                <a:effectLst/>
                <a:latin typeface="等线 Light" panose="02010600030101010101" pitchFamily="2" charset="-122"/>
                <a:ea typeface="等线 Light" panose="02010600030101010101" pitchFamily="2" charset="-122"/>
                <a:cs typeface="Times New Roman" panose="02020603050405020304" pitchFamily="18" charset="0"/>
              </a:rPr>
              <a:t>3.4.2 </a:t>
            </a:r>
            <a:r>
              <a:rPr lang="zh-CN" altLang="zh-CN" sz="1800" b="1" kern="100" dirty="0">
                <a:solidFill>
                  <a:srgbClr val="00B0F0"/>
                </a:solidFill>
                <a:effectLst/>
                <a:latin typeface="等线 Light" panose="02010600030101010101" pitchFamily="2" charset="-122"/>
                <a:ea typeface="华文中宋" panose="02010600040101010101" pitchFamily="2" charset="-122"/>
                <a:cs typeface="Times New Roman" panose="02020603050405020304" pitchFamily="18" charset="0"/>
              </a:rPr>
              <a:t>故事模型</a:t>
            </a:r>
            <a:endParaRPr lang="zh-CN" altLang="zh-CN" sz="1800" b="1" kern="100" dirty="0">
              <a:solidFill>
                <a:srgbClr val="00B0F0"/>
              </a:solidFill>
              <a:effectLst/>
              <a:latin typeface="等线 Light" panose="02010600030101010101" pitchFamily="2" charset="-122"/>
              <a:ea typeface="等线 Light" panose="02010600030101010101" pitchFamily="2" charset="-122"/>
              <a:cs typeface="Times New Roman" panose="02020603050405020304" pitchFamily="18" charset="0"/>
            </a:endParaRPr>
          </a:p>
        </p:txBody>
      </p:sp>
      <p:sp>
        <p:nvSpPr>
          <p:cNvPr id="3" name="文本框 2">
            <a:extLst>
              <a:ext uri="{FF2B5EF4-FFF2-40B4-BE49-F238E27FC236}">
                <a16:creationId xmlns:a16="http://schemas.microsoft.com/office/drawing/2014/main" id="{2D1E1DD4-0036-410B-A8F2-00B8007BD895}"/>
              </a:ext>
            </a:extLst>
          </p:cNvPr>
          <p:cNvSpPr txBox="1"/>
          <p:nvPr/>
        </p:nvSpPr>
        <p:spPr>
          <a:xfrm>
            <a:off x="119336" y="1340768"/>
            <a:ext cx="6111814" cy="377860"/>
          </a:xfrm>
          <a:prstGeom prst="rect">
            <a:avLst/>
          </a:prstGeom>
          <a:noFill/>
        </p:spPr>
        <p:txBody>
          <a:bodyPr wrap="square">
            <a:spAutoFit/>
          </a:bodyPr>
          <a:lstStyle/>
          <a:p>
            <a:pPr indent="266700">
              <a:lnSpc>
                <a:spcPct val="110000"/>
              </a:lnSpc>
            </a:pPr>
            <a:r>
              <a:rPr lang="zh-CN" altLang="en-US" sz="1800" kern="100" dirty="0">
                <a:solidFill>
                  <a:schemeClr val="tx2"/>
                </a:solidFill>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kern="100" dirty="0">
                <a:solidFill>
                  <a:schemeClr val="tx2"/>
                </a:solidFill>
                <a:effectLst/>
                <a:latin typeface="Times New Roman" panose="02020603050405020304" pitchFamily="18" charset="0"/>
                <a:ea typeface="宋体" panose="02010600030101010101" pitchFamily="2" charset="-122"/>
                <a:cs typeface="Times New Roman" panose="02020603050405020304" pitchFamily="18" charset="0"/>
              </a:rPr>
              <a:t>2</a:t>
            </a:r>
            <a:r>
              <a:rPr lang="zh-CN" altLang="en-US" sz="1800" kern="100" dirty="0">
                <a:solidFill>
                  <a:schemeClr val="tx2"/>
                </a:solidFill>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kern="100" dirty="0">
                <a:solidFill>
                  <a:schemeClr val="tx2"/>
                </a:solidFill>
                <a:effectLst/>
                <a:latin typeface="Times New Roman" panose="02020603050405020304" pitchFamily="18" charset="0"/>
                <a:ea typeface="宋体" panose="02010600030101010101" pitchFamily="2" charset="-122"/>
                <a:cs typeface="Times New Roman" panose="02020603050405020304" pitchFamily="18" charset="0"/>
              </a:rPr>
              <a:t>SPSN</a:t>
            </a:r>
            <a:r>
              <a:rPr lang="zh-CN" altLang="zh-CN" sz="1800" kern="100" dirty="0">
                <a:solidFill>
                  <a:schemeClr val="tx2"/>
                </a:solidFill>
                <a:effectLst/>
                <a:latin typeface="Times New Roman" panose="02020603050405020304" pitchFamily="18" charset="0"/>
                <a:ea typeface="宋体" panose="02010600030101010101" pitchFamily="2" charset="-122"/>
                <a:cs typeface="Times New Roman" panose="02020603050405020304" pitchFamily="18" charset="0"/>
              </a:rPr>
              <a:t>模型</a:t>
            </a:r>
            <a:r>
              <a:rPr lang="zh-CN" altLang="zh-CN" sz="1800" kern="100" dirty="0">
                <a:solidFill>
                  <a:schemeClr val="tx2"/>
                </a:solidFill>
                <a:effectLst/>
                <a:latin typeface="等线" panose="02010600030101010101" pitchFamily="2" charset="-122"/>
                <a:ea typeface="Times New Roman" panose="02020603050405020304" pitchFamily="18" charset="0"/>
                <a:cs typeface="Times New Roman" panose="02020603050405020304" pitchFamily="18" charset="0"/>
              </a:rPr>
              <a:t> </a:t>
            </a:r>
            <a:endParaRPr lang="zh-CN" altLang="zh-CN" sz="1800" kern="100" dirty="0">
              <a:solidFill>
                <a:schemeClr val="tx2"/>
              </a:solidFill>
              <a:effectLst/>
              <a:latin typeface="等线" panose="02010600030101010101" pitchFamily="2" charset="-122"/>
              <a:ea typeface="等线" panose="02010600030101010101" pitchFamily="2" charset="-122"/>
              <a:cs typeface="Times New Roman" panose="02020603050405020304" pitchFamily="18" charset="0"/>
            </a:endParaRPr>
          </a:p>
        </p:txBody>
      </p:sp>
      <p:pic>
        <p:nvPicPr>
          <p:cNvPr id="4" name="图片 3">
            <a:extLst>
              <a:ext uri="{FF2B5EF4-FFF2-40B4-BE49-F238E27FC236}">
                <a16:creationId xmlns:a16="http://schemas.microsoft.com/office/drawing/2014/main" id="{238F7B51-C225-4973-93C1-69CE9A26DDB6}"/>
              </a:ext>
            </a:extLst>
          </p:cNvPr>
          <p:cNvPicPr>
            <a:picLocks noChangeAspect="1"/>
          </p:cNvPicPr>
          <p:nvPr/>
        </p:nvPicPr>
        <p:blipFill>
          <a:blip r:embed="rId2"/>
          <a:stretch>
            <a:fillRect/>
          </a:stretch>
        </p:blipFill>
        <p:spPr>
          <a:xfrm>
            <a:off x="3545803" y="758224"/>
            <a:ext cx="5370694" cy="5473318"/>
          </a:xfrm>
          <a:prstGeom prst="rect">
            <a:avLst/>
          </a:prstGeom>
        </p:spPr>
      </p:pic>
      <p:sp>
        <p:nvSpPr>
          <p:cNvPr id="6" name="文本框 5">
            <a:extLst>
              <a:ext uri="{FF2B5EF4-FFF2-40B4-BE49-F238E27FC236}">
                <a16:creationId xmlns:a16="http://schemas.microsoft.com/office/drawing/2014/main" id="{B0EE848A-7382-440F-ADB4-3730B5BB8037}"/>
              </a:ext>
            </a:extLst>
          </p:cNvPr>
          <p:cNvSpPr txBox="1"/>
          <p:nvPr/>
        </p:nvSpPr>
        <p:spPr>
          <a:xfrm>
            <a:off x="7320136" y="5926716"/>
            <a:ext cx="3672408" cy="363176"/>
          </a:xfrm>
          <a:prstGeom prst="rect">
            <a:avLst/>
          </a:prstGeom>
          <a:noFill/>
        </p:spPr>
        <p:txBody>
          <a:bodyPr wrap="square">
            <a:spAutoFit/>
          </a:bodyPr>
          <a:lstStyle/>
          <a:p>
            <a:pPr marL="533400" indent="266700" algn="ctr">
              <a:lnSpc>
                <a:spcPct val="110000"/>
              </a:lnSpc>
            </a:pPr>
            <a:r>
              <a:rPr lang="zh-CN" altLang="en-US" sz="1600" kern="100" dirty="0">
                <a:solidFill>
                  <a:schemeClr val="accent1">
                    <a:lumMod val="75000"/>
                  </a:schemeClr>
                </a:solidFill>
                <a:latin typeface="等线" panose="02010600030101010101" pitchFamily="2" charset="-122"/>
                <a:cs typeface="Times New Roman" panose="02020603050405020304" pitchFamily="18" charset="0"/>
              </a:rPr>
              <a:t>图</a:t>
            </a:r>
            <a:r>
              <a:rPr lang="en-US" altLang="zh-CN" sz="1600" kern="100" dirty="0" smtClean="0">
                <a:solidFill>
                  <a:schemeClr val="accent1">
                    <a:lumMod val="75000"/>
                  </a:schemeClr>
                </a:solidFill>
                <a:latin typeface="等线" panose="02010600030101010101" pitchFamily="2" charset="-122"/>
                <a:cs typeface="Times New Roman" panose="02020603050405020304" pitchFamily="18" charset="0"/>
              </a:rPr>
              <a:t>3-14  </a:t>
            </a:r>
            <a:r>
              <a:rPr lang="zh-CN" altLang="zh-CN" sz="1600" kern="100" dirty="0">
                <a:solidFill>
                  <a:schemeClr val="accent1">
                    <a:lumMod val="75000"/>
                  </a:schemeClr>
                </a:solidFill>
                <a:latin typeface="等线" panose="02010600030101010101" pitchFamily="2" charset="-122"/>
                <a:cs typeface="Times New Roman" panose="02020603050405020304" pitchFamily="18" charset="0"/>
              </a:rPr>
              <a:t>数据故事的</a:t>
            </a:r>
            <a:r>
              <a:rPr lang="en-US" altLang="zh-CN" sz="1600" kern="100" dirty="0">
                <a:solidFill>
                  <a:schemeClr val="accent1">
                    <a:lumMod val="75000"/>
                  </a:schemeClr>
                </a:solidFill>
                <a:latin typeface="等线" panose="02010600030101010101" pitchFamily="2" charset="-122"/>
                <a:cs typeface="Times New Roman" panose="02020603050405020304" pitchFamily="18" charset="0"/>
              </a:rPr>
              <a:t>SPSN</a:t>
            </a:r>
            <a:r>
              <a:rPr lang="zh-CN" altLang="zh-CN" sz="1600" kern="100" dirty="0">
                <a:solidFill>
                  <a:schemeClr val="accent1">
                    <a:lumMod val="75000"/>
                  </a:schemeClr>
                </a:solidFill>
                <a:latin typeface="等线" panose="02010600030101010101" pitchFamily="2" charset="-122"/>
                <a:cs typeface="Times New Roman" panose="02020603050405020304" pitchFamily="18" charset="0"/>
              </a:rPr>
              <a:t>模型</a:t>
            </a:r>
          </a:p>
        </p:txBody>
      </p:sp>
    </p:spTree>
    <p:extLst>
      <p:ext uri="{BB962C8B-B14F-4D97-AF65-F5344CB8AC3E}">
        <p14:creationId xmlns:p14="http://schemas.microsoft.com/office/powerpoint/2010/main" val="3538763164"/>
      </p:ext>
    </p:extLst>
  </p:cSld>
  <p:clrMapOvr>
    <a:masterClrMapping/>
  </p:clrMapOvr>
  <p:transition>
    <p:blinds dir="vert"/>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F620071D-DCAE-44D2-9368-0E1A65724C66}"/>
              </a:ext>
            </a:extLst>
          </p:cNvPr>
          <p:cNvSpPr txBox="1"/>
          <p:nvPr/>
        </p:nvSpPr>
        <p:spPr>
          <a:xfrm>
            <a:off x="335360" y="1274627"/>
            <a:ext cx="6111814" cy="369332"/>
          </a:xfrm>
          <a:prstGeom prst="rect">
            <a:avLst/>
          </a:prstGeom>
          <a:noFill/>
        </p:spPr>
        <p:txBody>
          <a:bodyPr wrap="square">
            <a:spAutoFit/>
          </a:bodyPr>
          <a:lstStyle/>
          <a:p>
            <a:r>
              <a:rPr lang="zh-CN" altLang="zh-CN" sz="1800" dirty="0">
                <a:solidFill>
                  <a:schemeClr val="tx2"/>
                </a:solidFill>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dirty="0">
                <a:solidFill>
                  <a:schemeClr val="tx2"/>
                </a:solidFill>
                <a:effectLst/>
                <a:latin typeface="Times New Roman" panose="02020603050405020304" pitchFamily="18" charset="0"/>
                <a:ea typeface="宋体" panose="02010600030101010101" pitchFamily="2" charset="-122"/>
              </a:rPr>
              <a:t>3</a:t>
            </a:r>
            <a:r>
              <a:rPr lang="zh-CN" altLang="zh-CN" sz="1800" dirty="0">
                <a:solidFill>
                  <a:schemeClr val="tx2"/>
                </a:solidFill>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dirty="0">
                <a:solidFill>
                  <a:schemeClr val="tx2"/>
                </a:solidFill>
                <a:effectLst/>
                <a:latin typeface="Times New Roman" panose="02020603050405020304" pitchFamily="18" charset="0"/>
                <a:ea typeface="宋体" panose="02010600030101010101" pitchFamily="2" charset="-122"/>
              </a:rPr>
              <a:t>Gartner</a:t>
            </a:r>
            <a:r>
              <a:rPr lang="zh-CN" altLang="zh-CN" sz="1800" dirty="0">
                <a:solidFill>
                  <a:schemeClr val="tx2"/>
                </a:solidFill>
                <a:effectLst/>
                <a:latin typeface="Times New Roman" panose="02020603050405020304" pitchFamily="18" charset="0"/>
                <a:ea typeface="宋体" panose="02010600030101010101" pitchFamily="2" charset="-122"/>
                <a:cs typeface="Times New Roman" panose="02020603050405020304" pitchFamily="18" charset="0"/>
              </a:rPr>
              <a:t>公司的</a:t>
            </a:r>
            <a:r>
              <a:rPr lang="en-US" altLang="zh-CN" sz="1800" dirty="0">
                <a:solidFill>
                  <a:schemeClr val="tx2"/>
                </a:solidFill>
                <a:effectLst/>
                <a:latin typeface="Times New Roman" panose="02020603050405020304" pitchFamily="18" charset="0"/>
                <a:ea typeface="宋体" panose="02010600030101010101" pitchFamily="2" charset="-122"/>
              </a:rPr>
              <a:t>Hypercycle</a:t>
            </a:r>
            <a:r>
              <a:rPr lang="zh-CN" altLang="zh-CN" sz="1800" dirty="0">
                <a:solidFill>
                  <a:schemeClr val="tx2"/>
                </a:solidFill>
                <a:effectLst/>
                <a:ea typeface="宋体" panose="02010600030101010101" pitchFamily="2" charset="-122"/>
                <a:cs typeface="Times New Roman" panose="02020603050405020304" pitchFamily="18" charset="0"/>
              </a:rPr>
              <a:t>模型</a:t>
            </a:r>
            <a:endParaRPr lang="zh-CN" altLang="en-US" dirty="0">
              <a:solidFill>
                <a:schemeClr val="tx2"/>
              </a:solidFill>
            </a:endParaRPr>
          </a:p>
        </p:txBody>
      </p:sp>
      <p:sp>
        <p:nvSpPr>
          <p:cNvPr id="4" name="文本框 3">
            <a:extLst>
              <a:ext uri="{FF2B5EF4-FFF2-40B4-BE49-F238E27FC236}">
                <a16:creationId xmlns:a16="http://schemas.microsoft.com/office/drawing/2014/main" id="{96C893D3-F775-4925-A49C-366DF972E38F}"/>
              </a:ext>
            </a:extLst>
          </p:cNvPr>
          <p:cNvSpPr txBox="1"/>
          <p:nvPr/>
        </p:nvSpPr>
        <p:spPr>
          <a:xfrm>
            <a:off x="479376" y="692696"/>
            <a:ext cx="6111814" cy="381066"/>
          </a:xfrm>
          <a:prstGeom prst="rect">
            <a:avLst/>
          </a:prstGeom>
          <a:noFill/>
        </p:spPr>
        <p:txBody>
          <a:bodyPr wrap="square">
            <a:spAutoFit/>
          </a:bodyPr>
          <a:lstStyle/>
          <a:p>
            <a:pPr>
              <a:lnSpc>
                <a:spcPct val="110000"/>
              </a:lnSpc>
            </a:pPr>
            <a:r>
              <a:rPr lang="en-US" altLang="zh-CN" sz="1800" b="1" kern="100" dirty="0">
                <a:solidFill>
                  <a:srgbClr val="00B0F0"/>
                </a:solidFill>
                <a:effectLst/>
                <a:latin typeface="等线 Light" panose="02010600030101010101" pitchFamily="2" charset="-122"/>
                <a:ea typeface="等线 Light" panose="02010600030101010101" pitchFamily="2" charset="-122"/>
                <a:cs typeface="Times New Roman" panose="02020603050405020304" pitchFamily="18" charset="0"/>
              </a:rPr>
              <a:t>3.4.2 </a:t>
            </a:r>
            <a:r>
              <a:rPr lang="zh-CN" altLang="zh-CN" sz="1800" b="1" kern="100" dirty="0">
                <a:solidFill>
                  <a:srgbClr val="00B0F0"/>
                </a:solidFill>
                <a:effectLst/>
                <a:latin typeface="等线 Light" panose="02010600030101010101" pitchFamily="2" charset="-122"/>
                <a:ea typeface="华文中宋" panose="02010600040101010101" pitchFamily="2" charset="-122"/>
                <a:cs typeface="Times New Roman" panose="02020603050405020304" pitchFamily="18" charset="0"/>
              </a:rPr>
              <a:t>故事模型</a:t>
            </a:r>
            <a:endParaRPr lang="zh-CN" altLang="zh-CN" sz="1800" b="1" kern="100" dirty="0">
              <a:solidFill>
                <a:srgbClr val="00B0F0"/>
              </a:solidFill>
              <a:effectLst/>
              <a:latin typeface="等线 Light" panose="02010600030101010101" pitchFamily="2" charset="-122"/>
              <a:ea typeface="等线 Light" panose="02010600030101010101" pitchFamily="2" charset="-122"/>
              <a:cs typeface="Times New Roman" panose="02020603050405020304" pitchFamily="18" charset="0"/>
            </a:endParaRPr>
          </a:p>
        </p:txBody>
      </p:sp>
      <p:sp>
        <p:nvSpPr>
          <p:cNvPr id="7" name="文本框 6">
            <a:extLst>
              <a:ext uri="{FF2B5EF4-FFF2-40B4-BE49-F238E27FC236}">
                <a16:creationId xmlns:a16="http://schemas.microsoft.com/office/drawing/2014/main" id="{EC918B89-4240-4D22-9EB8-C4773BF3AB70}"/>
              </a:ext>
            </a:extLst>
          </p:cNvPr>
          <p:cNvSpPr txBox="1"/>
          <p:nvPr/>
        </p:nvSpPr>
        <p:spPr>
          <a:xfrm>
            <a:off x="4439816" y="5609813"/>
            <a:ext cx="6111814" cy="646331"/>
          </a:xfrm>
          <a:prstGeom prst="rect">
            <a:avLst/>
          </a:prstGeom>
          <a:noFill/>
        </p:spPr>
        <p:txBody>
          <a:bodyPr wrap="square">
            <a:spAutoFit/>
          </a:bodyPr>
          <a:lstStyle/>
          <a:p>
            <a:pPr algn="ctr">
              <a:lnSpc>
                <a:spcPct val="115000"/>
              </a:lnSpc>
            </a:pPr>
            <a:r>
              <a:rPr lang="zh-CN" altLang="zh-CN" sz="1600" kern="100" dirty="0">
                <a:solidFill>
                  <a:schemeClr val="accent1">
                    <a:lumMod val="75000"/>
                  </a:schemeClr>
                </a:solidFill>
                <a:latin typeface="等线" panose="02010600030101010101" pitchFamily="2" charset="-122"/>
                <a:cs typeface="Times New Roman" panose="02020603050405020304" pitchFamily="18" charset="0"/>
              </a:rPr>
              <a:t>图</a:t>
            </a:r>
            <a:r>
              <a:rPr lang="en-US" altLang="zh-CN" sz="1600" kern="100" dirty="0" smtClean="0">
                <a:solidFill>
                  <a:schemeClr val="accent1">
                    <a:lumMod val="75000"/>
                  </a:schemeClr>
                </a:solidFill>
                <a:latin typeface="等线" panose="02010600030101010101" pitchFamily="2" charset="-122"/>
                <a:cs typeface="Times New Roman" panose="02020603050405020304" pitchFamily="18" charset="0"/>
              </a:rPr>
              <a:t>3-15  </a:t>
            </a:r>
            <a:r>
              <a:rPr lang="en-US" altLang="zh-CN" sz="1600" kern="100" dirty="0">
                <a:solidFill>
                  <a:schemeClr val="accent1">
                    <a:lumMod val="75000"/>
                  </a:schemeClr>
                </a:solidFill>
                <a:latin typeface="等线" panose="02010600030101010101" pitchFamily="2" charset="-122"/>
                <a:cs typeface="Times New Roman" panose="02020603050405020304" pitchFamily="18" charset="0"/>
              </a:rPr>
              <a:t>Gartner</a:t>
            </a:r>
            <a:r>
              <a:rPr lang="zh-CN" altLang="zh-CN" sz="1600" kern="100" dirty="0">
                <a:solidFill>
                  <a:schemeClr val="accent1">
                    <a:lumMod val="75000"/>
                  </a:schemeClr>
                </a:solidFill>
                <a:latin typeface="等线" panose="02010600030101010101" pitchFamily="2" charset="-122"/>
                <a:cs typeface="Times New Roman" panose="02020603050405020304" pitchFamily="18" charset="0"/>
              </a:rPr>
              <a:t>的</a:t>
            </a:r>
            <a:r>
              <a:rPr lang="en-US" altLang="zh-CN" sz="1600" kern="100" dirty="0">
                <a:solidFill>
                  <a:schemeClr val="accent1">
                    <a:lumMod val="75000"/>
                  </a:schemeClr>
                </a:solidFill>
                <a:latin typeface="等线" panose="02010600030101010101" pitchFamily="2" charset="-122"/>
                <a:cs typeface="Times New Roman" panose="02020603050405020304" pitchFamily="18" charset="0"/>
              </a:rPr>
              <a:t> Hypercycle</a:t>
            </a:r>
            <a:r>
              <a:rPr lang="zh-CN" altLang="zh-CN" sz="1600" kern="100" dirty="0">
                <a:solidFill>
                  <a:schemeClr val="accent1">
                    <a:lumMod val="75000"/>
                  </a:schemeClr>
                </a:solidFill>
                <a:latin typeface="等线" panose="02010600030101010101" pitchFamily="2" charset="-122"/>
                <a:cs typeface="Times New Roman" panose="02020603050405020304" pitchFamily="18" charset="0"/>
              </a:rPr>
              <a:t>模型</a:t>
            </a:r>
          </a:p>
          <a:p>
            <a:pPr indent="266700" algn="ctr">
              <a:lnSpc>
                <a:spcPct val="110000"/>
              </a:lnSpc>
            </a:pPr>
            <a:r>
              <a:rPr lang="zh-CN" altLang="zh-CN" sz="1600" kern="100" dirty="0">
                <a:solidFill>
                  <a:schemeClr val="accent1">
                    <a:lumMod val="75000"/>
                  </a:schemeClr>
                </a:solidFill>
                <a:latin typeface="等线" panose="02010600030101010101" pitchFamily="2" charset="-122"/>
                <a:cs typeface="Times New Roman" panose="02020603050405020304" pitchFamily="18" charset="0"/>
              </a:rPr>
              <a:t>（图片来源：</a:t>
            </a:r>
            <a:r>
              <a:rPr lang="en-US" altLang="zh-CN" sz="1600" kern="100" dirty="0">
                <a:solidFill>
                  <a:schemeClr val="accent1">
                    <a:lumMod val="75000"/>
                  </a:schemeClr>
                </a:solidFill>
                <a:latin typeface="等线" panose="02010600030101010101" pitchFamily="2" charset="-122"/>
                <a:cs typeface="Times New Roman" panose="02020603050405020304" pitchFamily="18" charset="0"/>
              </a:rPr>
              <a:t>Gartner</a:t>
            </a:r>
            <a:r>
              <a:rPr lang="zh-CN" altLang="zh-CN" sz="1600" kern="100" dirty="0">
                <a:solidFill>
                  <a:schemeClr val="accent1">
                    <a:lumMod val="75000"/>
                  </a:schemeClr>
                </a:solidFill>
                <a:latin typeface="等线" panose="02010600030101010101" pitchFamily="2" charset="-122"/>
                <a:cs typeface="Times New Roman" panose="02020603050405020304" pitchFamily="18" charset="0"/>
              </a:rPr>
              <a:t>官网）</a:t>
            </a:r>
          </a:p>
        </p:txBody>
      </p:sp>
      <p:pic>
        <p:nvPicPr>
          <p:cNvPr id="8" name="图片 7" descr="图表, 直方图&#10;&#10;描述已自动生成">
            <a:extLst>
              <a:ext uri="{FF2B5EF4-FFF2-40B4-BE49-F238E27FC236}">
                <a16:creationId xmlns:a16="http://schemas.microsoft.com/office/drawing/2014/main" id="{FCCC9124-D400-45E7-8C3A-9E9878E6416D}"/>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733" t="6305" r="740" b="918"/>
          <a:stretch/>
        </p:blipFill>
        <p:spPr bwMode="auto">
          <a:xfrm>
            <a:off x="3935760" y="1076533"/>
            <a:ext cx="6696744" cy="4335186"/>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514584021"/>
      </p:ext>
    </p:extLst>
  </p:cSld>
  <p:clrMapOvr>
    <a:masterClrMapping/>
  </p:clrMapOvr>
  <p:transition>
    <p:blinds dir="vert"/>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CF8A609A-E349-49F1-ADB8-10150D39120A}"/>
              </a:ext>
            </a:extLst>
          </p:cNvPr>
          <p:cNvSpPr txBox="1"/>
          <p:nvPr/>
        </p:nvSpPr>
        <p:spPr>
          <a:xfrm>
            <a:off x="551384" y="764704"/>
            <a:ext cx="6111814" cy="381066"/>
          </a:xfrm>
          <a:prstGeom prst="rect">
            <a:avLst/>
          </a:prstGeom>
          <a:noFill/>
        </p:spPr>
        <p:txBody>
          <a:bodyPr wrap="square">
            <a:spAutoFit/>
          </a:bodyPr>
          <a:lstStyle/>
          <a:p>
            <a:pPr>
              <a:lnSpc>
                <a:spcPct val="110000"/>
              </a:lnSpc>
            </a:pPr>
            <a:r>
              <a:rPr lang="en-US" altLang="zh-CN" sz="1800" b="1" kern="100" dirty="0">
                <a:solidFill>
                  <a:srgbClr val="00B0F0"/>
                </a:solidFill>
                <a:effectLst/>
                <a:latin typeface="等线 Light" panose="02010600030101010101" pitchFamily="2" charset="-122"/>
                <a:ea typeface="等线 Light" panose="02010600030101010101" pitchFamily="2" charset="-122"/>
                <a:cs typeface="Times New Roman" panose="02020603050405020304" pitchFamily="18" charset="0"/>
              </a:rPr>
              <a:t>3.4.3 </a:t>
            </a:r>
            <a:r>
              <a:rPr lang="zh-CN" altLang="zh-CN" sz="1800" b="1" kern="100" dirty="0">
                <a:solidFill>
                  <a:srgbClr val="00B0F0"/>
                </a:solidFill>
                <a:effectLst/>
                <a:latin typeface="等线 Light" panose="02010600030101010101" pitchFamily="2" charset="-122"/>
                <a:ea typeface="华文中宋" panose="02010600040101010101" pitchFamily="2" charset="-122"/>
                <a:cs typeface="Times New Roman" panose="02020603050405020304" pitchFamily="18" charset="0"/>
              </a:rPr>
              <a:t>叙述模型</a:t>
            </a:r>
            <a:endParaRPr lang="zh-CN" altLang="zh-CN" sz="1800" b="1" kern="100" dirty="0">
              <a:solidFill>
                <a:srgbClr val="00B0F0"/>
              </a:solidFill>
              <a:effectLst/>
              <a:latin typeface="等线 Light" panose="02010600030101010101" pitchFamily="2" charset="-122"/>
              <a:ea typeface="等线 Light" panose="02010600030101010101" pitchFamily="2" charset="-122"/>
              <a:cs typeface="Times New Roman" panose="02020603050405020304" pitchFamily="18" charset="0"/>
            </a:endParaRPr>
          </a:p>
        </p:txBody>
      </p:sp>
      <p:sp>
        <p:nvSpPr>
          <p:cNvPr id="5" name="文本框 4">
            <a:extLst>
              <a:ext uri="{FF2B5EF4-FFF2-40B4-BE49-F238E27FC236}">
                <a16:creationId xmlns:a16="http://schemas.microsoft.com/office/drawing/2014/main" id="{7A184E9D-DB60-47BC-A685-1902B9ED9A41}"/>
              </a:ext>
            </a:extLst>
          </p:cNvPr>
          <p:cNvSpPr txBox="1"/>
          <p:nvPr/>
        </p:nvSpPr>
        <p:spPr>
          <a:xfrm>
            <a:off x="1271464" y="1412776"/>
            <a:ext cx="9440926" cy="4465325"/>
          </a:xfrm>
          <a:prstGeom prst="rect">
            <a:avLst/>
          </a:prstGeom>
          <a:noFill/>
        </p:spPr>
        <p:txBody>
          <a:bodyPr wrap="square">
            <a:spAutoFit/>
          </a:bodyPr>
          <a:lstStyle/>
          <a:p>
            <a:pPr indent="266700">
              <a:lnSpc>
                <a:spcPct val="110000"/>
              </a:lnSpc>
            </a:pPr>
            <a:r>
              <a:rPr lang="en-US" altLang="zh-CN" sz="2000" kern="0" dirty="0">
                <a:solidFill>
                  <a:schemeClr val="accent1">
                    <a:lumMod val="75000"/>
                  </a:schemeClr>
                </a:solidFill>
                <a:latin typeface="Georgia" panose="02040502050405020303" pitchFamily="18" charset="0"/>
              </a:rPr>
              <a:t>    </a:t>
            </a:r>
            <a:r>
              <a:rPr lang="zh-CN" altLang="zh-CN" sz="2000" kern="0" dirty="0">
                <a:solidFill>
                  <a:schemeClr val="tx2"/>
                </a:solidFill>
                <a:latin typeface="Georgia" panose="02040502050405020303" pitchFamily="18" charset="0"/>
              </a:rPr>
              <a:t>叙述模型是将故事模型叙述给目标受众时所涉及的模型。同一个故事模型可以有多个叙述模型，进而达到故事个性化叙述目的。</a:t>
            </a:r>
            <a:endParaRPr lang="en-US" altLang="zh-CN" sz="2000" kern="0" dirty="0">
              <a:solidFill>
                <a:schemeClr val="tx2"/>
              </a:solidFill>
              <a:latin typeface="Georgia" panose="02040502050405020303" pitchFamily="18" charset="0"/>
            </a:endParaRPr>
          </a:p>
          <a:p>
            <a:pPr indent="266700">
              <a:lnSpc>
                <a:spcPct val="110000"/>
              </a:lnSpc>
            </a:pPr>
            <a:endParaRPr lang="zh-CN" altLang="zh-CN" sz="2000" kern="0" dirty="0">
              <a:solidFill>
                <a:schemeClr val="tx2"/>
              </a:solidFill>
              <a:latin typeface="Georgia" panose="02040502050405020303" pitchFamily="18" charset="0"/>
            </a:endParaRPr>
          </a:p>
          <a:p>
            <a:pPr indent="266700">
              <a:lnSpc>
                <a:spcPct val="110000"/>
              </a:lnSpc>
            </a:pPr>
            <a:r>
              <a:rPr lang="en-US" altLang="zh-CN" sz="2000" kern="0" dirty="0">
                <a:solidFill>
                  <a:schemeClr val="tx2"/>
                </a:solidFill>
                <a:latin typeface="Georgia" panose="02040502050405020303" pitchFamily="18" charset="0"/>
              </a:rPr>
              <a:t> </a:t>
            </a:r>
            <a:r>
              <a:rPr lang="zh-CN" altLang="zh-CN" sz="2000" kern="0" dirty="0">
                <a:solidFill>
                  <a:schemeClr val="tx2"/>
                </a:solidFill>
                <a:latin typeface="Georgia" panose="02040502050405020303" pitchFamily="18" charset="0"/>
              </a:rPr>
              <a:t>（</a:t>
            </a:r>
            <a:r>
              <a:rPr lang="en-US" altLang="zh-CN" sz="2000" kern="0" dirty="0">
                <a:solidFill>
                  <a:schemeClr val="tx2"/>
                </a:solidFill>
                <a:latin typeface="Georgia" panose="02040502050405020303" pitchFamily="18" charset="0"/>
              </a:rPr>
              <a:t>1</a:t>
            </a:r>
            <a:r>
              <a:rPr lang="zh-CN" altLang="zh-CN" sz="2000" kern="0" dirty="0">
                <a:solidFill>
                  <a:schemeClr val="tx2"/>
                </a:solidFill>
                <a:latin typeface="Georgia" panose="02040502050405020303" pitchFamily="18" charset="0"/>
              </a:rPr>
              <a:t>）故事叙述策略模型：马提尼酒杯模型、互动演示幻灯模型、可视交互模型、</a:t>
            </a:r>
            <a:r>
              <a:rPr lang="en-US" altLang="zh-CN" sz="2000" kern="0" dirty="0">
                <a:solidFill>
                  <a:schemeClr val="tx2"/>
                </a:solidFill>
                <a:latin typeface="Georgia" panose="02040502050405020303" pitchFamily="18" charset="0"/>
              </a:rPr>
              <a:t> </a:t>
            </a:r>
          </a:p>
          <a:p>
            <a:pPr indent="266700">
              <a:lnSpc>
                <a:spcPct val="110000"/>
              </a:lnSpc>
            </a:pPr>
            <a:r>
              <a:rPr lang="en-US" altLang="zh-CN" sz="2000" kern="0" dirty="0">
                <a:solidFill>
                  <a:schemeClr val="tx2"/>
                </a:solidFill>
                <a:latin typeface="Georgia" panose="02040502050405020303" pitchFamily="18" charset="0"/>
              </a:rPr>
              <a:t>           </a:t>
            </a:r>
            <a:r>
              <a:rPr lang="zh-CN" altLang="zh-CN" sz="2000" kern="0" dirty="0">
                <a:solidFill>
                  <a:schemeClr val="tx2"/>
                </a:solidFill>
                <a:latin typeface="Georgia" panose="02040502050405020303" pitchFamily="18" charset="0"/>
              </a:rPr>
              <a:t>倒三角模型以及时空顺序模型给出了故事叙述的策略（详见本书“ </a:t>
            </a:r>
            <a:r>
              <a:rPr lang="en-US" altLang="zh-CN" sz="2000" kern="0" dirty="0">
                <a:solidFill>
                  <a:schemeClr val="tx2"/>
                </a:solidFill>
                <a:latin typeface="Georgia" panose="02040502050405020303" pitchFamily="18" charset="0"/>
              </a:rPr>
              <a:t>1.5 </a:t>
            </a:r>
            <a:r>
              <a:rPr lang="zh-CN" altLang="zh-CN" sz="2000" kern="0" dirty="0">
                <a:solidFill>
                  <a:schemeClr val="tx2"/>
                </a:solidFill>
                <a:latin typeface="Georgia" panose="02040502050405020303" pitchFamily="18" charset="0"/>
              </a:rPr>
              <a:t>故</a:t>
            </a:r>
            <a:endParaRPr lang="en-US" altLang="zh-CN" sz="2000" kern="0" dirty="0">
              <a:solidFill>
                <a:schemeClr val="tx2"/>
              </a:solidFill>
              <a:latin typeface="Georgia" panose="02040502050405020303" pitchFamily="18" charset="0"/>
            </a:endParaRPr>
          </a:p>
          <a:p>
            <a:pPr indent="266700">
              <a:lnSpc>
                <a:spcPct val="110000"/>
              </a:lnSpc>
            </a:pPr>
            <a:r>
              <a:rPr lang="en-US" altLang="zh-CN" sz="2000" kern="0" dirty="0">
                <a:solidFill>
                  <a:schemeClr val="tx2"/>
                </a:solidFill>
                <a:latin typeface="Georgia" panose="02040502050405020303" pitchFamily="18" charset="0"/>
              </a:rPr>
              <a:t>           </a:t>
            </a:r>
            <a:r>
              <a:rPr lang="zh-CN" altLang="zh-CN" sz="2000" kern="0" dirty="0">
                <a:solidFill>
                  <a:schemeClr val="tx2"/>
                </a:solidFill>
                <a:latin typeface="Georgia" panose="02040502050405020303" pitchFamily="18" charset="0"/>
              </a:rPr>
              <a:t>事的叙述”）；</a:t>
            </a:r>
          </a:p>
          <a:p>
            <a:pPr indent="266700">
              <a:lnSpc>
                <a:spcPct val="110000"/>
              </a:lnSpc>
            </a:pPr>
            <a:r>
              <a:rPr lang="en-US" altLang="zh-CN" sz="2000" kern="0" dirty="0">
                <a:solidFill>
                  <a:schemeClr val="tx2"/>
                </a:solidFill>
                <a:latin typeface="Georgia" panose="02040502050405020303" pitchFamily="18" charset="0"/>
              </a:rPr>
              <a:t> </a:t>
            </a:r>
            <a:r>
              <a:rPr lang="zh-CN" altLang="zh-CN" sz="2000" kern="0" dirty="0">
                <a:solidFill>
                  <a:schemeClr val="tx2"/>
                </a:solidFill>
                <a:latin typeface="Georgia" panose="02040502050405020303" pitchFamily="18" charset="0"/>
              </a:rPr>
              <a:t>（</a:t>
            </a:r>
            <a:r>
              <a:rPr lang="en-US" altLang="zh-CN" sz="2000" kern="0" dirty="0">
                <a:solidFill>
                  <a:schemeClr val="tx2"/>
                </a:solidFill>
                <a:latin typeface="Georgia" panose="02040502050405020303" pitchFamily="18" charset="0"/>
              </a:rPr>
              <a:t>2</a:t>
            </a:r>
            <a:r>
              <a:rPr lang="zh-CN" altLang="zh-CN" sz="2000" kern="0" dirty="0">
                <a:solidFill>
                  <a:schemeClr val="tx2"/>
                </a:solidFill>
                <a:latin typeface="Georgia" panose="02040502050405020303" pitchFamily="18" charset="0"/>
              </a:rPr>
              <a:t>）故事叙述效果模型：</a:t>
            </a:r>
            <a:r>
              <a:rPr lang="en-US" altLang="zh-CN" sz="2000" kern="0" dirty="0">
                <a:solidFill>
                  <a:schemeClr val="tx2"/>
                </a:solidFill>
                <a:latin typeface="Georgia" panose="02040502050405020303" pitchFamily="18" charset="0"/>
              </a:rPr>
              <a:t>SUCCESs</a:t>
            </a:r>
            <a:r>
              <a:rPr lang="zh-CN" altLang="zh-CN" sz="2000" kern="0" dirty="0">
                <a:solidFill>
                  <a:schemeClr val="tx2"/>
                </a:solidFill>
                <a:latin typeface="Georgia" panose="02040502050405020303" pitchFamily="18" charset="0"/>
              </a:rPr>
              <a:t>模型为故事叙述效果提出了要求，数据故事</a:t>
            </a:r>
            <a:endParaRPr lang="en-US" altLang="zh-CN" sz="2000" kern="0" dirty="0">
              <a:solidFill>
                <a:schemeClr val="tx2"/>
              </a:solidFill>
              <a:latin typeface="Georgia" panose="02040502050405020303" pitchFamily="18" charset="0"/>
            </a:endParaRPr>
          </a:p>
          <a:p>
            <a:pPr indent="266700">
              <a:lnSpc>
                <a:spcPct val="110000"/>
              </a:lnSpc>
            </a:pPr>
            <a:r>
              <a:rPr lang="en-US" altLang="zh-CN" sz="2000" kern="0" dirty="0">
                <a:solidFill>
                  <a:schemeClr val="tx2"/>
                </a:solidFill>
                <a:latin typeface="Georgia" panose="02040502050405020303" pitchFamily="18" charset="0"/>
              </a:rPr>
              <a:t>           </a:t>
            </a:r>
            <a:r>
              <a:rPr lang="zh-CN" altLang="zh-CN" sz="2000" kern="0" dirty="0">
                <a:solidFill>
                  <a:schemeClr val="tx2"/>
                </a:solidFill>
                <a:latin typeface="Georgia" panose="02040502050405020303" pitchFamily="18" charset="0"/>
              </a:rPr>
              <a:t>化应兼顾简单（</a:t>
            </a:r>
            <a:r>
              <a:rPr lang="en-US" altLang="zh-CN" sz="2000" kern="0" dirty="0">
                <a:solidFill>
                  <a:schemeClr val="tx2"/>
                </a:solidFill>
                <a:latin typeface="Georgia" panose="02040502050405020303" pitchFamily="18" charset="0"/>
              </a:rPr>
              <a:t>Simple</a:t>
            </a:r>
            <a:r>
              <a:rPr lang="zh-CN" altLang="zh-CN" sz="2000" kern="0" dirty="0">
                <a:solidFill>
                  <a:schemeClr val="tx2"/>
                </a:solidFill>
                <a:latin typeface="Georgia" panose="02040502050405020303" pitchFamily="18" charset="0"/>
              </a:rPr>
              <a:t>）、出人意料（</a:t>
            </a:r>
            <a:r>
              <a:rPr lang="en-US" altLang="zh-CN" sz="2000" kern="0" dirty="0">
                <a:solidFill>
                  <a:schemeClr val="tx2"/>
                </a:solidFill>
                <a:latin typeface="Georgia" panose="02040502050405020303" pitchFamily="18" charset="0"/>
              </a:rPr>
              <a:t>Unexpected</a:t>
            </a:r>
            <a:r>
              <a:rPr lang="zh-CN" altLang="zh-CN" sz="2000" kern="0" dirty="0">
                <a:solidFill>
                  <a:schemeClr val="tx2"/>
                </a:solidFill>
                <a:latin typeface="Georgia" panose="02040502050405020303" pitchFamily="18" charset="0"/>
              </a:rPr>
              <a:t>）、具体（</a:t>
            </a:r>
            <a:r>
              <a:rPr lang="en-US" altLang="zh-CN" sz="2000" kern="0" dirty="0">
                <a:solidFill>
                  <a:schemeClr val="tx2"/>
                </a:solidFill>
                <a:latin typeface="Georgia" panose="02040502050405020303" pitchFamily="18" charset="0"/>
              </a:rPr>
              <a:t>Concrete</a:t>
            </a:r>
            <a:r>
              <a:rPr lang="zh-CN" altLang="zh-CN" sz="2000" kern="0" dirty="0">
                <a:solidFill>
                  <a:schemeClr val="tx2"/>
                </a:solidFill>
                <a:latin typeface="Georgia" panose="02040502050405020303" pitchFamily="18" charset="0"/>
              </a:rPr>
              <a:t>）、</a:t>
            </a:r>
            <a:endParaRPr lang="en-US" altLang="zh-CN" sz="2000" kern="0" dirty="0">
              <a:solidFill>
                <a:schemeClr val="tx2"/>
              </a:solidFill>
              <a:latin typeface="Georgia" panose="02040502050405020303" pitchFamily="18" charset="0"/>
            </a:endParaRPr>
          </a:p>
          <a:p>
            <a:pPr indent="266700">
              <a:lnSpc>
                <a:spcPct val="110000"/>
              </a:lnSpc>
            </a:pPr>
            <a:r>
              <a:rPr lang="en-US" altLang="zh-CN" sz="2000" kern="0" dirty="0">
                <a:solidFill>
                  <a:schemeClr val="tx2"/>
                </a:solidFill>
                <a:latin typeface="Georgia" panose="02040502050405020303" pitchFamily="18" charset="0"/>
              </a:rPr>
              <a:t>           </a:t>
            </a:r>
            <a:r>
              <a:rPr lang="zh-CN" altLang="zh-CN" sz="2000" kern="0" dirty="0">
                <a:solidFill>
                  <a:schemeClr val="tx2"/>
                </a:solidFill>
                <a:latin typeface="Georgia" panose="02040502050405020303" pitchFamily="18" charset="0"/>
              </a:rPr>
              <a:t>可信（</a:t>
            </a:r>
            <a:r>
              <a:rPr lang="en-US" altLang="zh-CN" sz="2000" kern="0" dirty="0">
                <a:solidFill>
                  <a:schemeClr val="tx2"/>
                </a:solidFill>
                <a:latin typeface="Georgia" panose="02040502050405020303" pitchFamily="18" charset="0"/>
              </a:rPr>
              <a:t>Credible</a:t>
            </a:r>
            <a:r>
              <a:rPr lang="zh-CN" altLang="zh-CN" sz="2000" kern="0" dirty="0">
                <a:solidFill>
                  <a:schemeClr val="tx2"/>
                </a:solidFill>
                <a:latin typeface="Georgia" panose="02040502050405020303" pitchFamily="18" charset="0"/>
              </a:rPr>
              <a:t>）、情感（</a:t>
            </a:r>
            <a:r>
              <a:rPr lang="en-US" altLang="zh-CN" sz="2000" kern="0" dirty="0">
                <a:solidFill>
                  <a:schemeClr val="tx2"/>
                </a:solidFill>
                <a:latin typeface="Georgia" panose="02040502050405020303" pitchFamily="18" charset="0"/>
              </a:rPr>
              <a:t>Emotional</a:t>
            </a:r>
            <a:r>
              <a:rPr lang="zh-CN" altLang="zh-CN" sz="2000" kern="0" dirty="0">
                <a:solidFill>
                  <a:schemeClr val="tx2"/>
                </a:solidFill>
                <a:latin typeface="Georgia" panose="02040502050405020303" pitchFamily="18" charset="0"/>
              </a:rPr>
              <a:t>）和故事（</a:t>
            </a:r>
            <a:r>
              <a:rPr lang="en-US" altLang="zh-CN" sz="2000" kern="0" dirty="0">
                <a:solidFill>
                  <a:schemeClr val="tx2"/>
                </a:solidFill>
                <a:latin typeface="Georgia" panose="02040502050405020303" pitchFamily="18" charset="0"/>
              </a:rPr>
              <a:t>Stories</a:t>
            </a:r>
            <a:r>
              <a:rPr lang="zh-CN" altLang="zh-CN" sz="2000" kern="0" dirty="0">
                <a:solidFill>
                  <a:schemeClr val="tx2"/>
                </a:solidFill>
                <a:latin typeface="Georgia" panose="02040502050405020303" pitchFamily="18" charset="0"/>
              </a:rPr>
              <a:t>）（详见本书</a:t>
            </a:r>
            <a:endParaRPr lang="en-US" altLang="zh-CN" sz="2000" kern="0" dirty="0">
              <a:solidFill>
                <a:schemeClr val="tx2"/>
              </a:solidFill>
              <a:latin typeface="Georgia" panose="02040502050405020303" pitchFamily="18" charset="0"/>
            </a:endParaRPr>
          </a:p>
          <a:p>
            <a:pPr indent="266700">
              <a:lnSpc>
                <a:spcPct val="110000"/>
              </a:lnSpc>
            </a:pPr>
            <a:r>
              <a:rPr lang="en-US" altLang="zh-CN" sz="2000" kern="0" dirty="0">
                <a:solidFill>
                  <a:schemeClr val="tx2"/>
                </a:solidFill>
                <a:latin typeface="Georgia" panose="02040502050405020303" pitchFamily="18" charset="0"/>
              </a:rPr>
              <a:t>          </a:t>
            </a:r>
            <a:r>
              <a:rPr lang="zh-CN" altLang="zh-CN" sz="2000" kern="0" dirty="0">
                <a:solidFill>
                  <a:schemeClr val="tx2"/>
                </a:solidFill>
                <a:latin typeface="Georgia" panose="02040502050405020303" pitchFamily="18" charset="0"/>
              </a:rPr>
              <a:t>“ </a:t>
            </a:r>
            <a:r>
              <a:rPr lang="en-US" altLang="zh-CN" sz="2000" kern="0" dirty="0">
                <a:solidFill>
                  <a:schemeClr val="tx2"/>
                </a:solidFill>
                <a:latin typeface="Georgia" panose="02040502050405020303" pitchFamily="18" charset="0"/>
              </a:rPr>
              <a:t>1.5 </a:t>
            </a:r>
            <a:r>
              <a:rPr lang="zh-CN" altLang="zh-CN" sz="2000" kern="0" dirty="0">
                <a:solidFill>
                  <a:schemeClr val="tx2"/>
                </a:solidFill>
                <a:latin typeface="Georgia" panose="02040502050405020303" pitchFamily="18" charset="0"/>
              </a:rPr>
              <a:t>故事的叙述”）；</a:t>
            </a:r>
          </a:p>
          <a:p>
            <a:pPr indent="266700">
              <a:lnSpc>
                <a:spcPct val="110000"/>
              </a:lnSpc>
            </a:pPr>
            <a:r>
              <a:rPr lang="en-US" altLang="zh-CN" sz="2000" kern="0" dirty="0">
                <a:solidFill>
                  <a:schemeClr val="tx2"/>
                </a:solidFill>
                <a:latin typeface="Georgia" panose="02040502050405020303" pitchFamily="18" charset="0"/>
              </a:rPr>
              <a:t> </a:t>
            </a:r>
            <a:r>
              <a:rPr lang="zh-CN" altLang="zh-CN" sz="2000" kern="0" dirty="0">
                <a:solidFill>
                  <a:schemeClr val="tx2"/>
                </a:solidFill>
                <a:latin typeface="Georgia" panose="02040502050405020303" pitchFamily="18" charset="0"/>
              </a:rPr>
              <a:t>（</a:t>
            </a:r>
            <a:r>
              <a:rPr lang="en-US" altLang="zh-CN" sz="2000" kern="0" dirty="0">
                <a:solidFill>
                  <a:schemeClr val="tx2"/>
                </a:solidFill>
                <a:latin typeface="Georgia" panose="02040502050405020303" pitchFamily="18" charset="0"/>
              </a:rPr>
              <a:t>3</a:t>
            </a:r>
            <a:r>
              <a:rPr lang="zh-CN" altLang="zh-CN" sz="2000" kern="0" dirty="0">
                <a:solidFill>
                  <a:schemeClr val="tx2"/>
                </a:solidFill>
                <a:latin typeface="Georgia" panose="02040502050405020303" pitchFamily="18" charset="0"/>
              </a:rPr>
              <a:t>）故事叙述步骤模型：</a:t>
            </a:r>
            <a:r>
              <a:rPr lang="en-US" altLang="zh-CN" sz="2000" kern="0" dirty="0" err="1">
                <a:solidFill>
                  <a:schemeClr val="tx2"/>
                </a:solidFill>
                <a:latin typeface="Georgia" panose="02040502050405020303" pitchFamily="18" charset="0"/>
              </a:rPr>
              <a:t>Dunkleberger</a:t>
            </a:r>
            <a:r>
              <a:rPr lang="en-US" altLang="zh-CN" sz="2000" kern="0" dirty="0">
                <a:solidFill>
                  <a:schemeClr val="tx2"/>
                </a:solidFill>
                <a:latin typeface="Georgia" panose="02040502050405020303" pitchFamily="18" charset="0"/>
              </a:rPr>
              <a:t> A</a:t>
            </a:r>
            <a:r>
              <a:rPr lang="zh-CN" altLang="zh-CN" sz="2000" kern="0" dirty="0">
                <a:solidFill>
                  <a:schemeClr val="tx2"/>
                </a:solidFill>
                <a:latin typeface="Georgia" panose="02040502050405020303" pitchFamily="18" charset="0"/>
              </a:rPr>
              <a:t>的五步叙事模型为故事创作和撰写工</a:t>
            </a:r>
            <a:endParaRPr lang="en-US" altLang="zh-CN" sz="2000" kern="0" dirty="0">
              <a:solidFill>
                <a:schemeClr val="tx2"/>
              </a:solidFill>
              <a:latin typeface="Georgia" panose="02040502050405020303" pitchFamily="18" charset="0"/>
            </a:endParaRPr>
          </a:p>
          <a:p>
            <a:pPr indent="266700">
              <a:lnSpc>
                <a:spcPct val="110000"/>
              </a:lnSpc>
            </a:pPr>
            <a:r>
              <a:rPr lang="en-US" altLang="zh-CN" sz="2000" kern="0" dirty="0">
                <a:solidFill>
                  <a:schemeClr val="tx2"/>
                </a:solidFill>
                <a:latin typeface="Georgia" panose="02040502050405020303" pitchFamily="18" charset="0"/>
              </a:rPr>
              <a:t>           </a:t>
            </a:r>
            <a:r>
              <a:rPr lang="zh-CN" altLang="zh-CN" sz="2000" kern="0" dirty="0">
                <a:solidFill>
                  <a:schemeClr val="tx2"/>
                </a:solidFill>
                <a:latin typeface="Georgia" panose="02040502050405020303" pitchFamily="18" charset="0"/>
              </a:rPr>
              <a:t>作给出了参考模型。叙述模型以故事模型为输入，以个性化方式叙述给目</a:t>
            </a:r>
            <a:endParaRPr lang="en-US" altLang="zh-CN" sz="2000" kern="0" dirty="0">
              <a:solidFill>
                <a:schemeClr val="tx2"/>
              </a:solidFill>
              <a:latin typeface="Georgia" panose="02040502050405020303" pitchFamily="18" charset="0"/>
            </a:endParaRPr>
          </a:p>
          <a:p>
            <a:pPr indent="266700">
              <a:lnSpc>
                <a:spcPct val="110000"/>
              </a:lnSpc>
            </a:pPr>
            <a:r>
              <a:rPr lang="en-US" altLang="zh-CN" sz="2000" kern="0" dirty="0">
                <a:solidFill>
                  <a:schemeClr val="tx2"/>
                </a:solidFill>
                <a:latin typeface="Georgia" panose="02040502050405020303" pitchFamily="18" charset="0"/>
              </a:rPr>
              <a:t>           </a:t>
            </a:r>
            <a:r>
              <a:rPr lang="zh-CN" altLang="zh-CN" sz="2000" kern="0" dirty="0">
                <a:solidFill>
                  <a:schemeClr val="tx2"/>
                </a:solidFill>
                <a:latin typeface="Georgia" panose="02040502050405020303" pitchFamily="18" charset="0"/>
              </a:rPr>
              <a:t>标受众的主要依据，也是数据故事化模型链的输出模型。</a:t>
            </a:r>
          </a:p>
        </p:txBody>
      </p:sp>
    </p:spTree>
    <p:extLst>
      <p:ext uri="{BB962C8B-B14F-4D97-AF65-F5344CB8AC3E}">
        <p14:creationId xmlns:p14="http://schemas.microsoft.com/office/powerpoint/2010/main" val="3510200272"/>
      </p:ext>
    </p:extLst>
  </p:cSld>
  <p:clrMapOvr>
    <a:masterClrMapping/>
  </p:clrMapOvr>
  <p:transition>
    <p:blinds dir="vert"/>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ctrTitle"/>
          </p:nvPr>
        </p:nvSpPr>
        <p:spPr/>
        <p:txBody>
          <a:bodyPr/>
          <a:lstStyle/>
          <a:p>
            <a:r>
              <a:rPr lang="en-US" altLang="zh-CN" dirty="0"/>
              <a:t>3.5 </a:t>
            </a:r>
            <a:r>
              <a:rPr lang="zh-CN" altLang="zh-CN" dirty="0"/>
              <a:t>数据故事的</a:t>
            </a:r>
            <a:r>
              <a:rPr lang="zh-CN" altLang="en-US" dirty="0"/>
              <a:t>叙述</a:t>
            </a:r>
            <a:endParaRPr lang="zh-CN" altLang="zh-CN" dirty="0"/>
          </a:p>
        </p:txBody>
      </p:sp>
      <p:sp>
        <p:nvSpPr>
          <p:cNvPr id="3" name="副标题 6"/>
          <p:cNvSpPr>
            <a:spLocks noGrp="1"/>
          </p:cNvSpPr>
          <p:nvPr>
            <p:ph type="subTitle" idx="1"/>
          </p:nvPr>
        </p:nvSpPr>
        <p:spPr>
          <a:xfrm>
            <a:off x="3935760" y="4077072"/>
            <a:ext cx="4320480" cy="1752600"/>
          </a:xfrm>
        </p:spPr>
        <p:txBody>
          <a:bodyPr/>
          <a:lstStyle/>
          <a:p>
            <a:r>
              <a:rPr lang="en-US" altLang="zh-CN" sz="2000" dirty="0">
                <a:solidFill>
                  <a:schemeClr val="bg1">
                    <a:lumMod val="50000"/>
                  </a:schemeClr>
                </a:solidFill>
              </a:rPr>
              <a:t>▲3.4</a:t>
            </a:r>
            <a:r>
              <a:rPr lang="zh-CN" altLang="en-US" sz="2000" dirty="0">
                <a:solidFill>
                  <a:schemeClr val="bg1">
                    <a:lumMod val="50000"/>
                  </a:schemeClr>
                </a:solidFill>
              </a:rPr>
              <a:t>数据故事化的模型</a:t>
            </a:r>
            <a:endParaRPr lang="en-US" altLang="zh-CN" sz="2000" dirty="0">
              <a:solidFill>
                <a:schemeClr val="bg1">
                  <a:lumMod val="50000"/>
                </a:schemeClr>
              </a:solidFill>
            </a:endParaRPr>
          </a:p>
        </p:txBody>
      </p:sp>
    </p:spTree>
    <p:extLst>
      <p:ext uri="{BB962C8B-B14F-4D97-AF65-F5344CB8AC3E}">
        <p14:creationId xmlns:p14="http://schemas.microsoft.com/office/powerpoint/2010/main" val="3762927091"/>
      </p:ext>
    </p:extLst>
  </p:cSld>
  <p:clrMapOvr>
    <a:masterClrMapping/>
  </p:clrMapOvr>
  <p:transition>
    <p:blinds dir="vert"/>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FB62A8DB-4F4A-4200-BDCB-420DAC7BC518}"/>
              </a:ext>
            </a:extLst>
          </p:cNvPr>
          <p:cNvSpPr txBox="1"/>
          <p:nvPr/>
        </p:nvSpPr>
        <p:spPr>
          <a:xfrm>
            <a:off x="263352" y="611207"/>
            <a:ext cx="6111814" cy="473015"/>
          </a:xfrm>
          <a:prstGeom prst="rect">
            <a:avLst/>
          </a:prstGeom>
          <a:noFill/>
        </p:spPr>
        <p:txBody>
          <a:bodyPr wrap="square">
            <a:spAutoFit/>
          </a:bodyPr>
          <a:lstStyle/>
          <a:p>
            <a:pPr indent="127000">
              <a:lnSpc>
                <a:spcPct val="110000"/>
              </a:lnSpc>
            </a:pPr>
            <a:r>
              <a:rPr lang="zh-CN" altLang="zh-CN" sz="2400" kern="100" dirty="0">
                <a:solidFill>
                  <a:schemeClr val="accent1">
                    <a:lumMod val="75000"/>
                  </a:schemeClr>
                </a:solidFill>
                <a:effectLst/>
                <a:latin typeface="等线" panose="02010600030101010101" pitchFamily="2" charset="-122"/>
                <a:ea typeface="宋体" panose="02010600030101010101" pitchFamily="2" charset="-122"/>
                <a:cs typeface="Times New Roman" panose="02020603050405020304" pitchFamily="18" charset="0"/>
              </a:rPr>
              <a:t>数据故事叙述的</a:t>
            </a:r>
            <a:r>
              <a:rPr lang="en-US" altLang="zh-CN" sz="2400" kern="100" dirty="0">
                <a:solidFill>
                  <a:schemeClr val="accent1">
                    <a:lumMod val="75000"/>
                  </a:schemeClr>
                </a:solidFill>
                <a:effectLst/>
                <a:latin typeface="等线" panose="02010600030101010101" pitchFamily="2" charset="-122"/>
                <a:ea typeface="等线" panose="02010600030101010101" pitchFamily="2" charset="-122"/>
                <a:cs typeface="Times New Roman" panose="02020603050405020304" pitchFamily="18" charset="0"/>
              </a:rPr>
              <a:t>TSV</a:t>
            </a:r>
            <a:r>
              <a:rPr lang="zh-CN" altLang="zh-CN" sz="2400" kern="100" dirty="0">
                <a:solidFill>
                  <a:schemeClr val="accent1">
                    <a:lumMod val="75000"/>
                  </a:schemeClr>
                </a:solidFill>
                <a:effectLst/>
                <a:latin typeface="等线" panose="02010600030101010101" pitchFamily="2" charset="-122"/>
                <a:ea typeface="宋体" panose="02010600030101010101" pitchFamily="2" charset="-122"/>
                <a:cs typeface="Times New Roman" panose="02020603050405020304" pitchFamily="18" charset="0"/>
              </a:rPr>
              <a:t>模型</a:t>
            </a:r>
            <a:endParaRPr lang="zh-CN" altLang="zh-CN" sz="2400" kern="100" dirty="0">
              <a:solidFill>
                <a:schemeClr val="accent1">
                  <a:lumMod val="75000"/>
                </a:schemeClr>
              </a:solidFill>
              <a:effectLst/>
              <a:latin typeface="等线" panose="02010600030101010101" pitchFamily="2" charset="-122"/>
              <a:ea typeface="等线" panose="02010600030101010101" pitchFamily="2" charset="-122"/>
              <a:cs typeface="Times New Roman" panose="02020603050405020304" pitchFamily="18" charset="0"/>
            </a:endParaRPr>
          </a:p>
        </p:txBody>
      </p:sp>
      <p:pic>
        <p:nvPicPr>
          <p:cNvPr id="6" name="图片 5">
            <a:extLst>
              <a:ext uri="{FF2B5EF4-FFF2-40B4-BE49-F238E27FC236}">
                <a16:creationId xmlns:a16="http://schemas.microsoft.com/office/drawing/2014/main" id="{D62A8829-AC53-47F5-AC6C-8648D8733E54}"/>
              </a:ext>
            </a:extLst>
          </p:cNvPr>
          <p:cNvPicPr>
            <a:picLocks noChangeAspect="1"/>
          </p:cNvPicPr>
          <p:nvPr/>
        </p:nvPicPr>
        <p:blipFill>
          <a:blip r:embed="rId2"/>
          <a:stretch>
            <a:fillRect/>
          </a:stretch>
        </p:blipFill>
        <p:spPr>
          <a:xfrm>
            <a:off x="5818242" y="697599"/>
            <a:ext cx="4942374" cy="4819633"/>
          </a:xfrm>
          <a:prstGeom prst="rect">
            <a:avLst/>
          </a:prstGeom>
        </p:spPr>
      </p:pic>
      <p:sp>
        <p:nvSpPr>
          <p:cNvPr id="7" name="文本框 6">
            <a:extLst>
              <a:ext uri="{FF2B5EF4-FFF2-40B4-BE49-F238E27FC236}">
                <a16:creationId xmlns:a16="http://schemas.microsoft.com/office/drawing/2014/main" id="{8E5FFB96-ACF9-420E-B0C6-98ACF429AEA9}"/>
              </a:ext>
            </a:extLst>
          </p:cNvPr>
          <p:cNvSpPr txBox="1"/>
          <p:nvPr/>
        </p:nvSpPr>
        <p:spPr>
          <a:xfrm>
            <a:off x="6375166" y="5733256"/>
            <a:ext cx="4098826" cy="363176"/>
          </a:xfrm>
          <a:prstGeom prst="rect">
            <a:avLst/>
          </a:prstGeom>
          <a:noFill/>
        </p:spPr>
        <p:txBody>
          <a:bodyPr wrap="square">
            <a:spAutoFit/>
          </a:bodyPr>
          <a:lstStyle/>
          <a:p>
            <a:pPr indent="266700" algn="ctr">
              <a:lnSpc>
                <a:spcPct val="110000"/>
              </a:lnSpc>
            </a:pPr>
            <a:r>
              <a:rPr lang="zh-CN" altLang="zh-CN" sz="1600" kern="100" dirty="0">
                <a:solidFill>
                  <a:schemeClr val="accent1">
                    <a:lumMod val="75000"/>
                  </a:schemeClr>
                </a:solidFill>
                <a:effectLst/>
                <a:latin typeface="等线" panose="02010600030101010101" pitchFamily="2" charset="-122"/>
                <a:ea typeface="宋体" panose="02010600030101010101" pitchFamily="2" charset="-122"/>
                <a:cs typeface="Times New Roman" panose="02020603050405020304" pitchFamily="18" charset="0"/>
              </a:rPr>
              <a:t>图</a:t>
            </a:r>
            <a:r>
              <a:rPr lang="en-US" altLang="zh-CN" sz="1600" kern="100" dirty="0" smtClean="0">
                <a:solidFill>
                  <a:schemeClr val="accent1">
                    <a:lumMod val="75000"/>
                  </a:schemeClr>
                </a:solidFill>
                <a:effectLst/>
                <a:latin typeface="等线" panose="02010600030101010101" pitchFamily="2" charset="-122"/>
                <a:ea typeface="等线" panose="02010600030101010101" pitchFamily="2" charset="-122"/>
                <a:cs typeface="Times New Roman" panose="02020603050405020304" pitchFamily="18" charset="0"/>
              </a:rPr>
              <a:t>3-16 </a:t>
            </a:r>
            <a:r>
              <a:rPr lang="zh-CN" altLang="zh-CN" sz="1600" kern="100" dirty="0">
                <a:solidFill>
                  <a:schemeClr val="accent1">
                    <a:lumMod val="75000"/>
                  </a:schemeClr>
                </a:solidFill>
                <a:effectLst/>
                <a:latin typeface="等线" panose="02010600030101010101" pitchFamily="2" charset="-122"/>
                <a:ea typeface="宋体" panose="02010600030101010101" pitchFamily="2" charset="-122"/>
                <a:cs typeface="Times New Roman" panose="02020603050405020304" pitchFamily="18" charset="0"/>
              </a:rPr>
              <a:t>数据故事叙述的</a:t>
            </a:r>
            <a:r>
              <a:rPr lang="en-US" altLang="zh-CN" sz="1600" kern="100" dirty="0">
                <a:solidFill>
                  <a:schemeClr val="accent1">
                    <a:lumMod val="75000"/>
                  </a:schemeClr>
                </a:solidFill>
                <a:effectLst/>
                <a:latin typeface="等线" panose="02010600030101010101" pitchFamily="2" charset="-122"/>
                <a:ea typeface="等线" panose="02010600030101010101" pitchFamily="2" charset="-122"/>
                <a:cs typeface="Times New Roman" panose="02020603050405020304" pitchFamily="18" charset="0"/>
              </a:rPr>
              <a:t>TSV</a:t>
            </a:r>
            <a:r>
              <a:rPr lang="zh-CN" altLang="zh-CN" sz="1600" kern="100" dirty="0">
                <a:solidFill>
                  <a:schemeClr val="accent1">
                    <a:lumMod val="75000"/>
                  </a:schemeClr>
                </a:solidFill>
                <a:effectLst/>
                <a:latin typeface="等线" panose="02010600030101010101" pitchFamily="2" charset="-122"/>
                <a:ea typeface="宋体" panose="02010600030101010101" pitchFamily="2" charset="-122"/>
                <a:cs typeface="Times New Roman" panose="02020603050405020304" pitchFamily="18" charset="0"/>
              </a:rPr>
              <a:t>模型</a:t>
            </a:r>
            <a:endParaRPr lang="zh-CN" altLang="zh-CN" sz="1600" kern="100" dirty="0">
              <a:solidFill>
                <a:schemeClr val="accent1">
                  <a:lumMod val="75000"/>
                </a:schemeClr>
              </a:solidFill>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8" name="文本框 7">
            <a:extLst>
              <a:ext uri="{FF2B5EF4-FFF2-40B4-BE49-F238E27FC236}">
                <a16:creationId xmlns:a16="http://schemas.microsoft.com/office/drawing/2014/main" id="{A1C14711-D30E-451E-BFDB-31B53127CD05}"/>
              </a:ext>
            </a:extLst>
          </p:cNvPr>
          <p:cNvSpPr txBox="1"/>
          <p:nvPr/>
        </p:nvSpPr>
        <p:spPr>
          <a:xfrm>
            <a:off x="730656" y="1234646"/>
            <a:ext cx="4608512" cy="4948342"/>
          </a:xfrm>
          <a:prstGeom prst="rect">
            <a:avLst/>
          </a:prstGeom>
          <a:noFill/>
        </p:spPr>
        <p:txBody>
          <a:bodyPr wrap="square">
            <a:spAutoFit/>
          </a:bodyPr>
          <a:lstStyle/>
          <a:p>
            <a:pPr indent="266700">
              <a:lnSpc>
                <a:spcPct val="110000"/>
              </a:lnSpc>
            </a:pPr>
            <a:r>
              <a:rPr lang="en-US" altLang="zh-CN" sz="1800" kern="100" dirty="0">
                <a:solidFill>
                  <a:srgbClr val="000000"/>
                </a:solidFill>
                <a:effectLst/>
                <a:latin typeface="等线" panose="02010600030101010101" pitchFamily="2" charset="-122"/>
                <a:ea typeface="宋体" panose="02010600030101010101" pitchFamily="2" charset="-122"/>
                <a:cs typeface="Times New Roman" panose="02020603050405020304" pitchFamily="18" charset="0"/>
              </a:rPr>
              <a:t>  </a:t>
            </a:r>
            <a:r>
              <a:rPr lang="zh-CN" altLang="zh-CN" sz="1800" kern="100" dirty="0">
                <a:solidFill>
                  <a:schemeClr val="tx2"/>
                </a:solidFill>
                <a:effectLst/>
                <a:latin typeface="等线" panose="02010600030101010101" pitchFamily="2" charset="-122"/>
                <a:ea typeface="宋体" panose="02010600030101010101" pitchFamily="2" charset="-122"/>
                <a:cs typeface="Times New Roman" panose="02020603050405020304" pitchFamily="18" charset="0"/>
              </a:rPr>
              <a:t>从故事模型的呈现方式看，数据故事的叙述涉及三个要素：文本（</a:t>
            </a:r>
            <a:r>
              <a:rPr lang="en-US" altLang="zh-CN" sz="1800" kern="100" dirty="0">
                <a:solidFill>
                  <a:schemeClr val="tx2"/>
                </a:solidFill>
                <a:effectLst/>
                <a:latin typeface="等线" panose="02010600030101010101" pitchFamily="2" charset="-122"/>
                <a:ea typeface="等线" panose="02010600030101010101" pitchFamily="2" charset="-122"/>
                <a:cs typeface="Times New Roman" panose="02020603050405020304" pitchFamily="18" charset="0"/>
              </a:rPr>
              <a:t>Text</a:t>
            </a:r>
            <a:r>
              <a:rPr lang="zh-CN" altLang="zh-CN" sz="1800" kern="100" dirty="0">
                <a:solidFill>
                  <a:schemeClr val="tx2"/>
                </a:solidFill>
                <a:effectLst/>
                <a:latin typeface="等线" panose="02010600030101010101" pitchFamily="2" charset="-122"/>
                <a:ea typeface="宋体" panose="02010600030101010101" pitchFamily="2" charset="-122"/>
                <a:cs typeface="Times New Roman" panose="02020603050405020304" pitchFamily="18" charset="0"/>
              </a:rPr>
              <a:t>）、语音（</a:t>
            </a:r>
            <a:r>
              <a:rPr lang="en-US" altLang="zh-CN" sz="1800" kern="100" dirty="0">
                <a:solidFill>
                  <a:schemeClr val="tx2"/>
                </a:solidFill>
                <a:effectLst/>
                <a:latin typeface="等线" panose="02010600030101010101" pitchFamily="2" charset="-122"/>
                <a:ea typeface="等线" panose="02010600030101010101" pitchFamily="2" charset="-122"/>
                <a:cs typeface="Times New Roman" panose="02020603050405020304" pitchFamily="18" charset="0"/>
              </a:rPr>
              <a:t>Speech</a:t>
            </a:r>
            <a:r>
              <a:rPr lang="zh-CN" altLang="zh-CN" sz="1800" kern="100" dirty="0">
                <a:solidFill>
                  <a:schemeClr val="tx2"/>
                </a:solidFill>
                <a:effectLst/>
                <a:latin typeface="等线" panose="02010600030101010101" pitchFamily="2" charset="-122"/>
                <a:ea typeface="宋体" panose="02010600030101010101" pitchFamily="2" charset="-122"/>
                <a:cs typeface="Times New Roman" panose="02020603050405020304" pitchFamily="18" charset="0"/>
              </a:rPr>
              <a:t>）和视觉效果过（</a:t>
            </a:r>
            <a:r>
              <a:rPr lang="en-US" altLang="zh-CN" sz="1800" kern="100" dirty="0">
                <a:solidFill>
                  <a:schemeClr val="tx2"/>
                </a:solidFill>
                <a:effectLst/>
                <a:latin typeface="等线" panose="02010600030101010101" pitchFamily="2" charset="-122"/>
                <a:ea typeface="等线" panose="02010600030101010101" pitchFamily="2" charset="-122"/>
                <a:cs typeface="Times New Roman" panose="02020603050405020304" pitchFamily="18" charset="0"/>
              </a:rPr>
              <a:t>Visuals</a:t>
            </a:r>
            <a:r>
              <a:rPr lang="zh-CN" altLang="zh-CN" sz="1800" kern="100" dirty="0">
                <a:solidFill>
                  <a:schemeClr val="tx2"/>
                </a:solidFill>
                <a:effectLst/>
                <a:latin typeface="等线" panose="02010600030101010101" pitchFamily="2" charset="-122"/>
                <a:ea typeface="宋体" panose="02010600030101010101" pitchFamily="2" charset="-122"/>
                <a:cs typeface="Times New Roman" panose="02020603050405020304" pitchFamily="18" charset="0"/>
              </a:rPr>
              <a:t>），如图</a:t>
            </a:r>
            <a:r>
              <a:rPr lang="en-US" altLang="zh-CN" sz="1800" kern="100" dirty="0" smtClean="0">
                <a:solidFill>
                  <a:schemeClr val="tx2"/>
                </a:solidFill>
                <a:effectLst/>
                <a:latin typeface="等线" panose="02010600030101010101" pitchFamily="2" charset="-122"/>
                <a:ea typeface="等线" panose="02010600030101010101" pitchFamily="2" charset="-122"/>
                <a:cs typeface="Times New Roman" panose="02020603050405020304" pitchFamily="18" charset="0"/>
              </a:rPr>
              <a:t>3-16</a:t>
            </a:r>
            <a:r>
              <a:rPr lang="zh-CN" altLang="zh-CN" sz="1800" kern="100" dirty="0" smtClean="0">
                <a:solidFill>
                  <a:schemeClr val="tx2"/>
                </a:solidFill>
                <a:effectLst/>
                <a:latin typeface="等线" panose="02010600030101010101" pitchFamily="2" charset="-122"/>
                <a:ea typeface="宋体" panose="02010600030101010101" pitchFamily="2" charset="-122"/>
                <a:cs typeface="Times New Roman" panose="02020603050405020304" pitchFamily="18" charset="0"/>
              </a:rPr>
              <a:t>所</a:t>
            </a:r>
            <a:r>
              <a:rPr lang="zh-CN" altLang="zh-CN" sz="1800" kern="100" dirty="0">
                <a:solidFill>
                  <a:schemeClr val="tx2"/>
                </a:solidFill>
                <a:effectLst/>
                <a:latin typeface="等线" panose="02010600030101010101" pitchFamily="2" charset="-122"/>
                <a:ea typeface="宋体" panose="02010600030101010101" pitchFamily="2" charset="-122"/>
                <a:cs typeface="Times New Roman" panose="02020603050405020304" pitchFamily="18" charset="0"/>
              </a:rPr>
              <a:t>示。</a:t>
            </a:r>
            <a:r>
              <a:rPr lang="en-US" altLang="zh-CN" sz="1800" kern="100" dirty="0">
                <a:solidFill>
                  <a:schemeClr val="tx2"/>
                </a:solidFill>
                <a:effectLst/>
                <a:latin typeface="等线" panose="02010600030101010101" pitchFamily="2" charset="-122"/>
                <a:ea typeface="宋体" panose="02010600030101010101" pitchFamily="2" charset="-122"/>
                <a:cs typeface="Times New Roman" panose="02020603050405020304" pitchFamily="18" charset="0"/>
              </a:rPr>
              <a:t> </a:t>
            </a:r>
          </a:p>
          <a:p>
            <a:pPr indent="266700">
              <a:lnSpc>
                <a:spcPct val="110000"/>
              </a:lnSpc>
            </a:pPr>
            <a:r>
              <a:rPr lang="en-US" altLang="zh-CN" kern="100" dirty="0">
                <a:solidFill>
                  <a:schemeClr val="tx2"/>
                </a:solidFill>
                <a:latin typeface="等线" panose="02010600030101010101" pitchFamily="2" charset="-122"/>
                <a:cs typeface="Times New Roman" panose="02020603050405020304" pitchFamily="18" charset="0"/>
              </a:rPr>
              <a:t>   </a:t>
            </a:r>
            <a:r>
              <a:rPr lang="zh-CN" altLang="zh-CN" sz="1800" kern="100" dirty="0">
                <a:solidFill>
                  <a:schemeClr val="tx2"/>
                </a:solidFill>
                <a:effectLst/>
                <a:latin typeface="等线" panose="02010600030101010101" pitchFamily="2" charset="-122"/>
                <a:ea typeface="宋体" panose="02010600030101010101" pitchFamily="2" charset="-122"/>
                <a:cs typeface="Times New Roman" panose="02020603050405020304" pitchFamily="18" charset="0"/>
              </a:rPr>
              <a:t>在数据故事的叙述中，应根据受众特点及叙述场景的需要选用或搭配使用上述三个要素。</a:t>
            </a:r>
            <a:endParaRPr lang="zh-CN" altLang="zh-CN" sz="1800" kern="100" dirty="0">
              <a:solidFill>
                <a:schemeClr val="tx2"/>
              </a:solidFill>
              <a:effectLst/>
              <a:latin typeface="等线" panose="02010600030101010101" pitchFamily="2" charset="-122"/>
              <a:ea typeface="等线" panose="02010600030101010101" pitchFamily="2" charset="-122"/>
              <a:cs typeface="Times New Roman" panose="02020603050405020304" pitchFamily="18" charset="0"/>
            </a:endParaRPr>
          </a:p>
          <a:p>
            <a:pPr marL="342900" lvl="0" indent="-342900">
              <a:lnSpc>
                <a:spcPct val="110000"/>
              </a:lnSpc>
              <a:buFont typeface="Wingdings" panose="05000000000000000000" pitchFamily="2" charset="2"/>
              <a:buChar char=""/>
            </a:pPr>
            <a:r>
              <a:rPr lang="zh-CN" altLang="zh-CN" sz="1800" kern="100" dirty="0">
                <a:solidFill>
                  <a:schemeClr val="tx2"/>
                </a:solidFill>
                <a:effectLst/>
                <a:latin typeface="等线" panose="02010600030101010101" pitchFamily="2" charset="-122"/>
                <a:ea typeface="宋体" panose="02010600030101010101" pitchFamily="2" charset="-122"/>
                <a:cs typeface="Times New Roman" panose="02020603050405020304" pitchFamily="18" charset="0"/>
              </a:rPr>
              <a:t>文本（</a:t>
            </a:r>
            <a:r>
              <a:rPr lang="en-US" altLang="zh-CN" sz="1800" kern="100" dirty="0">
                <a:solidFill>
                  <a:schemeClr val="tx2"/>
                </a:solidFill>
                <a:effectLst/>
                <a:latin typeface="等线" panose="02010600030101010101" pitchFamily="2" charset="-122"/>
                <a:ea typeface="等线" panose="02010600030101010101" pitchFamily="2" charset="-122"/>
                <a:cs typeface="Times New Roman" panose="02020603050405020304" pitchFamily="18" charset="0"/>
              </a:rPr>
              <a:t>Text</a:t>
            </a:r>
            <a:r>
              <a:rPr lang="zh-CN" altLang="zh-CN" sz="1800" kern="100" dirty="0">
                <a:solidFill>
                  <a:schemeClr val="tx2"/>
                </a:solidFill>
                <a:effectLst/>
                <a:latin typeface="等线" panose="02010600030101010101" pitchFamily="2" charset="-122"/>
                <a:ea typeface="宋体" panose="02010600030101010101" pitchFamily="2" charset="-122"/>
                <a:cs typeface="Times New Roman" panose="02020603050405020304" pitchFamily="18" charset="0"/>
              </a:rPr>
              <a:t>）</a:t>
            </a:r>
            <a:endParaRPr lang="zh-CN" altLang="zh-CN" sz="1800" kern="100" dirty="0">
              <a:solidFill>
                <a:schemeClr val="tx2"/>
              </a:solidFill>
              <a:effectLst/>
              <a:latin typeface="等线" panose="02010600030101010101" pitchFamily="2" charset="-122"/>
              <a:ea typeface="等线" panose="02010600030101010101" pitchFamily="2" charset="-122"/>
              <a:cs typeface="Times New Roman" panose="02020603050405020304" pitchFamily="18" charset="0"/>
            </a:endParaRPr>
          </a:p>
          <a:p>
            <a:pPr marL="342900" lvl="0" indent="-342900">
              <a:lnSpc>
                <a:spcPct val="110000"/>
              </a:lnSpc>
              <a:buFont typeface="Wingdings" panose="05000000000000000000" pitchFamily="2" charset="2"/>
              <a:buChar char=""/>
            </a:pPr>
            <a:r>
              <a:rPr lang="zh-CN" altLang="zh-CN" sz="1800" kern="100" dirty="0">
                <a:solidFill>
                  <a:schemeClr val="tx2"/>
                </a:solidFill>
                <a:effectLst/>
                <a:latin typeface="等线" panose="02010600030101010101" pitchFamily="2" charset="-122"/>
                <a:ea typeface="宋体" panose="02010600030101010101" pitchFamily="2" charset="-122"/>
                <a:cs typeface="Times New Roman" panose="02020603050405020304" pitchFamily="18" charset="0"/>
              </a:rPr>
              <a:t>语音（</a:t>
            </a:r>
            <a:r>
              <a:rPr lang="en-US" altLang="zh-CN" sz="1800" kern="100" dirty="0">
                <a:solidFill>
                  <a:schemeClr val="tx2"/>
                </a:solidFill>
                <a:effectLst/>
                <a:latin typeface="等线" panose="02010600030101010101" pitchFamily="2" charset="-122"/>
                <a:ea typeface="等线" panose="02010600030101010101" pitchFamily="2" charset="-122"/>
                <a:cs typeface="Times New Roman" panose="02020603050405020304" pitchFamily="18" charset="0"/>
              </a:rPr>
              <a:t>Speech</a:t>
            </a:r>
            <a:r>
              <a:rPr lang="zh-CN" altLang="zh-CN" sz="1800" kern="100" dirty="0">
                <a:solidFill>
                  <a:schemeClr val="tx2"/>
                </a:solidFill>
                <a:effectLst/>
                <a:latin typeface="等线" panose="02010600030101010101" pitchFamily="2" charset="-122"/>
                <a:ea typeface="宋体" panose="02010600030101010101" pitchFamily="2" charset="-122"/>
                <a:cs typeface="Times New Roman" panose="02020603050405020304" pitchFamily="18" charset="0"/>
              </a:rPr>
              <a:t>）</a:t>
            </a:r>
            <a:endParaRPr lang="zh-CN" altLang="zh-CN" sz="1800" kern="100" dirty="0">
              <a:solidFill>
                <a:schemeClr val="tx2"/>
              </a:solidFill>
              <a:effectLst/>
              <a:latin typeface="等线" panose="02010600030101010101" pitchFamily="2" charset="-122"/>
              <a:ea typeface="等线" panose="02010600030101010101" pitchFamily="2" charset="-122"/>
              <a:cs typeface="Times New Roman" panose="02020603050405020304" pitchFamily="18" charset="0"/>
            </a:endParaRPr>
          </a:p>
          <a:p>
            <a:pPr marL="342900" lvl="0" indent="-342900">
              <a:lnSpc>
                <a:spcPct val="110000"/>
              </a:lnSpc>
              <a:buFont typeface="Wingdings" panose="05000000000000000000" pitchFamily="2" charset="2"/>
              <a:buChar char=""/>
            </a:pPr>
            <a:r>
              <a:rPr lang="zh-CN" altLang="zh-CN" sz="1800" kern="100" dirty="0">
                <a:solidFill>
                  <a:schemeClr val="tx2"/>
                </a:solidFill>
                <a:effectLst/>
                <a:latin typeface="等线" panose="02010600030101010101" pitchFamily="2" charset="-122"/>
                <a:ea typeface="宋体" panose="02010600030101010101" pitchFamily="2" charset="-122"/>
                <a:cs typeface="Times New Roman" panose="02020603050405020304" pitchFamily="18" charset="0"/>
              </a:rPr>
              <a:t>视觉效果（</a:t>
            </a:r>
            <a:r>
              <a:rPr lang="en-US" altLang="zh-CN" sz="1800" kern="100" dirty="0">
                <a:solidFill>
                  <a:schemeClr val="tx2"/>
                </a:solidFill>
                <a:effectLst/>
                <a:latin typeface="等线" panose="02010600030101010101" pitchFamily="2" charset="-122"/>
                <a:ea typeface="等线" panose="02010600030101010101" pitchFamily="2" charset="-122"/>
                <a:cs typeface="Times New Roman" panose="02020603050405020304" pitchFamily="18" charset="0"/>
              </a:rPr>
              <a:t>Visuals</a:t>
            </a:r>
            <a:r>
              <a:rPr lang="zh-CN" altLang="zh-CN" sz="1800" kern="100" dirty="0">
                <a:solidFill>
                  <a:schemeClr val="tx2"/>
                </a:solidFill>
                <a:effectLst/>
                <a:latin typeface="等线" panose="02010600030101010101" pitchFamily="2" charset="-122"/>
                <a:ea typeface="宋体" panose="02010600030101010101" pitchFamily="2" charset="-122"/>
                <a:cs typeface="Times New Roman" panose="02020603050405020304" pitchFamily="18" charset="0"/>
              </a:rPr>
              <a:t>）</a:t>
            </a:r>
            <a:endParaRPr lang="en-US" altLang="zh-CN" sz="1800" kern="100" dirty="0">
              <a:solidFill>
                <a:schemeClr val="tx2"/>
              </a:solidFill>
              <a:effectLst/>
              <a:latin typeface="等线" panose="02010600030101010101" pitchFamily="2" charset="-122"/>
              <a:ea typeface="宋体" panose="02010600030101010101" pitchFamily="2" charset="-122"/>
              <a:cs typeface="Times New Roman" panose="02020603050405020304" pitchFamily="18" charset="0"/>
            </a:endParaRPr>
          </a:p>
          <a:p>
            <a:pPr lvl="0">
              <a:lnSpc>
                <a:spcPct val="110000"/>
              </a:lnSpc>
            </a:pPr>
            <a:endParaRPr lang="en-US" altLang="zh-CN" sz="1800" kern="100" dirty="0">
              <a:effectLst/>
              <a:latin typeface="等线" panose="02010600030101010101" pitchFamily="2" charset="-122"/>
              <a:ea typeface="宋体" panose="02010600030101010101" pitchFamily="2" charset="-122"/>
              <a:cs typeface="Times New Roman" panose="02020603050405020304" pitchFamily="18" charset="0"/>
            </a:endParaRPr>
          </a:p>
          <a:p>
            <a:pPr lvl="0">
              <a:lnSpc>
                <a:spcPct val="110000"/>
              </a:lnSpc>
            </a:pPr>
            <a:r>
              <a:rPr lang="en-US" altLang="zh-CN" kern="100" dirty="0">
                <a:solidFill>
                  <a:schemeClr val="tx2"/>
                </a:solidFill>
                <a:latin typeface="等线" panose="02010600030101010101" pitchFamily="2" charset="-122"/>
                <a:cs typeface="Times New Roman" panose="02020603050405020304" pitchFamily="18" charset="0"/>
              </a:rPr>
              <a:t>      </a:t>
            </a:r>
            <a:r>
              <a:rPr lang="en-US" altLang="zh-CN" sz="1800" kern="100" dirty="0">
                <a:solidFill>
                  <a:schemeClr val="tx2"/>
                </a:solidFill>
                <a:effectLst/>
                <a:latin typeface="等线" panose="02010600030101010101" pitchFamily="2" charset="-122"/>
                <a:ea typeface="宋体" panose="02010600030101010101" pitchFamily="2" charset="-122"/>
                <a:cs typeface="Times New Roman" panose="02020603050405020304" pitchFamily="18" charset="0"/>
              </a:rPr>
              <a:t> </a:t>
            </a:r>
            <a:r>
              <a:rPr lang="zh-CN" altLang="zh-CN" sz="1800" kern="100" dirty="0">
                <a:solidFill>
                  <a:schemeClr val="tx2"/>
                </a:solidFill>
                <a:effectLst/>
                <a:latin typeface="等线" panose="02010600030101010101" pitchFamily="2" charset="-122"/>
                <a:ea typeface="宋体" panose="02010600030101010101" pitchFamily="2" charset="-122"/>
                <a:cs typeface="Times New Roman" panose="02020603050405020304" pitchFamily="18" charset="0"/>
              </a:rPr>
              <a:t>目前，</a:t>
            </a:r>
            <a:r>
              <a:rPr lang="en-US" altLang="zh-CN" sz="1800" kern="100" dirty="0">
                <a:solidFill>
                  <a:schemeClr val="tx2"/>
                </a:solidFill>
                <a:effectLst/>
                <a:latin typeface="等线" panose="02010600030101010101" pitchFamily="2" charset="-122"/>
                <a:ea typeface="等线" panose="02010600030101010101" pitchFamily="2" charset="-122"/>
                <a:cs typeface="Times New Roman" panose="02020603050405020304" pitchFamily="18" charset="0"/>
              </a:rPr>
              <a:t>Tableau</a:t>
            </a:r>
            <a:r>
              <a:rPr lang="zh-CN" altLang="zh-CN" sz="1800" kern="100" dirty="0">
                <a:solidFill>
                  <a:schemeClr val="tx2"/>
                </a:solidFill>
                <a:effectLst/>
                <a:latin typeface="等线" panose="02010600030101010101" pitchFamily="2" charset="-122"/>
                <a:ea typeface="宋体" panose="02010600030101010101" pitchFamily="2" charset="-122"/>
                <a:cs typeface="Times New Roman" panose="02020603050405020304" pitchFamily="18" charset="0"/>
              </a:rPr>
              <a:t>、</a:t>
            </a:r>
            <a:r>
              <a:rPr lang="en-US" altLang="zh-CN" sz="1800" kern="100" dirty="0" err="1">
                <a:solidFill>
                  <a:schemeClr val="tx2"/>
                </a:solidFill>
                <a:effectLst/>
                <a:latin typeface="等线" panose="02010600030101010101" pitchFamily="2" charset="-122"/>
                <a:ea typeface="等线" panose="02010600030101010101" pitchFamily="2" charset="-122"/>
                <a:cs typeface="Times New Roman" panose="02020603050405020304" pitchFamily="18" charset="0"/>
              </a:rPr>
              <a:t>PowerBI</a:t>
            </a:r>
            <a:r>
              <a:rPr lang="zh-CN" altLang="zh-CN" sz="1800" kern="100" dirty="0">
                <a:solidFill>
                  <a:schemeClr val="tx2"/>
                </a:solidFill>
                <a:effectLst/>
                <a:latin typeface="等线" panose="02010600030101010101" pitchFamily="2" charset="-122"/>
                <a:ea typeface="宋体" panose="02010600030101010101" pitchFamily="2" charset="-122"/>
                <a:cs typeface="Times New Roman" panose="02020603050405020304" pitchFamily="18" charset="0"/>
              </a:rPr>
              <a:t>、</a:t>
            </a:r>
            <a:r>
              <a:rPr lang="en-US" altLang="zh-CN" sz="1800" kern="100" dirty="0">
                <a:solidFill>
                  <a:schemeClr val="tx2"/>
                </a:solidFill>
                <a:effectLst/>
                <a:latin typeface="等线" panose="02010600030101010101" pitchFamily="2" charset="-122"/>
                <a:ea typeface="等线" panose="02010600030101010101" pitchFamily="2" charset="-122"/>
                <a:cs typeface="Times New Roman" panose="02020603050405020304" pitchFamily="18" charset="0"/>
              </a:rPr>
              <a:t>Qlik</a:t>
            </a:r>
            <a:r>
              <a:rPr lang="zh-CN" altLang="zh-CN" sz="1800" kern="100" dirty="0">
                <a:solidFill>
                  <a:schemeClr val="tx2"/>
                </a:solidFill>
                <a:effectLst/>
                <a:latin typeface="等线" panose="02010600030101010101" pitchFamily="2" charset="-122"/>
                <a:ea typeface="宋体" panose="02010600030101010101" pitchFamily="2" charset="-122"/>
                <a:cs typeface="Times New Roman" panose="02020603050405020304" pitchFamily="18" charset="0"/>
              </a:rPr>
              <a:t>等支持数据故事化的工具平台主要采用的是“视觉效果（</a:t>
            </a:r>
            <a:r>
              <a:rPr lang="en-US" altLang="zh-CN" sz="1800" kern="100" dirty="0">
                <a:solidFill>
                  <a:schemeClr val="tx2"/>
                </a:solidFill>
                <a:effectLst/>
                <a:latin typeface="等线" panose="02010600030101010101" pitchFamily="2" charset="-122"/>
                <a:ea typeface="等线" panose="02010600030101010101" pitchFamily="2" charset="-122"/>
                <a:cs typeface="Times New Roman" panose="02020603050405020304" pitchFamily="18" charset="0"/>
              </a:rPr>
              <a:t>Visuals</a:t>
            </a:r>
            <a:r>
              <a:rPr lang="zh-CN" altLang="zh-CN" sz="1800" kern="100" dirty="0">
                <a:solidFill>
                  <a:schemeClr val="tx2"/>
                </a:solidFill>
                <a:effectLst/>
                <a:latin typeface="等线" panose="02010600030101010101" pitchFamily="2" charset="-122"/>
                <a:ea typeface="宋体" panose="02010600030101010101" pitchFamily="2" charset="-122"/>
                <a:cs typeface="Times New Roman" panose="02020603050405020304" pitchFamily="18" charset="0"/>
              </a:rPr>
              <a:t>）为主，文本（</a:t>
            </a:r>
            <a:r>
              <a:rPr lang="en-US" altLang="zh-CN" sz="1800" kern="100" dirty="0">
                <a:solidFill>
                  <a:schemeClr val="tx2"/>
                </a:solidFill>
                <a:effectLst/>
                <a:latin typeface="等线" panose="02010600030101010101" pitchFamily="2" charset="-122"/>
                <a:ea typeface="等线" panose="02010600030101010101" pitchFamily="2" charset="-122"/>
                <a:cs typeface="Times New Roman" panose="02020603050405020304" pitchFamily="18" charset="0"/>
              </a:rPr>
              <a:t>Text</a:t>
            </a:r>
            <a:r>
              <a:rPr lang="zh-CN" altLang="zh-CN" sz="1800" kern="100" dirty="0">
                <a:solidFill>
                  <a:schemeClr val="tx2"/>
                </a:solidFill>
                <a:effectLst/>
                <a:latin typeface="等线" panose="02010600030101010101" pitchFamily="2" charset="-122"/>
                <a:ea typeface="宋体" panose="02010600030101010101" pitchFamily="2" charset="-122"/>
                <a:cs typeface="Times New Roman" panose="02020603050405020304" pitchFamily="18" charset="0"/>
              </a:rPr>
              <a:t>）为辅”的叙述方式，而语音（</a:t>
            </a:r>
            <a:r>
              <a:rPr lang="en-US" altLang="zh-CN" sz="1800" kern="100" dirty="0">
                <a:solidFill>
                  <a:schemeClr val="tx2"/>
                </a:solidFill>
                <a:effectLst/>
                <a:latin typeface="等线" panose="02010600030101010101" pitchFamily="2" charset="-122"/>
                <a:ea typeface="等线" panose="02010600030101010101" pitchFamily="2" charset="-122"/>
                <a:cs typeface="Times New Roman" panose="02020603050405020304" pitchFamily="18" charset="0"/>
              </a:rPr>
              <a:t>Speech</a:t>
            </a:r>
            <a:r>
              <a:rPr lang="zh-CN" altLang="zh-CN" sz="1800" kern="100" dirty="0">
                <a:solidFill>
                  <a:schemeClr val="tx2"/>
                </a:solidFill>
                <a:effectLst/>
                <a:latin typeface="等线" panose="02010600030101010101" pitchFamily="2" charset="-122"/>
                <a:ea typeface="宋体" panose="02010600030101010101" pitchFamily="2" charset="-122"/>
                <a:cs typeface="Times New Roman" panose="02020603050405020304" pitchFamily="18" charset="0"/>
              </a:rPr>
              <a:t>）方式的直接应用相对欠缺。</a:t>
            </a:r>
            <a:endParaRPr lang="zh-CN" altLang="zh-CN" sz="1800" kern="100" dirty="0">
              <a:solidFill>
                <a:schemeClr val="tx2"/>
              </a:solidFill>
              <a:effectLst/>
              <a:latin typeface="等线" panose="02010600030101010101" pitchFamily="2" charset="-122"/>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512050228"/>
      </p:ext>
    </p:extLst>
  </p:cSld>
  <p:clrMapOvr>
    <a:masterClrMapping/>
  </p:clrMapOvr>
  <p:transition>
    <p:blinds dir="vert"/>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179EC1DD-FD23-4874-916C-B164D3F38DE7}"/>
              </a:ext>
            </a:extLst>
          </p:cNvPr>
          <p:cNvSpPr txBox="1"/>
          <p:nvPr/>
        </p:nvSpPr>
        <p:spPr>
          <a:xfrm>
            <a:off x="839416" y="836712"/>
            <a:ext cx="9577064" cy="1200329"/>
          </a:xfrm>
          <a:prstGeom prst="rect">
            <a:avLst/>
          </a:prstGeom>
          <a:noFill/>
        </p:spPr>
        <p:txBody>
          <a:bodyPr wrap="square">
            <a:spAutoFit/>
          </a:bodyPr>
          <a:lstStyle/>
          <a:p>
            <a:pPr indent="266700">
              <a:lnSpc>
                <a:spcPct val="200000"/>
              </a:lnSpc>
            </a:pPr>
            <a:r>
              <a:rPr lang="en-US" altLang="zh-CN" sz="1800" kern="100" dirty="0">
                <a:solidFill>
                  <a:schemeClr val="tx2"/>
                </a:solidFill>
                <a:effectLst/>
                <a:latin typeface="等线" panose="02010600030101010101" pitchFamily="2" charset="-122"/>
                <a:ea typeface="宋体" panose="02010600030101010101" pitchFamily="2" charset="-122"/>
                <a:cs typeface="Times New Roman" panose="02020603050405020304" pitchFamily="18" charset="0"/>
              </a:rPr>
              <a:t>     </a:t>
            </a:r>
            <a:r>
              <a:rPr lang="zh-CN" altLang="zh-CN" sz="1800" kern="100" dirty="0">
                <a:solidFill>
                  <a:schemeClr val="tx2"/>
                </a:solidFill>
                <a:effectLst/>
                <a:latin typeface="等线" panose="02010600030101010101" pitchFamily="2" charset="-122"/>
                <a:ea typeface="宋体" panose="02010600030101010101" pitchFamily="2" charset="-122"/>
                <a:cs typeface="Times New Roman" panose="02020603050405020304" pitchFamily="18" charset="0"/>
              </a:rPr>
              <a:t>从故事的叙述者与受众之间的驱动关系看，数据故事的叙述者可采用的叙述方法有两种</a:t>
            </a:r>
            <a:r>
              <a:rPr lang="en-US" altLang="zh-CN" kern="100" dirty="0">
                <a:solidFill>
                  <a:schemeClr val="tx2"/>
                </a:solidFill>
                <a:latin typeface="等线" panose="02010600030101010101" pitchFamily="2" charset="-122"/>
                <a:cs typeface="Times New Roman" panose="02020603050405020304" pitchFamily="18" charset="0"/>
              </a:rPr>
              <a:t>——</a:t>
            </a:r>
            <a:r>
              <a:rPr lang="zh-CN" altLang="zh-CN" sz="1800" kern="100" dirty="0">
                <a:solidFill>
                  <a:schemeClr val="tx2"/>
                </a:solidFill>
                <a:effectLst/>
                <a:latin typeface="等线" panose="02010600030101010101" pitchFamily="2" charset="-122"/>
                <a:ea typeface="宋体" panose="02010600030101010101" pitchFamily="2" charset="-122"/>
                <a:cs typeface="Times New Roman" panose="02020603050405020304" pitchFamily="18" charset="0"/>
              </a:rPr>
              <a:t>叙述者驱动型叙述方法和受众驱动型叙述方法，如表</a:t>
            </a:r>
            <a:r>
              <a:rPr lang="en-US" altLang="zh-CN" sz="1800" kern="100" dirty="0" smtClean="0">
                <a:solidFill>
                  <a:schemeClr val="tx2"/>
                </a:solidFill>
                <a:effectLst/>
                <a:latin typeface="等线" panose="02010600030101010101" pitchFamily="2" charset="-122"/>
                <a:ea typeface="宋体" panose="02010600030101010101" pitchFamily="2" charset="-122"/>
                <a:cs typeface="Times New Roman" panose="02020603050405020304" pitchFamily="18" charset="0"/>
              </a:rPr>
              <a:t>3-6</a:t>
            </a:r>
            <a:r>
              <a:rPr lang="zh-CN" altLang="zh-CN" sz="1800" kern="100" dirty="0" smtClean="0">
                <a:solidFill>
                  <a:schemeClr val="tx2"/>
                </a:solidFill>
                <a:effectLst/>
                <a:latin typeface="等线" panose="02010600030101010101" pitchFamily="2" charset="-122"/>
                <a:ea typeface="宋体" panose="02010600030101010101" pitchFamily="2" charset="-122"/>
                <a:cs typeface="Times New Roman" panose="02020603050405020304" pitchFamily="18" charset="0"/>
              </a:rPr>
              <a:t>所</a:t>
            </a:r>
            <a:r>
              <a:rPr lang="zh-CN" altLang="zh-CN" sz="1800" kern="100" dirty="0">
                <a:solidFill>
                  <a:schemeClr val="tx2"/>
                </a:solidFill>
                <a:effectLst/>
                <a:latin typeface="等线" panose="02010600030101010101" pitchFamily="2" charset="-122"/>
                <a:ea typeface="宋体" panose="02010600030101010101" pitchFamily="2" charset="-122"/>
                <a:cs typeface="Times New Roman" panose="02020603050405020304" pitchFamily="18" charset="0"/>
              </a:rPr>
              <a:t>示。</a:t>
            </a:r>
            <a:endParaRPr lang="zh-CN" altLang="zh-CN" sz="1800" kern="100" dirty="0">
              <a:solidFill>
                <a:schemeClr val="tx2"/>
              </a:solidFill>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5" name="文本框 4">
            <a:extLst>
              <a:ext uri="{FF2B5EF4-FFF2-40B4-BE49-F238E27FC236}">
                <a16:creationId xmlns:a16="http://schemas.microsoft.com/office/drawing/2014/main" id="{6C562EB5-823A-4E71-8209-94E375122BF3}"/>
              </a:ext>
            </a:extLst>
          </p:cNvPr>
          <p:cNvSpPr txBox="1"/>
          <p:nvPr/>
        </p:nvSpPr>
        <p:spPr>
          <a:xfrm>
            <a:off x="2423592" y="2420888"/>
            <a:ext cx="6115050" cy="363176"/>
          </a:xfrm>
          <a:prstGeom prst="rect">
            <a:avLst/>
          </a:prstGeom>
          <a:noFill/>
        </p:spPr>
        <p:txBody>
          <a:bodyPr wrap="square">
            <a:spAutoFit/>
          </a:bodyPr>
          <a:lstStyle/>
          <a:p>
            <a:pPr indent="266700" algn="ctr">
              <a:lnSpc>
                <a:spcPct val="110000"/>
              </a:lnSpc>
            </a:pPr>
            <a:r>
              <a:rPr lang="zh-CN" altLang="zh-CN" sz="1600" kern="100" dirty="0">
                <a:solidFill>
                  <a:schemeClr val="accent1">
                    <a:lumMod val="75000"/>
                  </a:schemeClr>
                </a:solidFill>
                <a:effectLst/>
                <a:latin typeface="等线" panose="02010600030101010101" pitchFamily="2" charset="-122"/>
                <a:ea typeface="宋体" panose="02010600030101010101" pitchFamily="2" charset="-122"/>
                <a:cs typeface="Times New Roman" panose="02020603050405020304" pitchFamily="18" charset="0"/>
              </a:rPr>
              <a:t>表</a:t>
            </a:r>
            <a:r>
              <a:rPr lang="en-US" altLang="zh-CN" sz="1600" kern="100" dirty="0" smtClean="0">
                <a:solidFill>
                  <a:schemeClr val="accent1">
                    <a:lumMod val="75000"/>
                  </a:schemeClr>
                </a:solidFill>
                <a:effectLst/>
                <a:latin typeface="等线" panose="02010600030101010101" pitchFamily="2" charset="-122"/>
                <a:ea typeface="宋体" panose="02010600030101010101" pitchFamily="2" charset="-122"/>
                <a:cs typeface="Times New Roman" panose="02020603050405020304" pitchFamily="18" charset="0"/>
              </a:rPr>
              <a:t>3-6  </a:t>
            </a:r>
            <a:r>
              <a:rPr lang="zh-CN" altLang="zh-CN" sz="1600" kern="100" dirty="0">
                <a:solidFill>
                  <a:schemeClr val="accent1">
                    <a:lumMod val="75000"/>
                  </a:schemeClr>
                </a:solidFill>
                <a:effectLst/>
                <a:latin typeface="等线" panose="02010600030101010101" pitchFamily="2" charset="-122"/>
                <a:ea typeface="宋体" panose="02010600030101010101" pitchFamily="2" charset="-122"/>
                <a:cs typeface="Times New Roman" panose="02020603050405020304" pitchFamily="18" charset="0"/>
              </a:rPr>
              <a:t>数据故事的叙述方法</a:t>
            </a:r>
            <a:endParaRPr lang="zh-CN" altLang="zh-CN" sz="1600" kern="100" dirty="0">
              <a:solidFill>
                <a:schemeClr val="accent1">
                  <a:lumMod val="75000"/>
                </a:schemeClr>
              </a:solidFill>
              <a:effectLst/>
              <a:latin typeface="等线" panose="02010600030101010101" pitchFamily="2" charset="-122"/>
              <a:ea typeface="等线" panose="02010600030101010101" pitchFamily="2" charset="-122"/>
              <a:cs typeface="Times New Roman" panose="02020603050405020304" pitchFamily="18" charset="0"/>
            </a:endParaRPr>
          </a:p>
        </p:txBody>
      </p:sp>
      <p:graphicFrame>
        <p:nvGraphicFramePr>
          <p:cNvPr id="8" name="表格 7">
            <a:extLst>
              <a:ext uri="{FF2B5EF4-FFF2-40B4-BE49-F238E27FC236}">
                <a16:creationId xmlns:a16="http://schemas.microsoft.com/office/drawing/2014/main" id="{25CD6828-BD26-4C3D-A599-A06E316CC226}"/>
              </a:ext>
            </a:extLst>
          </p:cNvPr>
          <p:cNvGraphicFramePr>
            <a:graphicFrameLocks noGrp="1"/>
          </p:cNvGraphicFramePr>
          <p:nvPr>
            <p:extLst>
              <p:ext uri="{D42A27DB-BD31-4B8C-83A1-F6EECF244321}">
                <p14:modId xmlns:p14="http://schemas.microsoft.com/office/powerpoint/2010/main" val="935948178"/>
              </p:ext>
            </p:extLst>
          </p:nvPr>
        </p:nvGraphicFramePr>
        <p:xfrm>
          <a:off x="2639616" y="2924944"/>
          <a:ext cx="6264696" cy="1944217"/>
        </p:xfrm>
        <a:graphic>
          <a:graphicData uri="http://schemas.openxmlformats.org/drawingml/2006/table">
            <a:tbl>
              <a:tblPr firstRow="1" firstCol="1" bandRow="1">
                <a:tableStyleId>{5C22544A-7EE6-4342-B048-85BDC9FD1C3A}</a:tableStyleId>
              </a:tblPr>
              <a:tblGrid>
                <a:gridCol w="1909389">
                  <a:extLst>
                    <a:ext uri="{9D8B030D-6E8A-4147-A177-3AD203B41FA5}">
                      <a16:colId xmlns:a16="http://schemas.microsoft.com/office/drawing/2014/main" val="962142740"/>
                    </a:ext>
                  </a:extLst>
                </a:gridCol>
                <a:gridCol w="2123059">
                  <a:extLst>
                    <a:ext uri="{9D8B030D-6E8A-4147-A177-3AD203B41FA5}">
                      <a16:colId xmlns:a16="http://schemas.microsoft.com/office/drawing/2014/main" val="899349407"/>
                    </a:ext>
                  </a:extLst>
                </a:gridCol>
                <a:gridCol w="2232248">
                  <a:extLst>
                    <a:ext uri="{9D8B030D-6E8A-4147-A177-3AD203B41FA5}">
                      <a16:colId xmlns:a16="http://schemas.microsoft.com/office/drawing/2014/main" val="3627448816"/>
                    </a:ext>
                  </a:extLst>
                </a:gridCol>
              </a:tblGrid>
              <a:tr h="372513">
                <a:tc>
                  <a:txBody>
                    <a:bodyPr/>
                    <a:lstStyle/>
                    <a:p>
                      <a:pPr indent="228600">
                        <a:lnSpc>
                          <a:spcPct val="110000"/>
                        </a:lnSpc>
                      </a:pPr>
                      <a:r>
                        <a:rPr lang="en-US" sz="1600" kern="100" dirty="0">
                          <a:effectLst/>
                        </a:rPr>
                        <a:t> </a:t>
                      </a:r>
                      <a:endParaRPr lang="zh-CN" sz="20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indent="228600">
                        <a:lnSpc>
                          <a:spcPct val="110000"/>
                        </a:lnSpc>
                      </a:pPr>
                      <a:r>
                        <a:rPr lang="zh-CN" sz="1600" kern="100" dirty="0">
                          <a:effectLst/>
                        </a:rPr>
                        <a:t>叙述者驱动</a:t>
                      </a:r>
                      <a:endParaRPr lang="zh-CN" sz="20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indent="228600">
                        <a:lnSpc>
                          <a:spcPct val="110000"/>
                        </a:lnSpc>
                      </a:pPr>
                      <a:r>
                        <a:rPr lang="zh-CN" sz="1600" kern="100">
                          <a:effectLst/>
                        </a:rPr>
                        <a:t>受众驱动</a:t>
                      </a:r>
                      <a:endParaRPr lang="zh-CN" sz="20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979793768"/>
                  </a:ext>
                </a:extLst>
              </a:tr>
              <a:tr h="464611">
                <a:tc>
                  <a:txBody>
                    <a:bodyPr/>
                    <a:lstStyle/>
                    <a:p>
                      <a:pPr indent="228600">
                        <a:lnSpc>
                          <a:spcPct val="110000"/>
                        </a:lnSpc>
                      </a:pPr>
                      <a:r>
                        <a:rPr lang="zh-CN" sz="1600" kern="100" dirty="0">
                          <a:effectLst/>
                        </a:rPr>
                        <a:t>驱动方</a:t>
                      </a:r>
                      <a:endParaRPr lang="zh-CN" sz="20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indent="228600">
                        <a:lnSpc>
                          <a:spcPct val="110000"/>
                        </a:lnSpc>
                      </a:pPr>
                      <a:r>
                        <a:rPr lang="zh-CN" sz="1600" kern="100" dirty="0">
                          <a:effectLst/>
                        </a:rPr>
                        <a:t>叙述者</a:t>
                      </a:r>
                      <a:endParaRPr lang="zh-CN" sz="20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indent="228600">
                        <a:lnSpc>
                          <a:spcPct val="110000"/>
                        </a:lnSpc>
                      </a:pPr>
                      <a:r>
                        <a:rPr lang="zh-CN" sz="1600" kern="100" dirty="0">
                          <a:effectLst/>
                        </a:rPr>
                        <a:t>受众</a:t>
                      </a:r>
                      <a:endParaRPr lang="zh-CN" sz="20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43593533"/>
                  </a:ext>
                </a:extLst>
              </a:tr>
              <a:tr h="369031">
                <a:tc>
                  <a:txBody>
                    <a:bodyPr/>
                    <a:lstStyle/>
                    <a:p>
                      <a:pPr indent="228600">
                        <a:lnSpc>
                          <a:spcPct val="110000"/>
                        </a:lnSpc>
                      </a:pPr>
                      <a:r>
                        <a:rPr lang="zh-CN" sz="1600" kern="100">
                          <a:effectLst/>
                        </a:rPr>
                        <a:t>流程</a:t>
                      </a:r>
                      <a:endParaRPr lang="zh-CN" sz="20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indent="228600">
                        <a:lnSpc>
                          <a:spcPct val="110000"/>
                        </a:lnSpc>
                      </a:pPr>
                      <a:r>
                        <a:rPr lang="zh-CN" sz="1600" kern="100">
                          <a:effectLst/>
                        </a:rPr>
                        <a:t>线性</a:t>
                      </a:r>
                      <a:endParaRPr lang="zh-CN" sz="20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indent="228600">
                        <a:lnSpc>
                          <a:spcPct val="110000"/>
                        </a:lnSpc>
                      </a:pPr>
                      <a:r>
                        <a:rPr lang="zh-CN" sz="1600" kern="100" dirty="0">
                          <a:effectLst/>
                        </a:rPr>
                        <a:t>非线性</a:t>
                      </a:r>
                      <a:endParaRPr lang="zh-CN" sz="20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65680198"/>
                  </a:ext>
                </a:extLst>
              </a:tr>
              <a:tr h="369031">
                <a:tc>
                  <a:txBody>
                    <a:bodyPr/>
                    <a:lstStyle/>
                    <a:p>
                      <a:pPr indent="228600">
                        <a:lnSpc>
                          <a:spcPct val="110000"/>
                        </a:lnSpc>
                      </a:pPr>
                      <a:r>
                        <a:rPr lang="zh-CN" sz="1600" kern="100">
                          <a:effectLst/>
                        </a:rPr>
                        <a:t>信息量</a:t>
                      </a:r>
                      <a:endParaRPr lang="zh-CN" sz="20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indent="228600">
                        <a:lnSpc>
                          <a:spcPct val="110000"/>
                        </a:lnSpc>
                      </a:pPr>
                      <a:r>
                        <a:rPr lang="zh-CN" sz="1600" kern="100" dirty="0">
                          <a:effectLst/>
                        </a:rPr>
                        <a:t>固定</a:t>
                      </a:r>
                      <a:endParaRPr lang="zh-CN" sz="20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indent="228600">
                        <a:lnSpc>
                          <a:spcPct val="110000"/>
                        </a:lnSpc>
                      </a:pPr>
                      <a:r>
                        <a:rPr lang="zh-CN" sz="1600" kern="100" dirty="0">
                          <a:effectLst/>
                        </a:rPr>
                        <a:t>不固定</a:t>
                      </a:r>
                      <a:endParaRPr lang="zh-CN" sz="20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010198700"/>
                  </a:ext>
                </a:extLst>
              </a:tr>
              <a:tr h="369031">
                <a:tc>
                  <a:txBody>
                    <a:bodyPr/>
                    <a:lstStyle/>
                    <a:p>
                      <a:pPr indent="228600">
                        <a:lnSpc>
                          <a:spcPct val="110000"/>
                        </a:lnSpc>
                      </a:pPr>
                      <a:r>
                        <a:rPr lang="zh-CN" sz="1600" kern="100">
                          <a:effectLst/>
                        </a:rPr>
                        <a:t>与受众交互</a:t>
                      </a:r>
                      <a:endParaRPr lang="zh-CN" sz="20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indent="228600">
                        <a:lnSpc>
                          <a:spcPct val="110000"/>
                        </a:lnSpc>
                      </a:pPr>
                      <a:r>
                        <a:rPr lang="zh-CN" sz="1600" kern="100" dirty="0">
                          <a:effectLst/>
                        </a:rPr>
                        <a:t>少</a:t>
                      </a:r>
                      <a:endParaRPr lang="zh-CN" sz="20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indent="228600">
                        <a:lnSpc>
                          <a:spcPct val="110000"/>
                        </a:lnSpc>
                      </a:pPr>
                      <a:r>
                        <a:rPr lang="zh-CN" sz="1600" kern="100" dirty="0">
                          <a:effectLst/>
                        </a:rPr>
                        <a:t>多</a:t>
                      </a:r>
                      <a:endParaRPr lang="zh-CN" sz="20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677768461"/>
                  </a:ext>
                </a:extLst>
              </a:tr>
            </a:tbl>
          </a:graphicData>
        </a:graphic>
      </p:graphicFrame>
    </p:spTree>
    <p:extLst>
      <p:ext uri="{BB962C8B-B14F-4D97-AF65-F5344CB8AC3E}">
        <p14:creationId xmlns:p14="http://schemas.microsoft.com/office/powerpoint/2010/main" val="2279030817"/>
      </p:ext>
    </p:extLst>
  </p:cSld>
  <p:clrMapOvr>
    <a:masterClrMapping/>
  </p:clrMapOvr>
  <p:transition>
    <p:blinds dir="vert"/>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4"/>
          <p:cNvSpPr>
            <a:spLocks noGrp="1"/>
          </p:cNvSpPr>
          <p:nvPr>
            <p:ph type="body" sz="quarter" idx="14"/>
          </p:nvPr>
        </p:nvSpPr>
        <p:spPr>
          <a:xfrm>
            <a:off x="5595938" y="1"/>
            <a:ext cx="3498850" cy="214313"/>
          </a:xfrm>
          <a:ln w="9525"/>
        </p:spPr>
        <p:txBody>
          <a:bodyPr/>
          <a:lstStyle/>
          <a:p>
            <a:r>
              <a:rPr lang="zh-CN" altLang="en-US" dirty="0">
                <a:latin typeface="Arial" panose="020B0604020202020204" pitchFamily="34" charset="0"/>
                <a:cs typeface="Arial" panose="020B0604020202020204" pitchFamily="34" charset="0"/>
              </a:rPr>
              <a:t>►</a:t>
            </a:r>
            <a:r>
              <a:rPr lang="zh-CN" altLang="en-US" dirty="0"/>
              <a:t>结束</a:t>
            </a:r>
          </a:p>
        </p:txBody>
      </p:sp>
      <p:sp>
        <p:nvSpPr>
          <p:cNvPr id="13" name="文本占位符 4"/>
          <p:cNvSpPr>
            <a:spLocks noGrp="1"/>
          </p:cNvSpPr>
          <p:nvPr>
            <p:ph type="body" sz="quarter" idx="13"/>
          </p:nvPr>
        </p:nvSpPr>
        <p:spPr>
          <a:xfrm>
            <a:off x="0" y="0"/>
            <a:ext cx="4416491" cy="260648"/>
          </a:xfrm>
          <a:ln w="9525"/>
        </p:spPr>
        <p:txBody>
          <a:bodyPr/>
          <a:lstStyle/>
          <a:p>
            <a:r>
              <a:rPr lang="zh-CN" altLang="en-US" dirty="0"/>
              <a:t>▼专题</a:t>
            </a:r>
            <a:r>
              <a:rPr lang="en-US" altLang="zh-CN" dirty="0"/>
              <a:t>【2.1</a:t>
            </a:r>
            <a:r>
              <a:rPr lang="zh-CN" altLang="en-US" dirty="0"/>
              <a:t>大数据技术与工具</a:t>
            </a:r>
            <a:r>
              <a:rPr lang="en-US" altLang="zh-CN" dirty="0"/>
              <a:t>】</a:t>
            </a:r>
            <a:endParaRPr lang="zh-CN" altLang="en-US" dirty="0"/>
          </a:p>
        </p:txBody>
      </p:sp>
      <p:pic>
        <p:nvPicPr>
          <p:cNvPr id="14" name="Picture 20" descr="thankyou">
            <a:extLst>
              <a:ext uri="{FF2B5EF4-FFF2-40B4-BE49-F238E27FC236}">
                <a16:creationId xmlns:a16="http://schemas.microsoft.com/office/drawing/2014/main" id="{772C0EA8-B7BA-44F6-9264-746CD44787F8}"/>
              </a:ext>
            </a:extLst>
          </p:cNvPr>
          <p:cNvPicPr>
            <a:picLocks noChangeAspect="1" noChangeArrowheads="1"/>
          </p:cNvPicPr>
          <p:nvPr/>
        </p:nvPicPr>
        <p:blipFill>
          <a:blip r:embed="rId2"/>
          <a:srcRect/>
          <a:stretch>
            <a:fillRect/>
          </a:stretch>
        </p:blipFill>
        <p:spPr bwMode="auto">
          <a:xfrm>
            <a:off x="3863752" y="692696"/>
            <a:ext cx="3960043" cy="2658574"/>
          </a:xfrm>
          <a:prstGeom prst="rect">
            <a:avLst/>
          </a:prstGeom>
          <a:noFill/>
          <a:ln w="9525">
            <a:noFill/>
            <a:miter lim="800000"/>
            <a:headEnd/>
            <a:tailEnd/>
          </a:ln>
        </p:spPr>
      </p:pic>
      <p:pic>
        <p:nvPicPr>
          <p:cNvPr id="15" name="图片 14">
            <a:extLst>
              <a:ext uri="{FF2B5EF4-FFF2-40B4-BE49-F238E27FC236}">
                <a16:creationId xmlns:a16="http://schemas.microsoft.com/office/drawing/2014/main" id="{0260D4FD-7CDE-4CC7-99D2-D63AACBC9F7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19901" y="3991128"/>
            <a:ext cx="1992430" cy="1992430"/>
          </a:xfrm>
          <a:prstGeom prst="rect">
            <a:avLst/>
          </a:prstGeom>
        </p:spPr>
      </p:pic>
      <p:sp>
        <p:nvSpPr>
          <p:cNvPr id="16" name="文本框 15">
            <a:extLst>
              <a:ext uri="{FF2B5EF4-FFF2-40B4-BE49-F238E27FC236}">
                <a16:creationId xmlns:a16="http://schemas.microsoft.com/office/drawing/2014/main" id="{41523161-23BC-42F6-A937-FC978656EAD3}"/>
              </a:ext>
            </a:extLst>
          </p:cNvPr>
          <p:cNvSpPr txBox="1"/>
          <p:nvPr/>
        </p:nvSpPr>
        <p:spPr>
          <a:xfrm flipH="1">
            <a:off x="4020022" y="6145409"/>
            <a:ext cx="1575916" cy="276999"/>
          </a:xfrm>
          <a:prstGeom prst="rect">
            <a:avLst/>
          </a:prstGeom>
          <a:noFill/>
        </p:spPr>
        <p:txBody>
          <a:bodyPr wrap="square" rtlCol="0">
            <a:spAutoFit/>
          </a:bodyPr>
          <a:lstStyle/>
          <a:p>
            <a:pPr algn="ctr"/>
            <a:r>
              <a:rPr lang="zh-CN" altLang="en-US" sz="1200" dirty="0"/>
              <a:t>教学支撑平台</a:t>
            </a:r>
          </a:p>
        </p:txBody>
      </p:sp>
      <p:sp>
        <p:nvSpPr>
          <p:cNvPr id="17" name="文本框 16">
            <a:extLst>
              <a:ext uri="{FF2B5EF4-FFF2-40B4-BE49-F238E27FC236}">
                <a16:creationId xmlns:a16="http://schemas.microsoft.com/office/drawing/2014/main" id="{198ABA2A-5D21-400A-8D27-072165B42AAD}"/>
              </a:ext>
            </a:extLst>
          </p:cNvPr>
          <p:cNvSpPr txBox="1"/>
          <p:nvPr/>
        </p:nvSpPr>
        <p:spPr>
          <a:xfrm>
            <a:off x="6776976" y="4122127"/>
            <a:ext cx="2093637" cy="1754326"/>
          </a:xfrm>
          <a:prstGeom prst="rect">
            <a:avLst/>
          </a:prstGeom>
          <a:solidFill>
            <a:schemeClr val="accent5">
              <a:lumMod val="2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pPr algn="ctr"/>
            <a:endParaRPr lang="en-US" altLang="zh-CN" dirty="0"/>
          </a:p>
          <a:p>
            <a:pPr algn="ctr"/>
            <a:r>
              <a:rPr lang="en-US" altLang="zh-CN" dirty="0" err="1"/>
              <a:t>chaolemen</a:t>
            </a:r>
            <a:endParaRPr lang="en-US" altLang="zh-CN" dirty="0"/>
          </a:p>
          <a:p>
            <a:pPr algn="ctr"/>
            <a:endParaRPr lang="en-US" altLang="zh-CN" dirty="0"/>
          </a:p>
          <a:p>
            <a:pPr algn="ctr"/>
            <a:r>
              <a:rPr lang="en-US" altLang="zh-CN" dirty="0"/>
              <a:t>@</a:t>
            </a:r>
          </a:p>
          <a:p>
            <a:pPr algn="ctr"/>
            <a:endParaRPr lang="en-US" altLang="zh-CN" dirty="0"/>
          </a:p>
          <a:p>
            <a:pPr algn="ctr"/>
            <a:r>
              <a:rPr lang="en-US" altLang="zh-CN" dirty="0"/>
              <a:t>ruc.edu.cn</a:t>
            </a:r>
          </a:p>
        </p:txBody>
      </p:sp>
      <p:sp>
        <p:nvSpPr>
          <p:cNvPr id="18" name="文本框 17">
            <a:extLst>
              <a:ext uri="{FF2B5EF4-FFF2-40B4-BE49-F238E27FC236}">
                <a16:creationId xmlns:a16="http://schemas.microsoft.com/office/drawing/2014/main" id="{4A4FFE2B-583A-4DAE-9553-37A1C93449BC}"/>
              </a:ext>
            </a:extLst>
          </p:cNvPr>
          <p:cNvSpPr txBox="1"/>
          <p:nvPr/>
        </p:nvSpPr>
        <p:spPr>
          <a:xfrm flipH="1">
            <a:off x="1345218" y="6145409"/>
            <a:ext cx="1575916" cy="276999"/>
          </a:xfrm>
          <a:prstGeom prst="rect">
            <a:avLst/>
          </a:prstGeom>
          <a:noFill/>
        </p:spPr>
        <p:txBody>
          <a:bodyPr wrap="square" rtlCol="0">
            <a:spAutoFit/>
          </a:bodyPr>
          <a:lstStyle/>
          <a:p>
            <a:pPr algn="ctr"/>
            <a:r>
              <a:rPr lang="zh-CN" altLang="en-US" sz="1200" dirty="0"/>
              <a:t>参考书目</a:t>
            </a:r>
          </a:p>
        </p:txBody>
      </p:sp>
      <p:sp>
        <p:nvSpPr>
          <p:cNvPr id="19" name="文本框 18">
            <a:extLst>
              <a:ext uri="{FF2B5EF4-FFF2-40B4-BE49-F238E27FC236}">
                <a16:creationId xmlns:a16="http://schemas.microsoft.com/office/drawing/2014/main" id="{42CA064C-EB74-42DE-B908-D82AC2EC74FB}"/>
              </a:ext>
            </a:extLst>
          </p:cNvPr>
          <p:cNvSpPr txBox="1"/>
          <p:nvPr/>
        </p:nvSpPr>
        <p:spPr>
          <a:xfrm flipH="1">
            <a:off x="7035836" y="6153836"/>
            <a:ext cx="1575916" cy="276999"/>
          </a:xfrm>
          <a:prstGeom prst="rect">
            <a:avLst/>
          </a:prstGeom>
          <a:noFill/>
        </p:spPr>
        <p:txBody>
          <a:bodyPr wrap="square" rtlCol="0">
            <a:spAutoFit/>
          </a:bodyPr>
          <a:lstStyle/>
          <a:p>
            <a:pPr algn="ctr"/>
            <a:r>
              <a:rPr lang="zh-CN" altLang="en-US" sz="1200" dirty="0"/>
              <a:t>主讲人联系方式</a:t>
            </a:r>
          </a:p>
        </p:txBody>
      </p:sp>
      <p:graphicFrame>
        <p:nvGraphicFramePr>
          <p:cNvPr id="20" name="内容占位符 9">
            <a:extLst>
              <a:ext uri="{FF2B5EF4-FFF2-40B4-BE49-F238E27FC236}">
                <a16:creationId xmlns:a16="http://schemas.microsoft.com/office/drawing/2014/main" id="{F5343FD2-C718-4898-9591-E82881CBECF7}"/>
              </a:ext>
            </a:extLst>
          </p:cNvPr>
          <p:cNvGraphicFramePr>
            <a:graphicFrameLocks noGrp="1"/>
          </p:cNvGraphicFramePr>
          <p:nvPr>
            <p:ph idx="1"/>
            <p:extLst>
              <p:ext uri="{D42A27DB-BD31-4B8C-83A1-F6EECF244321}">
                <p14:modId xmlns:p14="http://schemas.microsoft.com/office/powerpoint/2010/main" val="2037301247"/>
              </p:ext>
            </p:extLst>
          </p:nvPr>
        </p:nvGraphicFramePr>
        <p:xfrm>
          <a:off x="787720" y="3906284"/>
          <a:ext cx="2690912" cy="218601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21" name="图片 20">
            <a:extLst>
              <a:ext uri="{FF2B5EF4-FFF2-40B4-BE49-F238E27FC236}">
                <a16:creationId xmlns:a16="http://schemas.microsoft.com/office/drawing/2014/main" id="{F4ECFF00-9FFD-40EA-A875-9B2FFD43BBD3}"/>
              </a:ext>
            </a:extLst>
          </p:cNvPr>
          <p:cNvPicPr>
            <a:picLocks noChangeAspect="1"/>
          </p:cNvPicPr>
          <p:nvPr/>
        </p:nvPicPr>
        <p:blipFill rotWithShape="1">
          <a:blip r:embed="rId9" cstate="print">
            <a:extLst>
              <a:ext uri="{28A0092B-C50C-407E-A947-70E740481C1C}">
                <a14:useLocalDpi xmlns:a14="http://schemas.microsoft.com/office/drawing/2010/main" val="0"/>
              </a:ext>
            </a:extLst>
          </a:blip>
          <a:srcRect l="21962" t="40550" r="21962" b="27951"/>
          <a:stretch/>
        </p:blipFill>
        <p:spPr>
          <a:xfrm>
            <a:off x="9480376" y="4021715"/>
            <a:ext cx="1926242" cy="1926241"/>
          </a:xfrm>
          <a:prstGeom prst="rect">
            <a:avLst/>
          </a:prstGeom>
        </p:spPr>
      </p:pic>
      <p:sp>
        <p:nvSpPr>
          <p:cNvPr id="22" name="文本框 21">
            <a:extLst>
              <a:ext uri="{FF2B5EF4-FFF2-40B4-BE49-F238E27FC236}">
                <a16:creationId xmlns:a16="http://schemas.microsoft.com/office/drawing/2014/main" id="{FD93B8D2-ED47-45CB-92B4-BA018587E363}"/>
              </a:ext>
            </a:extLst>
          </p:cNvPr>
          <p:cNvSpPr txBox="1"/>
          <p:nvPr/>
        </p:nvSpPr>
        <p:spPr>
          <a:xfrm flipH="1">
            <a:off x="9710640" y="6108433"/>
            <a:ext cx="1575916" cy="276999"/>
          </a:xfrm>
          <a:prstGeom prst="rect">
            <a:avLst/>
          </a:prstGeom>
          <a:noFill/>
        </p:spPr>
        <p:txBody>
          <a:bodyPr wrap="square" rtlCol="0">
            <a:spAutoFit/>
          </a:bodyPr>
          <a:lstStyle/>
          <a:p>
            <a:pPr algn="ctr"/>
            <a:r>
              <a:rPr lang="zh-CN" altLang="en-US" sz="1200" dirty="0"/>
              <a:t>主讲人微信</a:t>
            </a:r>
          </a:p>
        </p:txBody>
      </p:sp>
      <p:sp>
        <p:nvSpPr>
          <p:cNvPr id="2" name="文本框 1">
            <a:extLst>
              <a:ext uri="{FF2B5EF4-FFF2-40B4-BE49-F238E27FC236}">
                <a16:creationId xmlns:a16="http://schemas.microsoft.com/office/drawing/2014/main" id="{6EC1E143-4E46-457F-8862-189E91FFD9EE}"/>
              </a:ext>
            </a:extLst>
          </p:cNvPr>
          <p:cNvSpPr txBox="1"/>
          <p:nvPr/>
        </p:nvSpPr>
        <p:spPr>
          <a:xfrm>
            <a:off x="976918" y="4124484"/>
            <a:ext cx="1944216" cy="1815882"/>
          </a:xfrm>
          <a:prstGeom prst="rect">
            <a:avLst/>
          </a:prstGeom>
        </p:spPr>
        <p:style>
          <a:lnRef idx="1">
            <a:schemeClr val="accent1"/>
          </a:lnRef>
          <a:fillRef idx="3">
            <a:schemeClr val="accent1"/>
          </a:fillRef>
          <a:effectRef idx="2">
            <a:schemeClr val="accent1"/>
          </a:effectRef>
          <a:fontRef idx="minor">
            <a:schemeClr val="lt1"/>
          </a:fontRef>
        </p:style>
        <p:txBody>
          <a:bodyPr wrap="square" rtlCol="0">
            <a:spAutoFit/>
          </a:bodyPr>
          <a:lstStyle/>
          <a:p>
            <a:pPr lvl="0" rtl="0"/>
            <a:r>
              <a:rPr lang="zh-CN" altLang="en-US" sz="1400" dirty="0"/>
              <a:t>数据故事化</a:t>
            </a:r>
            <a:endParaRPr lang="en-US" altLang="zh-CN" sz="1400" dirty="0"/>
          </a:p>
          <a:p>
            <a:pPr lvl="0" rtl="0"/>
            <a:endParaRPr lang="en-US" altLang="zh-CN" sz="1400" dirty="0"/>
          </a:p>
          <a:p>
            <a:pPr lvl="0" rtl="0"/>
            <a:r>
              <a:rPr lang="zh-CN" altLang="zh-CN" sz="1400" dirty="0"/>
              <a:t>朝乐门</a:t>
            </a:r>
            <a:endParaRPr lang="en-US" altLang="zh-CN" sz="1400" dirty="0"/>
          </a:p>
          <a:p>
            <a:pPr lvl="0" rtl="0"/>
            <a:endParaRPr lang="en-US" altLang="zh-CN" sz="1400" dirty="0"/>
          </a:p>
          <a:p>
            <a:pPr lvl="0" rtl="0"/>
            <a:r>
              <a:rPr lang="zh-CN" altLang="en-US" sz="1400" dirty="0"/>
              <a:t>电子工业出版社</a:t>
            </a:r>
            <a:endParaRPr lang="en-US" altLang="zh-CN" sz="1400" dirty="0"/>
          </a:p>
          <a:p>
            <a:pPr lvl="0" rtl="0"/>
            <a:endParaRPr lang="en-US" altLang="zh-CN" sz="1400" dirty="0"/>
          </a:p>
          <a:p>
            <a:pPr lvl="0" rtl="0"/>
            <a:r>
              <a:rPr lang="en-US" altLang="zh-CN" sz="1400" dirty="0"/>
              <a:t>2022</a:t>
            </a:r>
            <a:endParaRPr lang="zh-CN" altLang="zh-CN" sz="1400" dirty="0"/>
          </a:p>
          <a:p>
            <a:endParaRPr lang="zh-CN" altLang="en-US" sz="1400" dirty="0"/>
          </a:p>
        </p:txBody>
      </p:sp>
    </p:spTree>
    <p:extLst>
      <p:ext uri="{BB962C8B-B14F-4D97-AF65-F5344CB8AC3E}">
        <p14:creationId xmlns:p14="http://schemas.microsoft.com/office/powerpoint/2010/main" val="659834923"/>
      </p:ext>
    </p:extLst>
  </p:cSld>
  <p:clrMapOvr>
    <a:masterClrMapping/>
  </p:clrMapOvr>
  <p:transition>
    <p:blinds dir="ver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图片 16" descr="形状&#10;&#10;低可信度描述已自动生成"/>
          <p:cNvPicPr/>
          <p:nvPr/>
        </p:nvPicPr>
        <p:blipFill>
          <a:blip r:embed="rId3" cstate="print">
            <a:extLst>
              <a:ext uri="{28A0092B-C50C-407E-A947-70E740481C1C}">
                <a14:useLocalDpi xmlns:a14="http://schemas.microsoft.com/office/drawing/2010/main" val="0"/>
              </a:ext>
            </a:extLst>
          </a:blip>
          <a:stretch>
            <a:fillRect/>
          </a:stretch>
        </p:blipFill>
        <p:spPr>
          <a:xfrm>
            <a:off x="3554750" y="1124744"/>
            <a:ext cx="4053418" cy="2686531"/>
          </a:xfrm>
          <a:prstGeom prst="rect">
            <a:avLst/>
          </a:prstGeom>
        </p:spPr>
      </p:pic>
      <p:sp>
        <p:nvSpPr>
          <p:cNvPr id="14" name="矩形 13"/>
          <p:cNvSpPr/>
          <p:nvPr/>
        </p:nvSpPr>
        <p:spPr>
          <a:xfrm>
            <a:off x="4073385" y="4123205"/>
            <a:ext cx="3506182" cy="377860"/>
          </a:xfrm>
          <a:prstGeom prst="rect">
            <a:avLst/>
          </a:prstGeom>
        </p:spPr>
        <p:txBody>
          <a:bodyPr wrap="square">
            <a:spAutoFit/>
          </a:bodyPr>
          <a:lstStyle/>
          <a:p>
            <a:pPr indent="269240" algn="ctr">
              <a:lnSpc>
                <a:spcPct val="110000"/>
              </a:lnSpc>
              <a:spcAft>
                <a:spcPts val="0"/>
              </a:spcAft>
            </a:pPr>
            <a:r>
              <a:rPr lang="zh-CN" altLang="zh-CN" kern="100" dirty="0">
                <a:solidFill>
                  <a:schemeClr val="accent1">
                    <a:lumMod val="75000"/>
                  </a:schemeClr>
                </a:solidFill>
                <a:latin typeface="等线" panose="02010600030101010101" pitchFamily="2" charset="-122"/>
                <a:cs typeface="Times New Roman" panose="02020603050405020304" pitchFamily="18" charset="0"/>
              </a:rPr>
              <a:t>图</a:t>
            </a:r>
            <a:r>
              <a:rPr lang="en-US" altLang="zh-CN" kern="100" dirty="0">
                <a:solidFill>
                  <a:schemeClr val="accent1">
                    <a:lumMod val="75000"/>
                  </a:schemeClr>
                </a:solidFill>
                <a:latin typeface="等线" panose="02010600030101010101" pitchFamily="2" charset="-122"/>
                <a:cs typeface="Times New Roman" panose="02020603050405020304" pitchFamily="18" charset="0"/>
              </a:rPr>
              <a:t>3-1 </a:t>
            </a:r>
            <a:r>
              <a:rPr lang="zh-CN" altLang="zh-CN" kern="100" dirty="0">
                <a:solidFill>
                  <a:schemeClr val="accent1">
                    <a:lumMod val="75000"/>
                  </a:schemeClr>
                </a:solidFill>
                <a:latin typeface="等线" panose="02010600030101010101" pitchFamily="2" charset="-122"/>
                <a:cs typeface="Times New Roman" panose="02020603050405020304" pitchFamily="18" charset="0"/>
              </a:rPr>
              <a:t>数据模型的组成要素</a:t>
            </a:r>
            <a:endParaRPr lang="zh-CN" altLang="zh-CN" sz="1800" kern="100" dirty="0">
              <a:solidFill>
                <a:schemeClr val="accent1">
                  <a:lumMod val="75000"/>
                </a:schemeClr>
              </a:solidFill>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2" name="圆角矩形 1"/>
          <p:cNvSpPr/>
          <p:nvPr/>
        </p:nvSpPr>
        <p:spPr>
          <a:xfrm>
            <a:off x="2783632" y="5013176"/>
            <a:ext cx="6552728" cy="1152128"/>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zh-CN" dirty="0">
                <a:latin typeface="Times New Roman" panose="02020603050405020304" pitchFamily="18" charset="0"/>
                <a:cs typeface="Times New Roman" panose="02020603050405020304" pitchFamily="18" charset="0"/>
              </a:rPr>
              <a:t>内容为王，但情境才是神（</a:t>
            </a:r>
            <a:r>
              <a:rPr lang="en-US" altLang="zh-CN" dirty="0">
                <a:latin typeface="Times New Roman" panose="02020603050405020304" pitchFamily="18" charset="0"/>
                <a:cs typeface="Times New Roman" panose="02020603050405020304" pitchFamily="18" charset="0"/>
              </a:rPr>
              <a:t>Content is king, but context is God.</a:t>
            </a:r>
            <a:r>
              <a:rPr lang="zh-CN" altLang="zh-CN" dirty="0">
                <a:latin typeface="Times New Roman" panose="02020603050405020304" pitchFamily="18" charset="0"/>
                <a:cs typeface="Times New Roman" panose="02020603050405020304" pitchFamily="18" charset="0"/>
              </a:rPr>
              <a:t>） </a:t>
            </a:r>
          </a:p>
          <a:p>
            <a:endParaRPr lang="en-US" altLang="zh-CN" dirty="0">
              <a:latin typeface="Times New Roman" panose="02020603050405020304" pitchFamily="18" charset="0"/>
              <a:cs typeface="Times New Roman" panose="02020603050405020304" pitchFamily="18" charset="0"/>
            </a:endParaRPr>
          </a:p>
          <a:p>
            <a:pPr algn="r"/>
            <a:r>
              <a:rPr lang="zh-CN" altLang="zh-CN"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Gary </a:t>
            </a:r>
            <a:r>
              <a:rPr lang="en-US" altLang="zh-CN" dirty="0" err="1">
                <a:latin typeface="Times New Roman" panose="02020603050405020304" pitchFamily="18" charset="0"/>
                <a:cs typeface="Times New Roman" panose="02020603050405020304" pitchFamily="18" charset="0"/>
              </a:rPr>
              <a:t>Vaynerchuk</a:t>
            </a:r>
            <a:r>
              <a:rPr lang="zh-CN" altLang="zh-CN" dirty="0">
                <a:latin typeface="Times New Roman" panose="02020603050405020304" pitchFamily="18" charset="0"/>
                <a:cs typeface="Times New Roman" panose="02020603050405020304" pitchFamily="18" charset="0"/>
              </a:rPr>
              <a:t>（著名社交媒体作家）</a:t>
            </a:r>
          </a:p>
        </p:txBody>
      </p:sp>
    </p:spTree>
    <p:extLst>
      <p:ext uri="{BB962C8B-B14F-4D97-AF65-F5344CB8AC3E}">
        <p14:creationId xmlns:p14="http://schemas.microsoft.com/office/powerpoint/2010/main" val="831906051"/>
      </p:ext>
    </p:extLst>
  </p:cSld>
  <p:clrMapOvr>
    <a:masterClrMapping/>
  </p:clrMapOvr>
  <p:transition>
    <p:blinds dir="ver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ctrTitle"/>
          </p:nvPr>
        </p:nvSpPr>
        <p:spPr/>
        <p:txBody>
          <a:bodyPr/>
          <a:lstStyle/>
          <a:p>
            <a:r>
              <a:rPr lang="en-US" altLang="zh-CN" sz="4800" dirty="0"/>
              <a:t>3.2 </a:t>
            </a:r>
            <a:r>
              <a:rPr lang="zh-CN" altLang="zh-CN" sz="4800" dirty="0"/>
              <a:t>数据故事</a:t>
            </a:r>
            <a:r>
              <a:rPr lang="zh-CN" altLang="en-US" sz="4800" dirty="0"/>
              <a:t>化的原则</a:t>
            </a:r>
          </a:p>
        </p:txBody>
      </p:sp>
      <p:sp>
        <p:nvSpPr>
          <p:cNvPr id="7" name="副标题 6"/>
          <p:cNvSpPr>
            <a:spLocks noGrp="1"/>
          </p:cNvSpPr>
          <p:nvPr>
            <p:ph type="subTitle" idx="1"/>
          </p:nvPr>
        </p:nvSpPr>
        <p:spPr>
          <a:xfrm>
            <a:off x="3935760" y="4077072"/>
            <a:ext cx="4320480" cy="1752600"/>
          </a:xfrm>
        </p:spPr>
        <p:txBody>
          <a:bodyPr/>
          <a:lstStyle/>
          <a:p>
            <a:r>
              <a:rPr lang="en-US" altLang="zh-CN" sz="2000" dirty="0">
                <a:solidFill>
                  <a:schemeClr val="bg1">
                    <a:lumMod val="50000"/>
                  </a:schemeClr>
                </a:solidFill>
              </a:rPr>
              <a:t>▲3.1</a:t>
            </a:r>
            <a:r>
              <a:rPr lang="zh-CN" altLang="en-US" sz="2000" dirty="0">
                <a:solidFill>
                  <a:schemeClr val="bg1">
                    <a:lumMod val="50000"/>
                  </a:schemeClr>
                </a:solidFill>
              </a:rPr>
              <a:t>数据故事的要素</a:t>
            </a:r>
            <a:endParaRPr lang="en-US" altLang="zh-CN" sz="2000" dirty="0">
              <a:solidFill>
                <a:schemeClr val="bg1">
                  <a:lumMod val="50000"/>
                </a:schemeClr>
              </a:solidFill>
            </a:endParaRPr>
          </a:p>
          <a:p>
            <a:endParaRPr lang="en-US" altLang="zh-CN" sz="2000" dirty="0">
              <a:solidFill>
                <a:schemeClr val="bg1">
                  <a:lumMod val="50000"/>
                </a:schemeClr>
              </a:solidFill>
            </a:endParaRPr>
          </a:p>
          <a:p>
            <a:r>
              <a:rPr lang="en-US" altLang="zh-CN" sz="2000" dirty="0"/>
              <a:t>▼3.3</a:t>
            </a:r>
            <a:r>
              <a:rPr lang="zh-CN" altLang="en-US" sz="2000" dirty="0"/>
              <a:t>数据故事化的流程</a:t>
            </a:r>
          </a:p>
        </p:txBody>
      </p:sp>
    </p:spTree>
    <p:extLst>
      <p:ext uri="{BB962C8B-B14F-4D97-AF65-F5344CB8AC3E}">
        <p14:creationId xmlns:p14="http://schemas.microsoft.com/office/powerpoint/2010/main" val="536129275"/>
      </p:ext>
    </p:extLst>
  </p:cSld>
  <p:clrMapOvr>
    <a:masterClrMapping/>
  </p:clrMapOvr>
  <p:transition>
    <p:blinds dir="ver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a:extLst>
              <a:ext uri="{FF2B5EF4-FFF2-40B4-BE49-F238E27FC236}">
                <a16:creationId xmlns:a16="http://schemas.microsoft.com/office/drawing/2014/main" id="{F59926DF-3CFF-4112-B0CB-80218CCEACED}"/>
              </a:ext>
            </a:extLst>
          </p:cNvPr>
          <p:cNvSpPr txBox="1">
            <a:spLocks/>
          </p:cNvSpPr>
          <p:nvPr/>
        </p:nvSpPr>
        <p:spPr>
          <a:xfrm>
            <a:off x="191344" y="428940"/>
            <a:ext cx="6192688" cy="391938"/>
          </a:xfrm>
          <a:prstGeom prst="rect">
            <a:avLst/>
          </a:prstGeom>
        </p:spPr>
        <p:txBody>
          <a:bodyPr/>
          <a:lstStyle>
            <a:lvl1pPr algn="ctr" rtl="0" eaLnBrk="0" fontAlgn="base" hangingPunct="0">
              <a:spcBef>
                <a:spcPct val="0"/>
              </a:spcBef>
              <a:spcAft>
                <a:spcPct val="0"/>
              </a:spcAft>
              <a:defRPr sz="36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a:lstStyle>
          <a:p>
            <a:r>
              <a:rPr lang="zh-CN" altLang="zh-CN" sz="2000" kern="0" dirty="0">
                <a:latin typeface="+mn-ea"/>
                <a:ea typeface="+mn-ea"/>
              </a:rPr>
              <a:t>数据的故事化描述应遵循以下基本原则（表</a:t>
            </a:r>
            <a:r>
              <a:rPr lang="en-US" altLang="zh-CN" sz="2000" kern="0" dirty="0">
                <a:latin typeface="+mn-ea"/>
                <a:ea typeface="+mn-ea"/>
              </a:rPr>
              <a:t>3-1</a:t>
            </a:r>
            <a:r>
              <a:rPr lang="zh-CN" altLang="zh-CN" sz="2000" kern="0" dirty="0">
                <a:latin typeface="+mn-ea"/>
                <a:ea typeface="+mn-ea"/>
              </a:rPr>
              <a:t>）</a:t>
            </a:r>
            <a:r>
              <a:rPr lang="zh-CN" altLang="zh-CN" kern="0" dirty="0"/>
              <a:t>：</a:t>
            </a:r>
            <a:endParaRPr lang="zh-CN" altLang="en-US" kern="0" dirty="0"/>
          </a:p>
        </p:txBody>
      </p:sp>
      <p:sp>
        <p:nvSpPr>
          <p:cNvPr id="7" name="矩形 6">
            <a:extLst>
              <a:ext uri="{FF2B5EF4-FFF2-40B4-BE49-F238E27FC236}">
                <a16:creationId xmlns:a16="http://schemas.microsoft.com/office/drawing/2014/main" id="{B136206C-72EA-473C-85A2-9EC87AFDA5B6}"/>
              </a:ext>
            </a:extLst>
          </p:cNvPr>
          <p:cNvSpPr/>
          <p:nvPr/>
        </p:nvSpPr>
        <p:spPr>
          <a:xfrm>
            <a:off x="4256854" y="1147331"/>
            <a:ext cx="3775393" cy="307777"/>
          </a:xfrm>
          <a:prstGeom prst="rect">
            <a:avLst/>
          </a:prstGeom>
        </p:spPr>
        <p:txBody>
          <a:bodyPr wrap="none">
            <a:spAutoFit/>
          </a:bodyPr>
          <a:lstStyle/>
          <a:p>
            <a:r>
              <a:rPr lang="zh-CN" altLang="zh-CN" sz="1400" dirty="0">
                <a:solidFill>
                  <a:schemeClr val="accent1">
                    <a:lumMod val="75000"/>
                  </a:schemeClr>
                </a:solidFill>
                <a:latin typeface="+mn-ea"/>
                <a:ea typeface="+mn-ea"/>
                <a:cs typeface="Times New Roman" panose="02020603050405020304" pitchFamily="18" charset="0"/>
              </a:rPr>
              <a:t>表</a:t>
            </a:r>
            <a:r>
              <a:rPr lang="en-US" altLang="zh-CN" sz="1400" dirty="0">
                <a:solidFill>
                  <a:schemeClr val="accent1">
                    <a:lumMod val="75000"/>
                  </a:schemeClr>
                </a:solidFill>
                <a:latin typeface="+mn-ea"/>
                <a:ea typeface="+mn-ea"/>
                <a:cs typeface="Times New Roman" panose="02020603050405020304" pitchFamily="18" charset="0"/>
              </a:rPr>
              <a:t>3-1 </a:t>
            </a:r>
            <a:r>
              <a:rPr lang="zh-CN" altLang="zh-CN" sz="1400" dirty="0">
                <a:solidFill>
                  <a:schemeClr val="accent1">
                    <a:lumMod val="75000"/>
                  </a:schemeClr>
                </a:solidFill>
                <a:latin typeface="+mn-ea"/>
                <a:ea typeface="+mn-ea"/>
                <a:cs typeface="Times New Roman" panose="02020603050405020304" pitchFamily="18" charset="0"/>
              </a:rPr>
              <a:t>数据故事化中的“应该”与“不应该”</a:t>
            </a:r>
            <a:endParaRPr lang="zh-CN" altLang="en-US" sz="1400" dirty="0">
              <a:solidFill>
                <a:schemeClr val="accent1">
                  <a:lumMod val="75000"/>
                </a:schemeClr>
              </a:solidFill>
              <a:latin typeface="+mn-ea"/>
              <a:ea typeface="+mn-ea"/>
            </a:endParaRPr>
          </a:p>
        </p:txBody>
      </p:sp>
      <p:graphicFrame>
        <p:nvGraphicFramePr>
          <p:cNvPr id="8" name="内容占位符 5">
            <a:extLst>
              <a:ext uri="{FF2B5EF4-FFF2-40B4-BE49-F238E27FC236}">
                <a16:creationId xmlns:a16="http://schemas.microsoft.com/office/drawing/2014/main" id="{5CD92459-B8DA-4DEA-9825-D9CF9247F5A0}"/>
              </a:ext>
            </a:extLst>
          </p:cNvPr>
          <p:cNvGraphicFramePr>
            <a:graphicFrameLocks/>
          </p:cNvGraphicFramePr>
          <p:nvPr>
            <p:extLst>
              <p:ext uri="{D42A27DB-BD31-4B8C-83A1-F6EECF244321}">
                <p14:modId xmlns:p14="http://schemas.microsoft.com/office/powerpoint/2010/main" val="727408034"/>
              </p:ext>
            </p:extLst>
          </p:nvPr>
        </p:nvGraphicFramePr>
        <p:xfrm>
          <a:off x="1379475" y="1504529"/>
          <a:ext cx="9433048" cy="4467019"/>
        </p:xfrm>
        <a:graphic>
          <a:graphicData uri="http://schemas.openxmlformats.org/drawingml/2006/table">
            <a:tbl>
              <a:tblPr firstRow="1" firstCol="1" bandRow="1">
                <a:tableStyleId>{5C22544A-7EE6-4342-B048-85BDC9FD1C3A}</a:tableStyleId>
              </a:tblPr>
              <a:tblGrid>
                <a:gridCol w="1693419">
                  <a:extLst>
                    <a:ext uri="{9D8B030D-6E8A-4147-A177-3AD203B41FA5}">
                      <a16:colId xmlns:a16="http://schemas.microsoft.com/office/drawing/2014/main" val="3942096031"/>
                    </a:ext>
                  </a:extLst>
                </a:gridCol>
                <a:gridCol w="3773218">
                  <a:extLst>
                    <a:ext uri="{9D8B030D-6E8A-4147-A177-3AD203B41FA5}">
                      <a16:colId xmlns:a16="http://schemas.microsoft.com/office/drawing/2014/main" val="384570952"/>
                    </a:ext>
                  </a:extLst>
                </a:gridCol>
                <a:gridCol w="3966411">
                  <a:extLst>
                    <a:ext uri="{9D8B030D-6E8A-4147-A177-3AD203B41FA5}">
                      <a16:colId xmlns:a16="http://schemas.microsoft.com/office/drawing/2014/main" val="3288504017"/>
                    </a:ext>
                  </a:extLst>
                </a:gridCol>
              </a:tblGrid>
              <a:tr h="420885">
                <a:tc>
                  <a:txBody>
                    <a:bodyPr/>
                    <a:lstStyle/>
                    <a:p>
                      <a:pPr indent="229235" algn="ctr">
                        <a:lnSpc>
                          <a:spcPct val="110000"/>
                        </a:lnSpc>
                        <a:spcAft>
                          <a:spcPts val="0"/>
                        </a:spcAft>
                      </a:pPr>
                      <a:r>
                        <a:rPr lang="zh-CN" sz="1400" kern="100" dirty="0">
                          <a:effectLst/>
                          <a:latin typeface="+mn-ea"/>
                          <a:ea typeface="+mn-ea"/>
                        </a:rPr>
                        <a:t>原则</a:t>
                      </a:r>
                      <a:endParaRPr lang="zh-CN" sz="1400" kern="100" dirty="0">
                        <a:effectLst/>
                        <a:latin typeface="+mn-ea"/>
                        <a:ea typeface="+mn-ea"/>
                        <a:cs typeface="Times New Roman" panose="02020603050405020304" pitchFamily="18" charset="0"/>
                      </a:endParaRPr>
                    </a:p>
                  </a:txBody>
                  <a:tcPr marL="68580" marR="68580" marT="0" marB="0" anchor="ctr"/>
                </a:tc>
                <a:tc>
                  <a:txBody>
                    <a:bodyPr/>
                    <a:lstStyle/>
                    <a:p>
                      <a:pPr indent="229235" algn="ctr">
                        <a:lnSpc>
                          <a:spcPct val="110000"/>
                        </a:lnSpc>
                        <a:spcAft>
                          <a:spcPts val="0"/>
                        </a:spcAft>
                      </a:pPr>
                      <a:r>
                        <a:rPr lang="zh-CN" sz="1400" kern="100" dirty="0">
                          <a:effectLst/>
                          <a:latin typeface="+mn-ea"/>
                          <a:ea typeface="+mn-ea"/>
                        </a:rPr>
                        <a:t>应该</a:t>
                      </a:r>
                      <a:endParaRPr lang="zh-CN" sz="1400" kern="100" dirty="0">
                        <a:effectLst/>
                        <a:latin typeface="+mn-ea"/>
                        <a:ea typeface="+mn-ea"/>
                        <a:cs typeface="Times New Roman" panose="02020603050405020304" pitchFamily="18" charset="0"/>
                      </a:endParaRPr>
                    </a:p>
                  </a:txBody>
                  <a:tcPr marL="68580" marR="68580" marT="0" marB="0" anchor="ctr"/>
                </a:tc>
                <a:tc>
                  <a:txBody>
                    <a:bodyPr/>
                    <a:lstStyle/>
                    <a:p>
                      <a:pPr indent="229235" algn="ctr">
                        <a:lnSpc>
                          <a:spcPct val="110000"/>
                        </a:lnSpc>
                        <a:spcAft>
                          <a:spcPts val="0"/>
                        </a:spcAft>
                      </a:pPr>
                      <a:r>
                        <a:rPr lang="zh-CN" sz="1400" kern="100" dirty="0">
                          <a:effectLst/>
                          <a:latin typeface="+mn-ea"/>
                          <a:ea typeface="+mn-ea"/>
                        </a:rPr>
                        <a:t>不应该</a:t>
                      </a:r>
                      <a:endParaRPr lang="zh-CN" sz="1400" kern="100" dirty="0">
                        <a:effectLst/>
                        <a:latin typeface="+mn-ea"/>
                        <a:ea typeface="+mn-ea"/>
                        <a:cs typeface="Times New Roman" panose="02020603050405020304" pitchFamily="18" charset="0"/>
                      </a:endParaRPr>
                    </a:p>
                  </a:txBody>
                  <a:tcPr marL="68580" marR="68580" marT="0" marB="0" anchor="ctr"/>
                </a:tc>
                <a:extLst>
                  <a:ext uri="{0D108BD9-81ED-4DB2-BD59-A6C34878D82A}">
                    <a16:rowId xmlns:a16="http://schemas.microsoft.com/office/drawing/2014/main" val="4115922626"/>
                  </a:ext>
                </a:extLst>
              </a:tr>
              <a:tr h="590120">
                <a:tc>
                  <a:txBody>
                    <a:bodyPr/>
                    <a:lstStyle/>
                    <a:p>
                      <a:pPr indent="0" algn="l">
                        <a:lnSpc>
                          <a:spcPct val="110000"/>
                        </a:lnSpc>
                        <a:spcAft>
                          <a:spcPts val="0"/>
                        </a:spcAft>
                      </a:pPr>
                      <a:r>
                        <a:rPr lang="zh-CN" sz="1400" kern="0" dirty="0">
                          <a:effectLst/>
                          <a:latin typeface="+mn-ea"/>
                          <a:ea typeface="+mn-ea"/>
                        </a:rPr>
                        <a:t>忠于原始数据原则</a:t>
                      </a:r>
                      <a:endParaRPr lang="zh-CN" sz="1400" kern="100" dirty="0">
                        <a:effectLst/>
                        <a:latin typeface="+mn-ea"/>
                        <a:ea typeface="+mn-ea"/>
                        <a:cs typeface="Times New Roman" panose="02020603050405020304" pitchFamily="18" charset="0"/>
                      </a:endParaRPr>
                    </a:p>
                  </a:txBody>
                  <a:tcPr marL="68580" marR="68580" marT="0" marB="0" anchor="ctr"/>
                </a:tc>
                <a:tc>
                  <a:txBody>
                    <a:bodyPr/>
                    <a:lstStyle/>
                    <a:p>
                      <a:pPr indent="0" algn="l">
                        <a:lnSpc>
                          <a:spcPct val="110000"/>
                        </a:lnSpc>
                        <a:spcAft>
                          <a:spcPts val="0"/>
                        </a:spcAft>
                      </a:pPr>
                      <a:r>
                        <a:rPr lang="zh-CN" sz="1400" kern="0" dirty="0">
                          <a:effectLst/>
                          <a:latin typeface="+mn-ea"/>
                          <a:ea typeface="+mn-ea"/>
                        </a:rPr>
                        <a:t>忠于原始数据的前提下，生动地叙述故事</a:t>
                      </a:r>
                      <a:endParaRPr lang="zh-CN" sz="1400" kern="100" dirty="0">
                        <a:effectLst/>
                        <a:latin typeface="+mn-ea"/>
                        <a:ea typeface="+mn-ea"/>
                        <a:cs typeface="Times New Roman" panose="02020603050405020304" pitchFamily="18" charset="0"/>
                      </a:endParaRPr>
                    </a:p>
                  </a:txBody>
                  <a:tcPr marL="68580" marR="68580" marT="0" marB="0" anchor="ctr"/>
                </a:tc>
                <a:tc>
                  <a:txBody>
                    <a:bodyPr/>
                    <a:lstStyle/>
                    <a:p>
                      <a:pPr indent="0" algn="l">
                        <a:lnSpc>
                          <a:spcPct val="110000"/>
                        </a:lnSpc>
                        <a:spcAft>
                          <a:spcPts val="0"/>
                        </a:spcAft>
                      </a:pPr>
                      <a:r>
                        <a:rPr lang="zh-CN" sz="1400" kern="0">
                          <a:effectLst/>
                          <a:latin typeface="+mn-ea"/>
                          <a:ea typeface="+mn-ea"/>
                        </a:rPr>
                        <a:t>为了故事的“生动性”，扭曲或捏造原始数据</a:t>
                      </a:r>
                      <a:endParaRPr lang="zh-CN" sz="1400" kern="100">
                        <a:effectLst/>
                        <a:latin typeface="+mn-ea"/>
                        <a:ea typeface="+mn-ea"/>
                        <a:cs typeface="Times New Roman" panose="02020603050405020304" pitchFamily="18" charset="0"/>
                      </a:endParaRPr>
                    </a:p>
                  </a:txBody>
                  <a:tcPr marL="68580" marR="68580" marT="0" marB="0" anchor="ctr"/>
                </a:tc>
                <a:extLst>
                  <a:ext uri="{0D108BD9-81ED-4DB2-BD59-A6C34878D82A}">
                    <a16:rowId xmlns:a16="http://schemas.microsoft.com/office/drawing/2014/main" val="3181949729"/>
                  </a:ext>
                </a:extLst>
              </a:tr>
              <a:tr h="466868">
                <a:tc>
                  <a:txBody>
                    <a:bodyPr/>
                    <a:lstStyle/>
                    <a:p>
                      <a:pPr indent="0" algn="l">
                        <a:lnSpc>
                          <a:spcPct val="110000"/>
                        </a:lnSpc>
                        <a:spcAft>
                          <a:spcPts val="0"/>
                        </a:spcAft>
                      </a:pPr>
                      <a:r>
                        <a:rPr lang="zh-CN" sz="1400" kern="0" dirty="0">
                          <a:effectLst/>
                          <a:latin typeface="+mn-ea"/>
                          <a:ea typeface="+mn-ea"/>
                        </a:rPr>
                        <a:t>设定共同情景原则</a:t>
                      </a:r>
                      <a:endParaRPr lang="zh-CN" sz="1400" kern="100" dirty="0">
                        <a:effectLst/>
                        <a:latin typeface="+mn-ea"/>
                        <a:ea typeface="+mn-ea"/>
                        <a:cs typeface="Times New Roman" panose="02020603050405020304" pitchFamily="18" charset="0"/>
                      </a:endParaRPr>
                    </a:p>
                  </a:txBody>
                  <a:tcPr marL="68580" marR="68580" marT="0" marB="0" anchor="ctr"/>
                </a:tc>
                <a:tc>
                  <a:txBody>
                    <a:bodyPr/>
                    <a:lstStyle/>
                    <a:p>
                      <a:pPr marL="0" marR="0" lvl="0" indent="0" algn="l" defTabSz="914400" rtl="0" eaLnBrk="1" fontAlgn="auto" latinLnBrk="0" hangingPunct="1">
                        <a:lnSpc>
                          <a:spcPct val="110000"/>
                        </a:lnSpc>
                        <a:spcBef>
                          <a:spcPts val="0"/>
                        </a:spcBef>
                        <a:spcAft>
                          <a:spcPts val="0"/>
                        </a:spcAft>
                        <a:buClrTx/>
                        <a:buSzTx/>
                        <a:buFontTx/>
                        <a:buNone/>
                        <a:tabLst/>
                        <a:defRPr/>
                      </a:pPr>
                      <a:r>
                        <a:rPr lang="zh-CN" altLang="zh-CN" sz="1400" kern="0" dirty="0">
                          <a:effectLst/>
                          <a:latin typeface="+mn-ea"/>
                          <a:ea typeface="+mn-ea"/>
                        </a:rPr>
                        <a:t>设定与目标受众相同或相似情景</a:t>
                      </a:r>
                      <a:endParaRPr lang="zh-CN" altLang="zh-CN" sz="1400" kern="100" dirty="0">
                        <a:effectLst/>
                        <a:latin typeface="+mn-ea"/>
                        <a:ea typeface="+mn-ea"/>
                        <a:cs typeface="Times New Roman" panose="02020603050405020304" pitchFamily="18" charset="0"/>
                      </a:endParaRPr>
                    </a:p>
                  </a:txBody>
                  <a:tcPr marL="68580" marR="68580" marT="0" marB="0" anchor="ctr"/>
                </a:tc>
                <a:tc>
                  <a:txBody>
                    <a:bodyPr/>
                    <a:lstStyle/>
                    <a:p>
                      <a:pPr indent="0" algn="l">
                        <a:lnSpc>
                          <a:spcPct val="110000"/>
                        </a:lnSpc>
                        <a:spcAft>
                          <a:spcPts val="0"/>
                        </a:spcAft>
                      </a:pPr>
                      <a:r>
                        <a:rPr lang="zh-CN" sz="1400" kern="0" dirty="0">
                          <a:effectLst/>
                          <a:latin typeface="+mn-ea"/>
                          <a:ea typeface="+mn-ea"/>
                        </a:rPr>
                        <a:t>受众在故事中仅仅看到了自己，而没有看到你带来的新信息或知识</a:t>
                      </a:r>
                      <a:endParaRPr lang="zh-CN" sz="1400" kern="100" dirty="0">
                        <a:effectLst/>
                        <a:latin typeface="+mn-ea"/>
                        <a:ea typeface="+mn-ea"/>
                        <a:cs typeface="Times New Roman" panose="02020603050405020304" pitchFamily="18" charset="0"/>
                      </a:endParaRPr>
                    </a:p>
                  </a:txBody>
                  <a:tcPr marL="68580" marR="68580" marT="0" marB="0" anchor="ctr"/>
                </a:tc>
                <a:extLst>
                  <a:ext uri="{0D108BD9-81ED-4DB2-BD59-A6C34878D82A}">
                    <a16:rowId xmlns:a16="http://schemas.microsoft.com/office/drawing/2014/main" val="3446139833"/>
                  </a:ext>
                </a:extLst>
              </a:tr>
              <a:tr h="700302">
                <a:tc>
                  <a:txBody>
                    <a:bodyPr/>
                    <a:lstStyle/>
                    <a:p>
                      <a:pPr indent="0" algn="l">
                        <a:lnSpc>
                          <a:spcPct val="110000"/>
                        </a:lnSpc>
                        <a:spcAft>
                          <a:spcPts val="0"/>
                        </a:spcAft>
                      </a:pPr>
                      <a:r>
                        <a:rPr lang="zh-CN" sz="1400" kern="0" dirty="0">
                          <a:effectLst/>
                          <a:latin typeface="+mn-ea"/>
                          <a:ea typeface="+mn-ea"/>
                        </a:rPr>
                        <a:t>体验式叙述原则</a:t>
                      </a:r>
                      <a:endParaRPr lang="zh-CN" sz="1400" kern="100" dirty="0">
                        <a:effectLst/>
                        <a:latin typeface="+mn-ea"/>
                        <a:ea typeface="+mn-ea"/>
                        <a:cs typeface="Times New Roman" panose="02020603050405020304" pitchFamily="18" charset="0"/>
                      </a:endParaRPr>
                    </a:p>
                  </a:txBody>
                  <a:tcPr marL="68580" marR="68580" marT="0" marB="0" anchor="ctr"/>
                </a:tc>
                <a:tc>
                  <a:txBody>
                    <a:bodyPr/>
                    <a:lstStyle/>
                    <a:p>
                      <a:pPr indent="0" algn="l">
                        <a:lnSpc>
                          <a:spcPct val="110000"/>
                        </a:lnSpc>
                        <a:spcAft>
                          <a:spcPts val="0"/>
                        </a:spcAft>
                      </a:pPr>
                      <a:r>
                        <a:rPr lang="zh-CN" sz="1400" kern="0" dirty="0">
                          <a:effectLst/>
                          <a:latin typeface="+mn-ea"/>
                          <a:ea typeface="+mn-ea"/>
                        </a:rPr>
                        <a:t>确保在故事中嵌入了叙述者自己亲身的经历、</a:t>
                      </a:r>
                      <a:r>
                        <a:rPr lang="en-US" altLang="zh-CN" sz="1400" kern="0" dirty="0">
                          <a:effectLst/>
                          <a:latin typeface="+mn-ea"/>
                          <a:ea typeface="+mn-ea"/>
                        </a:rPr>
                        <a:t>  </a:t>
                      </a:r>
                      <a:r>
                        <a:rPr lang="zh-CN" sz="1400" kern="0" dirty="0">
                          <a:effectLst/>
                          <a:latin typeface="+mn-ea"/>
                          <a:ea typeface="+mn-ea"/>
                        </a:rPr>
                        <a:t>知识和思考，设置一些与目标受众不断交互</a:t>
                      </a:r>
                      <a:endParaRPr lang="zh-CN" sz="1400" kern="100" dirty="0">
                        <a:effectLst/>
                        <a:latin typeface="+mn-ea"/>
                        <a:ea typeface="+mn-ea"/>
                        <a:cs typeface="Times New Roman" panose="02020603050405020304" pitchFamily="18" charset="0"/>
                      </a:endParaRPr>
                    </a:p>
                  </a:txBody>
                  <a:tcPr marL="68580" marR="68580" marT="0" marB="0" anchor="ctr"/>
                </a:tc>
                <a:tc>
                  <a:txBody>
                    <a:bodyPr/>
                    <a:lstStyle/>
                    <a:p>
                      <a:pPr indent="0" algn="l">
                        <a:lnSpc>
                          <a:spcPct val="110000"/>
                        </a:lnSpc>
                        <a:spcAft>
                          <a:spcPts val="0"/>
                        </a:spcAft>
                      </a:pPr>
                      <a:r>
                        <a:rPr lang="zh-CN" sz="1400" kern="0">
                          <a:effectLst/>
                          <a:latin typeface="+mn-ea"/>
                          <a:ea typeface="+mn-ea"/>
                        </a:rPr>
                        <a:t>在故事中，既看不到叙述人，也不涉及到受众</a:t>
                      </a:r>
                      <a:endParaRPr lang="zh-CN" sz="1400" kern="100">
                        <a:effectLst/>
                        <a:latin typeface="+mn-ea"/>
                        <a:ea typeface="+mn-ea"/>
                        <a:cs typeface="Times New Roman" panose="02020603050405020304" pitchFamily="18" charset="0"/>
                      </a:endParaRPr>
                    </a:p>
                  </a:txBody>
                  <a:tcPr marL="68580" marR="68580" marT="0" marB="0" anchor="ctr"/>
                </a:tc>
                <a:extLst>
                  <a:ext uri="{0D108BD9-81ED-4DB2-BD59-A6C34878D82A}">
                    <a16:rowId xmlns:a16="http://schemas.microsoft.com/office/drawing/2014/main" val="1177981107"/>
                  </a:ext>
                </a:extLst>
              </a:tr>
              <a:tr h="685896">
                <a:tc>
                  <a:txBody>
                    <a:bodyPr/>
                    <a:lstStyle/>
                    <a:p>
                      <a:pPr indent="0" algn="l">
                        <a:lnSpc>
                          <a:spcPct val="110000"/>
                        </a:lnSpc>
                        <a:spcAft>
                          <a:spcPts val="0"/>
                        </a:spcAft>
                      </a:pPr>
                      <a:r>
                        <a:rPr lang="zh-CN" sz="1400" kern="0">
                          <a:effectLst/>
                          <a:latin typeface="+mn-ea"/>
                          <a:ea typeface="+mn-ea"/>
                        </a:rPr>
                        <a:t>个性化定制原则</a:t>
                      </a:r>
                      <a:endParaRPr lang="zh-CN" sz="1400" kern="100">
                        <a:effectLst/>
                        <a:latin typeface="+mn-ea"/>
                        <a:ea typeface="+mn-ea"/>
                        <a:cs typeface="Times New Roman" panose="02020603050405020304" pitchFamily="18" charset="0"/>
                      </a:endParaRPr>
                    </a:p>
                  </a:txBody>
                  <a:tcPr marL="68580" marR="68580" marT="0" marB="0" anchor="ctr"/>
                </a:tc>
                <a:tc>
                  <a:txBody>
                    <a:bodyPr/>
                    <a:lstStyle/>
                    <a:p>
                      <a:pPr indent="0" algn="l">
                        <a:lnSpc>
                          <a:spcPct val="110000"/>
                        </a:lnSpc>
                        <a:spcAft>
                          <a:spcPts val="0"/>
                        </a:spcAft>
                      </a:pPr>
                      <a:r>
                        <a:rPr lang="zh-CN" altLang="en-US" sz="1400" kern="100" dirty="0">
                          <a:effectLst/>
                          <a:latin typeface="+mn-ea"/>
                          <a:ea typeface="+mn-ea"/>
                          <a:cs typeface="Times New Roman" panose="02020603050405020304" pitchFamily="18" charset="0"/>
                        </a:rPr>
                        <a:t>故事情景的选择及叙述方式应根据目标受众的知识能力、兴趣爱好、利益焦点来决定</a:t>
                      </a:r>
                      <a:endParaRPr lang="zh-CN" sz="1400" kern="100" dirty="0">
                        <a:effectLst/>
                        <a:latin typeface="+mn-ea"/>
                        <a:ea typeface="+mn-ea"/>
                        <a:cs typeface="Times New Roman" panose="02020603050405020304" pitchFamily="18" charset="0"/>
                      </a:endParaRPr>
                    </a:p>
                  </a:txBody>
                  <a:tcPr marL="68580" marR="68580" marT="0" marB="0" anchor="ctr"/>
                </a:tc>
                <a:tc>
                  <a:txBody>
                    <a:bodyPr/>
                    <a:lstStyle/>
                    <a:p>
                      <a:pPr indent="0" algn="l">
                        <a:lnSpc>
                          <a:spcPct val="110000"/>
                        </a:lnSpc>
                        <a:spcAft>
                          <a:spcPts val="0"/>
                        </a:spcAft>
                      </a:pPr>
                      <a:r>
                        <a:rPr lang="zh-CN" sz="1400" kern="0" dirty="0">
                          <a:effectLst/>
                          <a:latin typeface="+mn-ea"/>
                          <a:ea typeface="+mn-ea"/>
                        </a:rPr>
                        <a:t>一个故事走天下，目标受众根本‘不感兴趣’甚至‘听不懂’你讲的故事</a:t>
                      </a:r>
                      <a:endParaRPr lang="zh-CN" sz="1400" kern="100" dirty="0">
                        <a:effectLst/>
                        <a:latin typeface="+mn-ea"/>
                        <a:ea typeface="+mn-ea"/>
                        <a:cs typeface="Times New Roman" panose="02020603050405020304" pitchFamily="18" charset="0"/>
                      </a:endParaRPr>
                    </a:p>
                  </a:txBody>
                  <a:tcPr marL="68580" marR="68580" marT="0" marB="0" anchor="ctr"/>
                </a:tc>
                <a:extLst>
                  <a:ext uri="{0D108BD9-81ED-4DB2-BD59-A6C34878D82A}">
                    <a16:rowId xmlns:a16="http://schemas.microsoft.com/office/drawing/2014/main" val="4173298801"/>
                  </a:ext>
                </a:extLst>
              </a:tr>
              <a:tr h="685896">
                <a:tc>
                  <a:txBody>
                    <a:bodyPr/>
                    <a:lstStyle/>
                    <a:p>
                      <a:pPr indent="0" algn="l">
                        <a:lnSpc>
                          <a:spcPct val="110000"/>
                        </a:lnSpc>
                        <a:spcAft>
                          <a:spcPts val="0"/>
                        </a:spcAft>
                      </a:pPr>
                      <a:r>
                        <a:rPr lang="zh-CN" sz="1400" kern="0">
                          <a:effectLst/>
                          <a:latin typeface="+mn-ea"/>
                          <a:ea typeface="+mn-ea"/>
                        </a:rPr>
                        <a:t>有效性利用原则</a:t>
                      </a:r>
                      <a:endParaRPr lang="zh-CN" sz="1400" kern="100">
                        <a:effectLst/>
                        <a:latin typeface="+mn-ea"/>
                        <a:ea typeface="+mn-ea"/>
                        <a:cs typeface="Times New Roman" panose="02020603050405020304" pitchFamily="18" charset="0"/>
                      </a:endParaRPr>
                    </a:p>
                  </a:txBody>
                  <a:tcPr marL="68580" marR="68580" marT="0" marB="0" anchor="ctr"/>
                </a:tc>
                <a:tc>
                  <a:txBody>
                    <a:bodyPr/>
                    <a:lstStyle/>
                    <a:p>
                      <a:pPr indent="0" algn="l">
                        <a:lnSpc>
                          <a:spcPct val="110000"/>
                        </a:lnSpc>
                        <a:spcAft>
                          <a:spcPts val="0"/>
                        </a:spcAft>
                      </a:pPr>
                      <a:r>
                        <a:rPr lang="zh-CN" sz="1400" kern="0" dirty="0">
                          <a:effectLst/>
                          <a:latin typeface="+mn-ea"/>
                          <a:ea typeface="+mn-ea"/>
                        </a:rPr>
                        <a:t>论证在论证故事化描述方法的适用性和有效性的前提下进行数据的故事化描述</a:t>
                      </a:r>
                      <a:endParaRPr lang="zh-CN" sz="1400" kern="100" dirty="0">
                        <a:effectLst/>
                        <a:latin typeface="+mn-ea"/>
                        <a:ea typeface="+mn-ea"/>
                        <a:cs typeface="Times New Roman" panose="02020603050405020304" pitchFamily="18" charset="0"/>
                      </a:endParaRPr>
                    </a:p>
                  </a:txBody>
                  <a:tcPr marL="68580" marR="68580" marT="0" marB="0" anchor="ctr"/>
                </a:tc>
                <a:tc>
                  <a:txBody>
                    <a:bodyPr/>
                    <a:lstStyle/>
                    <a:p>
                      <a:pPr indent="0" algn="l">
                        <a:lnSpc>
                          <a:spcPct val="110000"/>
                        </a:lnSpc>
                        <a:spcAft>
                          <a:spcPts val="0"/>
                        </a:spcAft>
                      </a:pPr>
                      <a:r>
                        <a:rPr lang="zh-CN" sz="1400" kern="0" dirty="0">
                          <a:effectLst/>
                          <a:latin typeface="+mn-ea"/>
                          <a:ea typeface="+mn-ea"/>
                        </a:rPr>
                        <a:t>只要看到数据，就想讲一个故事</a:t>
                      </a:r>
                      <a:endParaRPr lang="zh-CN" sz="1400" kern="100" dirty="0">
                        <a:effectLst/>
                        <a:latin typeface="+mn-ea"/>
                        <a:ea typeface="+mn-ea"/>
                        <a:cs typeface="Times New Roman" panose="02020603050405020304" pitchFamily="18" charset="0"/>
                      </a:endParaRPr>
                    </a:p>
                  </a:txBody>
                  <a:tcPr marL="68580" marR="68580" marT="0" marB="0" anchor="ctr"/>
                </a:tc>
                <a:extLst>
                  <a:ext uri="{0D108BD9-81ED-4DB2-BD59-A6C34878D82A}">
                    <a16:rowId xmlns:a16="http://schemas.microsoft.com/office/drawing/2014/main" val="2780380940"/>
                  </a:ext>
                </a:extLst>
              </a:tr>
              <a:tr h="914528">
                <a:tc>
                  <a:txBody>
                    <a:bodyPr/>
                    <a:lstStyle/>
                    <a:p>
                      <a:pPr indent="0" algn="l">
                        <a:lnSpc>
                          <a:spcPct val="110000"/>
                        </a:lnSpc>
                        <a:spcAft>
                          <a:spcPts val="0"/>
                        </a:spcAft>
                      </a:pPr>
                      <a:r>
                        <a:rPr lang="en-US" sz="1400" kern="0" dirty="0">
                          <a:effectLst/>
                          <a:latin typeface="+mn-ea"/>
                          <a:ea typeface="+mn-ea"/>
                        </a:rPr>
                        <a:t>3C</a:t>
                      </a:r>
                      <a:r>
                        <a:rPr lang="zh-CN" sz="1400" kern="0" dirty="0">
                          <a:effectLst/>
                          <a:latin typeface="+mn-ea"/>
                          <a:ea typeface="+mn-ea"/>
                        </a:rPr>
                        <a:t>原则</a:t>
                      </a:r>
                      <a:endParaRPr lang="zh-CN" sz="1400" kern="100" dirty="0">
                        <a:effectLst/>
                        <a:latin typeface="+mn-ea"/>
                        <a:ea typeface="+mn-ea"/>
                        <a:cs typeface="Times New Roman" panose="02020603050405020304" pitchFamily="18" charset="0"/>
                      </a:endParaRPr>
                    </a:p>
                  </a:txBody>
                  <a:tcPr marL="68580" marR="68580" marT="0" marB="0" anchor="ctr"/>
                </a:tc>
                <a:tc>
                  <a:txBody>
                    <a:bodyPr/>
                    <a:lstStyle/>
                    <a:p>
                      <a:pPr indent="0" algn="l">
                        <a:lnSpc>
                          <a:spcPct val="110000"/>
                        </a:lnSpc>
                        <a:spcAft>
                          <a:spcPts val="0"/>
                        </a:spcAft>
                      </a:pPr>
                      <a:r>
                        <a:rPr lang="zh-CN" sz="1400" kern="0" dirty="0">
                          <a:effectLst/>
                          <a:latin typeface="+mn-ea"/>
                          <a:ea typeface="+mn-ea"/>
                        </a:rPr>
                        <a:t>将</a:t>
                      </a:r>
                      <a:r>
                        <a:rPr lang="en-US" sz="1400" kern="0" dirty="0">
                          <a:effectLst/>
                          <a:latin typeface="+mn-ea"/>
                          <a:ea typeface="+mn-ea"/>
                        </a:rPr>
                        <a:t>3C</a:t>
                      </a:r>
                      <a:r>
                        <a:rPr lang="zh-CN" sz="1400" kern="0" dirty="0">
                          <a:effectLst/>
                          <a:latin typeface="+mn-ea"/>
                          <a:ea typeface="+mn-ea"/>
                        </a:rPr>
                        <a:t>精神（创造性地设计、好奇性地提出问题、批判性地思考）融入数据的故事化描述工作中，实现数据故事化描述的增值。</a:t>
                      </a:r>
                      <a:endParaRPr lang="zh-CN" sz="1400" kern="100" dirty="0">
                        <a:effectLst/>
                        <a:latin typeface="+mn-ea"/>
                        <a:ea typeface="+mn-ea"/>
                        <a:cs typeface="Times New Roman" panose="02020603050405020304" pitchFamily="18" charset="0"/>
                      </a:endParaRPr>
                    </a:p>
                  </a:txBody>
                  <a:tcPr marL="68580" marR="68580" marT="0" marB="0" anchor="ctr"/>
                </a:tc>
                <a:tc>
                  <a:txBody>
                    <a:bodyPr/>
                    <a:lstStyle/>
                    <a:p>
                      <a:pPr indent="0" algn="l" fontAlgn="base">
                        <a:lnSpc>
                          <a:spcPct val="110000"/>
                        </a:lnSpc>
                        <a:spcAft>
                          <a:spcPts val="0"/>
                        </a:spcAft>
                      </a:pPr>
                      <a:r>
                        <a:rPr lang="zh-CN" sz="1400" kern="0" dirty="0">
                          <a:effectLst/>
                          <a:latin typeface="+mn-ea"/>
                          <a:ea typeface="+mn-ea"/>
                        </a:rPr>
                        <a:t>数据故事化的过于死板或乏味，缺乏吸引力</a:t>
                      </a:r>
                      <a:endParaRPr lang="zh-CN" sz="1400" kern="100" dirty="0">
                        <a:effectLst/>
                        <a:latin typeface="+mn-ea"/>
                        <a:ea typeface="+mn-ea"/>
                      </a:endParaRPr>
                    </a:p>
                  </a:txBody>
                  <a:tcPr marL="68580" marR="68580" marT="0" marB="0" anchor="ctr"/>
                </a:tc>
                <a:extLst>
                  <a:ext uri="{0D108BD9-81ED-4DB2-BD59-A6C34878D82A}">
                    <a16:rowId xmlns:a16="http://schemas.microsoft.com/office/drawing/2014/main" val="1067575260"/>
                  </a:ext>
                </a:extLst>
              </a:tr>
            </a:tbl>
          </a:graphicData>
        </a:graphic>
      </p:graphicFrame>
    </p:spTree>
    <p:extLst>
      <p:ext uri="{BB962C8B-B14F-4D97-AF65-F5344CB8AC3E}">
        <p14:creationId xmlns:p14="http://schemas.microsoft.com/office/powerpoint/2010/main" val="1567335148"/>
      </p:ext>
    </p:extLst>
  </p:cSld>
  <p:clrMapOvr>
    <a:masterClrMapping/>
  </p:clrMapOvr>
  <p:transition>
    <p:blinds dir="ver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68215598-2ED7-47C5-9BE2-8D58A921E92A}"/>
              </a:ext>
            </a:extLst>
          </p:cNvPr>
          <p:cNvSpPr txBox="1"/>
          <p:nvPr/>
        </p:nvSpPr>
        <p:spPr>
          <a:xfrm>
            <a:off x="335360" y="548680"/>
            <a:ext cx="4176464" cy="381066"/>
          </a:xfrm>
          <a:prstGeom prst="rect">
            <a:avLst/>
          </a:prstGeom>
          <a:noFill/>
        </p:spPr>
        <p:txBody>
          <a:bodyPr wrap="square" rtlCol="0">
            <a:spAutoFit/>
          </a:bodyPr>
          <a:lstStyle/>
          <a:p>
            <a:pPr>
              <a:lnSpc>
                <a:spcPct val="110000"/>
              </a:lnSpc>
            </a:pPr>
            <a:r>
              <a:rPr lang="en-US" altLang="zh-CN" sz="1800" b="1" kern="100">
                <a:solidFill>
                  <a:srgbClr val="00B0F0"/>
                </a:solidFill>
                <a:effectLst/>
                <a:latin typeface="等线 Light" panose="02010600030101010101" pitchFamily="2" charset="-122"/>
                <a:ea typeface="等线 Light" panose="02010600030101010101" pitchFamily="2" charset="-122"/>
                <a:cs typeface="Times New Roman" panose="02020603050405020304" pitchFamily="18" charset="0"/>
              </a:rPr>
              <a:t>3.2.1.KISS</a:t>
            </a:r>
            <a:r>
              <a:rPr lang="zh-CN" altLang="zh-CN" sz="1800" b="1" kern="100">
                <a:solidFill>
                  <a:srgbClr val="00B0F0"/>
                </a:solidFill>
                <a:effectLst/>
                <a:latin typeface="等线 Light" panose="02010600030101010101" pitchFamily="2" charset="-122"/>
                <a:ea typeface="华文中宋" panose="02010600040101010101" pitchFamily="2" charset="-122"/>
                <a:cs typeface="Times New Roman" panose="02020603050405020304" pitchFamily="18" charset="0"/>
              </a:rPr>
              <a:t>原则</a:t>
            </a:r>
            <a:endParaRPr lang="zh-CN" altLang="zh-CN" sz="1800" b="1" kern="100">
              <a:solidFill>
                <a:srgbClr val="00B0F0"/>
              </a:solidFill>
              <a:effectLst/>
              <a:latin typeface="等线 Light" panose="02010600030101010101" pitchFamily="2" charset="-122"/>
              <a:ea typeface="等线 Light" panose="02010600030101010101" pitchFamily="2" charset="-122"/>
              <a:cs typeface="Times New Roman" panose="02020603050405020304" pitchFamily="18" charset="0"/>
            </a:endParaRPr>
          </a:p>
        </p:txBody>
      </p:sp>
      <p:sp>
        <p:nvSpPr>
          <p:cNvPr id="6" name="文本框 5">
            <a:extLst>
              <a:ext uri="{FF2B5EF4-FFF2-40B4-BE49-F238E27FC236}">
                <a16:creationId xmlns:a16="http://schemas.microsoft.com/office/drawing/2014/main" id="{2B2B11AB-FBDA-4CA7-BEC0-076F0840EBD4}"/>
              </a:ext>
            </a:extLst>
          </p:cNvPr>
          <p:cNvSpPr txBox="1"/>
          <p:nvPr/>
        </p:nvSpPr>
        <p:spPr>
          <a:xfrm>
            <a:off x="911424" y="1239614"/>
            <a:ext cx="9577064" cy="1181157"/>
          </a:xfrm>
          <a:prstGeom prst="rect">
            <a:avLst/>
          </a:prstGeom>
          <a:noFill/>
        </p:spPr>
        <p:txBody>
          <a:bodyPr wrap="square">
            <a:spAutoFit/>
          </a:bodyPr>
          <a:lstStyle/>
          <a:p>
            <a:pPr indent="127000">
              <a:lnSpc>
                <a:spcPct val="110000"/>
              </a:lnSpc>
            </a:pPr>
            <a:r>
              <a:rPr lang="zh-CN" altLang="zh-CN" sz="1800" kern="100" dirty="0">
                <a:solidFill>
                  <a:schemeClr val="accent1">
                    <a:lumMod val="75000"/>
                  </a:schemeClr>
                </a:solidFill>
                <a:effectLst/>
                <a:latin typeface="等线" panose="02010600030101010101" pitchFamily="2" charset="-122"/>
                <a:ea typeface="宋体" panose="02010600030101010101" pitchFamily="2" charset="-122"/>
                <a:cs typeface="Times New Roman" panose="02020603050405020304" pitchFamily="18" charset="0"/>
              </a:rPr>
              <a:t>数据故事化的设计原则——</a:t>
            </a:r>
            <a:r>
              <a:rPr lang="en-US" altLang="zh-CN" sz="1800" kern="100" dirty="0">
                <a:solidFill>
                  <a:schemeClr val="accent1">
                    <a:lumMod val="75000"/>
                  </a:schemeClr>
                </a:solidFill>
                <a:effectLst/>
                <a:latin typeface="等线" panose="02010600030101010101" pitchFamily="2" charset="-122"/>
                <a:ea typeface="等线" panose="02010600030101010101" pitchFamily="2" charset="-122"/>
                <a:cs typeface="Times New Roman" panose="02020603050405020304" pitchFamily="18" charset="0"/>
              </a:rPr>
              <a:t>KISS</a:t>
            </a:r>
            <a:r>
              <a:rPr lang="zh-CN" altLang="zh-CN" sz="1800" kern="100" dirty="0">
                <a:solidFill>
                  <a:schemeClr val="accent1">
                    <a:lumMod val="75000"/>
                  </a:schemeClr>
                </a:solidFill>
                <a:effectLst/>
                <a:latin typeface="等线" panose="02010600030101010101" pitchFamily="2" charset="-122"/>
                <a:ea typeface="宋体" panose="02010600030101010101" pitchFamily="2" charset="-122"/>
                <a:cs typeface="Times New Roman" panose="02020603050405020304" pitchFamily="18" charset="0"/>
              </a:rPr>
              <a:t>原则</a:t>
            </a:r>
            <a:endParaRPr lang="zh-CN" altLang="zh-CN" sz="1800" kern="100" dirty="0">
              <a:solidFill>
                <a:schemeClr val="accent1">
                  <a:lumMod val="75000"/>
                </a:schemeClr>
              </a:solidFill>
              <a:effectLst/>
              <a:latin typeface="等线" panose="02010600030101010101" pitchFamily="2" charset="-122"/>
              <a:ea typeface="等线" panose="02010600030101010101" pitchFamily="2" charset="-122"/>
              <a:cs typeface="Times New Roman" panose="02020603050405020304" pitchFamily="18" charset="0"/>
            </a:endParaRPr>
          </a:p>
          <a:p>
            <a:pPr indent="266700">
              <a:lnSpc>
                <a:spcPct val="150000"/>
              </a:lnSpc>
            </a:pPr>
            <a:r>
              <a:rPr lang="en-US" altLang="zh-CN" sz="1800" kern="100" dirty="0">
                <a:solidFill>
                  <a:schemeClr val="accent1">
                    <a:lumMod val="75000"/>
                  </a:schemeClr>
                </a:solidFill>
                <a:effectLst/>
                <a:latin typeface="等线" panose="02010600030101010101" pitchFamily="2" charset="-122"/>
                <a:ea typeface="等线" panose="02010600030101010101" pitchFamily="2" charset="-122"/>
                <a:cs typeface="Times New Roman" panose="02020603050405020304" pitchFamily="18" charset="0"/>
              </a:rPr>
              <a:t>    KISS</a:t>
            </a:r>
            <a:r>
              <a:rPr lang="zh-CN" altLang="zh-CN" sz="1800" kern="100" dirty="0">
                <a:solidFill>
                  <a:schemeClr val="accent1">
                    <a:lumMod val="75000"/>
                  </a:schemeClr>
                </a:solidFill>
                <a:effectLst/>
                <a:latin typeface="等线" panose="02010600030101010101" pitchFamily="2" charset="-122"/>
                <a:ea typeface="宋体" panose="02010600030101010101" pitchFamily="2" charset="-122"/>
                <a:cs typeface="Times New Roman" panose="02020603050405020304" pitchFamily="18" charset="0"/>
              </a:rPr>
              <a:t>原则（</a:t>
            </a:r>
            <a:r>
              <a:rPr lang="en-US" altLang="zh-CN" sz="1800" kern="100" dirty="0">
                <a:solidFill>
                  <a:schemeClr val="accent1">
                    <a:lumMod val="75000"/>
                  </a:schemeClr>
                </a:solidFill>
                <a:effectLst/>
                <a:latin typeface="等线" panose="02010600030101010101" pitchFamily="2" charset="-122"/>
                <a:ea typeface="等线" panose="02010600030101010101" pitchFamily="2" charset="-122"/>
                <a:cs typeface="Times New Roman" panose="02020603050405020304" pitchFamily="18" charset="0"/>
              </a:rPr>
              <a:t>keep it simple, stupid principle </a:t>
            </a:r>
            <a:r>
              <a:rPr lang="zh-CN" altLang="zh-CN" sz="1800" kern="100" dirty="0">
                <a:solidFill>
                  <a:schemeClr val="accent1">
                    <a:lumMod val="75000"/>
                  </a:schemeClr>
                </a:solidFill>
                <a:effectLst/>
                <a:latin typeface="等线" panose="02010600030101010101" pitchFamily="2" charset="-122"/>
                <a:ea typeface="宋体" panose="02010600030101010101" pitchFamily="2" charset="-122"/>
                <a:cs typeface="Times New Roman" panose="02020603050405020304" pitchFamily="18" charset="0"/>
              </a:rPr>
              <a:t>，</a:t>
            </a:r>
            <a:r>
              <a:rPr lang="en-US" altLang="zh-CN" sz="1800" kern="100" dirty="0">
                <a:solidFill>
                  <a:schemeClr val="accent1">
                    <a:lumMod val="75000"/>
                  </a:schemeClr>
                </a:solidFill>
                <a:effectLst/>
                <a:latin typeface="等线" panose="02010600030101010101" pitchFamily="2" charset="-122"/>
                <a:ea typeface="等线" panose="02010600030101010101" pitchFamily="2" charset="-122"/>
                <a:cs typeface="Times New Roman" panose="02020603050405020304" pitchFamily="18" charset="0"/>
              </a:rPr>
              <a:t>KISS principle</a:t>
            </a:r>
            <a:r>
              <a:rPr lang="zh-CN" altLang="zh-CN" sz="1800" kern="100" dirty="0">
                <a:solidFill>
                  <a:schemeClr val="accent1">
                    <a:lumMod val="75000"/>
                  </a:schemeClr>
                </a:solidFill>
                <a:effectLst/>
                <a:latin typeface="等线" panose="02010600030101010101" pitchFamily="2" charset="-122"/>
                <a:ea typeface="宋体" panose="02010600030101010101" pitchFamily="2" charset="-122"/>
                <a:cs typeface="Times New Roman" panose="02020603050405020304" pitchFamily="18" charset="0"/>
              </a:rPr>
              <a:t>）</a:t>
            </a:r>
            <a:r>
              <a:rPr lang="en-US" altLang="zh-CN" sz="1800" kern="100" dirty="0">
                <a:solidFill>
                  <a:schemeClr val="accent1">
                    <a:lumMod val="75000"/>
                  </a:schemeClr>
                </a:solidFill>
                <a:effectLst/>
                <a:latin typeface="等线" panose="02010600030101010101" pitchFamily="2" charset="-122"/>
                <a:ea typeface="等线" panose="02010600030101010101" pitchFamily="2" charset="-122"/>
                <a:cs typeface="Times New Roman" panose="02020603050405020304" pitchFamily="18" charset="0"/>
              </a:rPr>
              <a:t>——</a:t>
            </a:r>
            <a:r>
              <a:rPr lang="zh-CN" altLang="zh-CN" sz="1800" kern="100" dirty="0">
                <a:solidFill>
                  <a:schemeClr val="accent1">
                    <a:lumMod val="75000"/>
                  </a:schemeClr>
                </a:solidFill>
                <a:effectLst/>
                <a:latin typeface="等线" panose="02010600030101010101" pitchFamily="2" charset="-122"/>
                <a:ea typeface="宋体" panose="02010600030101010101" pitchFamily="2" charset="-122"/>
                <a:cs typeface="Times New Roman" panose="02020603050405020304" pitchFamily="18" charset="0"/>
              </a:rPr>
              <a:t>一个简单（</a:t>
            </a:r>
            <a:r>
              <a:rPr lang="en-US" altLang="zh-CN" sz="1800" kern="100" dirty="0">
                <a:solidFill>
                  <a:schemeClr val="accent1">
                    <a:lumMod val="75000"/>
                  </a:schemeClr>
                </a:solidFill>
                <a:effectLst/>
                <a:latin typeface="等线" panose="02010600030101010101" pitchFamily="2" charset="-122"/>
                <a:ea typeface="等线" panose="02010600030101010101" pitchFamily="2" charset="-122"/>
                <a:cs typeface="Times New Roman" panose="02020603050405020304" pitchFamily="18" charset="0"/>
              </a:rPr>
              <a:t>simple</a:t>
            </a:r>
            <a:r>
              <a:rPr lang="zh-CN" altLang="zh-CN" sz="1800" kern="100" dirty="0">
                <a:solidFill>
                  <a:schemeClr val="accent1">
                    <a:lumMod val="75000"/>
                  </a:schemeClr>
                </a:solidFill>
                <a:effectLst/>
                <a:latin typeface="等线" panose="02010600030101010101" pitchFamily="2" charset="-122"/>
                <a:ea typeface="宋体" panose="02010600030101010101" pitchFamily="2" charset="-122"/>
                <a:cs typeface="Times New Roman" panose="02020603050405020304" pitchFamily="18" charset="0"/>
              </a:rPr>
              <a:t>）的数据故事比一个复杂的数据故事要好，即使它看起来很愚蠢（</a:t>
            </a:r>
            <a:r>
              <a:rPr lang="en-US" altLang="zh-CN" sz="1800" kern="100" dirty="0">
                <a:solidFill>
                  <a:schemeClr val="accent1">
                    <a:lumMod val="75000"/>
                  </a:schemeClr>
                </a:solidFill>
                <a:effectLst/>
                <a:latin typeface="等线" panose="02010600030101010101" pitchFamily="2" charset="-122"/>
                <a:ea typeface="等线" panose="02010600030101010101" pitchFamily="2" charset="-122"/>
                <a:cs typeface="Times New Roman" panose="02020603050405020304" pitchFamily="18" charset="0"/>
              </a:rPr>
              <a:t>stupid</a:t>
            </a:r>
            <a:r>
              <a:rPr lang="zh-CN" altLang="zh-CN" sz="1800" kern="100" dirty="0">
                <a:solidFill>
                  <a:schemeClr val="accent1">
                    <a:lumMod val="75000"/>
                  </a:schemeClr>
                </a:solidFill>
                <a:effectLst/>
                <a:latin typeface="等线" panose="02010600030101010101" pitchFamily="2" charset="-122"/>
                <a:ea typeface="宋体" panose="02010600030101010101" pitchFamily="2" charset="-122"/>
                <a:cs typeface="Times New Roman" panose="02020603050405020304" pitchFamily="18" charset="0"/>
              </a:rPr>
              <a:t>），如同图</a:t>
            </a:r>
            <a:r>
              <a:rPr lang="en-US" altLang="zh-CN" sz="1800" kern="100" dirty="0">
                <a:solidFill>
                  <a:schemeClr val="accent1">
                    <a:lumMod val="75000"/>
                  </a:schemeClr>
                </a:solidFill>
                <a:effectLst/>
                <a:latin typeface="等线" panose="02010600030101010101" pitchFamily="2" charset="-122"/>
                <a:ea typeface="等线" panose="02010600030101010101" pitchFamily="2" charset="-122"/>
                <a:cs typeface="Times New Roman" panose="02020603050405020304" pitchFamily="18" charset="0"/>
              </a:rPr>
              <a:t>3-2</a:t>
            </a:r>
            <a:r>
              <a:rPr lang="zh-CN" altLang="zh-CN" sz="1800" kern="100" dirty="0">
                <a:solidFill>
                  <a:schemeClr val="accent1">
                    <a:lumMod val="75000"/>
                  </a:schemeClr>
                </a:solidFill>
                <a:effectLst/>
                <a:latin typeface="等线" panose="02010600030101010101" pitchFamily="2" charset="-122"/>
                <a:ea typeface="宋体" panose="02010600030101010101" pitchFamily="2" charset="-122"/>
                <a:cs typeface="Times New Roman" panose="02020603050405020304" pitchFamily="18" charset="0"/>
              </a:rPr>
              <a:t>所示。</a:t>
            </a:r>
            <a:endParaRPr lang="zh-CN" altLang="zh-CN" sz="1800" kern="100" dirty="0">
              <a:solidFill>
                <a:schemeClr val="accent1">
                  <a:lumMod val="75000"/>
                </a:schemeClr>
              </a:solidFill>
              <a:effectLst/>
              <a:latin typeface="等线" panose="02010600030101010101" pitchFamily="2" charset="-122"/>
              <a:ea typeface="等线" panose="02010600030101010101" pitchFamily="2" charset="-122"/>
              <a:cs typeface="Times New Roman" panose="02020603050405020304" pitchFamily="18" charset="0"/>
            </a:endParaRPr>
          </a:p>
        </p:txBody>
      </p:sp>
      <p:pic>
        <p:nvPicPr>
          <p:cNvPr id="7" name="图片 6">
            <a:extLst>
              <a:ext uri="{FF2B5EF4-FFF2-40B4-BE49-F238E27FC236}">
                <a16:creationId xmlns:a16="http://schemas.microsoft.com/office/drawing/2014/main" id="{4C89CD1B-2473-4ED3-9FE4-2E4D43D075C2}"/>
              </a:ext>
            </a:extLst>
          </p:cNvPr>
          <p:cNvPicPr>
            <a:picLocks noChangeAspect="1"/>
          </p:cNvPicPr>
          <p:nvPr/>
        </p:nvPicPr>
        <p:blipFill>
          <a:blip r:embed="rId2"/>
          <a:stretch>
            <a:fillRect/>
          </a:stretch>
        </p:blipFill>
        <p:spPr>
          <a:xfrm>
            <a:off x="3935760" y="2688247"/>
            <a:ext cx="2880320" cy="2588859"/>
          </a:xfrm>
          <a:prstGeom prst="rect">
            <a:avLst/>
          </a:prstGeom>
        </p:spPr>
      </p:pic>
      <p:sp>
        <p:nvSpPr>
          <p:cNvPr id="9" name="文本框 8">
            <a:extLst>
              <a:ext uri="{FF2B5EF4-FFF2-40B4-BE49-F238E27FC236}">
                <a16:creationId xmlns:a16="http://schemas.microsoft.com/office/drawing/2014/main" id="{E2167A13-8674-4893-8247-C901DC29D0FA}"/>
              </a:ext>
            </a:extLst>
          </p:cNvPr>
          <p:cNvSpPr txBox="1"/>
          <p:nvPr/>
        </p:nvSpPr>
        <p:spPr>
          <a:xfrm>
            <a:off x="2403464" y="5277106"/>
            <a:ext cx="6111814" cy="682559"/>
          </a:xfrm>
          <a:prstGeom prst="rect">
            <a:avLst/>
          </a:prstGeom>
          <a:noFill/>
        </p:spPr>
        <p:txBody>
          <a:bodyPr wrap="square">
            <a:spAutoFit/>
          </a:bodyPr>
          <a:lstStyle/>
          <a:p>
            <a:pPr indent="127000" algn="ctr">
              <a:lnSpc>
                <a:spcPct val="110000"/>
              </a:lnSpc>
            </a:pPr>
            <a:r>
              <a:rPr lang="zh-CN" altLang="zh-CN" kern="100" dirty="0">
                <a:solidFill>
                  <a:schemeClr val="accent1">
                    <a:lumMod val="75000"/>
                  </a:schemeClr>
                </a:solidFill>
                <a:latin typeface="等线" panose="02010600030101010101" pitchFamily="2" charset="-122"/>
                <a:cs typeface="Times New Roman" panose="02020603050405020304" pitchFamily="18" charset="0"/>
              </a:rPr>
              <a:t>图</a:t>
            </a:r>
            <a:r>
              <a:rPr lang="en-US" altLang="zh-CN" kern="100" dirty="0">
                <a:solidFill>
                  <a:schemeClr val="accent1">
                    <a:lumMod val="75000"/>
                  </a:schemeClr>
                </a:solidFill>
                <a:latin typeface="等线" panose="02010600030101010101" pitchFamily="2" charset="-122"/>
                <a:cs typeface="Times New Roman" panose="02020603050405020304" pitchFamily="18" charset="0"/>
              </a:rPr>
              <a:t>3-2 KISS</a:t>
            </a:r>
            <a:r>
              <a:rPr lang="zh-CN" altLang="zh-CN" kern="100" dirty="0">
                <a:solidFill>
                  <a:schemeClr val="accent1">
                    <a:lumMod val="75000"/>
                  </a:schemeClr>
                </a:solidFill>
                <a:latin typeface="等线" panose="02010600030101010101" pitchFamily="2" charset="-122"/>
                <a:cs typeface="Times New Roman" panose="02020603050405020304" pitchFamily="18" charset="0"/>
              </a:rPr>
              <a:t>原则</a:t>
            </a:r>
          </a:p>
          <a:p>
            <a:pPr indent="127000" algn="ctr">
              <a:lnSpc>
                <a:spcPct val="110000"/>
              </a:lnSpc>
            </a:pPr>
            <a:r>
              <a:rPr lang="en-US" altLang="zh-CN" kern="100" dirty="0">
                <a:solidFill>
                  <a:schemeClr val="accent1">
                    <a:lumMod val="75000"/>
                  </a:schemeClr>
                </a:solidFill>
                <a:latin typeface="等线" panose="02010600030101010101" pitchFamily="2" charset="-122"/>
                <a:cs typeface="Times New Roman" panose="02020603050405020304" pitchFamily="18" charset="0"/>
              </a:rPr>
              <a:t>(</a:t>
            </a:r>
            <a:r>
              <a:rPr lang="zh-CN" altLang="zh-CN" kern="100" dirty="0">
                <a:solidFill>
                  <a:schemeClr val="accent1">
                    <a:lumMod val="75000"/>
                  </a:schemeClr>
                </a:solidFill>
                <a:latin typeface="等线" panose="02010600030101010101" pitchFamily="2" charset="-122"/>
                <a:cs typeface="Times New Roman" panose="02020603050405020304" pitchFamily="18" charset="0"/>
              </a:rPr>
              <a:t>图片来源：</a:t>
            </a:r>
            <a:r>
              <a:rPr lang="en-US" altLang="zh-CN" kern="100" dirty="0">
                <a:solidFill>
                  <a:schemeClr val="accent1">
                    <a:lumMod val="75000"/>
                  </a:schemeClr>
                </a:solidFill>
                <a:latin typeface="等线" panose="02010600030101010101" pitchFamily="2" charset="-122"/>
                <a:cs typeface="Times New Roman" panose="02020603050405020304" pitchFamily="18" charset="0"/>
              </a:rPr>
              <a:t>Anwar Bosbool,2012)</a:t>
            </a:r>
            <a:endParaRPr lang="zh-CN" altLang="zh-CN" kern="100" dirty="0">
              <a:solidFill>
                <a:schemeClr val="accent1">
                  <a:lumMod val="75000"/>
                </a:schemeClr>
              </a:solidFill>
              <a:latin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219410888"/>
      </p:ext>
    </p:extLst>
  </p:cSld>
  <p:clrMapOvr>
    <a:masterClrMapping/>
  </p:clrMapOvr>
  <p:transition>
    <p:blinds dir="ver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0D16D774-E9CA-4563-B605-9A8A58C7F5F1}"/>
              </a:ext>
            </a:extLst>
          </p:cNvPr>
          <p:cNvSpPr txBox="1"/>
          <p:nvPr/>
        </p:nvSpPr>
        <p:spPr>
          <a:xfrm>
            <a:off x="263352" y="442557"/>
            <a:ext cx="5220365" cy="3241337"/>
          </a:xfrm>
          <a:prstGeom prst="rect">
            <a:avLst/>
          </a:prstGeom>
          <a:noFill/>
        </p:spPr>
        <p:txBody>
          <a:bodyPr wrap="square">
            <a:spAutoFit/>
          </a:bodyPr>
          <a:lstStyle/>
          <a:p>
            <a:pPr indent="127000">
              <a:lnSpc>
                <a:spcPct val="150000"/>
              </a:lnSpc>
            </a:pPr>
            <a:r>
              <a:rPr lang="en-US" altLang="zh-CN" sz="1800" kern="100" dirty="0">
                <a:solidFill>
                  <a:schemeClr val="accent1">
                    <a:lumMod val="75000"/>
                  </a:schemeClr>
                </a:solidFill>
                <a:effectLst/>
                <a:latin typeface="等线" panose="02010600030101010101" pitchFamily="2" charset="-122"/>
                <a:ea typeface="等线" panose="02010600030101010101" pitchFamily="2" charset="-122"/>
                <a:cs typeface="Times New Roman" panose="02020603050405020304" pitchFamily="18" charset="0"/>
              </a:rPr>
              <a:t>Hicks’s </a:t>
            </a:r>
            <a:r>
              <a:rPr lang="zh-CN" altLang="zh-CN" sz="1800" kern="100" dirty="0">
                <a:solidFill>
                  <a:schemeClr val="accent1">
                    <a:lumMod val="75000"/>
                  </a:schemeClr>
                </a:solidFill>
                <a:effectLst/>
                <a:latin typeface="等线" panose="02010600030101010101" pitchFamily="2" charset="-122"/>
                <a:ea typeface="宋体" panose="02010600030101010101" pitchFamily="2" charset="-122"/>
                <a:cs typeface="Times New Roman" panose="02020603050405020304" pitchFamily="18" charset="0"/>
              </a:rPr>
              <a:t>法则（</a:t>
            </a:r>
            <a:r>
              <a:rPr lang="en-US" altLang="zh-CN" sz="1800" kern="100" dirty="0">
                <a:solidFill>
                  <a:schemeClr val="accent1">
                    <a:lumMod val="75000"/>
                  </a:schemeClr>
                </a:solidFill>
                <a:effectLst/>
                <a:latin typeface="等线" panose="02010600030101010101" pitchFamily="2" charset="-122"/>
                <a:ea typeface="等线" panose="02010600030101010101" pitchFamily="2" charset="-122"/>
                <a:cs typeface="Times New Roman" panose="02020603050405020304" pitchFamily="18" charset="0"/>
              </a:rPr>
              <a:t>Hick's Law</a:t>
            </a:r>
            <a:r>
              <a:rPr lang="zh-CN" altLang="zh-CN" sz="1800" kern="100" dirty="0">
                <a:solidFill>
                  <a:schemeClr val="accent1">
                    <a:lumMod val="75000"/>
                  </a:schemeClr>
                </a:solidFill>
                <a:effectLst/>
                <a:latin typeface="等线" panose="02010600030101010101" pitchFamily="2" charset="-122"/>
                <a:ea typeface="宋体" panose="02010600030101010101" pitchFamily="2" charset="-122"/>
                <a:cs typeface="Times New Roman" panose="02020603050405020304" pitchFamily="18" charset="0"/>
              </a:rPr>
              <a:t>）：</a:t>
            </a:r>
            <a:endParaRPr lang="zh-CN" altLang="zh-CN" sz="1800" kern="100" dirty="0">
              <a:solidFill>
                <a:schemeClr val="accent1">
                  <a:lumMod val="75000"/>
                </a:schemeClr>
              </a:solidFill>
              <a:effectLst/>
              <a:latin typeface="等线" panose="02010600030101010101" pitchFamily="2" charset="-122"/>
              <a:ea typeface="等线" panose="02010600030101010101" pitchFamily="2" charset="-122"/>
              <a:cs typeface="Times New Roman" panose="02020603050405020304" pitchFamily="18" charset="0"/>
            </a:endParaRPr>
          </a:p>
          <a:p>
            <a:pPr indent="127000">
              <a:lnSpc>
                <a:spcPct val="150000"/>
              </a:lnSpc>
            </a:pPr>
            <a:r>
              <a:rPr lang="en-US" altLang="zh-CN" sz="1800" kern="100" dirty="0">
                <a:solidFill>
                  <a:schemeClr val="accent1">
                    <a:lumMod val="75000"/>
                  </a:schemeClr>
                </a:solidFill>
                <a:effectLst/>
                <a:latin typeface="等线" panose="02010600030101010101" pitchFamily="2" charset="-122"/>
                <a:ea typeface="等线" panose="02010600030101010101" pitchFamily="2" charset="-122"/>
                <a:cs typeface="Times New Roman" panose="02020603050405020304" pitchFamily="18" charset="0"/>
              </a:rPr>
              <a:t>    </a:t>
            </a:r>
            <a:r>
              <a:rPr lang="zh-CN" altLang="zh-CN" sz="1800" kern="100" dirty="0">
                <a:solidFill>
                  <a:schemeClr val="accent1">
                    <a:lumMod val="75000"/>
                  </a:schemeClr>
                </a:solidFill>
                <a:effectLst/>
                <a:latin typeface="等线" panose="02010600030101010101" pitchFamily="2" charset="-122"/>
                <a:ea typeface="宋体" panose="02010600030101010101" pitchFamily="2" charset="-122"/>
                <a:cs typeface="Times New Roman" panose="02020603050405020304" pitchFamily="18" charset="0"/>
              </a:rPr>
              <a:t>用户在做决定时，所需的时间，与选项的多少有关，如图</a:t>
            </a:r>
            <a:r>
              <a:rPr lang="en-US" altLang="zh-CN" sz="1800" kern="100" dirty="0">
                <a:solidFill>
                  <a:schemeClr val="accent1">
                    <a:lumMod val="75000"/>
                  </a:schemeClr>
                </a:solidFill>
                <a:effectLst/>
                <a:latin typeface="等线" panose="02010600030101010101" pitchFamily="2" charset="-122"/>
                <a:ea typeface="等线" panose="02010600030101010101" pitchFamily="2" charset="-122"/>
                <a:cs typeface="Times New Roman" panose="02020603050405020304" pitchFamily="18" charset="0"/>
              </a:rPr>
              <a:t>3-3</a:t>
            </a:r>
            <a:r>
              <a:rPr lang="zh-CN" altLang="zh-CN" sz="1800" kern="100" dirty="0">
                <a:solidFill>
                  <a:schemeClr val="accent1">
                    <a:lumMod val="75000"/>
                  </a:schemeClr>
                </a:solidFill>
                <a:effectLst/>
                <a:latin typeface="等线" panose="02010600030101010101" pitchFamily="2" charset="-122"/>
                <a:ea typeface="宋体" panose="02010600030101010101" pitchFamily="2" charset="-122"/>
                <a:cs typeface="Times New Roman" panose="02020603050405020304" pitchFamily="18" charset="0"/>
              </a:rPr>
              <a:t>所示。</a:t>
            </a:r>
            <a:endParaRPr lang="zh-CN" altLang="zh-CN" sz="1800" kern="100" dirty="0">
              <a:solidFill>
                <a:schemeClr val="accent1">
                  <a:lumMod val="75000"/>
                </a:schemeClr>
              </a:solidFill>
              <a:effectLst/>
              <a:latin typeface="等线" panose="02010600030101010101" pitchFamily="2" charset="-122"/>
              <a:ea typeface="等线" panose="02010600030101010101" pitchFamily="2" charset="-122"/>
              <a:cs typeface="Times New Roman" panose="02020603050405020304" pitchFamily="18" charset="0"/>
            </a:endParaRPr>
          </a:p>
          <a:p>
            <a:pPr indent="165735">
              <a:lnSpc>
                <a:spcPct val="150000"/>
              </a:lnSpc>
            </a:pPr>
            <a:r>
              <a:rPr lang="en-US" altLang="zh-CN" sz="1400" b="1" kern="0" dirty="0">
                <a:solidFill>
                  <a:schemeClr val="accent1">
                    <a:lumMod val="75000"/>
                  </a:schemeClr>
                </a:solidFill>
                <a:effectLst/>
                <a:latin typeface="仿宋" panose="02010609060101010101" pitchFamily="49" charset="-122"/>
                <a:ea typeface="等线" panose="02010600030101010101" pitchFamily="2" charset="-122"/>
                <a:cs typeface="宋体" panose="02010600030101010101" pitchFamily="2" charset="-122"/>
              </a:rPr>
              <a:t>RT=a +b *log2</a:t>
            </a:r>
            <a:r>
              <a:rPr lang="en-US" altLang="zh-CN" sz="1400" b="1" kern="0" baseline="30000" dirty="0">
                <a:solidFill>
                  <a:schemeClr val="accent1">
                    <a:lumMod val="75000"/>
                  </a:schemeClr>
                </a:solidFill>
                <a:effectLst/>
                <a:latin typeface="仿宋" panose="02010609060101010101" pitchFamily="49" charset="-122"/>
                <a:ea typeface="等线" panose="02010600030101010101" pitchFamily="2" charset="-122"/>
                <a:cs typeface="宋体" panose="02010600030101010101" pitchFamily="2" charset="-122"/>
              </a:rPr>
              <a:t>(n)</a:t>
            </a:r>
            <a:endParaRPr lang="zh-CN" altLang="zh-CN" sz="1800" kern="100" dirty="0">
              <a:solidFill>
                <a:schemeClr val="accent1">
                  <a:lumMod val="75000"/>
                </a:schemeClr>
              </a:solidFill>
              <a:effectLst/>
              <a:latin typeface="等线" panose="02010600030101010101" pitchFamily="2" charset="-122"/>
              <a:ea typeface="等线" panose="02010600030101010101" pitchFamily="2" charset="-122"/>
              <a:cs typeface="Times New Roman" panose="02020603050405020304" pitchFamily="18" charset="0"/>
            </a:endParaRPr>
          </a:p>
          <a:p>
            <a:pPr marL="266700" indent="127000">
              <a:lnSpc>
                <a:spcPct val="150000"/>
              </a:lnSpc>
            </a:pPr>
            <a:r>
              <a:rPr lang="zh-CN" altLang="zh-CN" sz="1400" b="1" kern="0" dirty="0">
                <a:solidFill>
                  <a:schemeClr val="accent1">
                    <a:lumMod val="75000"/>
                  </a:schemeClr>
                </a:solidFill>
                <a:effectLst/>
                <a:latin typeface="等线" panose="02010600030101010101" pitchFamily="2" charset="-122"/>
                <a:ea typeface="仿宋" panose="02010609060101010101" pitchFamily="49" charset="-122"/>
                <a:cs typeface="宋体" panose="02010600030101010101" pitchFamily="2" charset="-122"/>
              </a:rPr>
              <a:t>式中，</a:t>
            </a:r>
            <a:endParaRPr lang="zh-CN" altLang="zh-CN" sz="1800" kern="100" dirty="0">
              <a:solidFill>
                <a:schemeClr val="accent1">
                  <a:lumMod val="75000"/>
                </a:schemeClr>
              </a:solidFill>
              <a:effectLst/>
              <a:latin typeface="等线" panose="02010600030101010101" pitchFamily="2" charset="-122"/>
              <a:ea typeface="等线" panose="02010600030101010101" pitchFamily="2" charset="-122"/>
              <a:cs typeface="Times New Roman" panose="02020603050405020304" pitchFamily="18" charset="0"/>
            </a:endParaRPr>
          </a:p>
          <a:p>
            <a:pPr marL="266700" indent="127000">
              <a:lnSpc>
                <a:spcPct val="150000"/>
              </a:lnSpc>
            </a:pPr>
            <a:r>
              <a:rPr lang="en-US" altLang="zh-CN" sz="1400" b="1" kern="0" dirty="0">
                <a:solidFill>
                  <a:schemeClr val="accent1">
                    <a:lumMod val="75000"/>
                  </a:schemeClr>
                </a:solidFill>
                <a:effectLst/>
                <a:latin typeface="仿宋" panose="02010609060101010101" pitchFamily="49" charset="-122"/>
                <a:ea typeface="等线" panose="02010600030101010101" pitchFamily="2" charset="-122"/>
                <a:cs typeface="宋体" panose="02010600030101010101" pitchFamily="2" charset="-122"/>
              </a:rPr>
              <a:t>RT</a:t>
            </a:r>
            <a:r>
              <a:rPr lang="zh-CN" altLang="zh-CN" sz="1400" b="1" kern="0" dirty="0">
                <a:solidFill>
                  <a:schemeClr val="accent1">
                    <a:lumMod val="75000"/>
                  </a:schemeClr>
                </a:solidFill>
                <a:effectLst/>
                <a:latin typeface="等线" panose="02010600030101010101" pitchFamily="2" charset="-122"/>
                <a:ea typeface="仿宋" panose="02010609060101010101" pitchFamily="49" charset="-122"/>
                <a:cs typeface="宋体" panose="02010600030101010101" pitchFamily="2" charset="-122"/>
              </a:rPr>
              <a:t>：做决定所需时间</a:t>
            </a:r>
            <a:endParaRPr lang="zh-CN" altLang="zh-CN" sz="1800" kern="100" dirty="0">
              <a:solidFill>
                <a:schemeClr val="accent1">
                  <a:lumMod val="75000"/>
                </a:schemeClr>
              </a:solidFill>
              <a:effectLst/>
              <a:latin typeface="等线" panose="02010600030101010101" pitchFamily="2" charset="-122"/>
              <a:ea typeface="等线" panose="02010600030101010101" pitchFamily="2" charset="-122"/>
              <a:cs typeface="Times New Roman" panose="02020603050405020304" pitchFamily="18" charset="0"/>
            </a:endParaRPr>
          </a:p>
          <a:p>
            <a:pPr marL="266700" indent="127000">
              <a:lnSpc>
                <a:spcPct val="150000"/>
              </a:lnSpc>
            </a:pPr>
            <a:r>
              <a:rPr lang="en-US" altLang="zh-CN" sz="1400" b="1" kern="0" dirty="0">
                <a:solidFill>
                  <a:schemeClr val="accent1">
                    <a:lumMod val="75000"/>
                  </a:schemeClr>
                </a:solidFill>
                <a:effectLst/>
                <a:latin typeface="仿宋" panose="02010609060101010101" pitchFamily="49" charset="-122"/>
                <a:ea typeface="等线" panose="02010600030101010101" pitchFamily="2" charset="-122"/>
                <a:cs typeface="宋体" panose="02010600030101010101" pitchFamily="2" charset="-122"/>
              </a:rPr>
              <a:t>a</a:t>
            </a:r>
            <a:r>
              <a:rPr lang="zh-CN" altLang="zh-CN" sz="1400" b="1" kern="0" dirty="0">
                <a:solidFill>
                  <a:schemeClr val="accent1">
                    <a:lumMod val="75000"/>
                  </a:schemeClr>
                </a:solidFill>
                <a:effectLst/>
                <a:latin typeface="等线" panose="02010600030101010101" pitchFamily="2" charset="-122"/>
                <a:ea typeface="仿宋" panose="02010609060101010101" pitchFamily="49" charset="-122"/>
                <a:cs typeface="宋体" panose="02010600030101010101" pitchFamily="2" charset="-122"/>
              </a:rPr>
              <a:t>：与做决定无关的总时间</a:t>
            </a:r>
            <a:endParaRPr lang="zh-CN" altLang="zh-CN" sz="1800" kern="100" dirty="0">
              <a:solidFill>
                <a:schemeClr val="accent1">
                  <a:lumMod val="75000"/>
                </a:schemeClr>
              </a:solidFill>
              <a:effectLst/>
              <a:latin typeface="等线" panose="02010600030101010101" pitchFamily="2" charset="-122"/>
              <a:ea typeface="等线" panose="02010600030101010101" pitchFamily="2" charset="-122"/>
              <a:cs typeface="Times New Roman" panose="02020603050405020304" pitchFamily="18" charset="0"/>
            </a:endParaRPr>
          </a:p>
          <a:p>
            <a:pPr marL="266700" indent="127000">
              <a:lnSpc>
                <a:spcPct val="150000"/>
              </a:lnSpc>
            </a:pPr>
            <a:r>
              <a:rPr lang="en-US" altLang="zh-CN" sz="1400" b="1" kern="0" dirty="0">
                <a:solidFill>
                  <a:schemeClr val="accent1">
                    <a:lumMod val="75000"/>
                  </a:schemeClr>
                </a:solidFill>
                <a:effectLst/>
                <a:latin typeface="仿宋" panose="02010609060101010101" pitchFamily="49" charset="-122"/>
                <a:ea typeface="等线" panose="02010600030101010101" pitchFamily="2" charset="-122"/>
                <a:cs typeface="宋体" panose="02010600030101010101" pitchFamily="2" charset="-122"/>
              </a:rPr>
              <a:t>b</a:t>
            </a:r>
            <a:r>
              <a:rPr lang="zh-CN" altLang="zh-CN" sz="1400" b="1" kern="0" dirty="0">
                <a:solidFill>
                  <a:schemeClr val="accent1">
                    <a:lumMod val="75000"/>
                  </a:schemeClr>
                </a:solidFill>
                <a:effectLst/>
                <a:latin typeface="等线" panose="02010600030101010101" pitchFamily="2" charset="-122"/>
                <a:ea typeface="仿宋" panose="02010609060101010101" pitchFamily="49" charset="-122"/>
                <a:cs typeface="宋体" panose="02010600030101010101" pitchFamily="2" charset="-122"/>
              </a:rPr>
              <a:t>：对选项认知的处理时间常数</a:t>
            </a:r>
            <a:endParaRPr lang="zh-CN" altLang="zh-CN" sz="1800" kern="100" dirty="0">
              <a:solidFill>
                <a:schemeClr val="accent1">
                  <a:lumMod val="75000"/>
                </a:schemeClr>
              </a:solidFill>
              <a:effectLst/>
              <a:latin typeface="等线" panose="02010600030101010101" pitchFamily="2" charset="-122"/>
              <a:ea typeface="等线" panose="02010600030101010101" pitchFamily="2" charset="-122"/>
              <a:cs typeface="Times New Roman" panose="02020603050405020304" pitchFamily="18" charset="0"/>
            </a:endParaRPr>
          </a:p>
          <a:p>
            <a:pPr marL="266700" indent="127000">
              <a:lnSpc>
                <a:spcPct val="150000"/>
              </a:lnSpc>
            </a:pPr>
            <a:r>
              <a:rPr lang="en-US" altLang="zh-CN" sz="1400" b="1" kern="0" dirty="0">
                <a:solidFill>
                  <a:schemeClr val="accent1">
                    <a:lumMod val="75000"/>
                  </a:schemeClr>
                </a:solidFill>
                <a:effectLst/>
                <a:latin typeface="仿宋" panose="02010609060101010101" pitchFamily="49" charset="-122"/>
                <a:ea typeface="等线" panose="02010600030101010101" pitchFamily="2" charset="-122"/>
                <a:cs typeface="宋体" panose="02010600030101010101" pitchFamily="2" charset="-122"/>
              </a:rPr>
              <a:t>n</a:t>
            </a:r>
            <a:r>
              <a:rPr lang="zh-CN" altLang="zh-CN" sz="1400" b="1" kern="0" dirty="0">
                <a:solidFill>
                  <a:schemeClr val="accent1">
                    <a:lumMod val="75000"/>
                  </a:schemeClr>
                </a:solidFill>
                <a:effectLst/>
                <a:latin typeface="等线" panose="02010600030101010101" pitchFamily="2" charset="-122"/>
                <a:ea typeface="仿宋" panose="02010609060101010101" pitchFamily="49" charset="-122"/>
                <a:cs typeface="宋体" panose="02010600030101010101" pitchFamily="2" charset="-122"/>
              </a:rPr>
              <a:t>：选项数目</a:t>
            </a:r>
            <a:endParaRPr lang="zh-CN" altLang="zh-CN" sz="1800" kern="100" dirty="0">
              <a:solidFill>
                <a:schemeClr val="accent1">
                  <a:lumMod val="75000"/>
                </a:schemeClr>
              </a:solidFill>
              <a:effectLst/>
              <a:latin typeface="等线" panose="02010600030101010101" pitchFamily="2" charset="-122"/>
              <a:ea typeface="等线" panose="02010600030101010101" pitchFamily="2" charset="-122"/>
              <a:cs typeface="Times New Roman" panose="02020603050405020304" pitchFamily="18" charset="0"/>
            </a:endParaRPr>
          </a:p>
        </p:txBody>
      </p:sp>
      <p:pic>
        <p:nvPicPr>
          <p:cNvPr id="4" name="图片 3">
            <a:extLst>
              <a:ext uri="{FF2B5EF4-FFF2-40B4-BE49-F238E27FC236}">
                <a16:creationId xmlns:a16="http://schemas.microsoft.com/office/drawing/2014/main" id="{A5DF878A-19FC-4E34-83D8-42458609E921}"/>
              </a:ext>
            </a:extLst>
          </p:cNvPr>
          <p:cNvPicPr>
            <a:picLocks noChangeAspect="1"/>
          </p:cNvPicPr>
          <p:nvPr/>
        </p:nvPicPr>
        <p:blipFill>
          <a:blip r:embed="rId2"/>
          <a:stretch>
            <a:fillRect/>
          </a:stretch>
        </p:blipFill>
        <p:spPr>
          <a:xfrm>
            <a:off x="407368" y="3789040"/>
            <a:ext cx="4040885" cy="2016224"/>
          </a:xfrm>
          <a:prstGeom prst="rect">
            <a:avLst/>
          </a:prstGeom>
        </p:spPr>
      </p:pic>
      <p:sp>
        <p:nvSpPr>
          <p:cNvPr id="6" name="文本框 5">
            <a:extLst>
              <a:ext uri="{FF2B5EF4-FFF2-40B4-BE49-F238E27FC236}">
                <a16:creationId xmlns:a16="http://schemas.microsoft.com/office/drawing/2014/main" id="{F0E3A89F-0A3E-4557-89D9-5B4C166F330C}"/>
              </a:ext>
            </a:extLst>
          </p:cNvPr>
          <p:cNvSpPr txBox="1"/>
          <p:nvPr/>
        </p:nvSpPr>
        <p:spPr>
          <a:xfrm>
            <a:off x="442615" y="5805264"/>
            <a:ext cx="4212253" cy="346120"/>
          </a:xfrm>
          <a:prstGeom prst="rect">
            <a:avLst/>
          </a:prstGeom>
          <a:noFill/>
        </p:spPr>
        <p:txBody>
          <a:bodyPr wrap="square">
            <a:spAutoFit/>
          </a:bodyPr>
          <a:lstStyle/>
          <a:p>
            <a:pPr indent="127000" algn="ctr">
              <a:lnSpc>
                <a:spcPct val="110000"/>
              </a:lnSpc>
            </a:pPr>
            <a:r>
              <a:rPr lang="zh-CN" altLang="zh-CN" sz="1600" kern="100" dirty="0">
                <a:solidFill>
                  <a:schemeClr val="accent1">
                    <a:lumMod val="75000"/>
                  </a:schemeClr>
                </a:solidFill>
                <a:latin typeface="等线" panose="02010600030101010101" pitchFamily="2" charset="-122"/>
                <a:cs typeface="Times New Roman" panose="02020603050405020304" pitchFamily="18" charset="0"/>
              </a:rPr>
              <a:t>图</a:t>
            </a:r>
            <a:r>
              <a:rPr lang="en-US" altLang="zh-CN" sz="1600" kern="100" dirty="0">
                <a:solidFill>
                  <a:schemeClr val="accent1">
                    <a:lumMod val="75000"/>
                  </a:schemeClr>
                </a:solidFill>
                <a:latin typeface="等线" panose="02010600030101010101" pitchFamily="2" charset="-122"/>
                <a:cs typeface="Times New Roman" panose="02020603050405020304" pitchFamily="18" charset="0"/>
              </a:rPr>
              <a:t>3-3 Hicks’s </a:t>
            </a:r>
            <a:r>
              <a:rPr lang="zh-CN" altLang="zh-CN" sz="1600" kern="100" dirty="0">
                <a:solidFill>
                  <a:schemeClr val="accent1">
                    <a:lumMod val="75000"/>
                  </a:schemeClr>
                </a:solidFill>
                <a:latin typeface="等线" panose="02010600030101010101" pitchFamily="2" charset="-122"/>
                <a:cs typeface="Times New Roman" panose="02020603050405020304" pitchFamily="18" charset="0"/>
              </a:rPr>
              <a:t>法则曲线</a:t>
            </a:r>
          </a:p>
        </p:txBody>
      </p:sp>
      <p:sp>
        <p:nvSpPr>
          <p:cNvPr id="8" name="文本框 7">
            <a:extLst>
              <a:ext uri="{FF2B5EF4-FFF2-40B4-BE49-F238E27FC236}">
                <a16:creationId xmlns:a16="http://schemas.microsoft.com/office/drawing/2014/main" id="{5481D6B1-CB5C-466E-B1E6-AA476631E0AF}"/>
              </a:ext>
            </a:extLst>
          </p:cNvPr>
          <p:cNvSpPr txBox="1"/>
          <p:nvPr/>
        </p:nvSpPr>
        <p:spPr>
          <a:xfrm>
            <a:off x="5725552" y="764704"/>
            <a:ext cx="4608512" cy="1707455"/>
          </a:xfrm>
          <a:prstGeom prst="rect">
            <a:avLst/>
          </a:prstGeom>
          <a:noFill/>
        </p:spPr>
        <p:txBody>
          <a:bodyPr wrap="square">
            <a:spAutoFit/>
          </a:bodyPr>
          <a:lstStyle/>
          <a:p>
            <a:pPr indent="127000">
              <a:lnSpc>
                <a:spcPct val="150000"/>
              </a:lnSpc>
            </a:pPr>
            <a:r>
              <a:rPr lang="en-US" altLang="zh-CN" kern="100" dirty="0">
                <a:solidFill>
                  <a:schemeClr val="accent1">
                    <a:lumMod val="75000"/>
                  </a:schemeClr>
                </a:solidFill>
                <a:latin typeface="等线" panose="02010600030101010101" pitchFamily="2" charset="-122"/>
                <a:cs typeface="Times New Roman" panose="02020603050405020304" pitchFamily="18" charset="0"/>
              </a:rPr>
              <a:t>      </a:t>
            </a:r>
            <a:r>
              <a:rPr lang="zh-CN" altLang="zh-CN" kern="100" dirty="0">
                <a:solidFill>
                  <a:schemeClr val="accent1">
                    <a:lumMod val="75000"/>
                  </a:schemeClr>
                </a:solidFill>
                <a:latin typeface="等线" panose="02010600030101010101" pitchFamily="2" charset="-122"/>
                <a:cs typeface="Times New Roman" panose="02020603050405020304" pitchFamily="18" charset="0"/>
              </a:rPr>
              <a:t>以图</a:t>
            </a:r>
            <a:r>
              <a:rPr lang="en-US" altLang="zh-CN" kern="100" dirty="0">
                <a:solidFill>
                  <a:schemeClr val="accent1">
                    <a:lumMod val="75000"/>
                  </a:schemeClr>
                </a:solidFill>
                <a:latin typeface="等线" panose="02010600030101010101" pitchFamily="2" charset="-122"/>
                <a:cs typeface="Times New Roman" panose="02020603050405020304" pitchFamily="18" charset="0"/>
              </a:rPr>
              <a:t>3-4</a:t>
            </a:r>
            <a:r>
              <a:rPr lang="zh-CN" altLang="zh-CN" kern="100" dirty="0">
                <a:solidFill>
                  <a:schemeClr val="accent1">
                    <a:lumMod val="75000"/>
                  </a:schemeClr>
                </a:solidFill>
                <a:latin typeface="等线" panose="02010600030101010101" pitchFamily="2" charset="-122"/>
                <a:cs typeface="Times New Roman" panose="02020603050405020304" pitchFamily="18" charset="0"/>
              </a:rPr>
              <a:t>为例，在使用两种不同遥控器时，多数用户做决定所需要时间有所不同。当使用左侧按键越多的遥控器时，做决定所需时间会更长一些。</a:t>
            </a:r>
          </a:p>
        </p:txBody>
      </p:sp>
      <p:cxnSp>
        <p:nvCxnSpPr>
          <p:cNvPr id="10" name="直接连接符 9">
            <a:extLst>
              <a:ext uri="{FF2B5EF4-FFF2-40B4-BE49-F238E27FC236}">
                <a16:creationId xmlns:a16="http://schemas.microsoft.com/office/drawing/2014/main" id="{F8E2DC7D-F2ED-4D2B-B5EC-E4D2E8307375}"/>
              </a:ext>
            </a:extLst>
          </p:cNvPr>
          <p:cNvCxnSpPr>
            <a:cxnSpLocks/>
          </p:cNvCxnSpPr>
          <p:nvPr/>
        </p:nvCxnSpPr>
        <p:spPr>
          <a:xfrm>
            <a:off x="5546448" y="529338"/>
            <a:ext cx="27149" cy="5677985"/>
          </a:xfrm>
          <a:prstGeom prst="line">
            <a:avLst/>
          </a:prstGeom>
        </p:spPr>
        <p:style>
          <a:lnRef idx="1">
            <a:schemeClr val="accent1"/>
          </a:lnRef>
          <a:fillRef idx="0">
            <a:schemeClr val="accent1"/>
          </a:fillRef>
          <a:effectRef idx="0">
            <a:schemeClr val="accent1"/>
          </a:effectRef>
          <a:fontRef idx="minor">
            <a:schemeClr val="tx1"/>
          </a:fontRef>
        </p:style>
      </p:cxnSp>
      <p:pic>
        <p:nvPicPr>
          <p:cNvPr id="13" name="图片 12">
            <a:extLst>
              <a:ext uri="{FF2B5EF4-FFF2-40B4-BE49-F238E27FC236}">
                <a16:creationId xmlns:a16="http://schemas.microsoft.com/office/drawing/2014/main" id="{2D932EB6-34FF-4728-8B57-488BC6FCFB23}"/>
              </a:ext>
            </a:extLst>
          </p:cNvPr>
          <p:cNvPicPr>
            <a:picLocks noChangeAspect="1"/>
          </p:cNvPicPr>
          <p:nvPr/>
        </p:nvPicPr>
        <p:blipFill>
          <a:blip r:embed="rId3"/>
          <a:stretch>
            <a:fillRect/>
          </a:stretch>
        </p:blipFill>
        <p:spPr>
          <a:xfrm>
            <a:off x="6762021" y="2887107"/>
            <a:ext cx="3937682" cy="2217014"/>
          </a:xfrm>
          <a:prstGeom prst="rect">
            <a:avLst/>
          </a:prstGeom>
        </p:spPr>
      </p:pic>
      <p:sp>
        <p:nvSpPr>
          <p:cNvPr id="15" name="文本框 14">
            <a:extLst>
              <a:ext uri="{FF2B5EF4-FFF2-40B4-BE49-F238E27FC236}">
                <a16:creationId xmlns:a16="http://schemas.microsoft.com/office/drawing/2014/main" id="{4111F0CE-F6A8-4311-B1E0-337625D9B811}"/>
              </a:ext>
            </a:extLst>
          </p:cNvPr>
          <p:cNvSpPr txBox="1"/>
          <p:nvPr/>
        </p:nvSpPr>
        <p:spPr>
          <a:xfrm>
            <a:off x="5517523" y="5301208"/>
            <a:ext cx="6426678" cy="616964"/>
          </a:xfrm>
          <a:prstGeom prst="rect">
            <a:avLst/>
          </a:prstGeom>
          <a:noFill/>
        </p:spPr>
        <p:txBody>
          <a:bodyPr wrap="square">
            <a:spAutoFit/>
          </a:bodyPr>
          <a:lstStyle/>
          <a:p>
            <a:pPr indent="127000" algn="ctr">
              <a:lnSpc>
                <a:spcPct val="110000"/>
              </a:lnSpc>
            </a:pPr>
            <a:r>
              <a:rPr lang="zh-CN" altLang="zh-CN" sz="1600" kern="100" dirty="0">
                <a:solidFill>
                  <a:schemeClr val="accent1">
                    <a:lumMod val="75000"/>
                  </a:schemeClr>
                </a:solidFill>
                <a:latin typeface="等线" panose="02010600030101010101" pitchFamily="2" charset="-122"/>
                <a:cs typeface="Times New Roman" panose="02020603050405020304" pitchFamily="18" charset="0"/>
              </a:rPr>
              <a:t>图</a:t>
            </a:r>
            <a:r>
              <a:rPr lang="en-US" altLang="zh-CN" sz="1600" kern="100" dirty="0">
                <a:solidFill>
                  <a:schemeClr val="accent1">
                    <a:lumMod val="75000"/>
                  </a:schemeClr>
                </a:solidFill>
                <a:latin typeface="等线" panose="02010600030101010101" pitchFamily="2" charset="-122"/>
                <a:cs typeface="Times New Roman" panose="02020603050405020304" pitchFamily="18" charset="0"/>
              </a:rPr>
              <a:t>3-4  Hicks’s </a:t>
            </a:r>
            <a:r>
              <a:rPr lang="zh-CN" altLang="zh-CN" sz="1600" kern="100" dirty="0">
                <a:solidFill>
                  <a:schemeClr val="accent1">
                    <a:lumMod val="75000"/>
                  </a:schemeClr>
                </a:solidFill>
                <a:latin typeface="等线" panose="02010600030101010101" pitchFamily="2" charset="-122"/>
                <a:cs typeface="Times New Roman" panose="02020603050405020304" pitchFamily="18" charset="0"/>
              </a:rPr>
              <a:t>法则案例</a:t>
            </a:r>
          </a:p>
          <a:p>
            <a:pPr indent="127000" algn="ctr">
              <a:lnSpc>
                <a:spcPct val="110000"/>
              </a:lnSpc>
            </a:pPr>
            <a:r>
              <a:rPr lang="zh-CN" altLang="zh-CN" sz="1600" kern="100" dirty="0">
                <a:solidFill>
                  <a:schemeClr val="accent1">
                    <a:lumMod val="75000"/>
                  </a:schemeClr>
                </a:solidFill>
                <a:latin typeface="等线" panose="02010600030101010101" pitchFamily="2" charset="-122"/>
                <a:cs typeface="Times New Roman" panose="02020603050405020304" pitchFamily="18" charset="0"/>
              </a:rPr>
              <a:t>（图片来源：</a:t>
            </a:r>
            <a:r>
              <a:rPr lang="en-US" altLang="zh-CN" sz="1600" kern="100" dirty="0">
                <a:solidFill>
                  <a:schemeClr val="accent1">
                    <a:lumMod val="75000"/>
                  </a:schemeClr>
                </a:solidFill>
                <a:latin typeface="等线" panose="02010600030101010101" pitchFamily="2" charset="-122"/>
                <a:cs typeface="Times New Roman" panose="02020603050405020304" pitchFamily="18" charset="0"/>
              </a:rPr>
              <a:t>Aryan </a:t>
            </a:r>
            <a:r>
              <a:rPr lang="en-US" altLang="zh-CN" sz="1600" kern="100" dirty="0" err="1">
                <a:solidFill>
                  <a:schemeClr val="accent1">
                    <a:lumMod val="75000"/>
                  </a:schemeClr>
                </a:solidFill>
                <a:latin typeface="等线" panose="02010600030101010101" pitchFamily="2" charset="-122"/>
                <a:cs typeface="Times New Roman" panose="02020603050405020304" pitchFamily="18" charset="0"/>
              </a:rPr>
              <a:t>Indraksh</a:t>
            </a:r>
            <a:r>
              <a:rPr lang="zh-CN" altLang="zh-CN" sz="1600" kern="100" dirty="0">
                <a:solidFill>
                  <a:schemeClr val="accent1">
                    <a:lumMod val="75000"/>
                  </a:schemeClr>
                </a:solidFill>
                <a:latin typeface="等线" panose="02010600030101010101" pitchFamily="2" charset="-122"/>
                <a:cs typeface="Times New Roman" panose="02020603050405020304" pitchFamily="18" charset="0"/>
              </a:rPr>
              <a:t>，</a:t>
            </a:r>
            <a:r>
              <a:rPr lang="en-US" altLang="zh-CN" sz="1600" kern="100" dirty="0">
                <a:solidFill>
                  <a:schemeClr val="accent1">
                    <a:lumMod val="75000"/>
                  </a:schemeClr>
                </a:solidFill>
                <a:latin typeface="等线" panose="02010600030101010101" pitchFamily="2" charset="-122"/>
                <a:cs typeface="Times New Roman" panose="02020603050405020304" pitchFamily="18" charset="0"/>
              </a:rPr>
              <a:t>2020</a:t>
            </a:r>
            <a:r>
              <a:rPr lang="zh-CN" altLang="zh-CN" sz="1600" kern="100" dirty="0">
                <a:solidFill>
                  <a:schemeClr val="accent1">
                    <a:lumMod val="75000"/>
                  </a:schemeClr>
                </a:solidFill>
                <a:latin typeface="等线" panose="02010600030101010101" pitchFamily="2" charset="-122"/>
                <a:cs typeface="Times New Roman" panose="02020603050405020304" pitchFamily="18" charset="0"/>
              </a:rPr>
              <a:t>）</a:t>
            </a:r>
          </a:p>
        </p:txBody>
      </p:sp>
    </p:spTree>
    <p:extLst>
      <p:ext uri="{BB962C8B-B14F-4D97-AF65-F5344CB8AC3E}">
        <p14:creationId xmlns:p14="http://schemas.microsoft.com/office/powerpoint/2010/main" val="3615054669"/>
      </p:ext>
    </p:extLst>
  </p:cSld>
  <p:clrMapOvr>
    <a:masterClrMapping/>
  </p:clrMapOvr>
  <p:transition>
    <p:blinds dir="ver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FCDD7264-0FD4-43F8-8B78-7CFFF60AABA2}"/>
              </a:ext>
            </a:extLst>
          </p:cNvPr>
          <p:cNvSpPr txBox="1"/>
          <p:nvPr/>
        </p:nvSpPr>
        <p:spPr>
          <a:xfrm>
            <a:off x="767408" y="908720"/>
            <a:ext cx="3960440" cy="381066"/>
          </a:xfrm>
          <a:prstGeom prst="rect">
            <a:avLst/>
          </a:prstGeom>
          <a:noFill/>
        </p:spPr>
        <p:txBody>
          <a:bodyPr wrap="square" rtlCol="0">
            <a:spAutoFit/>
          </a:bodyPr>
          <a:lstStyle/>
          <a:p>
            <a:pPr>
              <a:lnSpc>
                <a:spcPct val="110000"/>
              </a:lnSpc>
            </a:pPr>
            <a:r>
              <a:rPr lang="en-US" altLang="zh-CN" sz="1800" b="1" kern="100" dirty="0">
                <a:solidFill>
                  <a:srgbClr val="00B0F0"/>
                </a:solidFill>
                <a:effectLst/>
                <a:latin typeface="等线 Light" panose="02010600030101010101" pitchFamily="2" charset="-122"/>
                <a:ea typeface="等线 Light" panose="02010600030101010101" pitchFamily="2" charset="-122"/>
                <a:cs typeface="Times New Roman" panose="02020603050405020304" pitchFamily="18" charset="0"/>
              </a:rPr>
              <a:t>3.2.2 </a:t>
            </a:r>
            <a:r>
              <a:rPr lang="zh-CN" altLang="zh-CN" sz="1800" b="1" kern="100" dirty="0">
                <a:solidFill>
                  <a:srgbClr val="00B0F0"/>
                </a:solidFill>
                <a:effectLst/>
                <a:latin typeface="等线 Light" panose="02010600030101010101" pitchFamily="2" charset="-122"/>
                <a:ea typeface="华文中宋" panose="02010600040101010101" pitchFamily="2" charset="-122"/>
                <a:cs typeface="Times New Roman" panose="02020603050405020304" pitchFamily="18" charset="0"/>
              </a:rPr>
              <a:t>忠于原始数据原则</a:t>
            </a:r>
            <a:endParaRPr lang="zh-CN" altLang="zh-CN" sz="1800" b="1" kern="100" dirty="0">
              <a:solidFill>
                <a:srgbClr val="00B0F0"/>
              </a:solidFill>
              <a:effectLst/>
              <a:latin typeface="等线 Light" panose="02010600030101010101" pitchFamily="2" charset="-122"/>
              <a:ea typeface="等线 Light" panose="02010600030101010101" pitchFamily="2" charset="-122"/>
              <a:cs typeface="Times New Roman" panose="02020603050405020304" pitchFamily="18" charset="0"/>
            </a:endParaRPr>
          </a:p>
        </p:txBody>
      </p:sp>
      <p:sp>
        <p:nvSpPr>
          <p:cNvPr id="3" name="文本框 2">
            <a:extLst>
              <a:ext uri="{FF2B5EF4-FFF2-40B4-BE49-F238E27FC236}">
                <a16:creationId xmlns:a16="http://schemas.microsoft.com/office/drawing/2014/main" id="{78D2576F-F15C-4D97-8703-D997D6EFE6B2}"/>
              </a:ext>
            </a:extLst>
          </p:cNvPr>
          <p:cNvSpPr txBox="1"/>
          <p:nvPr/>
        </p:nvSpPr>
        <p:spPr>
          <a:xfrm>
            <a:off x="1739516" y="2238209"/>
            <a:ext cx="8712968" cy="2348592"/>
          </a:xfrm>
          <a:prstGeom prst="rect">
            <a:avLst/>
          </a:prstGeom>
          <a:noFill/>
        </p:spPr>
        <p:txBody>
          <a:bodyPr wrap="square" rtlCol="0">
            <a:spAutoFit/>
          </a:bodyPr>
          <a:lstStyle/>
          <a:p>
            <a:pPr indent="266700" fontAlgn="base">
              <a:lnSpc>
                <a:spcPct val="150000"/>
              </a:lnSpc>
            </a:pPr>
            <a:r>
              <a:rPr lang="en-US" altLang="zh-CN" sz="2000" kern="0" dirty="0">
                <a:solidFill>
                  <a:schemeClr val="accent1">
                    <a:lumMod val="75000"/>
                  </a:schemeClr>
                </a:solidFill>
                <a:effectLst/>
                <a:latin typeface="Georgia" panose="02040502050405020303" pitchFamily="18" charset="0"/>
                <a:ea typeface="宋体" panose="02010600030101010101" pitchFamily="2" charset="-122"/>
                <a:cs typeface="宋体" panose="02010600030101010101" pitchFamily="2" charset="-122"/>
              </a:rPr>
              <a:t>    </a:t>
            </a:r>
            <a:r>
              <a:rPr lang="zh-CN" altLang="zh-CN" sz="2000" kern="0" dirty="0">
                <a:solidFill>
                  <a:schemeClr val="accent1">
                    <a:lumMod val="75000"/>
                  </a:schemeClr>
                </a:solidFill>
                <a:effectLst/>
                <a:latin typeface="Georgia" panose="02040502050405020303" pitchFamily="18" charset="0"/>
                <a:ea typeface="宋体" panose="02010600030101010101" pitchFamily="2" charset="-122"/>
                <a:cs typeface="宋体" panose="02010600030101010101" pitchFamily="2" charset="-122"/>
              </a:rPr>
              <a:t>数据的可视化必须忠于原始数据，不得扭曲或捏造数据。</a:t>
            </a:r>
            <a:endParaRPr lang="en-US" altLang="zh-CN" sz="2000" kern="0" dirty="0">
              <a:solidFill>
                <a:schemeClr val="accent1">
                  <a:lumMod val="75000"/>
                </a:schemeClr>
              </a:solidFill>
              <a:effectLst/>
              <a:latin typeface="Georgia" panose="02040502050405020303" pitchFamily="18" charset="0"/>
              <a:ea typeface="宋体" panose="02010600030101010101" pitchFamily="2" charset="-122"/>
              <a:cs typeface="宋体" panose="02010600030101010101" pitchFamily="2" charset="-122"/>
            </a:endParaRPr>
          </a:p>
          <a:p>
            <a:pPr indent="266700" fontAlgn="base">
              <a:lnSpc>
                <a:spcPct val="150000"/>
              </a:lnSpc>
            </a:pPr>
            <a:r>
              <a:rPr lang="en-US" altLang="zh-CN" sz="2000" kern="0" dirty="0">
                <a:solidFill>
                  <a:schemeClr val="accent1">
                    <a:lumMod val="75000"/>
                  </a:schemeClr>
                </a:solidFill>
                <a:effectLst/>
                <a:latin typeface="Georgia" panose="02040502050405020303" pitchFamily="18" charset="0"/>
                <a:ea typeface="宋体" panose="02010600030101010101" pitchFamily="2" charset="-122"/>
                <a:cs typeface="宋体" panose="02010600030101010101" pitchFamily="2" charset="-122"/>
              </a:rPr>
              <a:t>    </a:t>
            </a:r>
            <a:r>
              <a:rPr lang="zh-CN" altLang="zh-CN" sz="2000" kern="0" dirty="0">
                <a:solidFill>
                  <a:schemeClr val="accent1">
                    <a:lumMod val="75000"/>
                  </a:schemeClr>
                </a:solidFill>
                <a:effectLst/>
                <a:latin typeface="Georgia" panose="02040502050405020303" pitchFamily="18" charset="0"/>
                <a:ea typeface="宋体" panose="02010600030101010101" pitchFamily="2" charset="-122"/>
                <a:cs typeface="宋体" panose="02010600030101010101" pitchFamily="2" charset="-122"/>
              </a:rPr>
              <a:t>也就是说，在数据的故事化描述过程中，不得“以提升故事化描述的生动性为借口”，扭曲原始数据，甚至捏造原始数据。</a:t>
            </a:r>
            <a:endParaRPr lang="en-US" altLang="zh-CN" sz="2000" kern="0" dirty="0">
              <a:solidFill>
                <a:schemeClr val="accent1">
                  <a:lumMod val="75000"/>
                </a:schemeClr>
              </a:solidFill>
              <a:effectLst/>
              <a:latin typeface="Georgia" panose="02040502050405020303" pitchFamily="18" charset="0"/>
              <a:ea typeface="宋体" panose="02010600030101010101" pitchFamily="2" charset="-122"/>
              <a:cs typeface="宋体" panose="02010600030101010101" pitchFamily="2" charset="-122"/>
            </a:endParaRPr>
          </a:p>
          <a:p>
            <a:pPr indent="266700" fontAlgn="base">
              <a:lnSpc>
                <a:spcPct val="150000"/>
              </a:lnSpc>
            </a:pPr>
            <a:r>
              <a:rPr lang="en-US" altLang="zh-CN" sz="2000" kern="0" dirty="0">
                <a:solidFill>
                  <a:schemeClr val="accent1">
                    <a:lumMod val="75000"/>
                  </a:schemeClr>
                </a:solidFill>
                <a:effectLst/>
                <a:latin typeface="Georgia" panose="02040502050405020303" pitchFamily="18" charset="0"/>
                <a:ea typeface="宋体" panose="02010600030101010101" pitchFamily="2" charset="-122"/>
                <a:cs typeface="宋体" panose="02010600030101010101" pitchFamily="2" charset="-122"/>
              </a:rPr>
              <a:t>     </a:t>
            </a:r>
            <a:r>
              <a:rPr lang="zh-CN" altLang="zh-CN" sz="2000" kern="0" dirty="0">
                <a:solidFill>
                  <a:schemeClr val="accent1">
                    <a:lumMod val="75000"/>
                  </a:schemeClr>
                </a:solidFill>
                <a:effectLst/>
                <a:latin typeface="Georgia" panose="02040502050405020303" pitchFamily="18" charset="0"/>
                <a:ea typeface="宋体" panose="02010600030101010101" pitchFamily="2" charset="-122"/>
                <a:cs typeface="宋体" panose="02010600030101010101" pitchFamily="2" charset="-122"/>
              </a:rPr>
              <a:t>因此，数据故事化描述的前提是“理解原始数据”，只有正确理解原始数据，才能达到“忠于数据的目的”。</a:t>
            </a:r>
            <a:endParaRPr lang="zh-CN" altLang="zh-CN" sz="2000" kern="100" dirty="0">
              <a:solidFill>
                <a:schemeClr val="accent1">
                  <a:lumMod val="75000"/>
                </a:schemeClr>
              </a:solidFill>
              <a:effectLst/>
              <a:latin typeface="等线" panose="02010600030101010101" pitchFamily="2" charset="-122"/>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00264943"/>
      </p:ext>
    </p:extLst>
  </p:cSld>
  <p:clrMapOvr>
    <a:masterClrMapping/>
  </p:clrMapOvr>
  <p:transition>
    <p:blinds dir="vert"/>
  </p:transition>
</p:sld>
</file>

<file path=ppt/theme/theme1.xml><?xml version="1.0" encoding="utf-8"?>
<a:theme xmlns:a="http://schemas.openxmlformats.org/drawingml/2006/main" name="吉祥如意">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吉祥如意">
      <a:majorFont>
        <a:latin typeface="Arial"/>
        <a:ea typeface="宋体"/>
        <a:cs typeface=""/>
      </a:majorFont>
      <a:minorFont>
        <a:latin typeface="Arial"/>
        <a:ea typeface="宋体"/>
        <a:cs typeface=""/>
      </a:minorFont>
    </a:fontScheme>
    <a:fmtScheme name="模块">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吉祥如意 1">
        <a:dk1>
          <a:srgbClr val="000000"/>
        </a:dk1>
        <a:lt1>
          <a:srgbClr val="FFFFFF"/>
        </a:lt1>
        <a:dk2>
          <a:srgbClr val="E40000"/>
        </a:dk2>
        <a:lt2>
          <a:srgbClr val="DDDDDD"/>
        </a:lt2>
        <a:accent1>
          <a:srgbClr val="E1F4FF"/>
        </a:accent1>
        <a:accent2>
          <a:srgbClr val="FFE2C5"/>
        </a:accent2>
        <a:accent3>
          <a:srgbClr val="FFFFFF"/>
        </a:accent3>
        <a:accent4>
          <a:srgbClr val="000000"/>
        </a:accent4>
        <a:accent5>
          <a:srgbClr val="EEF8FF"/>
        </a:accent5>
        <a:accent6>
          <a:srgbClr val="E7CDB2"/>
        </a:accent6>
        <a:hlink>
          <a:srgbClr val="0066CC"/>
        </a:hlink>
        <a:folHlink>
          <a:srgbClr val="9F9FBF"/>
        </a:folHlink>
      </a:clrScheme>
      <a:clrMap bg1="lt1" tx1="dk1" bg2="lt2" tx2="dk2" accent1="accent1" accent2="accent2" accent3="accent3" accent4="accent4" accent5="accent5" accent6="accent6" hlink="hlink" folHlink="folHlink"/>
    </a:extraClrScheme>
    <a:extraClrScheme>
      <a:clrScheme name="吉祥如意 2">
        <a:dk1>
          <a:srgbClr val="59582D"/>
        </a:dk1>
        <a:lt1>
          <a:srgbClr val="EAEAEA"/>
        </a:lt1>
        <a:dk2>
          <a:srgbClr val="666699"/>
        </a:dk2>
        <a:lt2>
          <a:srgbClr val="D9D9D9"/>
        </a:lt2>
        <a:accent1>
          <a:srgbClr val="CCECFF"/>
        </a:accent1>
        <a:accent2>
          <a:srgbClr val="B2D2C7"/>
        </a:accent2>
        <a:accent3>
          <a:srgbClr val="F3F3F3"/>
        </a:accent3>
        <a:accent4>
          <a:srgbClr val="4B4A25"/>
        </a:accent4>
        <a:accent5>
          <a:srgbClr val="E2F4FF"/>
        </a:accent5>
        <a:accent6>
          <a:srgbClr val="A1BEB4"/>
        </a:accent6>
        <a:hlink>
          <a:srgbClr val="993366"/>
        </a:hlink>
        <a:folHlink>
          <a:srgbClr val="92B9E0"/>
        </a:folHlink>
      </a:clrScheme>
      <a:clrMap bg1="lt1" tx1="dk1" bg2="lt2" tx2="dk2" accent1="accent1" accent2="accent2" accent3="accent3" accent4="accent4" accent5="accent5" accent6="accent6" hlink="hlink" folHlink="folHlink"/>
    </a:extraClrScheme>
    <a:extraClrScheme>
      <a:clrScheme name="吉祥如意 3">
        <a:dk1>
          <a:srgbClr val="000099"/>
        </a:dk1>
        <a:lt1>
          <a:srgbClr val="FFFFCC"/>
        </a:lt1>
        <a:dk2>
          <a:srgbClr val="004000"/>
        </a:dk2>
        <a:lt2>
          <a:srgbClr val="FFD9B3"/>
        </a:lt2>
        <a:accent1>
          <a:srgbClr val="FFD9D9"/>
        </a:accent1>
        <a:accent2>
          <a:srgbClr val="DDDDDD"/>
        </a:accent2>
        <a:accent3>
          <a:srgbClr val="FFFFE2"/>
        </a:accent3>
        <a:accent4>
          <a:srgbClr val="000082"/>
        </a:accent4>
        <a:accent5>
          <a:srgbClr val="FFE9E9"/>
        </a:accent5>
        <a:accent6>
          <a:srgbClr val="C8C8C8"/>
        </a:accent6>
        <a:hlink>
          <a:srgbClr val="FF0000"/>
        </a:hlink>
        <a:folHlink>
          <a:srgbClr val="FFAB57"/>
        </a:folHlink>
      </a:clrScheme>
      <a:clrMap bg1="lt1" tx1="dk1" bg2="lt2" tx2="dk2" accent1="accent1" accent2="accent2" accent3="accent3" accent4="accent4" accent5="accent5" accent6="accent6" hlink="hlink" folHlink="folHlink"/>
    </a:extraClrScheme>
    <a:extraClrScheme>
      <a:clrScheme name="吉祥如意 4">
        <a:dk1>
          <a:srgbClr val="000000"/>
        </a:dk1>
        <a:lt1>
          <a:srgbClr val="DCE8E2"/>
        </a:lt1>
        <a:dk2>
          <a:srgbClr val="0033CC"/>
        </a:dk2>
        <a:lt2>
          <a:srgbClr val="C4C4D8"/>
        </a:lt2>
        <a:accent1>
          <a:srgbClr val="FFFFFF"/>
        </a:accent1>
        <a:accent2>
          <a:srgbClr val="A9CFB1"/>
        </a:accent2>
        <a:accent3>
          <a:srgbClr val="EBF2EE"/>
        </a:accent3>
        <a:accent4>
          <a:srgbClr val="000000"/>
        </a:accent4>
        <a:accent5>
          <a:srgbClr val="FFFFFF"/>
        </a:accent5>
        <a:accent6>
          <a:srgbClr val="99BBA0"/>
        </a:accent6>
        <a:hlink>
          <a:srgbClr val="CC3300"/>
        </a:hlink>
        <a:folHlink>
          <a:srgbClr val="666699"/>
        </a:folHlink>
      </a:clrScheme>
      <a:clrMap bg1="lt1" tx1="dk1" bg2="lt2" tx2="dk2" accent1="accent1" accent2="accent2" accent3="accent3" accent4="accent4" accent5="accent5" accent6="accent6" hlink="hlink" folHlink="folHlink"/>
    </a:extraClrScheme>
    <a:extraClrScheme>
      <a:clrScheme name="吉祥如意 5">
        <a:dk1>
          <a:srgbClr val="606090"/>
        </a:dk1>
        <a:lt1>
          <a:srgbClr val="E5FFFF"/>
        </a:lt1>
        <a:dk2>
          <a:srgbClr val="0000CC"/>
        </a:dk2>
        <a:lt2>
          <a:srgbClr val="91DAFF"/>
        </a:lt2>
        <a:accent1>
          <a:srgbClr val="EAEAEA"/>
        </a:accent1>
        <a:accent2>
          <a:srgbClr val="FFE2C5"/>
        </a:accent2>
        <a:accent3>
          <a:srgbClr val="F0FFFF"/>
        </a:accent3>
        <a:accent4>
          <a:srgbClr val="51517A"/>
        </a:accent4>
        <a:accent5>
          <a:srgbClr val="F3F3F3"/>
        </a:accent5>
        <a:accent6>
          <a:srgbClr val="E7CDB2"/>
        </a:accent6>
        <a:hlink>
          <a:srgbClr val="000000"/>
        </a:hlink>
        <a:folHlink>
          <a:srgbClr val="3DB77A"/>
        </a:folHlink>
      </a:clrScheme>
      <a:clrMap bg1="lt1" tx1="dk1" bg2="lt2" tx2="dk2" accent1="accent1" accent2="accent2" accent3="accent3" accent4="accent4" accent5="accent5" accent6="accent6" hlink="hlink" folHlink="folHlink"/>
    </a:extraClrScheme>
    <a:extraClrScheme>
      <a:clrScheme name="吉祥如意 6">
        <a:dk1>
          <a:srgbClr val="CC0066"/>
        </a:dk1>
        <a:lt1>
          <a:srgbClr val="FFDDBB"/>
        </a:lt1>
        <a:dk2>
          <a:srgbClr val="000000"/>
        </a:dk2>
        <a:lt2>
          <a:srgbClr val="C0C0C0"/>
        </a:lt2>
        <a:accent1>
          <a:srgbClr val="FFFFCC"/>
        </a:accent1>
        <a:accent2>
          <a:srgbClr val="FFFFFF"/>
        </a:accent2>
        <a:accent3>
          <a:srgbClr val="FFEBDA"/>
        </a:accent3>
        <a:accent4>
          <a:srgbClr val="AE0056"/>
        </a:accent4>
        <a:accent5>
          <a:srgbClr val="FFFFE2"/>
        </a:accent5>
        <a:accent6>
          <a:srgbClr val="E7E7E7"/>
        </a:accent6>
        <a:hlink>
          <a:srgbClr val="0066CC"/>
        </a:hlink>
        <a:folHlink>
          <a:srgbClr val="8EB37D"/>
        </a:folHlink>
      </a:clrScheme>
      <a:clrMap bg1="lt1" tx1="dk1" bg2="lt2" tx2="dk2" accent1="accent1" accent2="accent2" accent3="accent3" accent4="accent4" accent5="accent5" accent6="accent6" hlink="hlink" folHlink="folHlink"/>
    </a:extraClrScheme>
    <a:extraClrScheme>
      <a:clrScheme name="吉祥如意 7">
        <a:dk1>
          <a:srgbClr val="B60000"/>
        </a:dk1>
        <a:lt1>
          <a:srgbClr val="FFFF99"/>
        </a:lt1>
        <a:dk2>
          <a:srgbClr val="800000"/>
        </a:dk2>
        <a:lt2>
          <a:srgbClr val="FFFFFF"/>
        </a:lt2>
        <a:accent1>
          <a:srgbClr val="9888A4"/>
        </a:accent1>
        <a:accent2>
          <a:srgbClr val="A9335D"/>
        </a:accent2>
        <a:accent3>
          <a:srgbClr val="C0AAAA"/>
        </a:accent3>
        <a:accent4>
          <a:srgbClr val="DADA82"/>
        </a:accent4>
        <a:accent5>
          <a:srgbClr val="CAC3CF"/>
        </a:accent5>
        <a:accent6>
          <a:srgbClr val="992D53"/>
        </a:accent6>
        <a:hlink>
          <a:srgbClr val="CCECFF"/>
        </a:hlink>
        <a:folHlink>
          <a:srgbClr val="FF6600"/>
        </a:folHlink>
      </a:clrScheme>
      <a:clrMap bg1="dk2" tx1="lt1" bg2="dk1" tx2="lt2" accent1="accent1" accent2="accent2" accent3="accent3" accent4="accent4" accent5="accent5" accent6="accent6" hlink="hlink" folHlink="folHlink"/>
    </a:extraClrScheme>
    <a:extraClrScheme>
      <a:clrScheme name="吉祥如意 8">
        <a:dk1>
          <a:srgbClr val="808080"/>
        </a:dk1>
        <a:lt1>
          <a:srgbClr val="FFFFFF"/>
        </a:lt1>
        <a:dk2>
          <a:srgbClr val="1C1C1C"/>
        </a:dk2>
        <a:lt2>
          <a:srgbClr val="FFFF66"/>
        </a:lt2>
        <a:accent1>
          <a:srgbClr val="9898BA"/>
        </a:accent1>
        <a:accent2>
          <a:srgbClr val="777777"/>
        </a:accent2>
        <a:accent3>
          <a:srgbClr val="ABABAB"/>
        </a:accent3>
        <a:accent4>
          <a:srgbClr val="DADADA"/>
        </a:accent4>
        <a:accent5>
          <a:srgbClr val="CACAD9"/>
        </a:accent5>
        <a:accent6>
          <a:srgbClr val="6B6B6B"/>
        </a:accent6>
        <a:hlink>
          <a:srgbClr val="CCFF99"/>
        </a:hlink>
        <a:folHlink>
          <a:srgbClr val="E4360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2_自定义设计方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自定义设计方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716</TotalTime>
  <Words>2461</Words>
  <Application>Microsoft Office PowerPoint</Application>
  <PresentationFormat>宽屏</PresentationFormat>
  <Paragraphs>260</Paragraphs>
  <Slides>36</Slides>
  <Notes>2</Notes>
  <HiddenSlides>0</HiddenSlides>
  <MMClips>0</MMClips>
  <ScaleCrop>false</ScaleCrop>
  <HeadingPairs>
    <vt:vector size="6" baseType="variant">
      <vt:variant>
        <vt:lpstr>已用的字体</vt:lpstr>
      </vt:variant>
      <vt:variant>
        <vt:i4>11</vt:i4>
      </vt:variant>
      <vt:variant>
        <vt:lpstr>主题</vt:lpstr>
      </vt:variant>
      <vt:variant>
        <vt:i4>4</vt:i4>
      </vt:variant>
      <vt:variant>
        <vt:lpstr>幻灯片标题</vt:lpstr>
      </vt:variant>
      <vt:variant>
        <vt:i4>36</vt:i4>
      </vt:variant>
    </vt:vector>
  </HeadingPairs>
  <TitlesOfParts>
    <vt:vector size="51" baseType="lpstr">
      <vt:lpstr>等线</vt:lpstr>
      <vt:lpstr>等线 Light</vt:lpstr>
      <vt:lpstr>仿宋</vt:lpstr>
      <vt:lpstr>华文中宋</vt:lpstr>
      <vt:lpstr>宋体</vt:lpstr>
      <vt:lpstr>Arial</vt:lpstr>
      <vt:lpstr>Calibri</vt:lpstr>
      <vt:lpstr>Georgia</vt:lpstr>
      <vt:lpstr>Times New Roman</vt:lpstr>
      <vt:lpstr>Wingdings</vt:lpstr>
      <vt:lpstr>Wingdings 2</vt:lpstr>
      <vt:lpstr>吉祥如意</vt:lpstr>
      <vt:lpstr>2_自定义设计方案</vt:lpstr>
      <vt:lpstr>1_自定义设计方案</vt:lpstr>
      <vt:lpstr>自定义设计方案</vt:lpstr>
      <vt:lpstr>  第3章 数据故事化的基础理论</vt:lpstr>
      <vt:lpstr>主要内容</vt:lpstr>
      <vt:lpstr>3.1 数据故事的要素</vt:lpstr>
      <vt:lpstr>PowerPoint 演示文稿</vt:lpstr>
      <vt:lpstr>3.2 数据故事化的原则</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3.3数据故事化的流程</vt:lpstr>
      <vt:lpstr>        通常，数据故事化的基本流程包括理解数据、明确目的、了解受众、识别关键数据、数据故事的建模以及叙述与互动等关键活动，如图3-6所示。</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3.4 数据故事化的模型</vt:lpstr>
      <vt:lpstr>PowerPoint 演示文稿</vt:lpstr>
      <vt:lpstr>PowerPoint 演示文稿</vt:lpstr>
      <vt:lpstr>PowerPoint 演示文稿</vt:lpstr>
      <vt:lpstr>PowerPoint 演示文稿</vt:lpstr>
      <vt:lpstr>PowerPoint 演示文稿</vt:lpstr>
      <vt:lpstr>PowerPoint 演示文稿</vt:lpstr>
      <vt:lpstr>3.5 数据故事的叙述</vt:lpstr>
      <vt:lpstr>PowerPoint 演示文稿</vt:lpstr>
      <vt:lpstr>PowerPoint 演示文稿</vt:lpstr>
      <vt:lpstr>PowerPoint 演示文稿</vt:lpstr>
    </vt:vector>
  </TitlesOfParts>
  <Company>LENOVO (Beijing) Limited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中国航天时代电子公司 物资管理系统</dc:title>
  <dc:creator>LENOVO User</dc:creator>
  <cp:lastModifiedBy>XIAOJIWEN</cp:lastModifiedBy>
  <cp:revision>1507</cp:revision>
  <cp:lastPrinted>2017-03-12T00:23:10Z</cp:lastPrinted>
  <dcterms:created xsi:type="dcterms:W3CDTF">2007-03-02T11:26:21Z</dcterms:created>
  <dcterms:modified xsi:type="dcterms:W3CDTF">2022-03-07T02:11:04Z</dcterms:modified>
</cp:coreProperties>
</file>