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7"/>
  </p:notesMasterIdLst>
  <p:handoutMasterIdLst>
    <p:handoutMasterId r:id="rId58"/>
  </p:handoutMasterIdLst>
  <p:sldIdLst>
    <p:sldId id="636" r:id="rId2"/>
    <p:sldId id="735" r:id="rId3"/>
    <p:sldId id="645" r:id="rId4"/>
    <p:sldId id="647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36" r:id="rId17"/>
    <p:sldId id="744" r:id="rId18"/>
    <p:sldId id="763" r:id="rId19"/>
    <p:sldId id="765" r:id="rId20"/>
    <p:sldId id="737" r:id="rId21"/>
    <p:sldId id="745" r:id="rId22"/>
    <p:sldId id="766" r:id="rId23"/>
    <p:sldId id="767" r:id="rId24"/>
    <p:sldId id="768" r:id="rId25"/>
    <p:sldId id="738" r:id="rId26"/>
    <p:sldId id="746" r:id="rId27"/>
    <p:sldId id="769" r:id="rId28"/>
    <p:sldId id="739" r:id="rId29"/>
    <p:sldId id="747" r:id="rId30"/>
    <p:sldId id="770" r:id="rId31"/>
    <p:sldId id="771" r:id="rId32"/>
    <p:sldId id="772" r:id="rId33"/>
    <p:sldId id="773" r:id="rId34"/>
    <p:sldId id="740" r:id="rId35"/>
    <p:sldId id="748" r:id="rId36"/>
    <p:sldId id="774" r:id="rId37"/>
    <p:sldId id="776" r:id="rId38"/>
    <p:sldId id="775" r:id="rId39"/>
    <p:sldId id="741" r:id="rId40"/>
    <p:sldId id="749" r:id="rId41"/>
    <p:sldId id="777" r:id="rId42"/>
    <p:sldId id="778" r:id="rId43"/>
    <p:sldId id="779" r:id="rId44"/>
    <p:sldId id="780" r:id="rId45"/>
    <p:sldId id="742" r:id="rId46"/>
    <p:sldId id="750" r:id="rId47"/>
    <p:sldId id="781" r:id="rId48"/>
    <p:sldId id="743" r:id="rId49"/>
    <p:sldId id="751" r:id="rId50"/>
    <p:sldId id="782" r:id="rId51"/>
    <p:sldId id="783" r:id="rId52"/>
    <p:sldId id="784" r:id="rId53"/>
    <p:sldId id="785" r:id="rId54"/>
    <p:sldId id="786" r:id="rId55"/>
    <p:sldId id="733" r:id="rId56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B0000"/>
    <a:srgbClr val="EDCDCB"/>
    <a:srgbClr val="A9CDCB"/>
    <a:srgbClr val="D1EBF1"/>
    <a:srgbClr val="EBF1DE"/>
    <a:srgbClr val="F1EEF4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321" autoAdjust="0"/>
  </p:normalViewPr>
  <p:slideViewPr>
    <p:cSldViewPr>
      <p:cViewPr varScale="1">
        <p:scale>
          <a:sx n="96" d="100"/>
          <a:sy n="96" d="100"/>
        </p:scale>
        <p:origin x="60" y="7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1848" y="5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el.wikipedia.org/wiki/%CE%91%CF%81%CF%87%CE%B5%CE%AF%CE%BF:Data_Science_storytelling.jpg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s://commons.wikimedia.org/wiki/File:Earth_with_server.jpg" TargetMode="External"/><Relationship Id="rId1" Type="http://schemas.openxmlformats.org/officeDocument/2006/relationships/image" Target="../media/image3.jpg"/><Relationship Id="rId6" Type="http://schemas.openxmlformats.org/officeDocument/2006/relationships/hyperlink" Target="https://www.tasnimnews.com/fa/news/1395/10/29/1300159/%D8%AF%D9%88%D9%85%DB%8C%D9%86-%DA%A9%D9%86%D9%81%D8%B1%D8%A7%D9%86%D8%B3-%D9%85%D9%84%DB%8C-%D8%B3%D9%86%D8%AC%D8%B4-%D9%88-%D8%A7%D8%B1%D8%B2%D8%B4%DB%8C%D8%A7%D8%A8%DB%8C-%D8%B9%D9%84%D9%85-%D8%AF%D8%B1-%D8%A7%D8%B5%D9%81%D9%87%D8%A7%D9%86-%D8%A8%D8%B1%DA%AF%D8%B2%D8%A7%D8%B1-%D9%85%DB%8C-%D8%B4%D9%88%D8%AF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juandomingofarnos.wordpress.com/2011/08/13/aprendizaje-en-red-scoop-i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el.wikipedia.org/wiki/%CE%91%CF%81%CF%87%CE%B5%CE%AF%CE%BF:Data_Science_storytelling.jpg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s://commons.wikimedia.org/wiki/File:Earth_with_server.jpg" TargetMode="External"/><Relationship Id="rId1" Type="http://schemas.openxmlformats.org/officeDocument/2006/relationships/image" Target="../media/image3.jpg"/><Relationship Id="rId6" Type="http://schemas.openxmlformats.org/officeDocument/2006/relationships/hyperlink" Target="https://www.tasnimnews.com/fa/news/1395/10/29/1300159/%D8%AF%D9%88%D9%85%DB%8C%D9%86-%DA%A9%D9%86%D9%81%D8%B1%D8%A7%D9%86%D8%B3-%D9%85%D9%84%DB%8C-%D8%B3%D9%86%D8%AC%D8%B4-%D9%88-%D8%A7%D8%B1%D8%B2%D8%B4%DB%8C%D8%A7%D8%A8%DB%8C-%D8%B9%D9%84%D9%85-%D8%AF%D8%B1-%D8%A7%D8%B5%D9%81%D9%87%D8%A7%D9%86-%D8%A8%D8%B1%DA%AF%D8%B2%D8%A7%D8%B1-%D9%85%DB%8C-%D8%B4%D9%88%D8%AF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juandomingofarnos.wordpress.com/2011/08/13/aprendizaje-en-red-scoop-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23B46-A4E7-412F-8805-D62CF229935E}" type="doc">
      <dgm:prSet loTypeId="urn:microsoft.com/office/officeart/2005/8/layout/hList7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8F4CCC3-EDCE-45A2-AACB-D94CB5C77F21}">
      <dgm:prSet/>
      <dgm:spPr/>
      <dgm:t>
        <a:bodyPr/>
        <a:lstStyle/>
        <a:p>
          <a:pPr rtl="0"/>
          <a:r>
            <a:rPr lang="zh-CN" altLang="en-US" b="1" dirty="0"/>
            <a:t>可视故事化</a:t>
          </a:r>
          <a:endParaRPr lang="zh-CN" b="1" dirty="0"/>
        </a:p>
      </dgm:t>
    </dgm:pt>
    <dgm:pt modelId="{4E7BD9F4-04C5-4034-8D5E-09B49FCA7F97}" type="parTrans" cxnId="{100BED2B-AA5A-4B94-AF0C-39A3A485308E}">
      <dgm:prSet/>
      <dgm:spPr/>
      <dgm:t>
        <a:bodyPr/>
        <a:lstStyle/>
        <a:p>
          <a:endParaRPr lang="zh-CN" altLang="en-US" b="1"/>
        </a:p>
      </dgm:t>
    </dgm:pt>
    <dgm:pt modelId="{B60928DA-64BB-437F-9723-452D5ECF4319}" type="sibTrans" cxnId="{100BED2B-AA5A-4B94-AF0C-39A3A485308E}">
      <dgm:prSet/>
      <dgm:spPr/>
      <dgm:t>
        <a:bodyPr/>
        <a:lstStyle/>
        <a:p>
          <a:endParaRPr lang="zh-CN" altLang="en-US" b="1"/>
        </a:p>
      </dgm:t>
    </dgm:pt>
    <dgm:pt modelId="{24602B6A-AC06-4344-83E9-1F8605A09467}">
      <dgm:prSet/>
      <dgm:spPr/>
      <dgm:t>
        <a:bodyPr/>
        <a:lstStyle/>
        <a:p>
          <a:pPr rtl="0"/>
          <a:r>
            <a:rPr lang="en-US" altLang="zh-CN" b="1" dirty="0"/>
            <a:t>Facet</a:t>
          </a:r>
          <a:endParaRPr lang="zh-CN" b="1" dirty="0"/>
        </a:p>
      </dgm:t>
    </dgm:pt>
    <dgm:pt modelId="{F43C8191-8047-410C-BE6A-2F758AC79B0B}" type="parTrans" cxnId="{3DFC580F-48F8-46AA-B6EF-60D8E9A8218E}">
      <dgm:prSet/>
      <dgm:spPr/>
      <dgm:t>
        <a:bodyPr/>
        <a:lstStyle/>
        <a:p>
          <a:endParaRPr lang="zh-CN" altLang="en-US" b="1"/>
        </a:p>
      </dgm:t>
    </dgm:pt>
    <dgm:pt modelId="{FC74D54C-149E-4785-A2C2-F1D89EED4EFE}" type="sibTrans" cxnId="{3DFC580F-48F8-46AA-B6EF-60D8E9A8218E}">
      <dgm:prSet/>
      <dgm:spPr/>
      <dgm:t>
        <a:bodyPr/>
        <a:lstStyle/>
        <a:p>
          <a:endParaRPr lang="zh-CN" altLang="en-US" b="1"/>
        </a:p>
      </dgm:t>
    </dgm:pt>
    <dgm:pt modelId="{C02A8D88-2E72-4B1C-B97A-CFFA5B86078A}">
      <dgm:prSet/>
      <dgm:spPr/>
      <dgm:t>
        <a:bodyPr/>
        <a:lstStyle/>
        <a:p>
          <a:pPr rtl="0"/>
          <a:r>
            <a:rPr lang="en-US" altLang="zh-CN" b="1" dirty="0"/>
            <a:t>LIME</a:t>
          </a:r>
          <a:endParaRPr lang="zh-CN" b="1" dirty="0"/>
        </a:p>
      </dgm:t>
    </dgm:pt>
    <dgm:pt modelId="{F0CFABDF-4211-4092-A46E-ABE883890C9E}" type="parTrans" cxnId="{F5D08E6E-86CD-4140-B7DB-7AB69FC86587}">
      <dgm:prSet/>
      <dgm:spPr/>
      <dgm:t>
        <a:bodyPr/>
        <a:lstStyle/>
        <a:p>
          <a:endParaRPr lang="zh-CN" altLang="en-US" b="1"/>
        </a:p>
      </dgm:t>
    </dgm:pt>
    <dgm:pt modelId="{D26AA930-5685-43E9-B85A-4486C14F0660}" type="sibTrans" cxnId="{F5D08E6E-86CD-4140-B7DB-7AB69FC86587}">
      <dgm:prSet/>
      <dgm:spPr/>
      <dgm:t>
        <a:bodyPr/>
        <a:lstStyle/>
        <a:p>
          <a:endParaRPr lang="zh-CN" altLang="en-US" b="1"/>
        </a:p>
      </dgm:t>
    </dgm:pt>
    <dgm:pt modelId="{F9C1C32C-6080-4E0F-9DFD-3B715888AD5A}">
      <dgm:prSet/>
      <dgm:spPr/>
      <dgm:t>
        <a:bodyPr/>
        <a:lstStyle/>
        <a:p>
          <a:pPr rtl="0"/>
          <a:r>
            <a:rPr lang="zh-CN" altLang="en-US" b="1" dirty="0"/>
            <a:t>对比解释法</a:t>
          </a:r>
          <a:endParaRPr lang="zh-CN" b="1" dirty="0"/>
        </a:p>
      </dgm:t>
    </dgm:pt>
    <dgm:pt modelId="{6D4F4CFE-BFF9-46EC-8F6A-0AA2EDE1F0FD}" type="parTrans" cxnId="{9F815B32-1ED5-4084-9132-BDE9A6D61BAE}">
      <dgm:prSet/>
      <dgm:spPr/>
      <dgm:t>
        <a:bodyPr/>
        <a:lstStyle/>
        <a:p>
          <a:endParaRPr lang="zh-CN" altLang="en-US" b="1"/>
        </a:p>
      </dgm:t>
    </dgm:pt>
    <dgm:pt modelId="{2069C66A-C835-44EF-8DA4-35D6B4A7B50D}" type="sibTrans" cxnId="{9F815B32-1ED5-4084-9132-BDE9A6D61BAE}">
      <dgm:prSet/>
      <dgm:spPr/>
      <dgm:t>
        <a:bodyPr/>
        <a:lstStyle/>
        <a:p>
          <a:endParaRPr lang="zh-CN" altLang="en-US" b="1"/>
        </a:p>
      </dgm:t>
    </dgm:pt>
    <dgm:pt modelId="{03DF95B8-2B96-4EED-AA1E-BEBF14CE8FA0}">
      <dgm:prSet/>
      <dgm:spPr/>
      <dgm:t>
        <a:bodyPr/>
        <a:lstStyle/>
        <a:p>
          <a:pPr rtl="0"/>
          <a:r>
            <a:rPr lang="en-US" altLang="zh-CN" b="1" dirty="0"/>
            <a:t>SHAP</a:t>
          </a:r>
          <a:endParaRPr lang="zh-CN" b="1" dirty="0"/>
        </a:p>
      </dgm:t>
    </dgm:pt>
    <dgm:pt modelId="{4B645EE3-E5C9-4BE7-A3C4-D877D8A059B7}" type="parTrans" cxnId="{856C4D0C-30B5-4E7C-9229-8C6BD16D508B}">
      <dgm:prSet/>
      <dgm:spPr/>
      <dgm:t>
        <a:bodyPr/>
        <a:lstStyle/>
        <a:p>
          <a:endParaRPr lang="zh-CN" altLang="en-US"/>
        </a:p>
      </dgm:t>
    </dgm:pt>
    <dgm:pt modelId="{3ACE63AF-75FB-4861-A53E-85494DD23DD9}" type="sibTrans" cxnId="{856C4D0C-30B5-4E7C-9229-8C6BD16D508B}">
      <dgm:prSet/>
      <dgm:spPr/>
      <dgm:t>
        <a:bodyPr/>
        <a:lstStyle/>
        <a:p>
          <a:endParaRPr lang="zh-CN" altLang="en-US"/>
        </a:p>
      </dgm:t>
    </dgm:pt>
    <dgm:pt modelId="{A8467B67-8229-4924-A20E-5729DFA61611}">
      <dgm:prSet/>
      <dgm:spPr/>
      <dgm:t>
        <a:bodyPr/>
        <a:lstStyle/>
        <a:p>
          <a:pPr rtl="0"/>
          <a:r>
            <a:rPr lang="zh-CN" altLang="en-US" b="1" dirty="0"/>
            <a:t>反事实解释</a:t>
          </a:r>
          <a:endParaRPr lang="zh-CN" b="1" dirty="0"/>
        </a:p>
      </dgm:t>
    </dgm:pt>
    <dgm:pt modelId="{D6A547A1-016E-4365-9371-7EBBFA82B1C7}" type="parTrans" cxnId="{4C821EE2-D950-43BC-9BFB-A3AB53A4F07B}">
      <dgm:prSet/>
      <dgm:spPr/>
      <dgm:t>
        <a:bodyPr/>
        <a:lstStyle/>
        <a:p>
          <a:endParaRPr lang="zh-CN" altLang="en-US"/>
        </a:p>
      </dgm:t>
    </dgm:pt>
    <dgm:pt modelId="{F56556BB-EEA7-4192-A35B-AA0A0168A1E5}" type="sibTrans" cxnId="{4C821EE2-D950-43BC-9BFB-A3AB53A4F07B}">
      <dgm:prSet/>
      <dgm:spPr/>
      <dgm:t>
        <a:bodyPr/>
        <a:lstStyle/>
        <a:p>
          <a:endParaRPr lang="zh-CN" altLang="en-US"/>
        </a:p>
      </dgm:t>
    </dgm:pt>
    <dgm:pt modelId="{13E2244D-58CD-4E67-B47E-5DE493A21321}">
      <dgm:prSet/>
      <dgm:spPr/>
      <dgm:t>
        <a:bodyPr/>
        <a:lstStyle/>
        <a:p>
          <a:pPr rtl="0"/>
          <a:r>
            <a:rPr lang="en-US" altLang="zh-CN" b="1" dirty="0"/>
            <a:t>Anchors</a:t>
          </a:r>
          <a:endParaRPr lang="zh-CN" b="1" dirty="0"/>
        </a:p>
      </dgm:t>
    </dgm:pt>
    <dgm:pt modelId="{D010BA6E-8249-4573-BA61-7C03074D7C22}" type="parTrans" cxnId="{5B5007A6-170C-4C02-90B1-55C353330996}">
      <dgm:prSet/>
      <dgm:spPr/>
      <dgm:t>
        <a:bodyPr/>
        <a:lstStyle/>
        <a:p>
          <a:endParaRPr lang="zh-CN" altLang="en-US"/>
        </a:p>
      </dgm:t>
    </dgm:pt>
    <dgm:pt modelId="{6A59DD6E-9E38-41AC-9A52-A20D87078B91}" type="sibTrans" cxnId="{5B5007A6-170C-4C02-90B1-55C353330996}">
      <dgm:prSet/>
      <dgm:spPr/>
      <dgm:t>
        <a:bodyPr/>
        <a:lstStyle/>
        <a:p>
          <a:endParaRPr lang="zh-CN" altLang="en-US"/>
        </a:p>
      </dgm:t>
    </dgm:pt>
    <dgm:pt modelId="{73DFDA15-9E46-42A3-A65F-598D2E041FE1}">
      <dgm:prSet/>
      <dgm:spPr/>
      <dgm:t>
        <a:bodyPr/>
        <a:lstStyle/>
        <a:p>
          <a:pPr rtl="0"/>
          <a:r>
            <a:rPr lang="en-US" altLang="zh-CN" b="1" dirty="0"/>
            <a:t>A/B</a:t>
          </a:r>
          <a:r>
            <a:rPr lang="zh-CN" altLang="en-US" b="1" dirty="0"/>
            <a:t>测试</a:t>
          </a:r>
          <a:endParaRPr lang="zh-CN" b="1" dirty="0"/>
        </a:p>
      </dgm:t>
    </dgm:pt>
    <dgm:pt modelId="{3E1457E1-6A04-4C60-8730-7F80A5F6D1A9}" type="parTrans" cxnId="{E2F78BC1-39CD-412D-B33E-3F8487DFC4D3}">
      <dgm:prSet/>
      <dgm:spPr/>
      <dgm:t>
        <a:bodyPr/>
        <a:lstStyle/>
        <a:p>
          <a:endParaRPr lang="zh-CN" altLang="en-US"/>
        </a:p>
      </dgm:t>
    </dgm:pt>
    <dgm:pt modelId="{BC7BDDDD-42F9-45BC-A1FD-CAC5B50F1ABC}" type="sibTrans" cxnId="{E2F78BC1-39CD-412D-B33E-3F8487DFC4D3}">
      <dgm:prSet/>
      <dgm:spPr/>
      <dgm:t>
        <a:bodyPr/>
        <a:lstStyle/>
        <a:p>
          <a:endParaRPr lang="zh-CN" altLang="en-US"/>
        </a:p>
      </dgm:t>
    </dgm:pt>
    <dgm:pt modelId="{B5397086-684A-4AA9-8787-A20E2DB6FEC9}">
      <dgm:prSet/>
      <dgm:spPr/>
      <dgm:t>
        <a:bodyPr/>
        <a:lstStyle/>
        <a:p>
          <a:pPr rtl="0"/>
          <a:r>
            <a:rPr lang="zh-CN" altLang="en-US" b="1" dirty="0"/>
            <a:t>混淆矩阵</a:t>
          </a:r>
          <a:endParaRPr lang="zh-CN" b="1" dirty="0"/>
        </a:p>
      </dgm:t>
    </dgm:pt>
    <dgm:pt modelId="{0A02B06F-2CF4-45E7-97E5-9D2425E94DFF}" type="parTrans" cxnId="{BEA4548C-3BFC-417A-8F05-CD93621608AC}">
      <dgm:prSet/>
      <dgm:spPr/>
      <dgm:t>
        <a:bodyPr/>
        <a:lstStyle/>
        <a:p>
          <a:endParaRPr lang="zh-CN" altLang="en-US"/>
        </a:p>
      </dgm:t>
    </dgm:pt>
    <dgm:pt modelId="{5272AF9A-9443-4291-9B57-6902ADD3C0B8}" type="sibTrans" cxnId="{BEA4548C-3BFC-417A-8F05-CD93621608AC}">
      <dgm:prSet/>
      <dgm:spPr/>
      <dgm:t>
        <a:bodyPr/>
        <a:lstStyle/>
        <a:p>
          <a:endParaRPr lang="zh-CN" altLang="en-US"/>
        </a:p>
      </dgm:t>
    </dgm:pt>
    <dgm:pt modelId="{8B0CD4C3-770B-4C36-B583-58244FB3BD6C}" type="pres">
      <dgm:prSet presAssocID="{77123B46-A4E7-412F-8805-D62CF229935E}" presName="Name0" presStyleCnt="0">
        <dgm:presLayoutVars>
          <dgm:dir/>
          <dgm:resizeHandles val="exact"/>
        </dgm:presLayoutVars>
      </dgm:prSet>
      <dgm:spPr/>
    </dgm:pt>
    <dgm:pt modelId="{D83DDF26-F72B-4630-BEBC-5198B5124E96}" type="pres">
      <dgm:prSet presAssocID="{77123B46-A4E7-412F-8805-D62CF229935E}" presName="fgShape" presStyleLbl="fgShp" presStyleIdx="0" presStyleCnt="1"/>
      <dgm:spPr/>
    </dgm:pt>
    <dgm:pt modelId="{8A41CF35-BD96-4879-9C14-248F34E5A987}" type="pres">
      <dgm:prSet presAssocID="{77123B46-A4E7-412F-8805-D62CF229935E}" presName="linComp" presStyleCnt="0"/>
      <dgm:spPr/>
    </dgm:pt>
    <dgm:pt modelId="{F9A6BF00-DE9E-41D9-86F5-3EC2BA04D5EE}" type="pres">
      <dgm:prSet presAssocID="{B8F4CCC3-EDCE-45A2-AACB-D94CB5C77F21}" presName="compNode" presStyleCnt="0"/>
      <dgm:spPr/>
    </dgm:pt>
    <dgm:pt modelId="{C5C8A3DA-539C-4E3C-AE8C-CCF2A38CCE3F}" type="pres">
      <dgm:prSet presAssocID="{B8F4CCC3-EDCE-45A2-AACB-D94CB5C77F21}" presName="bkgdShape" presStyleLbl="node1" presStyleIdx="0" presStyleCnt="9"/>
      <dgm:spPr/>
    </dgm:pt>
    <dgm:pt modelId="{2E632D04-0E4D-4AD1-8FA2-0023591FB85B}" type="pres">
      <dgm:prSet presAssocID="{B8F4CCC3-EDCE-45A2-AACB-D94CB5C77F21}" presName="nodeTx" presStyleLbl="node1" presStyleIdx="0" presStyleCnt="9">
        <dgm:presLayoutVars>
          <dgm:bulletEnabled val="1"/>
        </dgm:presLayoutVars>
      </dgm:prSet>
      <dgm:spPr/>
    </dgm:pt>
    <dgm:pt modelId="{226FFF12-6DF8-40BD-9A39-87226C5BC830}" type="pres">
      <dgm:prSet presAssocID="{B8F4CCC3-EDCE-45A2-AACB-D94CB5C77F21}" presName="invisiNode" presStyleLbl="node1" presStyleIdx="0" presStyleCnt="9"/>
      <dgm:spPr/>
    </dgm:pt>
    <dgm:pt modelId="{DDD7E12D-F1FB-4FB8-91DA-AB80413C3B70}" type="pres">
      <dgm:prSet presAssocID="{B8F4CCC3-EDCE-45A2-AACB-D94CB5C77F21}" presName="imagNode" presStyleLbl="fgImgPlace1" presStyleIdx="0" presStyleCnt="9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056F7EDD-0662-4839-AA06-96E1D6919294}" type="pres">
      <dgm:prSet presAssocID="{B60928DA-64BB-437F-9723-452D5ECF4319}" presName="sibTrans" presStyleLbl="sibTrans2D1" presStyleIdx="0" presStyleCnt="0"/>
      <dgm:spPr/>
    </dgm:pt>
    <dgm:pt modelId="{BAD6B25D-A2B5-4902-8146-1D598B24C1F9}" type="pres">
      <dgm:prSet presAssocID="{03DF95B8-2B96-4EED-AA1E-BEBF14CE8FA0}" presName="compNode" presStyleCnt="0"/>
      <dgm:spPr/>
    </dgm:pt>
    <dgm:pt modelId="{0FD0BDE6-D086-49A8-A597-D06961902750}" type="pres">
      <dgm:prSet presAssocID="{03DF95B8-2B96-4EED-AA1E-BEBF14CE8FA0}" presName="bkgdShape" presStyleLbl="node1" presStyleIdx="1" presStyleCnt="9"/>
      <dgm:spPr/>
    </dgm:pt>
    <dgm:pt modelId="{DC9093A4-BF60-48FE-8260-35548BB56F77}" type="pres">
      <dgm:prSet presAssocID="{03DF95B8-2B96-4EED-AA1E-BEBF14CE8FA0}" presName="nodeTx" presStyleLbl="node1" presStyleIdx="1" presStyleCnt="9">
        <dgm:presLayoutVars>
          <dgm:bulletEnabled val="1"/>
        </dgm:presLayoutVars>
      </dgm:prSet>
      <dgm:spPr/>
    </dgm:pt>
    <dgm:pt modelId="{AC7F7117-2558-4ECF-BEFC-0E5068A3BE21}" type="pres">
      <dgm:prSet presAssocID="{03DF95B8-2B96-4EED-AA1E-BEBF14CE8FA0}" presName="invisiNode" presStyleLbl="node1" presStyleIdx="1" presStyleCnt="9"/>
      <dgm:spPr/>
    </dgm:pt>
    <dgm:pt modelId="{E6A7F771-076C-4F82-9320-1DE7B1D1A5D1}" type="pres">
      <dgm:prSet presAssocID="{03DF95B8-2B96-4EED-AA1E-BEBF14CE8FA0}" presName="imagNode" presStyleLbl="fgImgPlace1" presStyleIdx="1" presStyleCnt="9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C57878DD-688C-436E-ADB4-86E442077821}" type="pres">
      <dgm:prSet presAssocID="{3ACE63AF-75FB-4861-A53E-85494DD23DD9}" presName="sibTrans" presStyleLbl="sibTrans2D1" presStyleIdx="0" presStyleCnt="0"/>
      <dgm:spPr/>
    </dgm:pt>
    <dgm:pt modelId="{A55F84D2-BA57-4A03-BA10-56551A445C17}" type="pres">
      <dgm:prSet presAssocID="{24602B6A-AC06-4344-83E9-1F8605A09467}" presName="compNode" presStyleCnt="0"/>
      <dgm:spPr/>
    </dgm:pt>
    <dgm:pt modelId="{DA59F893-5610-4FF2-AEA6-78093C427B00}" type="pres">
      <dgm:prSet presAssocID="{24602B6A-AC06-4344-83E9-1F8605A09467}" presName="bkgdShape" presStyleLbl="node1" presStyleIdx="2" presStyleCnt="9"/>
      <dgm:spPr/>
    </dgm:pt>
    <dgm:pt modelId="{232D0081-61DB-4D5A-8031-F25F501CAF2F}" type="pres">
      <dgm:prSet presAssocID="{24602B6A-AC06-4344-83E9-1F8605A09467}" presName="nodeTx" presStyleLbl="node1" presStyleIdx="2" presStyleCnt="9">
        <dgm:presLayoutVars>
          <dgm:bulletEnabled val="1"/>
        </dgm:presLayoutVars>
      </dgm:prSet>
      <dgm:spPr/>
    </dgm:pt>
    <dgm:pt modelId="{4C7F43AF-92A0-47D6-8ED0-55D6E4572DF0}" type="pres">
      <dgm:prSet presAssocID="{24602B6A-AC06-4344-83E9-1F8605A09467}" presName="invisiNode" presStyleLbl="node1" presStyleIdx="2" presStyleCnt="9"/>
      <dgm:spPr/>
    </dgm:pt>
    <dgm:pt modelId="{A4DAE783-FE56-4563-AC64-AE86422C5F53}" type="pres">
      <dgm:prSet presAssocID="{24602B6A-AC06-4344-83E9-1F8605A09467}" presName="imagNode" presStyleLbl="fgImgPlace1" presStyleIdx="2" presStyleCnt="9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27D06E8-A66C-4241-8DD0-4F907ED7E75B}" type="pres">
      <dgm:prSet presAssocID="{FC74D54C-149E-4785-A2C2-F1D89EED4EFE}" presName="sibTrans" presStyleLbl="sibTrans2D1" presStyleIdx="0" presStyleCnt="0"/>
      <dgm:spPr/>
    </dgm:pt>
    <dgm:pt modelId="{C35D6066-BEC2-43DB-865A-A1F2B5B76CD8}" type="pres">
      <dgm:prSet presAssocID="{A8467B67-8229-4924-A20E-5729DFA61611}" presName="compNode" presStyleCnt="0"/>
      <dgm:spPr/>
    </dgm:pt>
    <dgm:pt modelId="{B35F08A0-BD84-466A-8B1E-8F2CE07A5908}" type="pres">
      <dgm:prSet presAssocID="{A8467B67-8229-4924-A20E-5729DFA61611}" presName="bkgdShape" presStyleLbl="node1" presStyleIdx="3" presStyleCnt="9"/>
      <dgm:spPr/>
    </dgm:pt>
    <dgm:pt modelId="{A2CFF65F-6BCF-422B-B00D-1A15730AD868}" type="pres">
      <dgm:prSet presAssocID="{A8467B67-8229-4924-A20E-5729DFA61611}" presName="nodeTx" presStyleLbl="node1" presStyleIdx="3" presStyleCnt="9">
        <dgm:presLayoutVars>
          <dgm:bulletEnabled val="1"/>
        </dgm:presLayoutVars>
      </dgm:prSet>
      <dgm:spPr/>
    </dgm:pt>
    <dgm:pt modelId="{A83AEC20-375A-48AA-B1F5-8A0D4FD2CD18}" type="pres">
      <dgm:prSet presAssocID="{A8467B67-8229-4924-A20E-5729DFA61611}" presName="invisiNode" presStyleLbl="node1" presStyleIdx="3" presStyleCnt="9"/>
      <dgm:spPr/>
    </dgm:pt>
    <dgm:pt modelId="{3B5CD29A-5392-4C9C-A56F-00D417E93ABB}" type="pres">
      <dgm:prSet presAssocID="{A8467B67-8229-4924-A20E-5729DFA61611}" presName="imagNode" presStyleLbl="fgImgPlace1" presStyleIdx="3" presStyleCnt="9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DC49ADBD-5A84-4005-A981-5341E52CF910}" type="pres">
      <dgm:prSet presAssocID="{F56556BB-EEA7-4192-A35B-AA0A0168A1E5}" presName="sibTrans" presStyleLbl="sibTrans2D1" presStyleIdx="0" presStyleCnt="0"/>
      <dgm:spPr/>
    </dgm:pt>
    <dgm:pt modelId="{D1E65AAC-9205-45D8-9357-FEE9F6B7010F}" type="pres">
      <dgm:prSet presAssocID="{C02A8D88-2E72-4B1C-B97A-CFFA5B86078A}" presName="compNode" presStyleCnt="0"/>
      <dgm:spPr/>
    </dgm:pt>
    <dgm:pt modelId="{C3948280-F4D4-42BB-9093-C7B4EFEDE1AB}" type="pres">
      <dgm:prSet presAssocID="{C02A8D88-2E72-4B1C-B97A-CFFA5B86078A}" presName="bkgdShape" presStyleLbl="node1" presStyleIdx="4" presStyleCnt="9"/>
      <dgm:spPr/>
    </dgm:pt>
    <dgm:pt modelId="{ADA4ED7F-617B-4384-8A81-6D05755D9427}" type="pres">
      <dgm:prSet presAssocID="{C02A8D88-2E72-4B1C-B97A-CFFA5B86078A}" presName="nodeTx" presStyleLbl="node1" presStyleIdx="4" presStyleCnt="9">
        <dgm:presLayoutVars>
          <dgm:bulletEnabled val="1"/>
        </dgm:presLayoutVars>
      </dgm:prSet>
      <dgm:spPr/>
    </dgm:pt>
    <dgm:pt modelId="{3313A64A-A956-4E74-9D1F-18ACA5CAA5A2}" type="pres">
      <dgm:prSet presAssocID="{C02A8D88-2E72-4B1C-B97A-CFFA5B86078A}" presName="invisiNode" presStyleLbl="node1" presStyleIdx="4" presStyleCnt="9"/>
      <dgm:spPr/>
    </dgm:pt>
    <dgm:pt modelId="{74F2A69C-0462-4E84-8F17-0BF92A02E079}" type="pres">
      <dgm:prSet presAssocID="{C02A8D88-2E72-4B1C-B97A-CFFA5B86078A}" presName="imagNode" presStyleLbl="fgImgPlace1" presStyleIdx="4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2000" r="-22000"/>
          </a:stretch>
        </a:blipFill>
      </dgm:spPr>
    </dgm:pt>
    <dgm:pt modelId="{C47A0595-70BA-43E7-985A-AFFA0D4418B6}" type="pres">
      <dgm:prSet presAssocID="{D26AA930-5685-43E9-B85A-4486C14F0660}" presName="sibTrans" presStyleLbl="sibTrans2D1" presStyleIdx="0" presStyleCnt="0"/>
      <dgm:spPr/>
    </dgm:pt>
    <dgm:pt modelId="{6EDC26E2-5E0A-4A14-8AFC-D4491D7EFFD1}" type="pres">
      <dgm:prSet presAssocID="{13E2244D-58CD-4E67-B47E-5DE493A21321}" presName="compNode" presStyleCnt="0"/>
      <dgm:spPr/>
    </dgm:pt>
    <dgm:pt modelId="{C2315EAE-15F3-4D9C-9139-DAC77D56A339}" type="pres">
      <dgm:prSet presAssocID="{13E2244D-58CD-4E67-B47E-5DE493A21321}" presName="bkgdShape" presStyleLbl="node1" presStyleIdx="5" presStyleCnt="9"/>
      <dgm:spPr/>
    </dgm:pt>
    <dgm:pt modelId="{BF3EFDAF-BFA0-497E-B6F6-40E7F3ABE3B6}" type="pres">
      <dgm:prSet presAssocID="{13E2244D-58CD-4E67-B47E-5DE493A21321}" presName="nodeTx" presStyleLbl="node1" presStyleIdx="5" presStyleCnt="9">
        <dgm:presLayoutVars>
          <dgm:bulletEnabled val="1"/>
        </dgm:presLayoutVars>
      </dgm:prSet>
      <dgm:spPr/>
    </dgm:pt>
    <dgm:pt modelId="{1D908474-8C3B-43EB-B1FB-0695A27DDBCA}" type="pres">
      <dgm:prSet presAssocID="{13E2244D-58CD-4E67-B47E-5DE493A21321}" presName="invisiNode" presStyleLbl="node1" presStyleIdx="5" presStyleCnt="9"/>
      <dgm:spPr/>
    </dgm:pt>
    <dgm:pt modelId="{4DF9BE12-8F81-4339-8654-9AE830226972}" type="pres">
      <dgm:prSet presAssocID="{13E2244D-58CD-4E67-B47E-5DE493A21321}" presName="imagNode" presStyleLbl="fgImgPlace1" presStyleIdx="5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2000" r="-22000"/>
          </a:stretch>
        </a:blipFill>
      </dgm:spPr>
    </dgm:pt>
    <dgm:pt modelId="{192C43C0-C949-4534-9926-A6B736D0A158}" type="pres">
      <dgm:prSet presAssocID="{6A59DD6E-9E38-41AC-9A52-A20D87078B91}" presName="sibTrans" presStyleLbl="sibTrans2D1" presStyleIdx="0" presStyleCnt="0"/>
      <dgm:spPr/>
    </dgm:pt>
    <dgm:pt modelId="{0E694F35-EB4A-4D33-8F4A-F5C176EA597C}" type="pres">
      <dgm:prSet presAssocID="{F9C1C32C-6080-4E0F-9DFD-3B715888AD5A}" presName="compNode" presStyleCnt="0"/>
      <dgm:spPr/>
    </dgm:pt>
    <dgm:pt modelId="{AF0414BF-B623-49E0-8D2E-E64753E53627}" type="pres">
      <dgm:prSet presAssocID="{F9C1C32C-6080-4E0F-9DFD-3B715888AD5A}" presName="bkgdShape" presStyleLbl="node1" presStyleIdx="6" presStyleCnt="9"/>
      <dgm:spPr/>
    </dgm:pt>
    <dgm:pt modelId="{5D15808B-5C6F-4F7A-9251-627B01911535}" type="pres">
      <dgm:prSet presAssocID="{F9C1C32C-6080-4E0F-9DFD-3B715888AD5A}" presName="nodeTx" presStyleLbl="node1" presStyleIdx="6" presStyleCnt="9">
        <dgm:presLayoutVars>
          <dgm:bulletEnabled val="1"/>
        </dgm:presLayoutVars>
      </dgm:prSet>
      <dgm:spPr/>
    </dgm:pt>
    <dgm:pt modelId="{555C1204-1F60-4419-858C-F55B8D2A5F1C}" type="pres">
      <dgm:prSet presAssocID="{F9C1C32C-6080-4E0F-9DFD-3B715888AD5A}" presName="invisiNode" presStyleLbl="node1" presStyleIdx="6" presStyleCnt="9"/>
      <dgm:spPr/>
    </dgm:pt>
    <dgm:pt modelId="{A257C0E1-4DE2-43C1-8B1C-2D7B2DCD3EEF}" type="pres">
      <dgm:prSet presAssocID="{F9C1C32C-6080-4E0F-9DFD-3B715888AD5A}" presName="imagNode" presStyleLbl="fgImgPlace1" presStyleIdx="6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000" r="-4000"/>
          </a:stretch>
        </a:blipFill>
      </dgm:spPr>
    </dgm:pt>
    <dgm:pt modelId="{61A05516-E4B8-444A-9645-9653FA8B5B22}" type="pres">
      <dgm:prSet presAssocID="{2069C66A-C835-44EF-8DA4-35D6B4A7B50D}" presName="sibTrans" presStyleLbl="sibTrans2D1" presStyleIdx="0" presStyleCnt="0"/>
      <dgm:spPr/>
    </dgm:pt>
    <dgm:pt modelId="{7727BE4E-EEC1-43BD-B0DE-317C77566BB9}" type="pres">
      <dgm:prSet presAssocID="{73DFDA15-9E46-42A3-A65F-598D2E041FE1}" presName="compNode" presStyleCnt="0"/>
      <dgm:spPr/>
    </dgm:pt>
    <dgm:pt modelId="{425F0DF3-AC74-48D6-80C3-9CC1DBC783F3}" type="pres">
      <dgm:prSet presAssocID="{73DFDA15-9E46-42A3-A65F-598D2E041FE1}" presName="bkgdShape" presStyleLbl="node1" presStyleIdx="7" presStyleCnt="9"/>
      <dgm:spPr/>
    </dgm:pt>
    <dgm:pt modelId="{177B9A60-1B8E-4692-98F9-6841DEA1B258}" type="pres">
      <dgm:prSet presAssocID="{73DFDA15-9E46-42A3-A65F-598D2E041FE1}" presName="nodeTx" presStyleLbl="node1" presStyleIdx="7" presStyleCnt="9">
        <dgm:presLayoutVars>
          <dgm:bulletEnabled val="1"/>
        </dgm:presLayoutVars>
      </dgm:prSet>
      <dgm:spPr/>
    </dgm:pt>
    <dgm:pt modelId="{12C0ADD1-8F2B-4498-B12B-67D2185D3180}" type="pres">
      <dgm:prSet presAssocID="{73DFDA15-9E46-42A3-A65F-598D2E041FE1}" presName="invisiNode" presStyleLbl="node1" presStyleIdx="7" presStyleCnt="9"/>
      <dgm:spPr/>
    </dgm:pt>
    <dgm:pt modelId="{9BDE9B41-E98F-491E-8B13-6D35C2DB1EDA}" type="pres">
      <dgm:prSet presAssocID="{73DFDA15-9E46-42A3-A65F-598D2E041FE1}" presName="imagNode" presStyleLbl="fgImgPlace1" presStyleIdx="7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000" r="-4000"/>
          </a:stretch>
        </a:blipFill>
      </dgm:spPr>
    </dgm:pt>
    <dgm:pt modelId="{A59F97D7-9878-44B3-8B0F-B71706E0AF5F}" type="pres">
      <dgm:prSet presAssocID="{BC7BDDDD-42F9-45BC-A1FD-CAC5B50F1ABC}" presName="sibTrans" presStyleLbl="sibTrans2D1" presStyleIdx="0" presStyleCnt="0"/>
      <dgm:spPr/>
    </dgm:pt>
    <dgm:pt modelId="{86F78048-2E8D-475F-86B1-907DA96675CE}" type="pres">
      <dgm:prSet presAssocID="{B5397086-684A-4AA9-8787-A20E2DB6FEC9}" presName="compNode" presStyleCnt="0"/>
      <dgm:spPr/>
    </dgm:pt>
    <dgm:pt modelId="{499E47C6-A689-490D-81AE-903DD6B1C4DE}" type="pres">
      <dgm:prSet presAssocID="{B5397086-684A-4AA9-8787-A20E2DB6FEC9}" presName="bkgdShape" presStyleLbl="node1" presStyleIdx="8" presStyleCnt="9"/>
      <dgm:spPr/>
    </dgm:pt>
    <dgm:pt modelId="{3B2F7CE4-34CA-4250-A454-3AB1B2F2DF30}" type="pres">
      <dgm:prSet presAssocID="{B5397086-684A-4AA9-8787-A20E2DB6FEC9}" presName="nodeTx" presStyleLbl="node1" presStyleIdx="8" presStyleCnt="9">
        <dgm:presLayoutVars>
          <dgm:bulletEnabled val="1"/>
        </dgm:presLayoutVars>
      </dgm:prSet>
      <dgm:spPr/>
    </dgm:pt>
    <dgm:pt modelId="{C9E5F7FE-7530-49D2-B87C-CEDC8693531C}" type="pres">
      <dgm:prSet presAssocID="{B5397086-684A-4AA9-8787-A20E2DB6FEC9}" presName="invisiNode" presStyleLbl="node1" presStyleIdx="8" presStyleCnt="9"/>
      <dgm:spPr/>
    </dgm:pt>
    <dgm:pt modelId="{25822843-C137-4B1D-8B71-FCD2ACBDB011}" type="pres">
      <dgm:prSet presAssocID="{B5397086-684A-4AA9-8787-A20E2DB6FEC9}" presName="imagNode" presStyleLbl="fgImgPlace1" presStyleIdx="8" presStyleCnt="9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56C4D0C-30B5-4E7C-9229-8C6BD16D508B}" srcId="{77123B46-A4E7-412F-8805-D62CF229935E}" destId="{03DF95B8-2B96-4EED-AA1E-BEBF14CE8FA0}" srcOrd="1" destOrd="0" parTransId="{4B645EE3-E5C9-4BE7-A3C4-D877D8A059B7}" sibTransId="{3ACE63AF-75FB-4861-A53E-85494DD23DD9}"/>
    <dgm:cxn modelId="{3DFC580F-48F8-46AA-B6EF-60D8E9A8218E}" srcId="{77123B46-A4E7-412F-8805-D62CF229935E}" destId="{24602B6A-AC06-4344-83E9-1F8605A09467}" srcOrd="2" destOrd="0" parTransId="{F43C8191-8047-410C-BE6A-2F758AC79B0B}" sibTransId="{FC74D54C-149E-4785-A2C2-F1D89EED4EFE}"/>
    <dgm:cxn modelId="{0668D80F-D489-4435-BE94-0C656759930A}" type="presOf" srcId="{2069C66A-C835-44EF-8DA4-35D6B4A7B50D}" destId="{61A05516-E4B8-444A-9645-9653FA8B5B22}" srcOrd="0" destOrd="0" presId="urn:microsoft.com/office/officeart/2005/8/layout/hList7"/>
    <dgm:cxn modelId="{19CF1A12-AF64-4E98-B940-C33D45B28E63}" type="presOf" srcId="{F9C1C32C-6080-4E0F-9DFD-3B715888AD5A}" destId="{AF0414BF-B623-49E0-8D2E-E64753E53627}" srcOrd="0" destOrd="0" presId="urn:microsoft.com/office/officeart/2005/8/layout/hList7"/>
    <dgm:cxn modelId="{D9CEAE21-2632-486E-939F-255FF4D7FD7E}" type="presOf" srcId="{B60928DA-64BB-437F-9723-452D5ECF4319}" destId="{056F7EDD-0662-4839-AA06-96E1D6919294}" srcOrd="0" destOrd="0" presId="urn:microsoft.com/office/officeart/2005/8/layout/hList7"/>
    <dgm:cxn modelId="{100BED2B-AA5A-4B94-AF0C-39A3A485308E}" srcId="{77123B46-A4E7-412F-8805-D62CF229935E}" destId="{B8F4CCC3-EDCE-45A2-AACB-D94CB5C77F21}" srcOrd="0" destOrd="0" parTransId="{4E7BD9F4-04C5-4034-8D5E-09B49FCA7F97}" sibTransId="{B60928DA-64BB-437F-9723-452D5ECF4319}"/>
    <dgm:cxn modelId="{9F815B32-1ED5-4084-9132-BDE9A6D61BAE}" srcId="{77123B46-A4E7-412F-8805-D62CF229935E}" destId="{F9C1C32C-6080-4E0F-9DFD-3B715888AD5A}" srcOrd="6" destOrd="0" parTransId="{6D4F4CFE-BFF9-46EC-8F6A-0AA2EDE1F0FD}" sibTransId="{2069C66A-C835-44EF-8DA4-35D6B4A7B50D}"/>
    <dgm:cxn modelId="{C7573C62-FEEB-456F-9915-3E2410E60D88}" type="presOf" srcId="{C02A8D88-2E72-4B1C-B97A-CFFA5B86078A}" destId="{C3948280-F4D4-42BB-9093-C7B4EFEDE1AB}" srcOrd="0" destOrd="0" presId="urn:microsoft.com/office/officeart/2005/8/layout/hList7"/>
    <dgm:cxn modelId="{D4F46664-0463-4F26-BEEF-4D46EB541523}" type="presOf" srcId="{73DFDA15-9E46-42A3-A65F-598D2E041FE1}" destId="{425F0DF3-AC74-48D6-80C3-9CC1DBC783F3}" srcOrd="0" destOrd="0" presId="urn:microsoft.com/office/officeart/2005/8/layout/hList7"/>
    <dgm:cxn modelId="{2FBB156B-84E3-482C-AF58-8565DC169612}" type="presOf" srcId="{B5397086-684A-4AA9-8787-A20E2DB6FEC9}" destId="{3B2F7CE4-34CA-4250-A454-3AB1B2F2DF30}" srcOrd="1" destOrd="0" presId="urn:microsoft.com/office/officeart/2005/8/layout/hList7"/>
    <dgm:cxn modelId="{F5D08E6E-86CD-4140-B7DB-7AB69FC86587}" srcId="{77123B46-A4E7-412F-8805-D62CF229935E}" destId="{C02A8D88-2E72-4B1C-B97A-CFFA5B86078A}" srcOrd="4" destOrd="0" parTransId="{F0CFABDF-4211-4092-A46E-ABE883890C9E}" sibTransId="{D26AA930-5685-43E9-B85A-4486C14F0660}"/>
    <dgm:cxn modelId="{91619E6F-5B21-416F-BE90-7CD3CCDA1497}" type="presOf" srcId="{73DFDA15-9E46-42A3-A65F-598D2E041FE1}" destId="{177B9A60-1B8E-4692-98F9-6841DEA1B258}" srcOrd="1" destOrd="0" presId="urn:microsoft.com/office/officeart/2005/8/layout/hList7"/>
    <dgm:cxn modelId="{378A5178-FC71-4DD3-BB94-D0CE1EC6EA16}" type="presOf" srcId="{6A59DD6E-9E38-41AC-9A52-A20D87078B91}" destId="{192C43C0-C949-4534-9926-A6B736D0A158}" srcOrd="0" destOrd="0" presId="urn:microsoft.com/office/officeart/2005/8/layout/hList7"/>
    <dgm:cxn modelId="{AA96647D-D1D4-4BD7-9D83-FC83DA1DE151}" type="presOf" srcId="{77123B46-A4E7-412F-8805-D62CF229935E}" destId="{8B0CD4C3-770B-4C36-B583-58244FB3BD6C}" srcOrd="0" destOrd="0" presId="urn:microsoft.com/office/officeart/2005/8/layout/hList7"/>
    <dgm:cxn modelId="{0AD6068A-5094-408C-84F9-E34369F0851E}" type="presOf" srcId="{D26AA930-5685-43E9-B85A-4486C14F0660}" destId="{C47A0595-70BA-43E7-985A-AFFA0D4418B6}" srcOrd="0" destOrd="0" presId="urn:microsoft.com/office/officeart/2005/8/layout/hList7"/>
    <dgm:cxn modelId="{BEA4548C-3BFC-417A-8F05-CD93621608AC}" srcId="{77123B46-A4E7-412F-8805-D62CF229935E}" destId="{B5397086-684A-4AA9-8787-A20E2DB6FEC9}" srcOrd="8" destOrd="0" parTransId="{0A02B06F-2CF4-45E7-97E5-9D2425E94DFF}" sibTransId="{5272AF9A-9443-4291-9B57-6902ADD3C0B8}"/>
    <dgm:cxn modelId="{6DB82590-20EA-4C41-B1B7-38F294B27B33}" type="presOf" srcId="{B8F4CCC3-EDCE-45A2-AACB-D94CB5C77F21}" destId="{2E632D04-0E4D-4AD1-8FA2-0023591FB85B}" srcOrd="1" destOrd="0" presId="urn:microsoft.com/office/officeart/2005/8/layout/hList7"/>
    <dgm:cxn modelId="{94818791-D83B-410F-BCD6-176B5129A4E8}" type="presOf" srcId="{13E2244D-58CD-4E67-B47E-5DE493A21321}" destId="{C2315EAE-15F3-4D9C-9139-DAC77D56A339}" srcOrd="0" destOrd="0" presId="urn:microsoft.com/office/officeart/2005/8/layout/hList7"/>
    <dgm:cxn modelId="{4F43ED91-0DFB-4E20-AE13-61CA460A2D4D}" type="presOf" srcId="{03DF95B8-2B96-4EED-AA1E-BEBF14CE8FA0}" destId="{0FD0BDE6-D086-49A8-A597-D06961902750}" srcOrd="0" destOrd="0" presId="urn:microsoft.com/office/officeart/2005/8/layout/hList7"/>
    <dgm:cxn modelId="{50590AA0-7A02-4393-B284-82CFF4A61212}" type="presOf" srcId="{03DF95B8-2B96-4EED-AA1E-BEBF14CE8FA0}" destId="{DC9093A4-BF60-48FE-8260-35548BB56F77}" srcOrd="1" destOrd="0" presId="urn:microsoft.com/office/officeart/2005/8/layout/hList7"/>
    <dgm:cxn modelId="{10E160A2-A721-4424-92CE-0E42EA150E39}" type="presOf" srcId="{B8F4CCC3-EDCE-45A2-AACB-D94CB5C77F21}" destId="{C5C8A3DA-539C-4E3C-AE8C-CCF2A38CCE3F}" srcOrd="0" destOrd="0" presId="urn:microsoft.com/office/officeart/2005/8/layout/hList7"/>
    <dgm:cxn modelId="{27E91BA5-ECD3-49FD-B2EC-ED5CB0B939C7}" type="presOf" srcId="{13E2244D-58CD-4E67-B47E-5DE493A21321}" destId="{BF3EFDAF-BFA0-497E-B6F6-40E7F3ABE3B6}" srcOrd="1" destOrd="0" presId="urn:microsoft.com/office/officeart/2005/8/layout/hList7"/>
    <dgm:cxn modelId="{5B5007A6-170C-4C02-90B1-55C353330996}" srcId="{77123B46-A4E7-412F-8805-D62CF229935E}" destId="{13E2244D-58CD-4E67-B47E-5DE493A21321}" srcOrd="5" destOrd="0" parTransId="{D010BA6E-8249-4573-BA61-7C03074D7C22}" sibTransId="{6A59DD6E-9E38-41AC-9A52-A20D87078B91}"/>
    <dgm:cxn modelId="{C471A3AB-3693-4FF7-A07D-B76A6A68C50C}" type="presOf" srcId="{BC7BDDDD-42F9-45BC-A1FD-CAC5B50F1ABC}" destId="{A59F97D7-9878-44B3-8B0F-B71706E0AF5F}" srcOrd="0" destOrd="0" presId="urn:microsoft.com/office/officeart/2005/8/layout/hList7"/>
    <dgm:cxn modelId="{336A6FAF-7BB5-4F69-88AE-1DDD398D9AAA}" type="presOf" srcId="{F9C1C32C-6080-4E0F-9DFD-3B715888AD5A}" destId="{5D15808B-5C6F-4F7A-9251-627B01911535}" srcOrd="1" destOrd="0" presId="urn:microsoft.com/office/officeart/2005/8/layout/hList7"/>
    <dgm:cxn modelId="{5008FABA-EB74-4CC0-AB5C-C53EF7933829}" type="presOf" srcId="{C02A8D88-2E72-4B1C-B97A-CFFA5B86078A}" destId="{ADA4ED7F-617B-4384-8A81-6D05755D9427}" srcOrd="1" destOrd="0" presId="urn:microsoft.com/office/officeart/2005/8/layout/hList7"/>
    <dgm:cxn modelId="{4A8464BB-AE0F-43C4-BEFF-E6E61838E5A6}" type="presOf" srcId="{B5397086-684A-4AA9-8787-A20E2DB6FEC9}" destId="{499E47C6-A689-490D-81AE-903DD6B1C4DE}" srcOrd="0" destOrd="0" presId="urn:microsoft.com/office/officeart/2005/8/layout/hList7"/>
    <dgm:cxn modelId="{E2F78BC1-39CD-412D-B33E-3F8487DFC4D3}" srcId="{77123B46-A4E7-412F-8805-D62CF229935E}" destId="{73DFDA15-9E46-42A3-A65F-598D2E041FE1}" srcOrd="7" destOrd="0" parTransId="{3E1457E1-6A04-4C60-8730-7F80A5F6D1A9}" sibTransId="{BC7BDDDD-42F9-45BC-A1FD-CAC5B50F1ABC}"/>
    <dgm:cxn modelId="{4F89E5C1-050F-4086-991D-67A88D767794}" type="presOf" srcId="{A8467B67-8229-4924-A20E-5729DFA61611}" destId="{B35F08A0-BD84-466A-8B1E-8F2CE07A5908}" srcOrd="0" destOrd="0" presId="urn:microsoft.com/office/officeart/2005/8/layout/hList7"/>
    <dgm:cxn modelId="{5F012FC3-AD13-4629-B6BB-F0FBC9F3671E}" type="presOf" srcId="{F56556BB-EEA7-4192-A35B-AA0A0168A1E5}" destId="{DC49ADBD-5A84-4005-A981-5341E52CF910}" srcOrd="0" destOrd="0" presId="urn:microsoft.com/office/officeart/2005/8/layout/hList7"/>
    <dgm:cxn modelId="{4C821EE2-D950-43BC-9BFB-A3AB53A4F07B}" srcId="{77123B46-A4E7-412F-8805-D62CF229935E}" destId="{A8467B67-8229-4924-A20E-5729DFA61611}" srcOrd="3" destOrd="0" parTransId="{D6A547A1-016E-4365-9371-7EBBFA82B1C7}" sibTransId="{F56556BB-EEA7-4192-A35B-AA0A0168A1E5}"/>
    <dgm:cxn modelId="{D5142DE5-2FE0-44A3-9EDD-67E498885401}" type="presOf" srcId="{3ACE63AF-75FB-4861-A53E-85494DD23DD9}" destId="{C57878DD-688C-436E-ADB4-86E442077821}" srcOrd="0" destOrd="0" presId="urn:microsoft.com/office/officeart/2005/8/layout/hList7"/>
    <dgm:cxn modelId="{844EADF2-F1CB-4D77-8014-EAD64A36F243}" type="presOf" srcId="{24602B6A-AC06-4344-83E9-1F8605A09467}" destId="{232D0081-61DB-4D5A-8031-F25F501CAF2F}" srcOrd="1" destOrd="0" presId="urn:microsoft.com/office/officeart/2005/8/layout/hList7"/>
    <dgm:cxn modelId="{5037CAF3-6B5B-4313-B8E3-8A24BD17D2A4}" type="presOf" srcId="{24602B6A-AC06-4344-83E9-1F8605A09467}" destId="{DA59F893-5610-4FF2-AEA6-78093C427B00}" srcOrd="0" destOrd="0" presId="urn:microsoft.com/office/officeart/2005/8/layout/hList7"/>
    <dgm:cxn modelId="{FF0D58F5-F8CE-4962-B4F4-44DD2864DAF7}" type="presOf" srcId="{A8467B67-8229-4924-A20E-5729DFA61611}" destId="{A2CFF65F-6BCF-422B-B00D-1A15730AD868}" srcOrd="1" destOrd="0" presId="urn:microsoft.com/office/officeart/2005/8/layout/hList7"/>
    <dgm:cxn modelId="{ED1AECFA-571F-4727-974F-1D3A802A677F}" type="presOf" srcId="{FC74D54C-149E-4785-A2C2-F1D89EED4EFE}" destId="{E27D06E8-A66C-4241-8DD0-4F907ED7E75B}" srcOrd="0" destOrd="0" presId="urn:microsoft.com/office/officeart/2005/8/layout/hList7"/>
    <dgm:cxn modelId="{8A8C4EDC-C469-4599-BDA8-779AD09DCE7E}" type="presParOf" srcId="{8B0CD4C3-770B-4C36-B583-58244FB3BD6C}" destId="{D83DDF26-F72B-4630-BEBC-5198B5124E96}" srcOrd="0" destOrd="0" presId="urn:microsoft.com/office/officeart/2005/8/layout/hList7"/>
    <dgm:cxn modelId="{2FC3C726-428C-4007-B450-92AB9312A413}" type="presParOf" srcId="{8B0CD4C3-770B-4C36-B583-58244FB3BD6C}" destId="{8A41CF35-BD96-4879-9C14-248F34E5A987}" srcOrd="1" destOrd="0" presId="urn:microsoft.com/office/officeart/2005/8/layout/hList7"/>
    <dgm:cxn modelId="{45C4C060-520B-4F1F-BC00-ECA23071919A}" type="presParOf" srcId="{8A41CF35-BD96-4879-9C14-248F34E5A987}" destId="{F9A6BF00-DE9E-41D9-86F5-3EC2BA04D5EE}" srcOrd="0" destOrd="0" presId="urn:microsoft.com/office/officeart/2005/8/layout/hList7"/>
    <dgm:cxn modelId="{98A37A2E-34D5-4F4F-B1E6-5B878D18A8EF}" type="presParOf" srcId="{F9A6BF00-DE9E-41D9-86F5-3EC2BA04D5EE}" destId="{C5C8A3DA-539C-4E3C-AE8C-CCF2A38CCE3F}" srcOrd="0" destOrd="0" presId="urn:microsoft.com/office/officeart/2005/8/layout/hList7"/>
    <dgm:cxn modelId="{4F01259F-0E54-48E1-AE38-776E21C36477}" type="presParOf" srcId="{F9A6BF00-DE9E-41D9-86F5-3EC2BA04D5EE}" destId="{2E632D04-0E4D-4AD1-8FA2-0023591FB85B}" srcOrd="1" destOrd="0" presId="urn:microsoft.com/office/officeart/2005/8/layout/hList7"/>
    <dgm:cxn modelId="{3305D426-F9F4-4159-A182-4A8D444A82A9}" type="presParOf" srcId="{F9A6BF00-DE9E-41D9-86F5-3EC2BA04D5EE}" destId="{226FFF12-6DF8-40BD-9A39-87226C5BC830}" srcOrd="2" destOrd="0" presId="urn:microsoft.com/office/officeart/2005/8/layout/hList7"/>
    <dgm:cxn modelId="{1F335E26-0255-46AC-AF4B-91A37EC99D74}" type="presParOf" srcId="{F9A6BF00-DE9E-41D9-86F5-3EC2BA04D5EE}" destId="{DDD7E12D-F1FB-4FB8-91DA-AB80413C3B70}" srcOrd="3" destOrd="0" presId="urn:microsoft.com/office/officeart/2005/8/layout/hList7"/>
    <dgm:cxn modelId="{2DD23E0E-93D6-4A03-A1C4-75574D5BE87F}" type="presParOf" srcId="{8A41CF35-BD96-4879-9C14-248F34E5A987}" destId="{056F7EDD-0662-4839-AA06-96E1D6919294}" srcOrd="1" destOrd="0" presId="urn:microsoft.com/office/officeart/2005/8/layout/hList7"/>
    <dgm:cxn modelId="{4F8B2EF9-7826-4FA6-BD16-E064D99011E5}" type="presParOf" srcId="{8A41CF35-BD96-4879-9C14-248F34E5A987}" destId="{BAD6B25D-A2B5-4902-8146-1D598B24C1F9}" srcOrd="2" destOrd="0" presId="urn:microsoft.com/office/officeart/2005/8/layout/hList7"/>
    <dgm:cxn modelId="{CCE06C7F-32DD-4681-923B-05F6039A1222}" type="presParOf" srcId="{BAD6B25D-A2B5-4902-8146-1D598B24C1F9}" destId="{0FD0BDE6-D086-49A8-A597-D06961902750}" srcOrd="0" destOrd="0" presId="urn:microsoft.com/office/officeart/2005/8/layout/hList7"/>
    <dgm:cxn modelId="{8990B42B-B592-4F35-B450-4B9090A254E2}" type="presParOf" srcId="{BAD6B25D-A2B5-4902-8146-1D598B24C1F9}" destId="{DC9093A4-BF60-48FE-8260-35548BB56F77}" srcOrd="1" destOrd="0" presId="urn:microsoft.com/office/officeart/2005/8/layout/hList7"/>
    <dgm:cxn modelId="{866B17DF-AAF8-44B8-9E4A-3E052CF37986}" type="presParOf" srcId="{BAD6B25D-A2B5-4902-8146-1D598B24C1F9}" destId="{AC7F7117-2558-4ECF-BEFC-0E5068A3BE21}" srcOrd="2" destOrd="0" presId="urn:microsoft.com/office/officeart/2005/8/layout/hList7"/>
    <dgm:cxn modelId="{E011A8E3-0F1A-4B5C-AE5D-9B6E54EBEAE3}" type="presParOf" srcId="{BAD6B25D-A2B5-4902-8146-1D598B24C1F9}" destId="{E6A7F771-076C-4F82-9320-1DE7B1D1A5D1}" srcOrd="3" destOrd="0" presId="urn:microsoft.com/office/officeart/2005/8/layout/hList7"/>
    <dgm:cxn modelId="{E7FE969A-1911-48C0-9011-876B2F23F01B}" type="presParOf" srcId="{8A41CF35-BD96-4879-9C14-248F34E5A987}" destId="{C57878DD-688C-436E-ADB4-86E442077821}" srcOrd="3" destOrd="0" presId="urn:microsoft.com/office/officeart/2005/8/layout/hList7"/>
    <dgm:cxn modelId="{BD285FF6-D4DB-452A-ACCF-83853AFE9DF0}" type="presParOf" srcId="{8A41CF35-BD96-4879-9C14-248F34E5A987}" destId="{A55F84D2-BA57-4A03-BA10-56551A445C17}" srcOrd="4" destOrd="0" presId="urn:microsoft.com/office/officeart/2005/8/layout/hList7"/>
    <dgm:cxn modelId="{F11D43D6-41C2-4B60-9C00-2BEF8AD3C9D2}" type="presParOf" srcId="{A55F84D2-BA57-4A03-BA10-56551A445C17}" destId="{DA59F893-5610-4FF2-AEA6-78093C427B00}" srcOrd="0" destOrd="0" presId="urn:microsoft.com/office/officeart/2005/8/layout/hList7"/>
    <dgm:cxn modelId="{1D84AD7D-4273-4AE1-8E1A-D96453371415}" type="presParOf" srcId="{A55F84D2-BA57-4A03-BA10-56551A445C17}" destId="{232D0081-61DB-4D5A-8031-F25F501CAF2F}" srcOrd="1" destOrd="0" presId="urn:microsoft.com/office/officeart/2005/8/layout/hList7"/>
    <dgm:cxn modelId="{2E2FD6A4-D17E-4B5D-B255-081887078081}" type="presParOf" srcId="{A55F84D2-BA57-4A03-BA10-56551A445C17}" destId="{4C7F43AF-92A0-47D6-8ED0-55D6E4572DF0}" srcOrd="2" destOrd="0" presId="urn:microsoft.com/office/officeart/2005/8/layout/hList7"/>
    <dgm:cxn modelId="{A87A413C-BD05-4BA5-B7A6-B0DE3D318810}" type="presParOf" srcId="{A55F84D2-BA57-4A03-BA10-56551A445C17}" destId="{A4DAE783-FE56-4563-AC64-AE86422C5F53}" srcOrd="3" destOrd="0" presId="urn:microsoft.com/office/officeart/2005/8/layout/hList7"/>
    <dgm:cxn modelId="{661CB756-7DE4-4A5D-91AC-0C08B888BAE7}" type="presParOf" srcId="{8A41CF35-BD96-4879-9C14-248F34E5A987}" destId="{E27D06E8-A66C-4241-8DD0-4F907ED7E75B}" srcOrd="5" destOrd="0" presId="urn:microsoft.com/office/officeart/2005/8/layout/hList7"/>
    <dgm:cxn modelId="{4A138446-6011-4509-AF35-E382AE52A112}" type="presParOf" srcId="{8A41CF35-BD96-4879-9C14-248F34E5A987}" destId="{C35D6066-BEC2-43DB-865A-A1F2B5B76CD8}" srcOrd="6" destOrd="0" presId="urn:microsoft.com/office/officeart/2005/8/layout/hList7"/>
    <dgm:cxn modelId="{B4F911D5-32EA-4401-BDD6-3DC119D33271}" type="presParOf" srcId="{C35D6066-BEC2-43DB-865A-A1F2B5B76CD8}" destId="{B35F08A0-BD84-466A-8B1E-8F2CE07A5908}" srcOrd="0" destOrd="0" presId="urn:microsoft.com/office/officeart/2005/8/layout/hList7"/>
    <dgm:cxn modelId="{E5295968-5E25-4B13-8863-55B6D15764D0}" type="presParOf" srcId="{C35D6066-BEC2-43DB-865A-A1F2B5B76CD8}" destId="{A2CFF65F-6BCF-422B-B00D-1A15730AD868}" srcOrd="1" destOrd="0" presId="urn:microsoft.com/office/officeart/2005/8/layout/hList7"/>
    <dgm:cxn modelId="{19A35570-2394-4675-9BA0-FD465ADE3554}" type="presParOf" srcId="{C35D6066-BEC2-43DB-865A-A1F2B5B76CD8}" destId="{A83AEC20-375A-48AA-B1F5-8A0D4FD2CD18}" srcOrd="2" destOrd="0" presId="urn:microsoft.com/office/officeart/2005/8/layout/hList7"/>
    <dgm:cxn modelId="{20947E19-C7C1-4A4F-A9BD-CA90988CAA66}" type="presParOf" srcId="{C35D6066-BEC2-43DB-865A-A1F2B5B76CD8}" destId="{3B5CD29A-5392-4C9C-A56F-00D417E93ABB}" srcOrd="3" destOrd="0" presId="urn:microsoft.com/office/officeart/2005/8/layout/hList7"/>
    <dgm:cxn modelId="{9D51048D-2FD3-4C20-8C16-C66403979ADB}" type="presParOf" srcId="{8A41CF35-BD96-4879-9C14-248F34E5A987}" destId="{DC49ADBD-5A84-4005-A981-5341E52CF910}" srcOrd="7" destOrd="0" presId="urn:microsoft.com/office/officeart/2005/8/layout/hList7"/>
    <dgm:cxn modelId="{46D7D8BB-8958-40C1-A0CF-D03531EA4D8C}" type="presParOf" srcId="{8A41CF35-BD96-4879-9C14-248F34E5A987}" destId="{D1E65AAC-9205-45D8-9357-FEE9F6B7010F}" srcOrd="8" destOrd="0" presId="urn:microsoft.com/office/officeart/2005/8/layout/hList7"/>
    <dgm:cxn modelId="{6A5F64FF-D2B3-401B-BE8C-3E269D105542}" type="presParOf" srcId="{D1E65AAC-9205-45D8-9357-FEE9F6B7010F}" destId="{C3948280-F4D4-42BB-9093-C7B4EFEDE1AB}" srcOrd="0" destOrd="0" presId="urn:microsoft.com/office/officeart/2005/8/layout/hList7"/>
    <dgm:cxn modelId="{AC43BB38-F76C-4CC1-A511-02B75D917F9A}" type="presParOf" srcId="{D1E65AAC-9205-45D8-9357-FEE9F6B7010F}" destId="{ADA4ED7F-617B-4384-8A81-6D05755D9427}" srcOrd="1" destOrd="0" presId="urn:microsoft.com/office/officeart/2005/8/layout/hList7"/>
    <dgm:cxn modelId="{76B96C26-2E09-4836-80ED-A6B0AC7A6062}" type="presParOf" srcId="{D1E65AAC-9205-45D8-9357-FEE9F6B7010F}" destId="{3313A64A-A956-4E74-9D1F-18ACA5CAA5A2}" srcOrd="2" destOrd="0" presId="urn:microsoft.com/office/officeart/2005/8/layout/hList7"/>
    <dgm:cxn modelId="{E1185735-1E82-48A7-9722-71CA15A7AFB2}" type="presParOf" srcId="{D1E65AAC-9205-45D8-9357-FEE9F6B7010F}" destId="{74F2A69C-0462-4E84-8F17-0BF92A02E079}" srcOrd="3" destOrd="0" presId="urn:microsoft.com/office/officeart/2005/8/layout/hList7"/>
    <dgm:cxn modelId="{3A8CE890-509C-4F35-9EB3-D56C6F2BB30F}" type="presParOf" srcId="{8A41CF35-BD96-4879-9C14-248F34E5A987}" destId="{C47A0595-70BA-43E7-985A-AFFA0D4418B6}" srcOrd="9" destOrd="0" presId="urn:microsoft.com/office/officeart/2005/8/layout/hList7"/>
    <dgm:cxn modelId="{06EC2C4A-DCCA-4C7A-A119-7AC305774959}" type="presParOf" srcId="{8A41CF35-BD96-4879-9C14-248F34E5A987}" destId="{6EDC26E2-5E0A-4A14-8AFC-D4491D7EFFD1}" srcOrd="10" destOrd="0" presId="urn:microsoft.com/office/officeart/2005/8/layout/hList7"/>
    <dgm:cxn modelId="{7A122EEF-7530-492A-B235-52F488DD820A}" type="presParOf" srcId="{6EDC26E2-5E0A-4A14-8AFC-D4491D7EFFD1}" destId="{C2315EAE-15F3-4D9C-9139-DAC77D56A339}" srcOrd="0" destOrd="0" presId="urn:microsoft.com/office/officeart/2005/8/layout/hList7"/>
    <dgm:cxn modelId="{8C97A580-DE6E-4F4F-B606-342A37E1FEB6}" type="presParOf" srcId="{6EDC26E2-5E0A-4A14-8AFC-D4491D7EFFD1}" destId="{BF3EFDAF-BFA0-497E-B6F6-40E7F3ABE3B6}" srcOrd="1" destOrd="0" presId="urn:microsoft.com/office/officeart/2005/8/layout/hList7"/>
    <dgm:cxn modelId="{3C2095D2-5192-4B86-BC86-2BBDE59E16A2}" type="presParOf" srcId="{6EDC26E2-5E0A-4A14-8AFC-D4491D7EFFD1}" destId="{1D908474-8C3B-43EB-B1FB-0695A27DDBCA}" srcOrd="2" destOrd="0" presId="urn:microsoft.com/office/officeart/2005/8/layout/hList7"/>
    <dgm:cxn modelId="{982F07D1-7CF5-48DD-9E8E-1EF278B77A50}" type="presParOf" srcId="{6EDC26E2-5E0A-4A14-8AFC-D4491D7EFFD1}" destId="{4DF9BE12-8F81-4339-8654-9AE830226972}" srcOrd="3" destOrd="0" presId="urn:microsoft.com/office/officeart/2005/8/layout/hList7"/>
    <dgm:cxn modelId="{A018DC62-5F2F-41BD-A0A7-480CDD119D83}" type="presParOf" srcId="{8A41CF35-BD96-4879-9C14-248F34E5A987}" destId="{192C43C0-C949-4534-9926-A6B736D0A158}" srcOrd="11" destOrd="0" presId="urn:microsoft.com/office/officeart/2005/8/layout/hList7"/>
    <dgm:cxn modelId="{F0E617B3-CDCA-4B0B-8CF9-47822EDEC5DD}" type="presParOf" srcId="{8A41CF35-BD96-4879-9C14-248F34E5A987}" destId="{0E694F35-EB4A-4D33-8F4A-F5C176EA597C}" srcOrd="12" destOrd="0" presId="urn:microsoft.com/office/officeart/2005/8/layout/hList7"/>
    <dgm:cxn modelId="{34A310AB-AF15-4E8B-8688-08FB43AB483E}" type="presParOf" srcId="{0E694F35-EB4A-4D33-8F4A-F5C176EA597C}" destId="{AF0414BF-B623-49E0-8D2E-E64753E53627}" srcOrd="0" destOrd="0" presId="urn:microsoft.com/office/officeart/2005/8/layout/hList7"/>
    <dgm:cxn modelId="{137ECF53-50A4-41C1-9010-18B106B3EFEC}" type="presParOf" srcId="{0E694F35-EB4A-4D33-8F4A-F5C176EA597C}" destId="{5D15808B-5C6F-4F7A-9251-627B01911535}" srcOrd="1" destOrd="0" presId="urn:microsoft.com/office/officeart/2005/8/layout/hList7"/>
    <dgm:cxn modelId="{2BEE637E-9B8C-4B8E-89BE-03F232DE83F0}" type="presParOf" srcId="{0E694F35-EB4A-4D33-8F4A-F5C176EA597C}" destId="{555C1204-1F60-4419-858C-F55B8D2A5F1C}" srcOrd="2" destOrd="0" presId="urn:microsoft.com/office/officeart/2005/8/layout/hList7"/>
    <dgm:cxn modelId="{FBB29447-F234-4D49-AB04-817F657B4A70}" type="presParOf" srcId="{0E694F35-EB4A-4D33-8F4A-F5C176EA597C}" destId="{A257C0E1-4DE2-43C1-8B1C-2D7B2DCD3EEF}" srcOrd="3" destOrd="0" presId="urn:microsoft.com/office/officeart/2005/8/layout/hList7"/>
    <dgm:cxn modelId="{EFEAB256-58B1-4119-B133-4C921B88E492}" type="presParOf" srcId="{8A41CF35-BD96-4879-9C14-248F34E5A987}" destId="{61A05516-E4B8-444A-9645-9653FA8B5B22}" srcOrd="13" destOrd="0" presId="urn:microsoft.com/office/officeart/2005/8/layout/hList7"/>
    <dgm:cxn modelId="{4149C2C7-A92C-4B67-B96D-109D4221C69E}" type="presParOf" srcId="{8A41CF35-BD96-4879-9C14-248F34E5A987}" destId="{7727BE4E-EEC1-43BD-B0DE-317C77566BB9}" srcOrd="14" destOrd="0" presId="urn:microsoft.com/office/officeart/2005/8/layout/hList7"/>
    <dgm:cxn modelId="{451ECA9E-CA5F-49BE-9247-6B379B0FB459}" type="presParOf" srcId="{7727BE4E-EEC1-43BD-B0DE-317C77566BB9}" destId="{425F0DF3-AC74-48D6-80C3-9CC1DBC783F3}" srcOrd="0" destOrd="0" presId="urn:microsoft.com/office/officeart/2005/8/layout/hList7"/>
    <dgm:cxn modelId="{B0D2536B-71D1-4789-94DF-230D13EA7295}" type="presParOf" srcId="{7727BE4E-EEC1-43BD-B0DE-317C77566BB9}" destId="{177B9A60-1B8E-4692-98F9-6841DEA1B258}" srcOrd="1" destOrd="0" presId="urn:microsoft.com/office/officeart/2005/8/layout/hList7"/>
    <dgm:cxn modelId="{90B5161B-6FF3-40C4-8909-D4B5E50ED150}" type="presParOf" srcId="{7727BE4E-EEC1-43BD-B0DE-317C77566BB9}" destId="{12C0ADD1-8F2B-4498-B12B-67D2185D3180}" srcOrd="2" destOrd="0" presId="urn:microsoft.com/office/officeart/2005/8/layout/hList7"/>
    <dgm:cxn modelId="{2303CEBD-1788-49C3-8755-DD94823690A6}" type="presParOf" srcId="{7727BE4E-EEC1-43BD-B0DE-317C77566BB9}" destId="{9BDE9B41-E98F-491E-8B13-6D35C2DB1EDA}" srcOrd="3" destOrd="0" presId="urn:microsoft.com/office/officeart/2005/8/layout/hList7"/>
    <dgm:cxn modelId="{814FE035-F7A8-40CA-AD36-961C4F0FBDF8}" type="presParOf" srcId="{8A41CF35-BD96-4879-9C14-248F34E5A987}" destId="{A59F97D7-9878-44B3-8B0F-B71706E0AF5F}" srcOrd="15" destOrd="0" presId="urn:microsoft.com/office/officeart/2005/8/layout/hList7"/>
    <dgm:cxn modelId="{0FD227E2-3265-470C-9869-8F4B22376B32}" type="presParOf" srcId="{8A41CF35-BD96-4879-9C14-248F34E5A987}" destId="{86F78048-2E8D-475F-86B1-907DA96675CE}" srcOrd="16" destOrd="0" presId="urn:microsoft.com/office/officeart/2005/8/layout/hList7"/>
    <dgm:cxn modelId="{CEC18878-1E45-4F01-9580-1A7E9F37A40C}" type="presParOf" srcId="{86F78048-2E8D-475F-86B1-907DA96675CE}" destId="{499E47C6-A689-490D-81AE-903DD6B1C4DE}" srcOrd="0" destOrd="0" presId="urn:microsoft.com/office/officeart/2005/8/layout/hList7"/>
    <dgm:cxn modelId="{11A36C92-8B61-4D3F-86DB-99323A2164D1}" type="presParOf" srcId="{86F78048-2E8D-475F-86B1-907DA96675CE}" destId="{3B2F7CE4-34CA-4250-A454-3AB1B2F2DF30}" srcOrd="1" destOrd="0" presId="urn:microsoft.com/office/officeart/2005/8/layout/hList7"/>
    <dgm:cxn modelId="{C91B615D-D3C8-4855-88EB-A752850E4825}" type="presParOf" srcId="{86F78048-2E8D-475F-86B1-907DA96675CE}" destId="{C9E5F7FE-7530-49D2-B87C-CEDC8693531C}" srcOrd="2" destOrd="0" presId="urn:microsoft.com/office/officeart/2005/8/layout/hList7"/>
    <dgm:cxn modelId="{171D9E36-0A66-4B58-8F5B-A66172C44A28}" type="presParOf" srcId="{86F78048-2E8D-475F-86B1-907DA96675CE}" destId="{25822843-C137-4B1D-8B71-FCD2ACBDB0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</dgm:ptLst>
  <dgm:cxnLst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8A3DA-539C-4E3C-AE8C-CCF2A38CCE3F}">
      <dsp:nvSpPr>
        <dsp:cNvPr id="0" name=""/>
        <dsp:cNvSpPr/>
      </dsp:nvSpPr>
      <dsp:spPr>
        <a:xfrm>
          <a:off x="3949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可视故事化</a:t>
          </a:r>
          <a:endParaRPr lang="zh-CN" sz="1900" b="1" kern="1200" dirty="0"/>
        </a:p>
      </dsp:txBody>
      <dsp:txXfrm>
        <a:off x="3949" y="1281350"/>
        <a:ext cx="1305710" cy="1281350"/>
      </dsp:txXfrm>
    </dsp:sp>
    <dsp:sp modelId="{DDD7E12D-F1FB-4FB8-91DA-AB80413C3B70}">
      <dsp:nvSpPr>
        <dsp:cNvPr id="0" name=""/>
        <dsp:cNvSpPr/>
      </dsp:nvSpPr>
      <dsp:spPr>
        <a:xfrm>
          <a:off x="123442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FD0BDE6-D086-49A8-A597-D06961902750}">
      <dsp:nvSpPr>
        <dsp:cNvPr id="0" name=""/>
        <dsp:cNvSpPr/>
      </dsp:nvSpPr>
      <dsp:spPr>
        <a:xfrm>
          <a:off x="1348831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hade val="47500"/>
                <a:satMod val="137000"/>
              </a:schemeClr>
            </a:gs>
            <a:gs pos="55000">
              <a:schemeClr val="accent5">
                <a:hueOff val="-919168"/>
                <a:satOff val="-1278"/>
                <a:lumOff val="-490"/>
                <a:alphaOff val="0"/>
                <a:shade val="69000"/>
                <a:satMod val="137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SHAP</a:t>
          </a:r>
          <a:endParaRPr lang="zh-CN" sz="1900" b="1" kern="1200" dirty="0"/>
        </a:p>
      </dsp:txBody>
      <dsp:txXfrm>
        <a:off x="1348831" y="1281350"/>
        <a:ext cx="1305710" cy="1281350"/>
      </dsp:txXfrm>
    </dsp:sp>
    <dsp:sp modelId="{E6A7F771-076C-4F82-9320-1DE7B1D1A5D1}">
      <dsp:nvSpPr>
        <dsp:cNvPr id="0" name=""/>
        <dsp:cNvSpPr/>
      </dsp:nvSpPr>
      <dsp:spPr>
        <a:xfrm>
          <a:off x="1468324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A59F893-5610-4FF2-AEA6-78093C427B00}">
      <dsp:nvSpPr>
        <dsp:cNvPr id="0" name=""/>
        <dsp:cNvSpPr/>
      </dsp:nvSpPr>
      <dsp:spPr>
        <a:xfrm>
          <a:off x="2693713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Facet</a:t>
          </a:r>
          <a:endParaRPr lang="zh-CN" sz="1900" b="1" kern="1200" dirty="0"/>
        </a:p>
      </dsp:txBody>
      <dsp:txXfrm>
        <a:off x="2693713" y="1281350"/>
        <a:ext cx="1305710" cy="1281350"/>
      </dsp:txXfrm>
    </dsp:sp>
    <dsp:sp modelId="{A4DAE783-FE56-4563-AC64-AE86422C5F53}">
      <dsp:nvSpPr>
        <dsp:cNvPr id="0" name=""/>
        <dsp:cNvSpPr/>
      </dsp:nvSpPr>
      <dsp:spPr>
        <a:xfrm>
          <a:off x="2813206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35F08A0-BD84-466A-8B1E-8F2CE07A5908}">
      <dsp:nvSpPr>
        <dsp:cNvPr id="0" name=""/>
        <dsp:cNvSpPr/>
      </dsp:nvSpPr>
      <dsp:spPr>
        <a:xfrm>
          <a:off x="4038594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hade val="47500"/>
                <a:satMod val="137000"/>
              </a:schemeClr>
            </a:gs>
            <a:gs pos="55000">
              <a:schemeClr val="accent5">
                <a:hueOff val="-2757504"/>
                <a:satOff val="-3835"/>
                <a:lumOff val="-1471"/>
                <a:alphaOff val="0"/>
                <a:shade val="69000"/>
                <a:satMod val="137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反事实解释</a:t>
          </a:r>
          <a:endParaRPr lang="zh-CN" sz="1900" b="1" kern="1200" dirty="0"/>
        </a:p>
      </dsp:txBody>
      <dsp:txXfrm>
        <a:off x="4038594" y="1281350"/>
        <a:ext cx="1305710" cy="1281350"/>
      </dsp:txXfrm>
    </dsp:sp>
    <dsp:sp modelId="{3B5CD29A-5392-4C9C-A56F-00D417E93ABB}">
      <dsp:nvSpPr>
        <dsp:cNvPr id="0" name=""/>
        <dsp:cNvSpPr/>
      </dsp:nvSpPr>
      <dsp:spPr>
        <a:xfrm>
          <a:off x="4158088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3948280-F4D4-42BB-9093-C7B4EFEDE1AB}">
      <dsp:nvSpPr>
        <dsp:cNvPr id="0" name=""/>
        <dsp:cNvSpPr/>
      </dsp:nvSpPr>
      <dsp:spPr>
        <a:xfrm>
          <a:off x="5383476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LIME</a:t>
          </a:r>
          <a:endParaRPr lang="zh-CN" sz="1900" b="1" kern="1200" dirty="0"/>
        </a:p>
      </dsp:txBody>
      <dsp:txXfrm>
        <a:off x="5383476" y="1281350"/>
        <a:ext cx="1305710" cy="1281350"/>
      </dsp:txXfrm>
    </dsp:sp>
    <dsp:sp modelId="{74F2A69C-0462-4E84-8F17-0BF92A02E079}">
      <dsp:nvSpPr>
        <dsp:cNvPr id="0" name=""/>
        <dsp:cNvSpPr/>
      </dsp:nvSpPr>
      <dsp:spPr>
        <a:xfrm>
          <a:off x="5502970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2315EAE-15F3-4D9C-9139-DAC77D56A339}">
      <dsp:nvSpPr>
        <dsp:cNvPr id="0" name=""/>
        <dsp:cNvSpPr/>
      </dsp:nvSpPr>
      <dsp:spPr>
        <a:xfrm>
          <a:off x="6728358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hade val="47500"/>
                <a:satMod val="137000"/>
              </a:schemeClr>
            </a:gs>
            <a:gs pos="55000">
              <a:schemeClr val="accent5">
                <a:hueOff val="-4595840"/>
                <a:satOff val="-6392"/>
                <a:lumOff val="-2451"/>
                <a:alphaOff val="0"/>
                <a:shade val="69000"/>
                <a:satMod val="137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Anchors</a:t>
          </a:r>
          <a:endParaRPr lang="zh-CN" sz="1900" b="1" kern="1200" dirty="0"/>
        </a:p>
      </dsp:txBody>
      <dsp:txXfrm>
        <a:off x="6728358" y="1281350"/>
        <a:ext cx="1305710" cy="1281350"/>
      </dsp:txXfrm>
    </dsp:sp>
    <dsp:sp modelId="{4DF9BE12-8F81-4339-8654-9AE830226972}">
      <dsp:nvSpPr>
        <dsp:cNvPr id="0" name=""/>
        <dsp:cNvSpPr/>
      </dsp:nvSpPr>
      <dsp:spPr>
        <a:xfrm>
          <a:off x="6847851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F0414BF-B623-49E0-8D2E-E64753E53627}">
      <dsp:nvSpPr>
        <dsp:cNvPr id="0" name=""/>
        <dsp:cNvSpPr/>
      </dsp:nvSpPr>
      <dsp:spPr>
        <a:xfrm>
          <a:off x="8073240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对比解释法</a:t>
          </a:r>
          <a:endParaRPr lang="zh-CN" sz="1900" b="1" kern="1200" dirty="0"/>
        </a:p>
      </dsp:txBody>
      <dsp:txXfrm>
        <a:off x="8073240" y="1281350"/>
        <a:ext cx="1305710" cy="1281350"/>
      </dsp:txXfrm>
    </dsp:sp>
    <dsp:sp modelId="{A257C0E1-4DE2-43C1-8B1C-2D7B2DCD3EEF}">
      <dsp:nvSpPr>
        <dsp:cNvPr id="0" name=""/>
        <dsp:cNvSpPr/>
      </dsp:nvSpPr>
      <dsp:spPr>
        <a:xfrm>
          <a:off x="8192733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25F0DF3-AC74-48D6-80C3-9CC1DBC783F3}">
      <dsp:nvSpPr>
        <dsp:cNvPr id="0" name=""/>
        <dsp:cNvSpPr/>
      </dsp:nvSpPr>
      <dsp:spPr>
        <a:xfrm>
          <a:off x="9418122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hade val="47500"/>
                <a:satMod val="137000"/>
              </a:schemeClr>
            </a:gs>
            <a:gs pos="55000">
              <a:schemeClr val="accent5">
                <a:hueOff val="-6434176"/>
                <a:satOff val="-8949"/>
                <a:lumOff val="-3432"/>
                <a:alphaOff val="0"/>
                <a:shade val="69000"/>
                <a:satMod val="137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/>
            <a:t>A/B</a:t>
          </a:r>
          <a:r>
            <a:rPr lang="zh-CN" altLang="en-US" sz="1900" b="1" kern="1200" dirty="0"/>
            <a:t>测试</a:t>
          </a:r>
          <a:endParaRPr lang="zh-CN" sz="1900" b="1" kern="1200" dirty="0"/>
        </a:p>
      </dsp:txBody>
      <dsp:txXfrm>
        <a:off x="9418122" y="1281350"/>
        <a:ext cx="1305710" cy="1281350"/>
      </dsp:txXfrm>
    </dsp:sp>
    <dsp:sp modelId="{9BDE9B41-E98F-491E-8B13-6D35C2DB1EDA}">
      <dsp:nvSpPr>
        <dsp:cNvPr id="0" name=""/>
        <dsp:cNvSpPr/>
      </dsp:nvSpPr>
      <dsp:spPr>
        <a:xfrm>
          <a:off x="9537615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99E47C6-A689-490D-81AE-903DD6B1C4DE}">
      <dsp:nvSpPr>
        <dsp:cNvPr id="0" name=""/>
        <dsp:cNvSpPr/>
      </dsp:nvSpPr>
      <dsp:spPr>
        <a:xfrm>
          <a:off x="10763003" y="0"/>
          <a:ext cx="1305710" cy="3203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b="1" kern="1200" dirty="0"/>
            <a:t>混淆矩阵</a:t>
          </a:r>
          <a:endParaRPr lang="zh-CN" sz="1900" b="1" kern="1200" dirty="0"/>
        </a:p>
      </dsp:txBody>
      <dsp:txXfrm>
        <a:off x="10763003" y="1281350"/>
        <a:ext cx="1305710" cy="1281350"/>
      </dsp:txXfrm>
    </dsp:sp>
    <dsp:sp modelId="{25822843-C137-4B1D-8B71-FCD2ACBDB011}">
      <dsp:nvSpPr>
        <dsp:cNvPr id="0" name=""/>
        <dsp:cNvSpPr/>
      </dsp:nvSpPr>
      <dsp:spPr>
        <a:xfrm>
          <a:off x="10882497" y="192202"/>
          <a:ext cx="1066723" cy="10667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3DDF26-F72B-4630-BEBC-5198B5124E96}">
      <dsp:nvSpPr>
        <dsp:cNvPr id="0" name=""/>
        <dsp:cNvSpPr/>
      </dsp:nvSpPr>
      <dsp:spPr>
        <a:xfrm>
          <a:off x="482906" y="2562700"/>
          <a:ext cx="11106850" cy="480506"/>
        </a:xfrm>
        <a:prstGeom prst="left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1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9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75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42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2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75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14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7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03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3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40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30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98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68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67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6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86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54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1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81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31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11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86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44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3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09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67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21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598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46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1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99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661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2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2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7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2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048328" y="620688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33089" y="6627417"/>
            <a:ext cx="10729192" cy="287733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数据故事化                                             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 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时间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2022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pic>
        <p:nvPicPr>
          <p:cNvPr id="14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698264" y="701043"/>
            <a:ext cx="1014360" cy="101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377" r:id="rId19"/>
    <p:sldLayoutId id="2147484446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10366176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/>
              <a:t>  </a:t>
            </a:r>
            <a:r>
              <a:rPr lang="zh-CN" altLang="en-US" sz="5400" dirty="0"/>
              <a:t>第</a:t>
            </a:r>
            <a:r>
              <a:rPr lang="en-US" altLang="zh-CN" sz="5400" dirty="0"/>
              <a:t>5</a:t>
            </a:r>
            <a:r>
              <a:rPr lang="zh-CN" altLang="en-US" sz="5400" dirty="0"/>
              <a:t>章 数据故事化的方法与技术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795484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pairs">
            <a:extLst>
              <a:ext uri="{FF2B5EF4-FFF2-40B4-BE49-F238E27FC236}">
                <a16:creationId xmlns:a16="http://schemas.microsoft.com/office/drawing/2014/main" id="{2FC800A3-93D1-4779-B2EB-A51D162FB7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6916"/>
          <a:stretch>
            <a:fillRect/>
          </a:stretch>
        </p:blipFill>
        <p:spPr bwMode="auto">
          <a:xfrm>
            <a:off x="1220949" y="1292888"/>
            <a:ext cx="4582305" cy="427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8459816F-A56D-46E2-B8AE-79C159130C2F}"/>
              </a:ext>
            </a:extLst>
          </p:cNvPr>
          <p:cNvSpPr txBox="1">
            <a:spLocks/>
          </p:cNvSpPr>
          <p:nvPr/>
        </p:nvSpPr>
        <p:spPr bwMode="auto">
          <a:xfrm>
            <a:off x="2406019" y="5399331"/>
            <a:ext cx="2212163" cy="4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）散点图矩阵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96C7AC19-DF2A-486D-929C-FDC50796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057" y="5393370"/>
            <a:ext cx="1708107" cy="4884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）维恩图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07CA623-3C8F-4FF4-85F8-41302409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24" y="1355971"/>
            <a:ext cx="3886772" cy="38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56675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D1740E37-1A62-4CFC-A211-3B29FD6F2216}"/>
              </a:ext>
            </a:extLst>
          </p:cNvPr>
          <p:cNvSpPr txBox="1">
            <a:spLocks/>
          </p:cNvSpPr>
          <p:nvPr/>
        </p:nvSpPr>
        <p:spPr bwMode="auto">
          <a:xfrm>
            <a:off x="2636262" y="5393370"/>
            <a:ext cx="1708107" cy="4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6</a:t>
            </a:r>
            <a:r>
              <a:rPr lang="zh-CN" altLang="en-US" sz="2000" kern="0" dirty="0"/>
              <a:t>）等值线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786E03-1B24-4F4B-B8D0-A59594C9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43984"/>
            <a:ext cx="4536504" cy="35700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89F78B-A2AE-4963-9172-CD839438DCF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133" y="1638925"/>
            <a:ext cx="4544799" cy="357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9AA2F47E-6FFF-496E-86A4-3B33AD0C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057" y="5393370"/>
            <a:ext cx="1708107" cy="4884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）雷达图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CAB9B1-57D1-4B9E-B75E-DEB31C19B679}"/>
              </a:ext>
            </a:extLst>
          </p:cNvPr>
          <p:cNvSpPr txBox="1"/>
          <p:nvPr/>
        </p:nvSpPr>
        <p:spPr>
          <a:xfrm>
            <a:off x="1939689" y="5876549"/>
            <a:ext cx="3101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matplotlib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官网）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218973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9869B-E2CA-44DA-950C-58DA5520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029" y="5393370"/>
            <a:ext cx="1708107" cy="4884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</a:t>
            </a:r>
            <a:r>
              <a:rPr lang="en-US" altLang="zh-CN" sz="2000" dirty="0"/>
              <a:t>PDP</a:t>
            </a:r>
            <a:r>
              <a:rPr lang="zh-CN" altLang="en-US" sz="2000" dirty="0"/>
              <a:t>图</a:t>
            </a:r>
          </a:p>
        </p:txBody>
      </p:sp>
      <p:pic>
        <p:nvPicPr>
          <p:cNvPr id="10" name="pic">
            <a:extLst>
              <a:ext uri="{FF2B5EF4-FFF2-40B4-BE49-F238E27FC236}">
                <a16:creationId xmlns:a16="http://schemas.microsoft.com/office/drawing/2014/main" id="{BFBFFD10-1BE1-4D93-A58F-D1E11A655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5162" y="1317832"/>
            <a:ext cx="9261675" cy="40755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F47636-373C-44F3-A197-E8FEB0B7C5C3}"/>
              </a:ext>
            </a:extLst>
          </p:cNvPr>
          <p:cNvSpPr txBox="1"/>
          <p:nvPr/>
        </p:nvSpPr>
        <p:spPr>
          <a:xfrm>
            <a:off x="4737890" y="5881861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Christoph Molnar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859352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0F71F720-D34D-42F9-A9E9-FCF76E36A45F}"/>
              </a:ext>
            </a:extLst>
          </p:cNvPr>
          <p:cNvSpPr txBox="1">
            <a:spLocks/>
          </p:cNvSpPr>
          <p:nvPr/>
        </p:nvSpPr>
        <p:spPr bwMode="auto">
          <a:xfrm>
            <a:off x="5358295" y="5460789"/>
            <a:ext cx="1852123" cy="4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9</a:t>
            </a:r>
            <a:r>
              <a:rPr lang="zh-CN" altLang="en-US" sz="2000" kern="0" dirty="0"/>
              <a:t>）</a:t>
            </a:r>
            <a:r>
              <a:rPr lang="en-US" altLang="zh-CN" sz="2000" kern="0" dirty="0"/>
              <a:t>ALE</a:t>
            </a:r>
            <a:r>
              <a:rPr lang="zh-CN" altLang="en-US" sz="2000" kern="0" dirty="0"/>
              <a:t>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F0BE0D-77BA-451C-9815-4FD1616727BD}"/>
              </a:ext>
            </a:extLst>
          </p:cNvPr>
          <p:cNvSpPr txBox="1"/>
          <p:nvPr/>
        </p:nvSpPr>
        <p:spPr>
          <a:xfrm>
            <a:off x="4416491" y="5949280"/>
            <a:ext cx="363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Christoph Molnar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18" name="pic">
            <a:extLst>
              <a:ext uri="{FF2B5EF4-FFF2-40B4-BE49-F238E27FC236}">
                <a16:creationId xmlns:a16="http://schemas.microsoft.com/office/drawing/2014/main" id="{DFF03079-498C-4801-9AA3-1A7F5738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3572" y="1214423"/>
            <a:ext cx="7704855" cy="44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0601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15BBE4F-5425-49F1-9393-59B5F2E2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556792"/>
            <a:ext cx="11377264" cy="40170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ALE</a:t>
            </a:r>
            <a:r>
              <a:rPr lang="zh-CN" altLang="en-US" sz="2200" dirty="0"/>
              <a:t>图与</a:t>
            </a:r>
            <a:r>
              <a:rPr lang="en-US" altLang="zh-CN" sz="2200" dirty="0"/>
              <a:t>PDP</a:t>
            </a:r>
            <a:r>
              <a:rPr lang="zh-CN" altLang="en-US" sz="2200" dirty="0"/>
              <a:t>图的区别</a:t>
            </a:r>
          </a:p>
          <a:p>
            <a:pPr marL="0" indent="648000">
              <a:lnSpc>
                <a:spcPct val="150000"/>
              </a:lnSpc>
              <a:buNone/>
            </a:pPr>
            <a:r>
              <a:rPr lang="en-US" altLang="zh-CN" sz="2200" dirty="0"/>
              <a:t>PDP</a:t>
            </a:r>
            <a:r>
              <a:rPr lang="zh-CN" altLang="en-US" sz="2200" dirty="0"/>
              <a:t>图的缺点在于对特征之间的相关关系的鲁棒性差</a:t>
            </a:r>
            <a:r>
              <a:rPr lang="en-US" altLang="zh-CN" sz="2200" dirty="0"/>
              <a:t>——</a:t>
            </a:r>
            <a:r>
              <a:rPr lang="zh-CN" altLang="en-US" sz="2200" dirty="0"/>
              <a:t>当特征高度相关时，</a:t>
            </a:r>
            <a:r>
              <a:rPr lang="en-US" altLang="zh-CN" sz="2200" dirty="0"/>
              <a:t>PDP </a:t>
            </a:r>
            <a:r>
              <a:rPr lang="zh-CN" altLang="en-US" sz="2200" dirty="0"/>
              <a:t>图由于其对边缘分布的特征值进行独立操作的特征，可能会在平均预测计算中包含不太可能的特征值组合。因此，当特征之间存在强相关性关系时，</a:t>
            </a:r>
            <a:r>
              <a:rPr lang="en-US" altLang="zh-CN" sz="2200" dirty="0"/>
              <a:t>PDP </a:t>
            </a:r>
            <a:r>
              <a:rPr lang="zh-CN" altLang="en-US" sz="2200" dirty="0"/>
              <a:t>解释的信度会下降。</a:t>
            </a:r>
          </a:p>
          <a:p>
            <a:pPr marL="0" indent="648000">
              <a:lnSpc>
                <a:spcPct val="150000"/>
              </a:lnSpc>
              <a:buNone/>
            </a:pPr>
            <a:r>
              <a:rPr lang="zh-CN" altLang="en-US" sz="2200" dirty="0"/>
              <a:t>与 </a:t>
            </a:r>
            <a:r>
              <a:rPr lang="en-US" altLang="zh-CN" sz="2200" dirty="0"/>
              <a:t>PDP </a:t>
            </a:r>
            <a:r>
              <a:rPr lang="zh-CN" altLang="en-US" sz="2200" dirty="0"/>
              <a:t>不同，</a:t>
            </a:r>
            <a:r>
              <a:rPr lang="en-US" altLang="zh-CN" sz="2200" dirty="0"/>
              <a:t>ALE </a:t>
            </a:r>
            <a:r>
              <a:rPr lang="zh-CN" altLang="en-US" sz="2200" dirty="0"/>
              <a:t>通过对条件分布中的预测差异进行平均和累积来处理特征相关性，从而隔离特定特征的影响。但是，</a:t>
            </a:r>
            <a:r>
              <a:rPr lang="en-US" altLang="zh-CN" sz="2200" dirty="0"/>
              <a:t>ALE</a:t>
            </a:r>
            <a:r>
              <a:rPr lang="zh-CN" altLang="en-US" sz="2200" dirty="0"/>
              <a:t>的代价是需要更多的观测值及观测值的近似均匀分布，以便可以可靠地确定条件分布。</a:t>
            </a:r>
          </a:p>
        </p:txBody>
      </p:sp>
    </p:spTree>
    <p:extLst>
      <p:ext uri="{BB962C8B-B14F-4D97-AF65-F5344CB8AC3E}">
        <p14:creationId xmlns:p14="http://schemas.microsoft.com/office/powerpoint/2010/main" val="3025229723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2AEFDA6-D6E4-4218-A7D3-CB3AAFD0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948" y="2109738"/>
            <a:ext cx="4617724" cy="2638524"/>
          </a:xfrm>
        </p:spPr>
        <p:txBody>
          <a:bodyPr/>
          <a:lstStyle/>
          <a:p>
            <a:r>
              <a:rPr lang="en-US" altLang="zh-CN" sz="2200" dirty="0"/>
              <a:t>ICE</a:t>
            </a:r>
            <a:r>
              <a:rPr lang="zh-CN" altLang="en-US" sz="2200" dirty="0"/>
              <a:t>图与</a:t>
            </a:r>
            <a:r>
              <a:rPr lang="en-US" altLang="zh-CN" sz="2200" dirty="0"/>
              <a:t>PDP </a:t>
            </a:r>
            <a:r>
              <a:rPr lang="zh-CN" altLang="en-US" sz="2200" dirty="0"/>
              <a:t>图的联系</a:t>
            </a:r>
          </a:p>
          <a:p>
            <a:pPr marL="0" indent="576000">
              <a:lnSpc>
                <a:spcPct val="150000"/>
              </a:lnSpc>
              <a:buNone/>
            </a:pPr>
            <a:r>
              <a:rPr lang="en-US" altLang="zh-CN" sz="2200" dirty="0"/>
              <a:t>PDP</a:t>
            </a:r>
            <a:r>
              <a:rPr lang="zh-CN" altLang="en-US" sz="2200" dirty="0"/>
              <a:t>中只包含一条线，</a:t>
            </a:r>
            <a:r>
              <a:rPr lang="en-US" altLang="zh-CN" sz="2200" dirty="0"/>
              <a:t>ICE</a:t>
            </a:r>
            <a:r>
              <a:rPr lang="zh-CN" altLang="en-US" sz="2200" dirty="0"/>
              <a:t>中包含多条线。</a:t>
            </a:r>
            <a:r>
              <a:rPr lang="en-US" altLang="zh-CN" sz="2200" dirty="0"/>
              <a:t>ICE</a:t>
            </a:r>
            <a:r>
              <a:rPr lang="zh-CN" altLang="en-US" sz="2200" dirty="0"/>
              <a:t>中的每条线代表的是一个实例，而</a:t>
            </a:r>
            <a:r>
              <a:rPr lang="en-US" altLang="zh-CN" sz="2200" dirty="0"/>
              <a:t>PDP</a:t>
            </a:r>
            <a:r>
              <a:rPr lang="zh-CN" altLang="en-US" sz="2200" dirty="0"/>
              <a:t>曲线是</a:t>
            </a:r>
            <a:r>
              <a:rPr lang="en-US" altLang="zh-CN" sz="2200" dirty="0"/>
              <a:t>ICE</a:t>
            </a:r>
            <a:r>
              <a:rPr lang="zh-CN" altLang="en-US" sz="2200" dirty="0"/>
              <a:t>图的多个实例线条的平均值曲线。</a:t>
            </a:r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C65F542A-F806-4131-87D2-3AF5E6E0A4BD}"/>
              </a:ext>
            </a:extLst>
          </p:cNvPr>
          <p:cNvSpPr txBox="1">
            <a:spLocks/>
          </p:cNvSpPr>
          <p:nvPr/>
        </p:nvSpPr>
        <p:spPr bwMode="auto">
          <a:xfrm>
            <a:off x="3005356" y="5316773"/>
            <a:ext cx="1852123" cy="4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10</a:t>
            </a:r>
            <a:r>
              <a:rPr lang="zh-CN" altLang="en-US" sz="2000" kern="0" dirty="0"/>
              <a:t>）</a:t>
            </a:r>
            <a:r>
              <a:rPr lang="en-US" altLang="zh-CN" sz="2000" kern="0" dirty="0"/>
              <a:t>ICE</a:t>
            </a:r>
            <a:r>
              <a:rPr lang="zh-CN" altLang="en-US" sz="2000" kern="0" dirty="0"/>
              <a:t>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B0C8FB-3763-4B4D-8439-C3A6245AE03A}"/>
              </a:ext>
            </a:extLst>
          </p:cNvPr>
          <p:cNvSpPr txBox="1"/>
          <p:nvPr/>
        </p:nvSpPr>
        <p:spPr>
          <a:xfrm>
            <a:off x="2208245" y="5805264"/>
            <a:ext cx="363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Christoph Molnar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13" name="pic">
            <a:extLst>
              <a:ext uri="{FF2B5EF4-FFF2-40B4-BE49-F238E27FC236}">
                <a16:creationId xmlns:a16="http://schemas.microsoft.com/office/drawing/2014/main" id="{04B556BD-0A3F-45AE-8445-07F9A7691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44" y="1428870"/>
            <a:ext cx="7019074" cy="40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2314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5.2 SHAP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▲5.1.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可视故事化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▼5.3. Facet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8149557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5.2.1 </a:t>
            </a:r>
            <a:r>
              <a:rPr lang="zh-CN" altLang="en-US" b="1" dirty="0"/>
              <a:t>定义与特征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►5.2.SHAP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9E0535-B183-4D5B-A08A-9DF5B860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00808"/>
            <a:ext cx="11233248" cy="374441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在博弈论中，</a:t>
            </a:r>
            <a:r>
              <a:rPr lang="en-US" altLang="zh-CN" sz="2200" dirty="0"/>
              <a:t>Shapley</a:t>
            </a:r>
            <a:r>
              <a:rPr lang="zh-CN" altLang="en-US" sz="2200" dirty="0"/>
              <a:t>值（</a:t>
            </a:r>
            <a:r>
              <a:rPr lang="en-US" altLang="zh-CN" sz="2200" dirty="0"/>
              <a:t>Shapley Values</a:t>
            </a:r>
            <a:r>
              <a:rPr lang="zh-CN" altLang="en-US" sz="2200" dirty="0"/>
              <a:t>）的基本思想是按照联盟中成员的边际贡献的比例来分配收益。其中，“边际贡献”是指假设考虑加入联盟的顺序，新加入者对联盟收益的贡献就是边际贡献。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/>
              <a:t>Shapley</a:t>
            </a:r>
            <a:r>
              <a:rPr lang="zh-CN" altLang="en-US" sz="2200" dirty="0"/>
              <a:t>值不仅可以反映出每一个样本中的特征对预测的贡献，而且还可以表现贡献的正负。</a:t>
            </a:r>
            <a:endParaRPr lang="en-US" altLang="zh-CN" sz="2200" dirty="0"/>
          </a:p>
          <a:p>
            <a:pPr algn="just">
              <a:lnSpc>
                <a:spcPct val="150000"/>
              </a:lnSpc>
            </a:pPr>
            <a:r>
              <a:rPr lang="en-US" altLang="zh-CN" sz="2200" dirty="0"/>
              <a:t>Shapley</a:t>
            </a:r>
            <a:r>
              <a:rPr lang="zh-CN" altLang="en-US" sz="2200" dirty="0"/>
              <a:t>值具有效性（</a:t>
            </a:r>
            <a:r>
              <a:rPr lang="en-US" altLang="zh-CN" sz="2200" dirty="0"/>
              <a:t>Efficiency</a:t>
            </a:r>
            <a:r>
              <a:rPr lang="zh-CN" altLang="en-US" sz="2200" dirty="0"/>
              <a:t>）、对称性（</a:t>
            </a:r>
            <a:r>
              <a:rPr lang="en-US" altLang="zh-CN" sz="2200" dirty="0"/>
              <a:t>Symmetry</a:t>
            </a:r>
            <a:r>
              <a:rPr lang="zh-CN" altLang="en-US" sz="2200" dirty="0"/>
              <a:t>）、无效性（</a:t>
            </a:r>
            <a:r>
              <a:rPr lang="en-US" altLang="zh-CN" sz="2200" dirty="0"/>
              <a:t>Dummy player</a:t>
            </a:r>
            <a:r>
              <a:rPr lang="zh-CN" altLang="en-US" sz="2200" dirty="0"/>
              <a:t>）、线性（</a:t>
            </a:r>
            <a:r>
              <a:rPr lang="en-US" altLang="zh-CN" sz="2200" dirty="0"/>
              <a:t>Linearity</a:t>
            </a:r>
            <a:r>
              <a:rPr lang="zh-CN" altLang="en-US" sz="2200" dirty="0"/>
              <a:t>）等特征。</a:t>
            </a:r>
          </a:p>
        </p:txBody>
      </p:sp>
    </p:spTree>
    <p:extLst>
      <p:ext uri="{BB962C8B-B14F-4D97-AF65-F5344CB8AC3E}">
        <p14:creationId xmlns:p14="http://schemas.microsoft.com/office/powerpoint/2010/main" val="1611977831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►5.2.SHAP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F4163F-9777-4A8C-BE61-F2425D76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17" y="1340768"/>
            <a:ext cx="6440365" cy="821913"/>
          </a:xfrm>
          <a:prstGeom prst="rect">
            <a:avLst/>
          </a:prstGeom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ECE80918-D316-4F2F-9EEB-213065F415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86" y="2276872"/>
            <a:ext cx="6802626" cy="38643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EC0A54-6D60-409A-B0AF-671FF6A21182}"/>
              </a:ext>
            </a:extLst>
          </p:cNvPr>
          <p:cNvSpPr txBox="1"/>
          <p:nvPr/>
        </p:nvSpPr>
        <p:spPr>
          <a:xfrm>
            <a:off x="4904548" y="6093296"/>
            <a:ext cx="23829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Shapley</a:t>
            </a:r>
            <a:r>
              <a:rPr lang="zh-CN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值的含义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4058544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应用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►5.2.SHAP </a:t>
            </a:r>
            <a:endParaRPr lang="zh-CN" altLang="en-US" dirty="0"/>
          </a:p>
        </p:txBody>
      </p:sp>
      <p:pic>
        <p:nvPicPr>
          <p:cNvPr id="8" name="图片 7" descr="社交网络的手机截图&#10;&#10;中度可信度描述已自动生成">
            <a:extLst>
              <a:ext uri="{FF2B5EF4-FFF2-40B4-BE49-F238E27FC236}">
                <a16:creationId xmlns:a16="http://schemas.microsoft.com/office/drawing/2014/main" id="{840D29F9-61BE-4D53-83F8-9FB8F0EBF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43" y="1268760"/>
            <a:ext cx="5858713" cy="45748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A87FAF-BCB3-4605-AF17-23014223D88D}"/>
              </a:ext>
            </a:extLst>
          </p:cNvPr>
          <p:cNvSpPr txBox="1"/>
          <p:nvPr/>
        </p:nvSpPr>
        <p:spPr>
          <a:xfrm>
            <a:off x="4562132" y="5877272"/>
            <a:ext cx="3067733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ctr">
              <a:lnSpc>
                <a:spcPct val="110000"/>
              </a:lnSpc>
            </a:pPr>
            <a:r>
              <a:rPr lang="en-US" altLang="zh-CN" sz="2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SHAP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的应用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SHAP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官网）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17399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254329" y="650898"/>
            <a:ext cx="7210235" cy="821913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184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4">
            <a:extLst>
              <a:ext uri="{FF2B5EF4-FFF2-40B4-BE49-F238E27FC236}">
                <a16:creationId xmlns:a16="http://schemas.microsoft.com/office/drawing/2014/main" id="{143AD91A-B62C-4841-BE63-6A18A831E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85407"/>
              </p:ext>
            </p:extLst>
          </p:nvPr>
        </p:nvGraphicFramePr>
        <p:xfrm>
          <a:off x="59668" y="2132856"/>
          <a:ext cx="12072664" cy="32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068002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5.3 Facet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▲5.2. SHAP</a:t>
            </a: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▼5.4. </a:t>
            </a:r>
            <a:r>
              <a:rPr lang="zh-CN" altLang="en-US" sz="2000" dirty="0"/>
              <a:t>反事实解释</a:t>
            </a:r>
          </a:p>
        </p:txBody>
      </p:sp>
    </p:spTree>
    <p:extLst>
      <p:ext uri="{BB962C8B-B14F-4D97-AF65-F5344CB8AC3E}">
        <p14:creationId xmlns:p14="http://schemas.microsoft.com/office/powerpoint/2010/main" val="3228920950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5.3.1 facet overview</a:t>
            </a:r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►5.3.Facet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4B00FF-4D14-4832-95A0-76662585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16" y="1196752"/>
            <a:ext cx="7239168" cy="4678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6E739E-37CE-4A59-ABB4-91490F430FB5}"/>
              </a:ext>
            </a:extLst>
          </p:cNvPr>
          <p:cNvSpPr txBox="1"/>
          <p:nvPr/>
        </p:nvSpPr>
        <p:spPr>
          <a:xfrm>
            <a:off x="4160444" y="5877272"/>
            <a:ext cx="3871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 overview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的可视化效果</a:t>
            </a:r>
            <a:endParaRPr lang="en-US" altLang="zh-CN" sz="22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Facets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官网）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943569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5.3.2 facet dive</a:t>
            </a:r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►5.3.Facet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6E739E-37CE-4A59-ABB4-91490F430FB5}"/>
              </a:ext>
            </a:extLst>
          </p:cNvPr>
          <p:cNvSpPr txBox="1"/>
          <p:nvPr/>
        </p:nvSpPr>
        <p:spPr>
          <a:xfrm>
            <a:off x="2261572" y="5595337"/>
            <a:ext cx="7668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 dive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的可视化效果（以</a:t>
            </a:r>
            <a:r>
              <a:rPr lang="en-US" altLang="zh-CN" sz="2200" dirty="0">
                <a:latin typeface="等线" panose="02010600030101010101" pitchFamily="2" charset="-122"/>
                <a:cs typeface="Times New Roman" panose="02020603050405020304" pitchFamily="18" charset="0"/>
              </a:rPr>
              <a:t>Education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en-US" altLang="zh-CN" sz="2200" dirty="0">
                <a:latin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为例）</a:t>
            </a:r>
            <a:endParaRPr lang="en-US" altLang="zh-CN" sz="22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Facets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官网）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DC1462-FEC1-429B-9209-5252B758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72" y="1730633"/>
            <a:ext cx="8985455" cy="35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33166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5.3.2 facet dive</a:t>
            </a:r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►5.3.Facet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6E739E-37CE-4A59-ABB4-91490F430FB5}"/>
              </a:ext>
            </a:extLst>
          </p:cNvPr>
          <p:cNvSpPr txBox="1"/>
          <p:nvPr/>
        </p:nvSpPr>
        <p:spPr>
          <a:xfrm>
            <a:off x="2261573" y="5757604"/>
            <a:ext cx="7668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 dive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>
                <a:latin typeface="等线" panose="02010600030101010101" pitchFamily="2" charset="-122"/>
                <a:cs typeface="Times New Roman" panose="02020603050405020304" pitchFamily="18" charset="0"/>
              </a:rPr>
              <a:t>图片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可视化效果</a:t>
            </a:r>
            <a:endParaRPr lang="en-US" altLang="zh-CN" sz="22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Facets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官网）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C3E045-217D-48B2-9475-01F067AC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78" y="1346285"/>
            <a:ext cx="5979644" cy="42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9543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5.3.2 facet dive</a:t>
            </a:r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►5.3.Facet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6E739E-37CE-4A59-ABB4-91490F430FB5}"/>
              </a:ext>
            </a:extLst>
          </p:cNvPr>
          <p:cNvSpPr txBox="1"/>
          <p:nvPr/>
        </p:nvSpPr>
        <p:spPr>
          <a:xfrm>
            <a:off x="2261573" y="5757604"/>
            <a:ext cx="7668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 dive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的可视化效果（以</a:t>
            </a:r>
            <a:r>
              <a:rPr lang="en-US" altLang="zh-CN" sz="2200" dirty="0">
                <a:latin typeface="等线" panose="02010600030101010101" pitchFamily="2" charset="-122"/>
                <a:cs typeface="Times New Roman" panose="02020603050405020304" pitchFamily="18" charset="0"/>
              </a:rPr>
              <a:t>Hours per week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Education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为例）</a:t>
            </a:r>
            <a:endParaRPr lang="en-US" altLang="zh-CN" sz="22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Facets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官网）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6A9487-3270-4FE5-9112-5A3B2929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36" y="1215702"/>
            <a:ext cx="6552728" cy="45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5749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5.4 </a:t>
            </a:r>
            <a:r>
              <a:rPr lang="zh-CN" altLang="en-US" sz="4800" dirty="0"/>
              <a:t>反事实解释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▲5.3. Facet</a:t>
            </a: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▼5.5. LIME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9514420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5.4.1 </a:t>
            </a:r>
            <a:r>
              <a:rPr lang="zh-CN" altLang="en-US" b="1" dirty="0"/>
              <a:t>反事实解释方法应用流程图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►5.4.</a:t>
            </a:r>
            <a:r>
              <a:rPr lang="zh-CN" altLang="en-US" dirty="0"/>
              <a:t>反事实解释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CDFCC0-E62F-4E7B-8881-0FBCBAE5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40768"/>
            <a:ext cx="11242683" cy="164079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主体</a:t>
            </a:r>
            <a:r>
              <a:rPr lang="en-US" altLang="zh-CN" sz="2200" dirty="0"/>
              <a:t>S</a:t>
            </a:r>
            <a:r>
              <a:rPr lang="zh-CN" altLang="en-US" sz="2200" dirty="0"/>
              <a:t>对命题</a:t>
            </a:r>
            <a:r>
              <a:rPr lang="en-US" altLang="zh-CN" sz="2200" dirty="0"/>
              <a:t>P</a:t>
            </a:r>
            <a:r>
              <a:rPr lang="zh-CN" altLang="en-US" sz="2200" dirty="0"/>
              <a:t>使用反事实解释需要考虑以下四个方面：（</a:t>
            </a:r>
            <a:r>
              <a:rPr lang="en-US" altLang="zh-CN" sz="2200" dirty="0"/>
              <a:t>1</a:t>
            </a:r>
            <a:r>
              <a:rPr lang="zh-CN" altLang="en-US" sz="2200" dirty="0"/>
              <a:t>）信任。决定</a:t>
            </a:r>
            <a:r>
              <a:rPr lang="en-US" altLang="zh-CN" sz="2200" dirty="0"/>
              <a:t>P</a:t>
            </a:r>
            <a:r>
              <a:rPr lang="zh-CN" altLang="en-US" sz="2200" dirty="0"/>
              <a:t>是否可信；（</a:t>
            </a:r>
            <a:r>
              <a:rPr lang="en-US" altLang="zh-CN" sz="2200" dirty="0"/>
              <a:t>2</a:t>
            </a:r>
            <a:r>
              <a:rPr lang="zh-CN" altLang="en-US" sz="2200" dirty="0"/>
              <a:t>）真相。表明</a:t>
            </a:r>
            <a:r>
              <a:rPr lang="en-US" altLang="zh-CN" sz="2200" dirty="0"/>
              <a:t>P</a:t>
            </a:r>
            <a:r>
              <a:rPr lang="zh-CN" altLang="en-US" sz="2200" dirty="0"/>
              <a:t>是否为真；（</a:t>
            </a:r>
            <a:r>
              <a:rPr lang="en-US" altLang="zh-CN" sz="2200" dirty="0"/>
              <a:t>3</a:t>
            </a:r>
            <a:r>
              <a:rPr lang="zh-CN" altLang="en-US" sz="2200" dirty="0"/>
              <a:t>）证明。提供</a:t>
            </a:r>
            <a:r>
              <a:rPr lang="en-US" altLang="zh-CN" sz="2200" dirty="0"/>
              <a:t>P</a:t>
            </a:r>
            <a:r>
              <a:rPr lang="zh-CN" altLang="en-US" sz="2200" dirty="0"/>
              <a:t>为真的理由；（</a:t>
            </a:r>
            <a:r>
              <a:rPr lang="en-US" altLang="zh-CN" sz="2200" dirty="0"/>
              <a:t>4</a:t>
            </a:r>
            <a:r>
              <a:rPr lang="zh-CN" altLang="en-US" sz="2200" dirty="0"/>
              <a:t>）敏感性。提出</a:t>
            </a:r>
            <a:r>
              <a:rPr lang="en-US" altLang="zh-CN" sz="2200" dirty="0"/>
              <a:t>P</a:t>
            </a:r>
            <a:r>
              <a:rPr lang="zh-CN" altLang="en-US" sz="2200" dirty="0"/>
              <a:t>为假的情况。具体应用流程如下图所示：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EF53B8A2-ADAC-4447-8FED-34CFE6E9E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84" y="3124004"/>
            <a:ext cx="3587832" cy="34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7022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解释示例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►5.4.</a:t>
            </a:r>
            <a:r>
              <a:rPr lang="zh-CN" altLang="en-US" dirty="0"/>
              <a:t>反事实解释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7C785EB5-3CFF-43FC-BB55-8B130CB97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214423"/>
            <a:ext cx="6480720" cy="42962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4A7E907-DF72-4BF0-A4C6-69FE3F0EB5BA}"/>
              </a:ext>
            </a:extLst>
          </p:cNvPr>
          <p:cNvSpPr txBox="1"/>
          <p:nvPr/>
        </p:nvSpPr>
        <p:spPr>
          <a:xfrm>
            <a:off x="3037609" y="5643577"/>
            <a:ext cx="6116782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ctr">
              <a:lnSpc>
                <a:spcPct val="110000"/>
              </a:lnSpc>
            </a:pP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反事实解释的示例（以贷款为例）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Verma S, Dickerson J, Hines 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483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5.5 LIME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▲5.4.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 反事实解释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▼5.6. Anchors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1624889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5.5.1 </a:t>
            </a:r>
            <a:r>
              <a:rPr lang="zh-CN" altLang="en-US" b="1" dirty="0"/>
              <a:t>定义与特征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►5.5.LIME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94D667-28E3-4499-96A1-92095A25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500175"/>
            <a:ext cx="10801200" cy="4762910"/>
          </a:xfrm>
        </p:spPr>
        <p:txBody>
          <a:bodyPr/>
          <a:lstStyle/>
          <a:p>
            <a:pPr marL="180000" indent="57600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200" dirty="0"/>
              <a:t>LIME</a:t>
            </a:r>
            <a:r>
              <a:rPr lang="zh-CN" altLang="en-US" sz="2200" dirty="0"/>
              <a:t>（</a:t>
            </a:r>
            <a:r>
              <a:rPr lang="en-US" altLang="zh-CN" sz="2200" dirty="0"/>
              <a:t>Local Interpretable Model-Agnostic Explanations</a:t>
            </a:r>
            <a:r>
              <a:rPr lang="zh-CN" altLang="en-US" sz="2200" dirty="0"/>
              <a:t>，局部可解释的模型不可知解释）是</a:t>
            </a:r>
            <a:r>
              <a:rPr lang="en-US" altLang="zh-CN" sz="2200" dirty="0"/>
              <a:t>2016</a:t>
            </a:r>
            <a:r>
              <a:rPr lang="zh-CN" altLang="en-US" sz="2200" dirty="0"/>
              <a:t>年</a:t>
            </a:r>
            <a:r>
              <a:rPr lang="en-US" altLang="zh-CN" sz="2200" dirty="0"/>
              <a:t>Marco Tulio Ribeiro</a:t>
            </a:r>
            <a:r>
              <a:rPr lang="zh-CN" altLang="en-US" sz="2200" dirty="0"/>
              <a:t>在其论文中提出的局部可解释性模型算法。</a:t>
            </a:r>
            <a:r>
              <a:rPr lang="en-US" altLang="zh-CN" sz="2200" dirty="0"/>
              <a:t>LIME</a:t>
            </a:r>
            <a:r>
              <a:rPr lang="zh-CN" altLang="en-US" sz="2200" dirty="0"/>
              <a:t>是一种模式无关的、局部解释的事后解释技术，可以支持任何分类模型和回归模型的解释。该算法主要应用在文本处理与图像分类的模型中，是目前应用范围较广的可解释性方法。</a:t>
            </a:r>
            <a:endParaRPr lang="en-US" altLang="zh-CN" sz="2200" dirty="0"/>
          </a:p>
          <a:p>
            <a:pPr marL="180000" indent="57600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200" dirty="0"/>
              <a:t>LIME</a:t>
            </a:r>
            <a:r>
              <a:rPr lang="zh-CN" altLang="en-US" sz="2200" dirty="0"/>
              <a:t>解释器在黑盒模型解释方面具有三个特征：</a:t>
            </a:r>
          </a:p>
          <a:p>
            <a:pPr marL="180000" indent="648000" algn="just">
              <a:lnSpc>
                <a:spcPct val="150000"/>
              </a:lnSpc>
              <a:spcBef>
                <a:spcPts val="500"/>
              </a:spcBef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）可解释性 </a:t>
            </a:r>
          </a:p>
          <a:p>
            <a:pPr marL="180000" indent="648000" algn="just">
              <a:lnSpc>
                <a:spcPct val="150000"/>
              </a:lnSpc>
              <a:spcBef>
                <a:spcPts val="500"/>
              </a:spcBef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）局部保真度 </a:t>
            </a:r>
          </a:p>
          <a:p>
            <a:pPr marL="180000" indent="648000" algn="just">
              <a:lnSpc>
                <a:spcPct val="150000"/>
              </a:lnSpc>
              <a:spcBef>
                <a:spcPts val="500"/>
              </a:spcBef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）模型无关 </a:t>
            </a:r>
          </a:p>
        </p:txBody>
      </p:sp>
    </p:spTree>
    <p:extLst>
      <p:ext uri="{BB962C8B-B14F-4D97-AF65-F5344CB8AC3E}">
        <p14:creationId xmlns:p14="http://schemas.microsoft.com/office/powerpoint/2010/main" val="3081258211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5.1 </a:t>
            </a:r>
            <a:r>
              <a:rPr lang="zh-CN" altLang="en-US" sz="4800" dirty="0"/>
              <a:t>可视故事化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/>
              <a:t>▼5.2. SHAP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5000188"/>
      </p:ext>
    </p:extLst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5.5.2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►5.5.LIME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71F437-33B0-48A4-8869-033906A9B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5" y="1811578"/>
            <a:ext cx="11474590" cy="3234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D6FCDF-3114-4975-88EF-B3B8EAC77F28}"/>
              </a:ext>
            </a:extLst>
          </p:cNvPr>
          <p:cNvSpPr txBox="1"/>
          <p:nvPr/>
        </p:nvSpPr>
        <p:spPr>
          <a:xfrm>
            <a:off x="2672851" y="5046421"/>
            <a:ext cx="6116782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LIME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解释器的实现原理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Marco Tulio Ribeiro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66618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5.5.2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►5.5.LIME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D6FCDF-3114-4975-88EF-B3B8EAC77F28}"/>
              </a:ext>
            </a:extLst>
          </p:cNvPr>
          <p:cNvSpPr txBox="1"/>
          <p:nvPr/>
        </p:nvSpPr>
        <p:spPr>
          <a:xfrm>
            <a:off x="2672850" y="5443340"/>
            <a:ext cx="6116782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0000"/>
              </a:lnSpc>
            </a:pPr>
            <a:r>
              <a:rPr lang="zh-CN" altLang="en-US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演示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LIME</a:t>
            </a:r>
            <a:r>
              <a:rPr lang="zh-CN" altLang="en-US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的示例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Marco Tulio Ribeiro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3775B-9E9E-41AB-990E-5E5505DE7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10" y="1445314"/>
            <a:ext cx="6669663" cy="3967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14528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►5.5.LIME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40974-A6F3-43BD-AEDE-1357D95C4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4" y="374212"/>
            <a:ext cx="4746275" cy="24751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F25A8F-54E0-4D82-888B-AE941912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912" y="371857"/>
            <a:ext cx="5000000" cy="30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5AAEFB-C11F-41AF-BE99-6560C7096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8" y="3010605"/>
            <a:ext cx="5200000" cy="28666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464D020-2351-42B9-B447-5AC2A275826E}"/>
              </a:ext>
            </a:extLst>
          </p:cNvPr>
          <p:cNvSpPr txBox="1"/>
          <p:nvPr/>
        </p:nvSpPr>
        <p:spPr>
          <a:xfrm>
            <a:off x="2969951" y="5847082"/>
            <a:ext cx="6116782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ctr">
              <a:lnSpc>
                <a:spcPct val="11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LIME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在树蛙图像分类的应用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Marco Tulio Ribeiro,2016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80068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5.5.3 </a:t>
            </a:r>
            <a:r>
              <a:rPr lang="zh-CN" altLang="en-US" b="1" dirty="0"/>
              <a:t>应用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►5.5.LIME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D6FCDF-3114-4975-88EF-B3B8EAC77F28}"/>
              </a:ext>
            </a:extLst>
          </p:cNvPr>
          <p:cNvSpPr txBox="1"/>
          <p:nvPr/>
        </p:nvSpPr>
        <p:spPr>
          <a:xfrm>
            <a:off x="2471495" y="5420054"/>
            <a:ext cx="6519494" cy="44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LIME</a:t>
            </a:r>
            <a:r>
              <a:rPr lang="zh-CN" altLang="en-US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算法解释黑盒模型示意图（以神经网络为例）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811784-A3FA-4462-93B8-64CC1583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70" y="1468118"/>
            <a:ext cx="8591343" cy="3401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430696"/>
      </p:ext>
    </p:extLst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5.6 Anchors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▲5.5. LIME</a:t>
            </a: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▼5.7. </a:t>
            </a:r>
            <a:r>
              <a:rPr lang="zh-CN" altLang="en-US" sz="2000" dirty="0"/>
              <a:t>对比解释法</a:t>
            </a:r>
          </a:p>
        </p:txBody>
      </p:sp>
    </p:spTree>
    <p:extLst>
      <p:ext uri="{BB962C8B-B14F-4D97-AF65-F5344CB8AC3E}">
        <p14:creationId xmlns:p14="http://schemas.microsoft.com/office/powerpoint/2010/main" val="3763629549"/>
      </p:ext>
    </p:extLst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5.6.1 </a:t>
            </a:r>
            <a:r>
              <a:rPr lang="zh-CN" altLang="en-US" b="1" dirty="0"/>
              <a:t>定义及特点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►5.6.Anchors</a:t>
            </a:r>
            <a:endParaRPr lang="zh-CN" altLang="en-US" dirty="0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F2E6C30A-1475-48F8-A0C6-CB8434B6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7" y="1628800"/>
            <a:ext cx="12072664" cy="4690902"/>
          </a:xfrm>
        </p:spPr>
        <p:txBody>
          <a:bodyPr/>
          <a:lstStyle/>
          <a:p>
            <a:pPr marL="180000" indent="57600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200" dirty="0"/>
              <a:t>Anchors</a:t>
            </a:r>
            <a:r>
              <a:rPr lang="zh-CN" altLang="en-US" sz="2200" dirty="0"/>
              <a:t>（译为“锚”）是</a:t>
            </a:r>
            <a:r>
              <a:rPr lang="en-US" altLang="zh-CN" sz="2200" dirty="0"/>
              <a:t>2018</a:t>
            </a:r>
            <a:r>
              <a:rPr lang="zh-CN" altLang="en-US" sz="2200" dirty="0"/>
              <a:t>年由</a:t>
            </a:r>
            <a:r>
              <a:rPr lang="en-US" altLang="zh-CN" sz="2200" dirty="0"/>
              <a:t>Marco Ribeiro</a:t>
            </a:r>
            <a:r>
              <a:rPr lang="zh-CN" altLang="en-US" sz="2200" dirty="0"/>
              <a:t>在其论文</a:t>
            </a:r>
            <a:r>
              <a:rPr lang="en-US" altLang="zh-CN" sz="2200" dirty="0"/>
              <a:t>《Anchors: High-Precision Model-Agnostic Explanations》</a:t>
            </a:r>
            <a:r>
              <a:rPr lang="zh-CN" altLang="en-US" sz="2200" dirty="0"/>
              <a:t>中提出。它是一种基于</a:t>
            </a:r>
            <a:r>
              <a:rPr lang="en-US" altLang="zh-CN" sz="2200" dirty="0"/>
              <a:t>if-then</a:t>
            </a:r>
            <a:r>
              <a:rPr lang="zh-CN" altLang="en-US" sz="2200" dirty="0"/>
              <a:t>规则（</a:t>
            </a:r>
            <a:r>
              <a:rPr lang="en-US" altLang="zh-CN" sz="2200" dirty="0"/>
              <a:t>if</a:t>
            </a:r>
            <a:r>
              <a:rPr lang="zh-CN" altLang="en-US" sz="2200" dirty="0"/>
              <a:t>满足某些条件，</a:t>
            </a:r>
            <a:r>
              <a:rPr lang="en-US" altLang="zh-CN" sz="2200" dirty="0"/>
              <a:t>then</a:t>
            </a:r>
            <a:r>
              <a:rPr lang="zh-CN" altLang="en-US" sz="2200" dirty="0"/>
              <a:t>模型一定给出特定类别</a:t>
            </a:r>
            <a:r>
              <a:rPr lang="en-US" altLang="zh-CN" sz="2200" dirty="0"/>
              <a:t>/</a:t>
            </a:r>
            <a:r>
              <a:rPr lang="zh-CN" altLang="en-US" sz="2200" dirty="0"/>
              <a:t>结果）的模型无关解释，可表示用于局部预测的 “充分”条件。</a:t>
            </a:r>
            <a:endParaRPr lang="en-US" altLang="zh-CN" sz="2200" dirty="0"/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/>
              <a:t>LIME</a:t>
            </a:r>
            <a:r>
              <a:rPr lang="zh-CN" altLang="en-US" sz="2200" dirty="0"/>
              <a:t>方法是使用简单的可解释性模型（通常为线性模型）局部拟合复杂黑盒模型，但其缺点是很难解释具有非线性决策边界的模型，并且无法确定可解释的区域范围；</a:t>
            </a:r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/>
              <a:t>SHAP</a:t>
            </a:r>
            <a:r>
              <a:rPr lang="zh-CN" altLang="en-US" sz="2200" dirty="0"/>
              <a:t>通过求出每个特征对于预测结果的贡献值进行解释，但存在错误解释</a:t>
            </a:r>
            <a:r>
              <a:rPr lang="en-US" altLang="zh-CN" sz="2200" dirty="0"/>
              <a:t>SHAP</a:t>
            </a:r>
            <a:r>
              <a:rPr lang="zh-CN" altLang="en-US" sz="2200" dirty="0"/>
              <a:t>值的问题。</a:t>
            </a:r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/>
              <a:t>Anchors </a:t>
            </a:r>
            <a:r>
              <a:rPr lang="zh-CN" altLang="en-US" sz="2200" dirty="0"/>
              <a:t>中的“锚”作为一种高精度的解释器克服了上述缺点，有助于高精度地解释目标观测值以及一组周围观测值。</a:t>
            </a:r>
          </a:p>
          <a:p>
            <a:pPr indent="576000" algn="just">
              <a:lnSpc>
                <a:spcPct val="150000"/>
              </a:lnSpc>
              <a:spcBef>
                <a:spcPts val="500"/>
              </a:spcBef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34049635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5.6.2 </a:t>
            </a:r>
            <a:r>
              <a:rPr lang="zh-CN" altLang="en-US" b="1" dirty="0"/>
              <a:t>应用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►5.6.Anchors</a:t>
            </a:r>
            <a:endParaRPr lang="zh-CN" altLang="en-US" dirty="0"/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99BDA844-AFEC-4714-9E81-4DC9B5116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42" y="1120524"/>
            <a:ext cx="5400600" cy="47106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B36FB4-DDC7-4D52-A6C2-40523A3D26C9}"/>
              </a:ext>
            </a:extLst>
          </p:cNvPr>
          <p:cNvSpPr txBox="1"/>
          <p:nvPr/>
        </p:nvSpPr>
        <p:spPr>
          <a:xfrm>
            <a:off x="2672851" y="5857205"/>
            <a:ext cx="6116782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ctr">
              <a:lnSpc>
                <a:spcPct val="110000"/>
              </a:lnSpc>
            </a:pPr>
            <a:r>
              <a:rPr lang="zh-CN" altLang="zh-CN" sz="2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情绪预测——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（来源：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Ribeiro M T, Singh S,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Guestrin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0426"/>
      </p:ext>
    </p:extLst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5.6.2 </a:t>
            </a:r>
            <a:r>
              <a:rPr lang="zh-CN" altLang="en-US" b="1" dirty="0"/>
              <a:t>应用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►5.6.Anchors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7E33F0-F911-4E90-A574-91900E2B8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09" y="1731461"/>
            <a:ext cx="5005381" cy="19327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364EEB-760B-403B-B9B4-C28A700AFB14}"/>
              </a:ext>
            </a:extLst>
          </p:cNvPr>
          <p:cNvSpPr txBox="1"/>
          <p:nvPr/>
        </p:nvSpPr>
        <p:spPr>
          <a:xfrm>
            <a:off x="690682" y="1258941"/>
            <a:ext cx="10081120" cy="409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5-1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单词“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play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”的词性标签的锚定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（来源：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Ribeiro M T, Singh S,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Guestrin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01DAAB-A416-49C7-A691-B918D47F21C9}"/>
              </a:ext>
            </a:extLst>
          </p:cNvPr>
          <p:cNvSpPr txBox="1"/>
          <p:nvPr/>
        </p:nvSpPr>
        <p:spPr>
          <a:xfrm>
            <a:off x="1055439" y="3717032"/>
            <a:ext cx="10081120" cy="4095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266700" algn="ctr">
              <a:lnSpc>
                <a:spcPct val="110000"/>
              </a:lnSpc>
              <a:defRPr sz="2000" kern="100"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表</a:t>
            </a:r>
            <a:r>
              <a:rPr lang="en-US" altLang="zh-CN" dirty="0"/>
              <a:t>5-2</a:t>
            </a:r>
            <a:r>
              <a:rPr lang="zh-CN" altLang="zh-CN" dirty="0"/>
              <a:t>为表格数据集生成的锚（来源：</a:t>
            </a:r>
            <a:r>
              <a:rPr lang="en-US" altLang="zh-CN" dirty="0"/>
              <a:t>Ribeiro M T, Singh S, </a:t>
            </a:r>
            <a:r>
              <a:rPr lang="en-US" altLang="zh-CN" dirty="0" err="1"/>
              <a:t>Guestrin</a:t>
            </a:r>
            <a:r>
              <a:rPr lang="en-US" altLang="zh-CN" dirty="0"/>
              <a:t> C.</a:t>
            </a:r>
            <a:r>
              <a:rPr lang="zh-CN" altLang="zh-CN" dirty="0"/>
              <a:t>，</a:t>
            </a:r>
            <a:r>
              <a:rPr lang="en-US" altLang="zh-CN" dirty="0"/>
              <a:t>2018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557459-52DD-45D0-A68E-0EAE01CC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07" y="4143165"/>
            <a:ext cx="4132584" cy="2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6332"/>
      </p:ext>
    </p:extLst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5.6.2 </a:t>
            </a:r>
            <a:r>
              <a:rPr lang="zh-CN" altLang="en-US" b="1" dirty="0"/>
              <a:t>应用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►5.6.Anchors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0ACC4B-C352-47B3-8E2C-6D838049A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3"/>
          <a:stretch/>
        </p:blipFill>
        <p:spPr bwMode="auto">
          <a:xfrm>
            <a:off x="1560713" y="1124744"/>
            <a:ext cx="9070574" cy="4570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C8B0F-1EA2-4BB5-A1AD-F2252D12023F}"/>
              </a:ext>
            </a:extLst>
          </p:cNvPr>
          <p:cNvSpPr txBox="1"/>
          <p:nvPr/>
        </p:nvSpPr>
        <p:spPr>
          <a:xfrm>
            <a:off x="3037608" y="5775074"/>
            <a:ext cx="6116782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0000"/>
              </a:lnSpc>
            </a:pPr>
            <a:r>
              <a:rPr lang="zh-CN" altLang="zh-CN" sz="2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图像分类与视觉问答（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VQA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）的锚点解释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（来源：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Ribeiro M T, Singh S,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Guestrin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3262"/>
      </p:ext>
    </p:extLst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5.7 </a:t>
            </a:r>
            <a:r>
              <a:rPr lang="zh-CN" altLang="en-US" sz="4800" dirty="0"/>
              <a:t>对比解释法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▲5.6.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Anchors</a:t>
            </a: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▼5.8. A/B</a:t>
            </a:r>
            <a:r>
              <a:rPr lang="zh-CN" altLang="en-US" sz="2000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48622535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5.1.1 </a:t>
            </a:r>
            <a:r>
              <a:rPr lang="zh-CN" altLang="en-US" b="1" dirty="0"/>
              <a:t>定义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FD42245-2370-447E-92E9-E2FAD87C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556792"/>
            <a:ext cx="11089231" cy="2232248"/>
          </a:xfrm>
        </p:spPr>
        <p:txBody>
          <a:bodyPr/>
          <a:lstStyle/>
          <a:p>
            <a:pPr marL="288000" indent="-288000" algn="just">
              <a:lnSpc>
                <a:spcPct val="150000"/>
              </a:lnSpc>
              <a:spcBef>
                <a:spcPts val="500"/>
              </a:spcBef>
            </a:pPr>
            <a:r>
              <a:rPr lang="zh-CN" altLang="en-US" sz="2200" dirty="0"/>
              <a:t>可视故事化是指以可视化方法为主要叙事手段的故事创作过程。通常，人们将采用可视故事化方法生成的故事称之为“可视故事”。可视故事及其故事点可以为统计图表、照片、插图、视频，并且还可以采用文字、语音和视频来增强可视故事的效果。</a:t>
            </a:r>
            <a:endParaRPr lang="en-US" altLang="zh-CN" sz="2200" dirty="0"/>
          </a:p>
          <a:p>
            <a:pPr marL="288000" indent="-288000" algn="just">
              <a:lnSpc>
                <a:spcPct val="150000"/>
              </a:lnSpc>
              <a:spcBef>
                <a:spcPts val="500"/>
              </a:spcBef>
            </a:pPr>
            <a:r>
              <a:rPr lang="zh-CN" altLang="en-US" sz="2200" dirty="0"/>
              <a:t>“可视化是数据故事化的实现手段之一。”</a:t>
            </a:r>
            <a:r>
              <a:rPr lang="en-US" altLang="zh-CN" sz="2200" dirty="0"/>
              <a:t>	————</a:t>
            </a:r>
            <a:r>
              <a:rPr lang="zh-CN" altLang="en-US" sz="2200" dirty="0"/>
              <a:t>朝乐门（本书作者）</a:t>
            </a:r>
          </a:p>
        </p:txBody>
      </p:sp>
      <p:pic>
        <p:nvPicPr>
          <p:cNvPr id="12" name="图片 11" descr="图示, 维恩图&#10;&#10;描述已自动生成">
            <a:extLst>
              <a:ext uri="{FF2B5EF4-FFF2-40B4-BE49-F238E27FC236}">
                <a16:creationId xmlns:a16="http://schemas.microsoft.com/office/drawing/2014/main" id="{CD214B94-678D-4A93-94BF-ACAD2F6E0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47" y="3789040"/>
            <a:ext cx="2686363" cy="26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80824"/>
      </p:ext>
    </p:extLst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5.7.1 </a:t>
            </a:r>
            <a:r>
              <a:rPr lang="zh-CN" altLang="en-US" b="1" dirty="0"/>
              <a:t>定义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►5.7.</a:t>
            </a:r>
            <a:r>
              <a:rPr lang="zh-CN" altLang="en-US" dirty="0"/>
              <a:t>对比解释法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84BF7D5-F0C3-4199-A53E-499DA6AD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214423"/>
            <a:ext cx="11161240" cy="1800200"/>
          </a:xfrm>
        </p:spPr>
        <p:txBody>
          <a:bodyPr/>
          <a:lstStyle/>
          <a:p>
            <a:pPr marL="18000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200" dirty="0"/>
              <a:t>{</a:t>
            </a:r>
          </a:p>
          <a:p>
            <a:pPr marL="18000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200" dirty="0"/>
              <a:t>输入样本</a:t>
            </a:r>
            <a:r>
              <a:rPr lang="en-US" altLang="zh-CN" sz="2200" dirty="0"/>
              <a:t>x</a:t>
            </a:r>
            <a:r>
              <a:rPr lang="zh-CN" altLang="en-US" sz="2200" dirty="0"/>
              <a:t>被归入类型</a:t>
            </a:r>
            <a:r>
              <a:rPr lang="en-US" altLang="zh-CN" sz="2200" dirty="0"/>
              <a:t>y</a:t>
            </a:r>
            <a:r>
              <a:rPr lang="zh-CN" altLang="en-US" sz="2200" dirty="0"/>
              <a:t>，是因为特征</a:t>
            </a:r>
            <a:r>
              <a:rPr lang="en-US" altLang="zh-CN" sz="2200" dirty="0"/>
              <a:t>[</a:t>
            </a:r>
            <a:r>
              <a:rPr lang="en-US" altLang="zh-CN" sz="2200" dirty="0" err="1"/>
              <a:t>f_i</a:t>
            </a:r>
            <a:r>
              <a:rPr lang="en-US" altLang="zh-CN" sz="2200" dirty="0"/>
              <a:t>,…,</a:t>
            </a:r>
            <a:r>
              <a:rPr lang="en-US" altLang="zh-CN" sz="2200" dirty="0" err="1"/>
              <a:t>f_k</a:t>
            </a:r>
            <a:r>
              <a:rPr lang="en-US" altLang="zh-CN" sz="2200" dirty="0"/>
              <a:t>]</a:t>
            </a:r>
            <a:r>
              <a:rPr lang="zh-CN" altLang="en-US" sz="2200" dirty="0"/>
              <a:t>存在，且特征</a:t>
            </a:r>
            <a:r>
              <a:rPr lang="en-US" altLang="zh-CN" sz="2200" dirty="0"/>
              <a:t>[</a:t>
            </a:r>
            <a:r>
              <a:rPr lang="en-US" altLang="zh-CN" sz="2200" dirty="0" err="1"/>
              <a:t>f_m</a:t>
            </a:r>
            <a:r>
              <a:rPr lang="en-US" altLang="zh-CN" sz="2200" dirty="0"/>
              <a:t>,…,</a:t>
            </a:r>
            <a:r>
              <a:rPr lang="en-US" altLang="zh-CN" sz="2200" dirty="0" err="1"/>
              <a:t>f_p</a:t>
            </a:r>
            <a:r>
              <a:rPr lang="en-US" altLang="zh-CN" sz="2200" dirty="0"/>
              <a:t>]</a:t>
            </a:r>
            <a:r>
              <a:rPr lang="zh-CN" altLang="en-US" sz="2200" dirty="0"/>
              <a:t>不存在</a:t>
            </a:r>
          </a:p>
          <a:p>
            <a:pPr marL="18000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200" dirty="0"/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173B2A-E3C2-47F5-98D3-C9F05F90E703}"/>
              </a:ext>
            </a:extLst>
          </p:cNvPr>
          <p:cNvSpPr txBox="1"/>
          <p:nvPr/>
        </p:nvSpPr>
        <p:spPr>
          <a:xfrm>
            <a:off x="317358" y="3140968"/>
            <a:ext cx="11557284" cy="31502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0" algn="just" eaLnBrk="0" hangingPunct="0">
              <a:lnSpc>
                <a:spcPct val="15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None/>
              <a:defRPr sz="2200">
                <a:latin typeface="+mn-lt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16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9pPr>
          </a:lstStyle>
          <a:p>
            <a:pPr indent="576000"/>
            <a:r>
              <a:rPr lang="zh-CN" altLang="zh-CN" dirty="0"/>
              <a:t>例如，在医学上，患者出现咳嗽、感冒和发烧症状，但没有痰或寒战，很可能会被诊断为流感而不是肺炎。咳嗽，感冒和发烧的存在，可能意味着流感或肺炎。同时，痰和寒战的不存在，可以得出流感的诊断。可见，对于流感而言，咳嗽、感冒和发烧症状是相关阳性特征集</a:t>
            </a:r>
            <a:r>
              <a:rPr lang="en-US" altLang="zh-CN" dirty="0"/>
              <a:t>(Pertinent Positive</a:t>
            </a:r>
            <a:r>
              <a:rPr lang="zh-CN" altLang="zh-CN" dirty="0"/>
              <a:t>，</a:t>
            </a:r>
            <a:r>
              <a:rPr lang="en-US" altLang="zh-CN" dirty="0"/>
              <a:t>PP)</a:t>
            </a:r>
            <a:r>
              <a:rPr lang="zh-CN" altLang="zh-CN" dirty="0"/>
              <a:t>，而痰和寒战相关阴性特征集</a:t>
            </a:r>
            <a:r>
              <a:rPr lang="en-US" altLang="zh-CN" dirty="0"/>
              <a:t>  (PN</a:t>
            </a:r>
            <a:r>
              <a:rPr lang="zh-CN" altLang="zh-CN" dirty="0"/>
              <a:t>，</a:t>
            </a:r>
            <a:r>
              <a:rPr lang="en-US" altLang="zh-CN" dirty="0"/>
              <a:t>Pertinent Negative)</a:t>
            </a:r>
            <a:r>
              <a:rPr lang="zh-CN" altLang="zh-CN" dirty="0"/>
              <a:t>。在此，流感的诊断不仅需要相关阳性特征集</a:t>
            </a:r>
            <a:r>
              <a:rPr lang="en-US" altLang="zh-CN" dirty="0"/>
              <a:t>(Pertinent Positive</a:t>
            </a:r>
            <a:r>
              <a:rPr lang="zh-CN" altLang="zh-CN" dirty="0"/>
              <a:t>，</a:t>
            </a:r>
            <a:r>
              <a:rPr lang="en-US" altLang="zh-CN" dirty="0"/>
              <a:t>PP)</a:t>
            </a:r>
            <a:r>
              <a:rPr lang="zh-CN" altLang="zh-CN" dirty="0"/>
              <a:t>，而且还需要相关阴性特征集</a:t>
            </a:r>
            <a:r>
              <a:rPr lang="en-US" altLang="zh-CN" dirty="0"/>
              <a:t>  (PN</a:t>
            </a:r>
            <a:r>
              <a:rPr lang="zh-CN" altLang="zh-CN" dirty="0"/>
              <a:t>，</a:t>
            </a:r>
            <a:r>
              <a:rPr lang="en-US" altLang="zh-CN" dirty="0"/>
              <a:t>Pertinent Negative)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003182"/>
      </p:ext>
    </p:extLst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5.7.2 </a:t>
            </a:r>
            <a:r>
              <a:rPr lang="zh-CN" altLang="en-US" b="1" dirty="0"/>
              <a:t>方法公式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►5.7.</a:t>
            </a:r>
            <a:r>
              <a:rPr lang="zh-CN" altLang="en-US" dirty="0"/>
              <a:t>对比解释法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84BF7D5-F0C3-4199-A53E-499DA6AD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601631"/>
            <a:ext cx="11161240" cy="3654737"/>
          </a:xfrm>
        </p:spPr>
        <p:txBody>
          <a:bodyPr/>
          <a:lstStyle/>
          <a:p>
            <a:pPr marL="18000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x0 + δ </a:t>
            </a:r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：需要解释的样本；</a:t>
            </a:r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的扰动；</a:t>
            </a:r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进行扰动后得到的变体，即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x0 + δ</a:t>
            </a:r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Pred(x)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：预测结果；</a:t>
            </a:r>
          </a:p>
          <a:p>
            <a:pPr marL="5229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AE(x)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的数据流形的接近度。</a:t>
            </a:r>
          </a:p>
          <a:p>
            <a:pPr marL="180000" indent="0" algn="just">
              <a:lnSpc>
                <a:spcPct val="150000"/>
              </a:lnSpc>
              <a:spcBef>
                <a:spcPts val="500"/>
              </a:spcBef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57671"/>
      </p:ext>
    </p:extLst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►5.7.</a:t>
            </a:r>
            <a:r>
              <a:rPr lang="zh-CN" altLang="en-US" dirty="0"/>
              <a:t>对比解释法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84BF7D5-F0C3-4199-A53E-499DA6AD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7862299" cy="603233"/>
          </a:xfrm>
        </p:spPr>
        <p:txBody>
          <a:bodyPr/>
          <a:lstStyle/>
          <a:p>
            <a:pPr marL="180000" indent="0" algn="just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）相关阴性特征集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Pertinent Negative)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的发现方法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 algn="just">
              <a:lnSpc>
                <a:spcPct val="150000"/>
              </a:lnSpc>
              <a:spcBef>
                <a:spcPts val="5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8AA8D1-4458-428C-929F-4E1436F2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61" y="1556792"/>
            <a:ext cx="7737078" cy="1440287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E227714-D465-4FDF-A4F6-13D7853C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5.7.2 </a:t>
            </a:r>
            <a:r>
              <a:rPr lang="zh-CN" altLang="en-US" b="1" dirty="0"/>
              <a:t>方法公式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49CD06-A2CB-43AC-AB45-231020523B8F}"/>
              </a:ext>
            </a:extLst>
          </p:cNvPr>
          <p:cNvSpPr txBox="1"/>
          <p:nvPr/>
        </p:nvSpPr>
        <p:spPr>
          <a:xfrm>
            <a:off x="-35915" y="2969783"/>
            <a:ext cx="7546212" cy="60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0" algn="just" eaLnBrk="0" hangingPunct="0">
              <a:lnSpc>
                <a:spcPct val="150000"/>
              </a:lnSpc>
              <a:spcBef>
                <a:spcPts val="500"/>
              </a:spcBef>
              <a:buClr>
                <a:schemeClr val="hlink"/>
              </a:buClr>
              <a:buFont typeface="Wingdings" pitchFamily="2" charset="2"/>
              <a:buNone/>
              <a:defRPr sz="2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itchFamily="18" charset="2"/>
              <a:buChar char="¡"/>
              <a:defRPr sz="16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latin typeface="+mn-lt"/>
                <a:ea typeface="+mn-ea"/>
              </a:defRPr>
            </a:lvl9pPr>
          </a:lstStyle>
          <a:p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）相关阳性特征集</a:t>
            </a:r>
            <a:r>
              <a:rPr lang="en-US" altLang="zh-CN" sz="2000" dirty="0"/>
              <a:t>(Pertinent Positive</a:t>
            </a:r>
            <a:r>
              <a:rPr lang="zh-CN" altLang="zh-CN" sz="2000" dirty="0"/>
              <a:t>，</a:t>
            </a:r>
            <a:r>
              <a:rPr lang="en-US" altLang="zh-CN" sz="2000" dirty="0"/>
              <a:t>PP)</a:t>
            </a:r>
            <a:r>
              <a:rPr lang="zh-CN" altLang="zh-CN" sz="2000" dirty="0"/>
              <a:t>的发现</a:t>
            </a:r>
            <a:r>
              <a:rPr lang="en-US" altLang="zh-CN" sz="2000" dirty="0"/>
              <a:t>PP</a:t>
            </a:r>
            <a:r>
              <a:rPr lang="zh-CN" altLang="zh-CN" sz="2000" dirty="0"/>
              <a:t>方法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5AC1F6-86EC-4DC8-AEC1-5AA5790D7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82" y="3501008"/>
            <a:ext cx="8145450" cy="5676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496E81-7FA0-481E-B125-5FA72054C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65" y="4149080"/>
            <a:ext cx="8852674" cy="11410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8A9D979-C8CA-4396-A0EC-876BAE1B3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47" y="5381660"/>
            <a:ext cx="9436996" cy="11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96410"/>
      </p:ext>
    </p:extLst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►5.7.</a:t>
            </a:r>
            <a:r>
              <a:rPr lang="zh-CN" altLang="en-US" dirty="0"/>
              <a:t>对比解释法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44D8FA0-6620-44E9-AB34-80B7D8FA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5.7.3 </a:t>
            </a:r>
            <a:r>
              <a:rPr lang="zh-CN" altLang="en-US" b="1" dirty="0"/>
              <a:t>算法</a:t>
            </a:r>
            <a:endParaRPr lang="en-US" altLang="zh-CN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2692F3-0D26-404A-B110-26AF385C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58" y="1346285"/>
            <a:ext cx="9274084" cy="41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50901"/>
      </p:ext>
    </p:extLst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5.7.4 </a:t>
            </a:r>
            <a:r>
              <a:rPr lang="zh-CN" altLang="en-US" b="1" dirty="0"/>
              <a:t>应用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►5.7.</a:t>
            </a:r>
            <a:r>
              <a:rPr lang="zh-CN" altLang="en-US" dirty="0"/>
              <a:t>对比解释法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8EC8C7-869A-47AA-8E43-F9C09DDA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27" y="1346285"/>
            <a:ext cx="6828746" cy="35860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6FAA68-8A74-4641-9131-BC52DF3F47C2}"/>
              </a:ext>
            </a:extLst>
          </p:cNvPr>
          <p:cNvSpPr txBox="1"/>
          <p:nvPr/>
        </p:nvSpPr>
        <p:spPr>
          <a:xfrm>
            <a:off x="2031714" y="5064178"/>
            <a:ext cx="7397554" cy="75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ctr">
              <a:lnSpc>
                <a:spcPct val="11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CEM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算法的应用示意图及其与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LIME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LRP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算法的对比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1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Dhurandhar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A, Chen P Y,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Luss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R, et al.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60748"/>
      </p:ext>
    </p:extLst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5.8 A/B</a:t>
            </a:r>
            <a:r>
              <a:rPr lang="zh-CN" altLang="en-US" sz="4800" dirty="0"/>
              <a:t>测试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▲5.7.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 对比解释法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▼5.9. </a:t>
            </a:r>
            <a:r>
              <a:rPr lang="zh-CN" altLang="en-US" sz="2000" dirty="0"/>
              <a:t>混淆矩阵</a:t>
            </a:r>
          </a:p>
        </p:txBody>
      </p:sp>
    </p:spTree>
    <p:extLst>
      <p:ext uri="{BB962C8B-B14F-4D97-AF65-F5344CB8AC3E}">
        <p14:creationId xmlns:p14="http://schemas.microsoft.com/office/powerpoint/2010/main" val="1509348144"/>
      </p:ext>
    </p:extLst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5.8.1 </a:t>
            </a:r>
            <a:r>
              <a:rPr lang="zh-CN" altLang="en-US" b="1" dirty="0"/>
              <a:t>定义及</a:t>
            </a:r>
            <a:r>
              <a:rPr lang="en-US" altLang="zh-CN" b="1" dirty="0"/>
              <a:t>A/B</a:t>
            </a:r>
            <a:r>
              <a:rPr lang="zh-CN" altLang="en-US" b="1" dirty="0"/>
              <a:t>测试步骤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►5.8.A/B</a:t>
            </a:r>
            <a:r>
              <a:rPr lang="zh-CN" altLang="en-US" dirty="0"/>
              <a:t>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E06B24-3E59-4092-84F7-61E84BFE9B6E}"/>
              </a:ext>
            </a:extLst>
          </p:cNvPr>
          <p:cNvSpPr txBox="1"/>
          <p:nvPr/>
        </p:nvSpPr>
        <p:spPr>
          <a:xfrm>
            <a:off x="420947" y="1268760"/>
            <a:ext cx="11386698" cy="2565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</a:pPr>
            <a:r>
              <a:rPr lang="zh-CN" altLang="zh-CN" sz="2200" dirty="0">
                <a:latin typeface="+mn-lt"/>
                <a:ea typeface="+mn-ea"/>
              </a:rPr>
              <a:t>随机对照试验（</a:t>
            </a:r>
            <a:r>
              <a:rPr lang="en-US" altLang="zh-CN" sz="2200" dirty="0">
                <a:latin typeface="+mn-lt"/>
                <a:ea typeface="+mn-ea"/>
              </a:rPr>
              <a:t>randomized controlled trial, RCT</a:t>
            </a:r>
            <a:r>
              <a:rPr lang="zh-CN" altLang="zh-CN" sz="2200" dirty="0">
                <a:latin typeface="+mn-lt"/>
                <a:ea typeface="+mn-ea"/>
              </a:rPr>
              <a:t>）是一种对医疗卫生服务中的某种疗法或药物的效果进行检测的手段，其基本思想为：将研究对象随机分组，对不同组实施不同的干预，以对照效果的不同。具有能够最大程度地避免临床试验设计、实施中可能出现的各种偏倚，平衡混杂因素，提高统计学检验的有效性等诸多优点，被公认为是评价干预措施的“金标准”。</a:t>
            </a:r>
            <a:endParaRPr lang="zh-CN" altLang="en-US" sz="2200" dirty="0">
              <a:latin typeface="+mn-lt"/>
              <a:ea typeface="+mn-ea"/>
            </a:endParaRPr>
          </a:p>
        </p:txBody>
      </p:sp>
      <p:pic>
        <p:nvPicPr>
          <p:cNvPr id="11" name="pic">
            <a:extLst>
              <a:ext uri="{FF2B5EF4-FFF2-40B4-BE49-F238E27FC236}">
                <a16:creationId xmlns:a16="http://schemas.microsoft.com/office/drawing/2014/main" id="{7DB437B2-CA51-48F3-885F-58DFC6B3B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5740" y="3888799"/>
            <a:ext cx="4680520" cy="26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54890"/>
      </p:ext>
    </p:extLst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5.8.2 A/B</a:t>
            </a:r>
            <a:r>
              <a:rPr lang="zh-CN" altLang="en-US" b="1" dirty="0"/>
              <a:t>测试工具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►5.8.A/B</a:t>
            </a:r>
            <a:r>
              <a:rPr lang="zh-CN" altLang="en-US" dirty="0"/>
              <a:t>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E06B24-3E59-4092-84F7-61E84BFE9B6E}"/>
              </a:ext>
            </a:extLst>
          </p:cNvPr>
          <p:cNvSpPr txBox="1"/>
          <p:nvPr/>
        </p:nvSpPr>
        <p:spPr>
          <a:xfrm>
            <a:off x="420947" y="1268760"/>
            <a:ext cx="11386698" cy="10422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</a:pPr>
            <a:r>
              <a:rPr lang="zh-CN" altLang="en-US" sz="2200" dirty="0">
                <a:latin typeface="+mn-lt"/>
                <a:ea typeface="+mn-ea"/>
              </a:rPr>
              <a:t>常用于</a:t>
            </a:r>
            <a:r>
              <a:rPr lang="en-US" altLang="zh-CN" sz="2200" dirty="0">
                <a:latin typeface="+mn-lt"/>
                <a:ea typeface="+mn-ea"/>
              </a:rPr>
              <a:t>A/B</a:t>
            </a:r>
            <a:r>
              <a:rPr lang="zh-CN" altLang="en-US" sz="2200" dirty="0">
                <a:latin typeface="+mn-lt"/>
                <a:ea typeface="+mn-ea"/>
              </a:rPr>
              <a:t>测试的软件工具有</a:t>
            </a:r>
            <a:r>
              <a:rPr lang="en-US" altLang="zh-CN" sz="2200" dirty="0">
                <a:latin typeface="+mn-lt"/>
                <a:ea typeface="+mn-ea"/>
              </a:rPr>
              <a:t>Adobe Target, Google optimize .HubSpot </a:t>
            </a:r>
            <a:r>
              <a:rPr lang="zh-CN" altLang="en-US" sz="2200" dirty="0">
                <a:latin typeface="+mn-lt"/>
                <a:ea typeface="+mn-ea"/>
              </a:rPr>
              <a:t>和</a:t>
            </a:r>
            <a:r>
              <a:rPr lang="en-US" altLang="zh-CN" sz="2200" dirty="0">
                <a:latin typeface="+mn-lt"/>
                <a:ea typeface="+mn-ea"/>
              </a:rPr>
              <a:t>Optimizely</a:t>
            </a:r>
            <a:r>
              <a:rPr lang="zh-CN" altLang="en-US" sz="2200" dirty="0">
                <a:latin typeface="+mn-lt"/>
                <a:ea typeface="+mn-ea"/>
              </a:rPr>
              <a:t>等，如下图所示。</a:t>
            </a:r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C49F2563-D631-40FE-842B-1ED10759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6967" y="2349459"/>
            <a:ext cx="2984555" cy="40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14462"/>
      </p:ext>
    </p:extLst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5.9 </a:t>
            </a:r>
            <a:r>
              <a:rPr lang="zh-CN" altLang="en-US" sz="4800" dirty="0"/>
              <a:t>混淆矩阵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▲5.8. A/B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测试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/>
              <a:t>▼5.10. </a:t>
            </a:r>
            <a:r>
              <a:rPr lang="zh-CN" altLang="en-US" sz="2000" dirty="0"/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070391313"/>
      </p:ext>
    </p:extLst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5.9.1 </a:t>
            </a:r>
            <a:r>
              <a:rPr lang="zh-CN" altLang="en-US" b="1" dirty="0"/>
              <a:t>示意图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►5.9.</a:t>
            </a:r>
            <a:r>
              <a:rPr lang="zh-CN" altLang="en-US" dirty="0"/>
              <a:t>混淆矩阵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722F00-C3B7-4CA0-AF16-AEA09A558C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1131589"/>
            <a:ext cx="7200800" cy="53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3501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5.1.1 </a:t>
            </a:r>
            <a:r>
              <a:rPr lang="zh-CN" altLang="en-US" b="1" dirty="0"/>
              <a:t>定义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C02EFC9-57FE-44F0-9BB6-C6B0F03888AE}"/>
              </a:ext>
            </a:extLst>
          </p:cNvPr>
          <p:cNvGrpSpPr/>
          <p:nvPr/>
        </p:nvGrpSpPr>
        <p:grpSpPr>
          <a:xfrm>
            <a:off x="909034" y="1678248"/>
            <a:ext cx="10373932" cy="2176640"/>
            <a:chOff x="911424" y="1700808"/>
            <a:chExt cx="10373932" cy="21766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D70141C-308E-4157-A9C3-517DC2454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424" y="1700808"/>
              <a:ext cx="5045341" cy="213842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24C8863-ED3D-4380-858A-E179CB01D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0016" y="1700808"/>
              <a:ext cx="5045340" cy="2176640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4E86ACA6-77E1-4F07-9E5E-90C0963ED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35" y="3855810"/>
            <a:ext cx="5045340" cy="21654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DFC23C-5237-434F-B990-BEEB8D146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708" y="3855810"/>
            <a:ext cx="5109176" cy="21654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F6AD718-461C-4154-A034-56A753F081C3}"/>
              </a:ext>
            </a:extLst>
          </p:cNvPr>
          <p:cNvSpPr txBox="1"/>
          <p:nvPr/>
        </p:nvSpPr>
        <p:spPr>
          <a:xfrm>
            <a:off x="3988460" y="6126943"/>
            <a:ext cx="3931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Segel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Heer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059295"/>
      </p:ext>
    </p:extLst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5.9.2 </a:t>
            </a:r>
            <a:r>
              <a:rPr lang="zh-CN" altLang="en-US" b="1" dirty="0"/>
              <a:t>公式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►5.9.</a:t>
            </a:r>
            <a:r>
              <a:rPr lang="zh-CN" altLang="en-US" dirty="0"/>
              <a:t>混淆矩阵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D8AC52-F710-4AC1-AFC3-6EB452A8C151}"/>
                  </a:ext>
                </a:extLst>
              </p:cNvPr>
              <p:cNvSpPr txBox="1"/>
              <p:nvPr/>
            </p:nvSpPr>
            <p:spPr>
              <a:xfrm>
                <a:off x="2562890" y="1365998"/>
                <a:ext cx="6336704" cy="4328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精确率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召回率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准确率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Accuracy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zh-CN" sz="20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TN</m:t>
                        </m:r>
                        <m: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FP</m:t>
                        </m:r>
                        <m: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FN</m:t>
                        </m:r>
                        <m:r>
                          <a:rPr lang="zh-CN" altLang="zh-CN" sz="20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）</m:t>
                        </m:r>
                      </m:den>
                    </m:f>
                  </m:oMath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F1</a:t>
                </a:r>
                <a:r>
                  <a:rPr lang="zh-CN" altLang="en-US" sz="20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分数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0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0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zh-CN" sz="20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score</m:t>
                    </m:r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2∗ 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𝑅𝑒𝑐𝑎𝑙𝑙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假阳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0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FP</m:t>
                    </m:r>
                    <m:r>
                      <a:rPr lang="en-US" altLang="zh-CN" sz="20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rate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FP</m:t>
                        </m:r>
                        <m: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TN</m:t>
                        </m:r>
                        <m: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真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阳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率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0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TP</m:t>
                    </m:r>
                    <m:r>
                      <a:rPr lang="en-US" altLang="zh-CN" sz="20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rate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FP</m:t>
                        </m:r>
                        <m:r>
                          <a:rPr lang="en-US" altLang="zh-CN" sz="20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D8AC52-F710-4AC1-AFC3-6EB452A8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90" y="1365998"/>
                <a:ext cx="6336704" cy="4328301"/>
              </a:xfrm>
              <a:prstGeom prst="rect">
                <a:avLst/>
              </a:prstGeom>
              <a:blipFill>
                <a:blip r:embed="rId3"/>
                <a:stretch>
                  <a:fillRect l="-962" b="-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75438"/>
      </p:ext>
    </p:extLst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5.9.3 </a:t>
            </a:r>
            <a:r>
              <a:rPr lang="zh-CN" altLang="en-US" b="1" dirty="0"/>
              <a:t>应用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►5.9.</a:t>
            </a:r>
            <a:r>
              <a:rPr lang="zh-CN" altLang="en-US" dirty="0"/>
              <a:t>混淆矩阵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96D045-8A16-4F49-8D98-E65B6B86DC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8974" y="1214423"/>
            <a:ext cx="4824536" cy="45717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BE75C3-FDA2-4AD1-AB1D-C84B515D7AB7}"/>
              </a:ext>
            </a:extLst>
          </p:cNvPr>
          <p:cNvSpPr txBox="1"/>
          <p:nvPr/>
        </p:nvSpPr>
        <p:spPr>
          <a:xfrm>
            <a:off x="3037609" y="5949280"/>
            <a:ext cx="61167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曲线与</a:t>
            </a:r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AUC</a:t>
            </a:r>
            <a:r>
              <a:rPr lang="zh-CN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面积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59425332"/>
      </p:ext>
    </p:extLst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5.9.4 </a:t>
            </a:r>
            <a:r>
              <a:rPr lang="zh-CN" altLang="en-US" b="1" dirty="0"/>
              <a:t>假设检验的两类错误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►5.9.</a:t>
            </a:r>
            <a:r>
              <a:rPr lang="zh-CN" altLang="en-US" dirty="0"/>
              <a:t>混淆矩阵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BE75C3-FDA2-4AD1-AB1D-C84B515D7AB7}"/>
              </a:ext>
            </a:extLst>
          </p:cNvPr>
          <p:cNvSpPr txBox="1"/>
          <p:nvPr/>
        </p:nvSpPr>
        <p:spPr>
          <a:xfrm>
            <a:off x="499690" y="6022449"/>
            <a:ext cx="46922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类错误与</a:t>
            </a:r>
            <a:r>
              <a:rPr lang="en-US" altLang="zh-CN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II </a:t>
            </a:r>
            <a:r>
              <a:rPr lang="zh-CN" altLang="en-US" sz="2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类错误的含义</a:t>
            </a:r>
            <a:endParaRPr lang="zh-CN" altLang="en-US" sz="2200" dirty="0"/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E03F563A-E141-4778-870A-0BFCB340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409" y="1316555"/>
            <a:ext cx="5166836" cy="4624330"/>
          </a:xfrm>
          <a:prstGeom prst="rect">
            <a:avLst/>
          </a:prstGeom>
        </p:spPr>
      </p:pic>
      <p:pic>
        <p:nvPicPr>
          <p:cNvPr id="9" name="pic">
            <a:extLst>
              <a:ext uri="{FF2B5EF4-FFF2-40B4-BE49-F238E27FC236}">
                <a16:creationId xmlns:a16="http://schemas.microsoft.com/office/drawing/2014/main" id="{ABCE6F6D-226F-4114-B798-1F1F1EF0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4328" y="1628800"/>
            <a:ext cx="5525263" cy="41248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809BA0-760C-4A38-982B-17C223B69EDC}"/>
              </a:ext>
            </a:extLst>
          </p:cNvPr>
          <p:cNvSpPr txBox="1"/>
          <p:nvPr/>
        </p:nvSpPr>
        <p:spPr>
          <a:xfrm>
            <a:off x="6746879" y="5883949"/>
            <a:ext cx="4840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200">
                <a:effectLst/>
                <a:latin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</a:t>
            </a:r>
            <a:r>
              <a:rPr lang="zh-CN" altLang="zh-CN" dirty="0"/>
              <a:t>类错误与</a:t>
            </a:r>
            <a:r>
              <a:rPr lang="en-US" altLang="zh-CN" dirty="0"/>
              <a:t>II </a:t>
            </a:r>
            <a:r>
              <a:rPr lang="zh-CN" altLang="zh-CN" dirty="0"/>
              <a:t>类错误的对比示意图</a:t>
            </a:r>
            <a:endParaRPr lang="en-US" altLang="zh-CN" dirty="0"/>
          </a:p>
          <a:p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Ken Hoffman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96631"/>
      </p:ext>
    </p:extLst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5.10 </a:t>
            </a:r>
            <a:r>
              <a:rPr lang="zh-CN" altLang="en-US" sz="4800" dirty="0"/>
              <a:t>其它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935760" y="407707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▲5.9.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混淆矩阵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3558"/>
      </p:ext>
    </p:extLst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zh-CN" altLang="en-US" b="1" dirty="0"/>
              <a:t>其它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►5.10.</a:t>
            </a:r>
            <a:r>
              <a:rPr lang="zh-CN" altLang="en-US" dirty="0"/>
              <a:t>其它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E06B24-3E59-4092-84F7-61E84BFE9B6E}"/>
              </a:ext>
            </a:extLst>
          </p:cNvPr>
          <p:cNvSpPr txBox="1"/>
          <p:nvPr/>
        </p:nvSpPr>
        <p:spPr>
          <a:xfrm>
            <a:off x="425286" y="1988840"/>
            <a:ext cx="11386698" cy="3073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576000" algn="just">
              <a:lnSpc>
                <a:spcPct val="150000"/>
              </a:lnSpc>
            </a:pPr>
            <a:r>
              <a:rPr lang="zh-CN" altLang="en-US" sz="2200" dirty="0">
                <a:latin typeface="+mn-lt"/>
                <a:ea typeface="+mn-ea"/>
              </a:rPr>
              <a:t>除了上述方法和技术之外，数据故事化还可以应用</a:t>
            </a:r>
            <a:r>
              <a:rPr lang="en-US" altLang="zh-CN" sz="2200" dirty="0">
                <a:latin typeface="+mn-lt"/>
                <a:ea typeface="+mn-ea"/>
              </a:rPr>
              <a:t>What-if Tool</a:t>
            </a:r>
            <a:r>
              <a:rPr lang="zh-CN" altLang="en-US" sz="2200" dirty="0">
                <a:latin typeface="+mn-lt"/>
                <a:ea typeface="+mn-ea"/>
              </a:rPr>
              <a:t>以及</a:t>
            </a:r>
            <a:r>
              <a:rPr lang="en-US" altLang="zh-CN" sz="2200" dirty="0">
                <a:latin typeface="+mn-lt"/>
                <a:ea typeface="+mn-ea"/>
              </a:rPr>
              <a:t>AI Fairness</a:t>
            </a:r>
            <a:r>
              <a:rPr lang="zh-CN" altLang="en-US" sz="2200" dirty="0">
                <a:latin typeface="+mn-lt"/>
                <a:ea typeface="+mn-ea"/>
              </a:rPr>
              <a:t>等分析工具，用于识别数据分析和故事化中的偏见与公平性：</a:t>
            </a:r>
          </a:p>
          <a:p>
            <a:pPr indent="576000" algn="just">
              <a:lnSpc>
                <a:spcPct val="150000"/>
              </a:lnSpc>
            </a:pPr>
            <a:r>
              <a:rPr lang="zh-CN" altLang="en-US" sz="2200" dirty="0">
                <a:latin typeface="+mn-lt"/>
                <a:ea typeface="+mn-ea"/>
              </a:rPr>
              <a:t>（</a:t>
            </a:r>
            <a:r>
              <a:rPr lang="en-US" altLang="zh-CN" sz="2200" dirty="0">
                <a:latin typeface="+mn-lt"/>
                <a:ea typeface="+mn-ea"/>
              </a:rPr>
              <a:t>1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r>
              <a:rPr lang="en-US" altLang="zh-CN" sz="2200" dirty="0">
                <a:latin typeface="+mn-lt"/>
                <a:ea typeface="+mn-ea"/>
              </a:rPr>
              <a:t>What-if Tool  </a:t>
            </a:r>
          </a:p>
          <a:p>
            <a:pPr indent="576000" algn="just">
              <a:lnSpc>
                <a:spcPct val="150000"/>
              </a:lnSpc>
            </a:pPr>
            <a:r>
              <a:rPr lang="zh-CN" altLang="en-US" sz="2200" dirty="0">
                <a:latin typeface="+mn-lt"/>
                <a:ea typeface="+mn-ea"/>
              </a:rPr>
              <a:t>（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r>
              <a:rPr lang="en-US" altLang="zh-CN" sz="2200" dirty="0">
                <a:latin typeface="+mn-lt"/>
                <a:ea typeface="+mn-ea"/>
              </a:rPr>
              <a:t>AI Fairness 360 Open Source Toolkit </a:t>
            </a:r>
          </a:p>
          <a:p>
            <a:pPr indent="576000" algn="just">
              <a:lnSpc>
                <a:spcPct val="150000"/>
              </a:lnSpc>
            </a:pPr>
            <a:r>
              <a:rPr lang="zh-CN" altLang="en-US" sz="2200" dirty="0">
                <a:latin typeface="+mn-lt"/>
                <a:ea typeface="+mn-ea"/>
              </a:rPr>
              <a:t>（</a:t>
            </a:r>
            <a:r>
              <a:rPr lang="en-US" altLang="zh-CN" sz="2200" dirty="0">
                <a:latin typeface="+mn-lt"/>
                <a:ea typeface="+mn-ea"/>
              </a:rPr>
              <a:t>3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r>
              <a:rPr lang="en-US" altLang="zh-CN" sz="2200" dirty="0">
                <a:latin typeface="+mn-lt"/>
                <a:ea typeface="+mn-ea"/>
              </a:rPr>
              <a:t>IBM Watson </a:t>
            </a:r>
            <a:r>
              <a:rPr lang="en-US" altLang="zh-CN" sz="2200" dirty="0" err="1">
                <a:latin typeface="+mn-lt"/>
                <a:ea typeface="+mn-ea"/>
              </a:rPr>
              <a:t>OpenScale</a:t>
            </a:r>
            <a:r>
              <a:rPr lang="en-US" altLang="zh-CN" sz="2200" dirty="0">
                <a:latin typeface="+mn-lt"/>
                <a:ea typeface="+mn-ea"/>
              </a:rPr>
              <a:t> </a:t>
            </a:r>
          </a:p>
          <a:p>
            <a:pPr indent="576000" algn="just">
              <a:lnSpc>
                <a:spcPct val="150000"/>
              </a:lnSpc>
            </a:pPr>
            <a:r>
              <a:rPr lang="zh-CN" altLang="en-US" sz="2200" dirty="0">
                <a:latin typeface="+mn-lt"/>
                <a:ea typeface="+mn-ea"/>
              </a:rPr>
              <a:t>（</a:t>
            </a:r>
            <a:r>
              <a:rPr lang="en-US" altLang="zh-CN" sz="2200" dirty="0">
                <a:latin typeface="+mn-lt"/>
                <a:ea typeface="+mn-ea"/>
              </a:rPr>
              <a:t>4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r>
              <a:rPr lang="en-US" altLang="zh-CN" sz="2200" dirty="0">
                <a:latin typeface="+mn-lt"/>
                <a:ea typeface="+mn-ea"/>
              </a:rPr>
              <a:t>Microsoft Research </a:t>
            </a:r>
            <a:r>
              <a:rPr lang="en-US" altLang="zh-CN" sz="2200" dirty="0" err="1">
                <a:latin typeface="+mn-lt"/>
                <a:ea typeface="+mn-ea"/>
              </a:rPr>
              <a:t>Fairlearn</a:t>
            </a:r>
            <a:r>
              <a:rPr lang="en-US" altLang="zh-CN" sz="2200" dirty="0">
                <a:latin typeface="+mn-lt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727286"/>
      </p:ext>
    </p:extLst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14" name="Picture 20" descr="thankyou">
            <a:extLst>
              <a:ext uri="{FF2B5EF4-FFF2-40B4-BE49-F238E27FC236}">
                <a16:creationId xmlns:a16="http://schemas.microsoft.com/office/drawing/2014/main" id="{772C0EA8-B7BA-44F6-9264-746CD447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60D4FD-7CDE-4CC7-99D2-D63AACBC9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1523161-23BC-42F6-A937-FC978656EAD3}"/>
              </a:ext>
            </a:extLst>
          </p:cNvPr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8ABA2A-5D21-400A-8D27-072165B42AAD}"/>
              </a:ext>
            </a:extLst>
          </p:cNvPr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4FFE2B-583A-4DAE-9553-37A1C93449BC}"/>
              </a:ext>
            </a:extLst>
          </p:cNvPr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CA064C-EB74-42DE-B908-D82AC2EC74FB}"/>
              </a:ext>
            </a:extLst>
          </p:cNvPr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0" name="内容占位符 9">
            <a:extLst>
              <a:ext uri="{FF2B5EF4-FFF2-40B4-BE49-F238E27FC236}">
                <a16:creationId xmlns:a16="http://schemas.microsoft.com/office/drawing/2014/main" id="{F5343FD2-C718-4898-9591-E82881CBE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01247"/>
              </p:ext>
            </p:extLst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1" name="图片 20">
            <a:extLst>
              <a:ext uri="{FF2B5EF4-FFF2-40B4-BE49-F238E27FC236}">
                <a16:creationId xmlns:a16="http://schemas.microsoft.com/office/drawing/2014/main" id="{F4ECFF00-9FFD-40EA-A875-9B2FFD43BBD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D93B8D2-ED47-45CB-92B4-BA018587E363}"/>
              </a:ext>
            </a:extLst>
          </p:cNvPr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C1E143-4E46-457F-8862-189E91FFD9EE}"/>
              </a:ext>
            </a:extLst>
          </p:cNvPr>
          <p:cNvSpPr txBox="1"/>
          <p:nvPr/>
        </p:nvSpPr>
        <p:spPr>
          <a:xfrm>
            <a:off x="976918" y="4124484"/>
            <a:ext cx="1944216" cy="1815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rtl="0"/>
            <a:r>
              <a:rPr lang="zh-CN" altLang="en-US" sz="1400" dirty="0"/>
              <a:t>数据故事化</a:t>
            </a:r>
            <a:endParaRPr lang="en-US" altLang="zh-CN" sz="1400" dirty="0"/>
          </a:p>
          <a:p>
            <a:pPr lvl="0" rtl="0"/>
            <a:endParaRPr lang="en-US" altLang="zh-CN" sz="1400" dirty="0"/>
          </a:p>
          <a:p>
            <a:pPr lvl="0" rtl="0"/>
            <a:r>
              <a:rPr lang="zh-CN" altLang="zh-CN" sz="1400" dirty="0"/>
              <a:t>朝乐门</a:t>
            </a:r>
            <a:endParaRPr lang="en-US" altLang="zh-CN" sz="1400" dirty="0"/>
          </a:p>
          <a:p>
            <a:pPr lvl="0" rtl="0"/>
            <a:endParaRPr lang="en-US" altLang="zh-CN" sz="1400" dirty="0"/>
          </a:p>
          <a:p>
            <a:pPr lvl="0" rtl="0"/>
            <a:r>
              <a:rPr lang="zh-CN" altLang="en-US" sz="1400" dirty="0"/>
              <a:t>电子工业出版社</a:t>
            </a:r>
            <a:endParaRPr lang="en-US" altLang="zh-CN" sz="1400" dirty="0"/>
          </a:p>
          <a:p>
            <a:pPr lvl="0" rtl="0"/>
            <a:endParaRPr lang="en-US" altLang="zh-CN" sz="1400" dirty="0"/>
          </a:p>
          <a:p>
            <a:pPr lvl="0" rtl="0"/>
            <a:r>
              <a:rPr lang="en-US" altLang="zh-CN" sz="1400" dirty="0"/>
              <a:t>2022</a:t>
            </a:r>
            <a:endParaRPr lang="zh-CN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9834923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5.1.2 </a:t>
            </a:r>
            <a:r>
              <a:rPr lang="zh-CN" altLang="en-US" b="1" dirty="0"/>
              <a:t>特征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9869B-E2CA-44DA-950C-58DA5520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2" y="5301208"/>
            <a:ext cx="11337095" cy="11521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在</a:t>
            </a:r>
            <a:r>
              <a:rPr lang="en-US" altLang="zh-CN" sz="2200" dirty="0"/>
              <a:t>Tableau</a:t>
            </a:r>
            <a:r>
              <a:rPr lang="zh-CN" altLang="en-US" sz="2200" dirty="0"/>
              <a:t>中，可视故事（</a:t>
            </a:r>
            <a:r>
              <a:rPr lang="en-US" altLang="zh-CN" sz="2200" dirty="0"/>
              <a:t>Visual Story</a:t>
            </a:r>
            <a:r>
              <a:rPr lang="zh-CN" altLang="en-US" sz="2200" dirty="0"/>
              <a:t>）由若干个故事点（</a:t>
            </a:r>
            <a:r>
              <a:rPr lang="en-US" altLang="zh-CN" sz="2200" dirty="0"/>
              <a:t>Story Points</a:t>
            </a:r>
            <a:r>
              <a:rPr lang="zh-CN" altLang="en-US" sz="2200" dirty="0"/>
              <a:t>）组成，而每个故事点包含一个或多个可视化图表。</a:t>
            </a:r>
          </a:p>
        </p:txBody>
      </p:sp>
      <p:pic>
        <p:nvPicPr>
          <p:cNvPr id="6" name="pic">
            <a:extLst>
              <a:ext uri="{FF2B5EF4-FFF2-40B4-BE49-F238E27FC236}">
                <a16:creationId xmlns:a16="http://schemas.microsoft.com/office/drawing/2014/main" id="{3ADC60C5-D3D6-4811-B07C-6F08E8B85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612" y="1375451"/>
            <a:ext cx="6984776" cy="36362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A26FBB-6583-4289-BE6D-79938D9E0DC1}"/>
              </a:ext>
            </a:extLst>
          </p:cNvPr>
          <p:cNvSpPr txBox="1"/>
          <p:nvPr/>
        </p:nvSpPr>
        <p:spPr>
          <a:xfrm>
            <a:off x="4295799" y="5011729"/>
            <a:ext cx="36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（图片来源：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Lindy Ryan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815686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9869B-E2CA-44DA-950C-58DA5520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93" y="5393370"/>
            <a:ext cx="1708107" cy="4884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）条形图</a:t>
            </a:r>
          </a:p>
        </p:txBody>
      </p:sp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CAD7F96B-39EF-412A-AA70-A7B653B19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0" y="1346285"/>
            <a:ext cx="5918492" cy="39453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2F60B0-5933-4663-AC3B-DE28DBE8BB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3637" y="1347143"/>
            <a:ext cx="4193232" cy="394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D1740E37-1A62-4CFC-A211-3B29FD6F2216}"/>
              </a:ext>
            </a:extLst>
          </p:cNvPr>
          <p:cNvSpPr txBox="1">
            <a:spLocks/>
          </p:cNvSpPr>
          <p:nvPr/>
        </p:nvSpPr>
        <p:spPr bwMode="auto">
          <a:xfrm>
            <a:off x="7896200" y="5393370"/>
            <a:ext cx="1708107" cy="4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）饼图</a:t>
            </a:r>
          </a:p>
        </p:txBody>
      </p:sp>
    </p:spTree>
    <p:extLst>
      <p:ext uri="{BB962C8B-B14F-4D97-AF65-F5344CB8AC3E}">
        <p14:creationId xmlns:p14="http://schemas.microsoft.com/office/powerpoint/2010/main" val="358223756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9869B-E2CA-44DA-950C-58DA5520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74" y="836711"/>
            <a:ext cx="10942251" cy="561662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/>
              <a:t>为什么很多人反对使用饼图</a:t>
            </a:r>
          </a:p>
          <a:p>
            <a:pPr marL="0" indent="648000" algn="just">
              <a:lnSpc>
                <a:spcPct val="150000"/>
              </a:lnSpc>
              <a:buNone/>
            </a:pPr>
            <a:r>
              <a:rPr lang="zh-CN" altLang="en-US" sz="2000" dirty="0"/>
              <a:t>有些评论家一直在反对使用饼图，如</a:t>
            </a:r>
            <a:r>
              <a:rPr lang="en-US" altLang="zh-CN" sz="2000" dirty="0"/>
              <a:t>Edward Tufte </a:t>
            </a:r>
            <a:r>
              <a:rPr lang="zh-CN" altLang="en-US" sz="2000" dirty="0"/>
              <a:t>说 “比饼图更糟糕的图只有一种，就是多画几个饼图（</a:t>
            </a:r>
            <a:r>
              <a:rPr lang="en-US" altLang="zh-CN" sz="2000" dirty="0"/>
              <a:t>the only thing worse than a pie chart is several of them.</a:t>
            </a:r>
            <a:r>
              <a:rPr lang="zh-CN" altLang="en-US" sz="2000" dirty="0"/>
              <a:t>）”。</a:t>
            </a:r>
            <a:r>
              <a:rPr lang="en-US" altLang="zh-CN" sz="2000" dirty="0"/>
              <a:t>Stephen Few </a:t>
            </a:r>
            <a:r>
              <a:rPr lang="zh-CN" altLang="en-US" sz="2000" dirty="0"/>
              <a:t>认为“把馅饼留给做甜点吧（</a:t>
            </a:r>
            <a:r>
              <a:rPr lang="en-US" altLang="zh-CN" sz="2000" dirty="0"/>
              <a:t>save the pies for dessert</a:t>
            </a:r>
            <a:r>
              <a:rPr lang="zh-CN" altLang="en-US" sz="2000" dirty="0"/>
              <a:t>）”。 </a:t>
            </a:r>
            <a:r>
              <a:rPr lang="en-US" altLang="zh-CN" sz="2000" dirty="0"/>
              <a:t>Cole </a:t>
            </a:r>
            <a:r>
              <a:rPr lang="en-US" altLang="zh-CN" sz="2000" dirty="0" err="1"/>
              <a:t>Nussbaumer</a:t>
            </a:r>
            <a:r>
              <a:rPr lang="en-US" altLang="zh-CN" sz="2000" dirty="0"/>
              <a:t>) </a:t>
            </a:r>
            <a:r>
              <a:rPr lang="zh-CN" altLang="en-US" sz="2000" dirty="0"/>
              <a:t>说“饼图必死无疑（</a:t>
            </a:r>
            <a:r>
              <a:rPr lang="en-US" altLang="zh-CN" sz="2000" dirty="0"/>
              <a:t>Death to pie charts</a:t>
            </a:r>
            <a:r>
              <a:rPr lang="zh-CN" altLang="en-US" sz="2000" dirty="0"/>
              <a:t>）”。</a:t>
            </a:r>
          </a:p>
          <a:p>
            <a:pPr marL="0" indent="648000" algn="just">
              <a:lnSpc>
                <a:spcPct val="150000"/>
              </a:lnSpc>
              <a:buNone/>
            </a:pPr>
            <a:r>
              <a:rPr lang="zh-CN" altLang="en-US" sz="2000" dirty="0"/>
              <a:t>之所以存在争议，是因为饼图对数据的要求高，可视化表达能力有限，容易被读者误读。因此，在数据故事化中应该谨慎使用饼图，重视饼图的规范绘制和适当应用。具体而言，在基于饼图的数据可视化中，需要注意其以下局限性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饼图是用切片或切块表示数量，但是人类并不特别擅长从这一角度估计数量。</a:t>
            </a:r>
            <a:endParaRPr lang="en-US" altLang="zh-CN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当饼图中的切片</a:t>
            </a:r>
            <a:r>
              <a:rPr lang="en-US" altLang="zh-CN" sz="2000" dirty="0"/>
              <a:t>/</a:t>
            </a:r>
            <a:r>
              <a:rPr lang="zh-CN" altLang="en-US" sz="2000" dirty="0"/>
              <a:t>切块较多时，匹配标签和切片</a:t>
            </a:r>
            <a:r>
              <a:rPr lang="en-US" altLang="zh-CN" sz="2000" dirty="0"/>
              <a:t>/</a:t>
            </a:r>
            <a:r>
              <a:rPr lang="zh-CN" altLang="en-US" sz="2000" dirty="0"/>
              <a:t>切块会很困难，导致饼图的可读性差；</a:t>
            </a:r>
            <a:endParaRPr lang="en-US" altLang="zh-CN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一些非常重要的，但占比特别小的数据，可能无法显示。</a:t>
            </a:r>
          </a:p>
        </p:txBody>
      </p:sp>
    </p:spTree>
    <p:extLst>
      <p:ext uri="{BB962C8B-B14F-4D97-AF65-F5344CB8AC3E}">
        <p14:creationId xmlns:p14="http://schemas.microsoft.com/office/powerpoint/2010/main" val="139944019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方法</a:t>
            </a:r>
            <a:endParaRPr lang="en-US" altLang="zh-CN" b="1" dirty="0"/>
          </a:p>
        </p:txBody>
      </p:sp>
      <p:sp>
        <p:nvSpPr>
          <p:cNvPr id="4915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 5 </a:t>
            </a:r>
            <a:r>
              <a:rPr lang="zh-CN" altLang="en-US" dirty="0"/>
              <a:t>数据故事化的方法和技术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►5.1.</a:t>
            </a:r>
            <a:r>
              <a:rPr lang="zh-CN" altLang="en-US" dirty="0"/>
              <a:t>可视故事化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9869B-E2CA-44DA-950C-58DA5520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93" y="5393370"/>
            <a:ext cx="1708107" cy="4884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）箱线图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D1740E37-1A62-4CFC-A211-3B29FD6F2216}"/>
              </a:ext>
            </a:extLst>
          </p:cNvPr>
          <p:cNvSpPr txBox="1">
            <a:spLocks/>
          </p:cNvSpPr>
          <p:nvPr/>
        </p:nvSpPr>
        <p:spPr bwMode="auto">
          <a:xfrm>
            <a:off x="7896200" y="5393370"/>
            <a:ext cx="1708107" cy="4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4</a:t>
            </a:r>
            <a:r>
              <a:rPr lang="zh-CN" altLang="en-US" sz="2000" kern="0" dirty="0"/>
              <a:t>）散点图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C523B-C919-4111-96DC-DAC2B775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32" y="1484784"/>
            <a:ext cx="4193232" cy="36375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DD9422-86E8-4D42-ACCD-E4103320974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8719" y="1487300"/>
            <a:ext cx="4583068" cy="363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9008583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2978</Words>
  <Application>Microsoft Office PowerPoint</Application>
  <PresentationFormat>宽屏</PresentationFormat>
  <Paragraphs>339</Paragraphs>
  <Slides>55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等线</vt:lpstr>
      <vt:lpstr>华文中宋</vt:lpstr>
      <vt:lpstr>Arial</vt:lpstr>
      <vt:lpstr>Calibri</vt:lpstr>
      <vt:lpstr>Cambria Math</vt:lpstr>
      <vt:lpstr>Times New Roman</vt:lpstr>
      <vt:lpstr>Wingdings</vt:lpstr>
      <vt:lpstr>Wingdings 2</vt:lpstr>
      <vt:lpstr>吉祥如意</vt:lpstr>
      <vt:lpstr>  第5章 数据故事化的方法与技术</vt:lpstr>
      <vt:lpstr>主要内容</vt:lpstr>
      <vt:lpstr>5.1 可视故事化</vt:lpstr>
      <vt:lpstr>5.1.1 定义</vt:lpstr>
      <vt:lpstr>5.1.1 定义</vt:lpstr>
      <vt:lpstr>5.1.2 特征</vt:lpstr>
      <vt:lpstr>5.1.3 方法</vt:lpstr>
      <vt:lpstr>PowerPoint 演示文稿</vt:lpstr>
      <vt:lpstr>5.1.3 方法</vt:lpstr>
      <vt:lpstr>5.1.3 方法</vt:lpstr>
      <vt:lpstr>5.1.3 方法</vt:lpstr>
      <vt:lpstr>5.1.3 方法</vt:lpstr>
      <vt:lpstr>5.1.3 方法</vt:lpstr>
      <vt:lpstr>5.1.3 方法</vt:lpstr>
      <vt:lpstr>5.1.3 方法</vt:lpstr>
      <vt:lpstr>5.2 SHAP</vt:lpstr>
      <vt:lpstr>5.2.1 定义与特征</vt:lpstr>
      <vt:lpstr>5.2.2 方法</vt:lpstr>
      <vt:lpstr>5.2.3 应用</vt:lpstr>
      <vt:lpstr>5.3 Facet</vt:lpstr>
      <vt:lpstr>5.3.1 facet overview</vt:lpstr>
      <vt:lpstr>5.3.2 facet dive</vt:lpstr>
      <vt:lpstr>5.3.2 facet dive</vt:lpstr>
      <vt:lpstr>5.3.2 facet dive</vt:lpstr>
      <vt:lpstr>5.4 反事实解释</vt:lpstr>
      <vt:lpstr>5.4.1 反事实解释方法应用流程图</vt:lpstr>
      <vt:lpstr>5.4.2 解释示例</vt:lpstr>
      <vt:lpstr>5.5 LIME</vt:lpstr>
      <vt:lpstr>5.5.1 定义与特征</vt:lpstr>
      <vt:lpstr>5.5.2 方法</vt:lpstr>
      <vt:lpstr>5.5.2 方法</vt:lpstr>
      <vt:lpstr>PowerPoint 演示文稿</vt:lpstr>
      <vt:lpstr>5.5.3 应用</vt:lpstr>
      <vt:lpstr>5.6 Anchors</vt:lpstr>
      <vt:lpstr>5.6.1 定义及特点</vt:lpstr>
      <vt:lpstr>5.6.2 应用</vt:lpstr>
      <vt:lpstr>5.6.2 应用</vt:lpstr>
      <vt:lpstr>5.6.2 应用</vt:lpstr>
      <vt:lpstr>5.7 对比解释法</vt:lpstr>
      <vt:lpstr>5.7.1 定义</vt:lpstr>
      <vt:lpstr>5.7.2 方法公式</vt:lpstr>
      <vt:lpstr>5.7.2 方法公式</vt:lpstr>
      <vt:lpstr>5.7.3 算法</vt:lpstr>
      <vt:lpstr>5.7.4 应用</vt:lpstr>
      <vt:lpstr>5.8 A/B测试</vt:lpstr>
      <vt:lpstr>5.8.1 定义及A/B测试步骤</vt:lpstr>
      <vt:lpstr>5.8.2 A/B测试工具</vt:lpstr>
      <vt:lpstr>5.9 混淆矩阵</vt:lpstr>
      <vt:lpstr>5.9.1 示意图</vt:lpstr>
      <vt:lpstr>5.9.2 公式</vt:lpstr>
      <vt:lpstr>5.9.3 应用</vt:lpstr>
      <vt:lpstr>5.9.4 假设检验的两类错误</vt:lpstr>
      <vt:lpstr>5.10 其它</vt:lpstr>
      <vt:lpstr>其它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1438</cp:revision>
  <cp:lastPrinted>2017-03-12T00:23:10Z</cp:lastPrinted>
  <dcterms:created xsi:type="dcterms:W3CDTF">2007-03-02T11:26:21Z</dcterms:created>
  <dcterms:modified xsi:type="dcterms:W3CDTF">2022-03-04T01:35:58Z</dcterms:modified>
</cp:coreProperties>
</file>