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842" r:id="rId2"/>
    <p:sldId id="870" r:id="rId3"/>
    <p:sldId id="871" r:id="rId4"/>
    <p:sldId id="877" r:id="rId5"/>
    <p:sldId id="846" r:id="rId6"/>
    <p:sldId id="856" r:id="rId7"/>
    <p:sldId id="857" r:id="rId8"/>
    <p:sldId id="858" r:id="rId9"/>
    <p:sldId id="859" r:id="rId10"/>
    <p:sldId id="860" r:id="rId11"/>
    <p:sldId id="845" r:id="rId12"/>
    <p:sldId id="862" r:id="rId13"/>
    <p:sldId id="863" r:id="rId14"/>
    <p:sldId id="864" r:id="rId15"/>
    <p:sldId id="847" r:id="rId16"/>
    <p:sldId id="866" r:id="rId17"/>
    <p:sldId id="867" r:id="rId18"/>
    <p:sldId id="868" r:id="rId19"/>
    <p:sldId id="869" r:id="rId20"/>
    <p:sldId id="878" r:id="rId21"/>
    <p:sldId id="879" r:id="rId22"/>
    <p:sldId id="880" r:id="rId23"/>
    <p:sldId id="849" r:id="rId24"/>
    <p:sldId id="855" r:id="rId25"/>
    <p:sldId id="861" r:id="rId26"/>
    <p:sldId id="874" r:id="rId27"/>
    <p:sldId id="848" r:id="rId28"/>
    <p:sldId id="865" r:id="rId29"/>
    <p:sldId id="873" r:id="rId30"/>
    <p:sldId id="875" r:id="rId31"/>
    <p:sldId id="876" r:id="rId32"/>
    <p:sldId id="881" r:id="rId33"/>
    <p:sldId id="882" r:id="rId34"/>
    <p:sldId id="850" r:id="rId35"/>
    <p:sldId id="883" r:id="rId36"/>
    <p:sldId id="797" r:id="rId37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8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12C"/>
    <a:srgbClr val="C00000"/>
    <a:srgbClr val="D75C5C"/>
    <a:srgbClr val="CF3E3E"/>
    <a:srgbClr val="EDCDCB"/>
    <a:srgbClr val="F1EEF4"/>
    <a:srgbClr val="AB0000"/>
    <a:srgbClr val="CC0000"/>
    <a:srgbClr val="A9CDCB"/>
    <a:srgbClr val="D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67" autoAdjust="0"/>
    <p:restoredTop sz="82520" autoAdjust="0"/>
  </p:normalViewPr>
  <p:slideViewPr>
    <p:cSldViewPr>
      <p:cViewPr varScale="1">
        <p:scale>
          <a:sx n="89" d="100"/>
          <a:sy n="89" d="100"/>
        </p:scale>
        <p:origin x="1408" y="176"/>
      </p:cViewPr>
      <p:guideLst>
        <p:guide orient="horz" pos="21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848" y="192"/>
      </p:cViewPr>
      <p:guideLst>
        <p:guide orient="horz" pos="3208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4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14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13" loCatId="list" qsTypeId="urn:microsoft.com/office/officeart/2005/8/quickstyle/simple1#13" qsCatId="simple" csTypeId="urn:microsoft.com/office/officeart/2005/8/colors/colorful5#14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>
        <a:xfrm>
          <a:off x="480419" y="41799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2.10.1 Defining lists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>
        <a:xfrm>
          <a:off x="480419" y="948999"/>
          <a:ext cx="6725877" cy="590400"/>
        </a:xfrm>
        <a:prstGeom prst="roundRect">
          <a:avLst/>
        </a:prstGeom>
        <a:solidFill>
          <a:srgbClr val="4472C4">
            <a:hueOff val="-2451115"/>
            <a:satOff val="-3409"/>
            <a:lumOff val="-1307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2.10.2 Slicing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>
        <a:xfrm>
          <a:off x="480419" y="1856199"/>
          <a:ext cx="6725877" cy="590400"/>
        </a:xfrm>
        <a:prstGeom prst="roundRect">
          <a:avLst/>
        </a:prstGeom>
        <a:solidFill>
          <a:srgbClr val="4472C4">
            <a:hueOff val="-4902230"/>
            <a:satOff val="-6819"/>
            <a:lumOff val="-2615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2.10.3 Reversing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>
        <a:xfrm>
          <a:off x="480419" y="2763399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2.10.4 Type conversion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4"/>
      <dgm:spPr/>
    </dgm:pt>
    <dgm:pt modelId="{FFD53BA8-45B8-48D7-839D-F63881906C2D}" type="pres">
      <dgm:prSet presAssocID="{4A6CFA20-D504-4C11-9666-95A21ED3E0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4">
        <dgm:presLayoutVars>
          <dgm:bulletEnabled val="1"/>
        </dgm:presLayoutVars>
      </dgm:prSet>
      <dgm:spPr>
        <a:xfrm>
          <a:off x="0" y="336999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4"/>
      <dgm:spPr/>
    </dgm:pt>
    <dgm:pt modelId="{F0E83ED0-3189-4ABA-A665-B109CE1D0191}" type="pres">
      <dgm:prSet presAssocID="{07FD02D3-E7E6-438A-89AC-27845D67F8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4">
        <dgm:presLayoutVars>
          <dgm:bulletEnabled val="1"/>
        </dgm:presLayoutVars>
      </dgm:prSet>
      <dgm:spPr>
        <a:xfrm>
          <a:off x="0" y="1244199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2451115"/>
              <a:satOff val="-3409"/>
              <a:lumOff val="-1307"/>
              <a:alphaOff val="0"/>
            </a:srgbClr>
          </a:solidFill>
          <a:prstDash val="solid"/>
        </a:ln>
        <a:effectLst/>
      </dgm:spPr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4"/>
      <dgm:spPr/>
    </dgm:pt>
    <dgm:pt modelId="{87E6350B-AA9F-4374-A90A-F0D4DDB30293}" type="pres">
      <dgm:prSet presAssocID="{A28C3E8F-D85D-46D1-A6A3-FB5FAF2BB3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4">
        <dgm:presLayoutVars>
          <dgm:bulletEnabled val="1"/>
        </dgm:presLayoutVars>
      </dgm:prSet>
      <dgm:spPr>
        <a:xfrm>
          <a:off x="0" y="2151399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4902230"/>
              <a:satOff val="-6819"/>
              <a:lumOff val="-2615"/>
              <a:alphaOff val="0"/>
            </a:srgbClr>
          </a:solidFill>
          <a:prstDash val="solid"/>
        </a:ln>
        <a:effectLst/>
      </dgm:spPr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4"/>
      <dgm:spPr/>
    </dgm:pt>
    <dgm:pt modelId="{86F01D77-AF58-4F11-B068-07FCCCA28177}" type="pres">
      <dgm:prSet presAssocID="{4164C1CD-1FEB-4FAE-BCA7-B2F901F12CD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4">
        <dgm:presLayoutVars>
          <dgm:bulletEnabled val="1"/>
        </dgm:presLayoutVars>
      </dgm:prSet>
      <dgm:spPr>
        <a:xfrm>
          <a:off x="0" y="3058599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gm:spPr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#13"/>
    <dgm:cxn modelId="{0B5C4121-452C-44CF-9632-25E7F2EDC2E4}" type="presOf" srcId="{4164C1CD-1FEB-4FAE-BCA7-B2F901F12CD8}" destId="{818CC7FD-FD66-432F-A406-41DC7CAE93F0}" srcOrd="0" destOrd="0" presId="urn:microsoft.com/office/officeart/2005/8/layout/list1#13"/>
    <dgm:cxn modelId="{73F96E28-121F-430B-AD79-CA81AC4EE642}" type="presOf" srcId="{4164C1CD-1FEB-4FAE-BCA7-B2F901F12CD8}" destId="{86F01D77-AF58-4F11-B068-07FCCCA28177}" srcOrd="1" destOrd="0" presId="urn:microsoft.com/office/officeart/2005/8/layout/list1#13"/>
    <dgm:cxn modelId="{65508D4A-B367-4415-82AA-9E18B9D1E97E}" type="presOf" srcId="{4A6CFA20-D504-4C11-9666-95A21ED3E06C}" destId="{FFD53BA8-45B8-48D7-839D-F63881906C2D}" srcOrd="1" destOrd="0" presId="urn:microsoft.com/office/officeart/2005/8/layout/list1#13"/>
    <dgm:cxn modelId="{772E125B-A00C-476E-8C61-4B3C881A0A5F}" type="presOf" srcId="{A28C3E8F-D85D-46D1-A6A3-FB5FAF2BB39A}" destId="{87E6350B-AA9F-4374-A90A-F0D4DDB30293}" srcOrd="1" destOrd="0" presId="urn:microsoft.com/office/officeart/2005/8/layout/list1#13"/>
    <dgm:cxn modelId="{81492D67-CFFC-4E16-9B45-8A98A6422DFF}" type="presOf" srcId="{A28C3E8F-D85D-46D1-A6A3-FB5FAF2BB39A}" destId="{C621DF11-A0F5-4D43-9B81-3F2B12D700F6}" srcOrd="0" destOrd="0" presId="urn:microsoft.com/office/officeart/2005/8/layout/list1#13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13"/>
    <dgm:cxn modelId="{6C25FE7E-8462-460C-A803-0FD951D183D2}" type="presOf" srcId="{4A6CFA20-D504-4C11-9666-95A21ED3E06C}" destId="{99D3529F-CE9E-430A-A33C-F4EF72985A46}" srcOrd="0" destOrd="0" presId="urn:microsoft.com/office/officeart/2005/8/layout/list1#13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#13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#13"/>
    <dgm:cxn modelId="{0F8E6D21-9A3E-4657-A85B-06F5AAC07AAC}" type="presParOf" srcId="{7AEB1288-B212-47FC-96D6-40294FD2E307}" destId="{99D3529F-CE9E-430A-A33C-F4EF72985A46}" srcOrd="0" destOrd="0" presId="urn:microsoft.com/office/officeart/2005/8/layout/list1#13"/>
    <dgm:cxn modelId="{E3C50494-009B-40D6-92CC-21CD602EAD80}" type="presParOf" srcId="{7AEB1288-B212-47FC-96D6-40294FD2E307}" destId="{FFD53BA8-45B8-48D7-839D-F63881906C2D}" srcOrd="1" destOrd="0" presId="urn:microsoft.com/office/officeart/2005/8/layout/list1#13"/>
    <dgm:cxn modelId="{FD8A86CC-42BB-4112-B2F5-BE266B59750E}" type="presParOf" srcId="{ACC2AE7E-59B9-49A0-BAB4-22D68AC176E7}" destId="{C0D297E7-F1B3-4D5E-9183-8D7DE7303441}" srcOrd="1" destOrd="0" presId="urn:microsoft.com/office/officeart/2005/8/layout/list1#13"/>
    <dgm:cxn modelId="{4EAD6C64-5614-4047-BC97-75F98D7B14C3}" type="presParOf" srcId="{ACC2AE7E-59B9-49A0-BAB4-22D68AC176E7}" destId="{BF82169F-36AF-4359-9BAE-4965A5F38BD5}" srcOrd="2" destOrd="0" presId="urn:microsoft.com/office/officeart/2005/8/layout/list1#13"/>
    <dgm:cxn modelId="{03C18FF5-B079-4BBF-B425-983629D1076F}" type="presParOf" srcId="{ACC2AE7E-59B9-49A0-BAB4-22D68AC176E7}" destId="{97EC761C-8953-48D7-AFE6-4E1B2DC860A0}" srcOrd="3" destOrd="0" presId="urn:microsoft.com/office/officeart/2005/8/layout/list1#13"/>
    <dgm:cxn modelId="{A7CE0FFB-0EF0-4756-8B9E-EE21FD8DF27E}" type="presParOf" srcId="{ACC2AE7E-59B9-49A0-BAB4-22D68AC176E7}" destId="{2A1250AA-1043-4D27-91C6-DB5939E35C6B}" srcOrd="4" destOrd="0" presId="urn:microsoft.com/office/officeart/2005/8/layout/list1#13"/>
    <dgm:cxn modelId="{E588E6CD-1540-4A3F-B751-A32805985E24}" type="presParOf" srcId="{2A1250AA-1043-4D27-91C6-DB5939E35C6B}" destId="{FFA56F0A-30CA-43F2-94BD-773A675BA6FB}" srcOrd="0" destOrd="0" presId="urn:microsoft.com/office/officeart/2005/8/layout/list1#13"/>
    <dgm:cxn modelId="{79AEB806-8070-44A3-B032-ACEF61465AC1}" type="presParOf" srcId="{2A1250AA-1043-4D27-91C6-DB5939E35C6B}" destId="{F0E83ED0-3189-4ABA-A665-B109CE1D0191}" srcOrd="1" destOrd="0" presId="urn:microsoft.com/office/officeart/2005/8/layout/list1#13"/>
    <dgm:cxn modelId="{D76CA352-33C1-42F3-8301-44F86AC26E9C}" type="presParOf" srcId="{ACC2AE7E-59B9-49A0-BAB4-22D68AC176E7}" destId="{ECE4EB38-14AE-459E-B6E4-1217F86B32D5}" srcOrd="5" destOrd="0" presId="urn:microsoft.com/office/officeart/2005/8/layout/list1#13"/>
    <dgm:cxn modelId="{1E9AA02B-DC6D-49CB-9B97-6693B21B3437}" type="presParOf" srcId="{ACC2AE7E-59B9-49A0-BAB4-22D68AC176E7}" destId="{AD17FCC9-9640-4BB4-87DF-C676D0600FF9}" srcOrd="6" destOrd="0" presId="urn:microsoft.com/office/officeart/2005/8/layout/list1#13"/>
    <dgm:cxn modelId="{9E46565E-6BD2-445F-8D0D-0ABB2B933CFA}" type="presParOf" srcId="{ACC2AE7E-59B9-49A0-BAB4-22D68AC176E7}" destId="{4DF959AC-5D69-47E5-B406-4D2C3851BBA8}" srcOrd="7" destOrd="0" presId="urn:microsoft.com/office/officeart/2005/8/layout/list1#13"/>
    <dgm:cxn modelId="{FEC89717-3284-4C01-8D9D-791FCB7B93AA}" type="presParOf" srcId="{ACC2AE7E-59B9-49A0-BAB4-22D68AC176E7}" destId="{BC025EF3-8250-4C0B-B47C-577AF15030CE}" srcOrd="8" destOrd="0" presId="urn:microsoft.com/office/officeart/2005/8/layout/list1#13"/>
    <dgm:cxn modelId="{072B3334-3DDA-47FB-B607-B5DDA342616D}" type="presParOf" srcId="{BC025EF3-8250-4C0B-B47C-577AF15030CE}" destId="{C621DF11-A0F5-4D43-9B81-3F2B12D700F6}" srcOrd="0" destOrd="0" presId="urn:microsoft.com/office/officeart/2005/8/layout/list1#13"/>
    <dgm:cxn modelId="{04F32568-25EC-4D30-B13F-39AC42A316C4}" type="presParOf" srcId="{BC025EF3-8250-4C0B-B47C-577AF15030CE}" destId="{87E6350B-AA9F-4374-A90A-F0D4DDB30293}" srcOrd="1" destOrd="0" presId="urn:microsoft.com/office/officeart/2005/8/layout/list1#13"/>
    <dgm:cxn modelId="{842E0C02-3F63-44CA-87FA-EE4766E36A63}" type="presParOf" srcId="{ACC2AE7E-59B9-49A0-BAB4-22D68AC176E7}" destId="{BFDDC46B-D2D6-4F22-B2B2-08457F1A28D3}" srcOrd="9" destOrd="0" presId="urn:microsoft.com/office/officeart/2005/8/layout/list1#13"/>
    <dgm:cxn modelId="{C43B5A0B-5EE6-4365-871C-0DF671AB5978}" type="presParOf" srcId="{ACC2AE7E-59B9-49A0-BAB4-22D68AC176E7}" destId="{3F980722-34FD-4A1F-B474-E9F8C5B4DD29}" srcOrd="10" destOrd="0" presId="urn:microsoft.com/office/officeart/2005/8/layout/list1#13"/>
    <dgm:cxn modelId="{0E7F6C98-36C1-45C0-8AA8-2CE5748E0AD5}" type="presParOf" srcId="{ACC2AE7E-59B9-49A0-BAB4-22D68AC176E7}" destId="{8D3B3D27-C574-4E85-BC78-E99F417FEEDB}" srcOrd="11" destOrd="0" presId="urn:microsoft.com/office/officeart/2005/8/layout/list1#13"/>
    <dgm:cxn modelId="{E75EB3D6-AE0D-4C34-ABA0-ADB428B61B88}" type="presParOf" srcId="{ACC2AE7E-59B9-49A0-BAB4-22D68AC176E7}" destId="{3A9CAEF6-FFDF-430A-A005-8728B4BFCD0C}" srcOrd="12" destOrd="0" presId="urn:microsoft.com/office/officeart/2005/8/layout/list1#13"/>
    <dgm:cxn modelId="{F7B5FE53-9D7D-445D-8169-021F870E6A93}" type="presParOf" srcId="{3A9CAEF6-FFDF-430A-A005-8728B4BFCD0C}" destId="{818CC7FD-FD66-432F-A406-41DC7CAE93F0}" srcOrd="0" destOrd="0" presId="urn:microsoft.com/office/officeart/2005/8/layout/list1#13"/>
    <dgm:cxn modelId="{6AAF2A00-050F-42C9-AEEE-B55339097095}" type="presParOf" srcId="{3A9CAEF6-FFDF-430A-A005-8728B4BFCD0C}" destId="{86F01D77-AF58-4F11-B068-07FCCCA28177}" srcOrd="1" destOrd="0" presId="urn:microsoft.com/office/officeart/2005/8/layout/list1#13"/>
    <dgm:cxn modelId="{DF813E5B-725E-4A31-8460-8D00BFA0468F}" type="presParOf" srcId="{ACC2AE7E-59B9-49A0-BAB4-22D68AC176E7}" destId="{2447C150-AF8D-41C9-BB4C-E4FA97EE4298}" srcOrd="13" destOrd="0" presId="urn:microsoft.com/office/officeart/2005/8/layout/list1#13"/>
    <dgm:cxn modelId="{9A56A084-6AB0-4A21-AF1C-672F575F63DA}" type="presParOf" srcId="{ACC2AE7E-59B9-49A0-BAB4-22D68AC176E7}" destId="{B428B3ED-E28C-4C28-8B71-AD1709E71E95}" srcOrd="14" destOrd="0" presId="urn:microsoft.com/office/officeart/2005/8/layout/list1#1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13" loCatId="list" qsTypeId="urn:microsoft.com/office/officeart/2005/8/quickstyle/simple1#13" qsCatId="simple" csTypeId="urn:microsoft.com/office/officeart/2005/8/colors/colorful5#14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>
        <a:xfrm>
          <a:off x="480419" y="41799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2.10.5 the extend and append operator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>
        <a:xfrm>
          <a:off x="480419" y="948999"/>
          <a:ext cx="6725877" cy="590400"/>
        </a:xfrm>
        <a:prstGeom prst="roundRect">
          <a:avLst/>
        </a:prstGeom>
        <a:solidFill>
          <a:srgbClr val="4472C4">
            <a:hueOff val="-2451115"/>
            <a:satOff val="-3409"/>
            <a:lumOff val="-1307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2.10.6 List derivation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>
        <a:xfrm>
          <a:off x="480419" y="1856199"/>
          <a:ext cx="6725877" cy="590400"/>
        </a:xfrm>
        <a:prstGeom prst="roundRect">
          <a:avLst/>
        </a:prstGeom>
        <a:solidFill>
          <a:srgbClr val="4472C4">
            <a:hueOff val="-4902230"/>
            <a:satOff val="-6819"/>
            <a:lumOff val="-2615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2.10.7 Insertion and deletion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>
        <a:xfrm>
          <a:off x="480419" y="2763399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2.10.8 Basic functions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4"/>
      <dgm:spPr/>
    </dgm:pt>
    <dgm:pt modelId="{FFD53BA8-45B8-48D7-839D-F63881906C2D}" type="pres">
      <dgm:prSet presAssocID="{4A6CFA20-D504-4C11-9666-95A21ED3E0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4">
        <dgm:presLayoutVars>
          <dgm:bulletEnabled val="1"/>
        </dgm:presLayoutVars>
      </dgm:prSet>
      <dgm:spPr>
        <a:xfrm>
          <a:off x="0" y="336999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4"/>
      <dgm:spPr/>
    </dgm:pt>
    <dgm:pt modelId="{F0E83ED0-3189-4ABA-A665-B109CE1D0191}" type="pres">
      <dgm:prSet presAssocID="{07FD02D3-E7E6-438A-89AC-27845D67F8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4">
        <dgm:presLayoutVars>
          <dgm:bulletEnabled val="1"/>
        </dgm:presLayoutVars>
      </dgm:prSet>
      <dgm:spPr>
        <a:xfrm>
          <a:off x="0" y="1244199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2451115"/>
              <a:satOff val="-3409"/>
              <a:lumOff val="-1307"/>
              <a:alphaOff val="0"/>
            </a:srgbClr>
          </a:solidFill>
          <a:prstDash val="solid"/>
        </a:ln>
        <a:effectLst/>
      </dgm:spPr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4"/>
      <dgm:spPr/>
    </dgm:pt>
    <dgm:pt modelId="{87E6350B-AA9F-4374-A90A-F0D4DDB30293}" type="pres">
      <dgm:prSet presAssocID="{A28C3E8F-D85D-46D1-A6A3-FB5FAF2BB3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4">
        <dgm:presLayoutVars>
          <dgm:bulletEnabled val="1"/>
        </dgm:presLayoutVars>
      </dgm:prSet>
      <dgm:spPr>
        <a:xfrm>
          <a:off x="0" y="2151399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4902230"/>
              <a:satOff val="-6819"/>
              <a:lumOff val="-2615"/>
              <a:alphaOff val="0"/>
            </a:srgbClr>
          </a:solidFill>
          <a:prstDash val="solid"/>
        </a:ln>
        <a:effectLst/>
      </dgm:spPr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4"/>
      <dgm:spPr/>
    </dgm:pt>
    <dgm:pt modelId="{86F01D77-AF58-4F11-B068-07FCCCA28177}" type="pres">
      <dgm:prSet presAssocID="{4164C1CD-1FEB-4FAE-BCA7-B2F901F12CD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4">
        <dgm:presLayoutVars>
          <dgm:bulletEnabled val="1"/>
        </dgm:presLayoutVars>
      </dgm:prSet>
      <dgm:spPr>
        <a:xfrm>
          <a:off x="0" y="3058599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gm:spPr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#13"/>
    <dgm:cxn modelId="{0B5C4121-452C-44CF-9632-25E7F2EDC2E4}" type="presOf" srcId="{4164C1CD-1FEB-4FAE-BCA7-B2F901F12CD8}" destId="{818CC7FD-FD66-432F-A406-41DC7CAE93F0}" srcOrd="0" destOrd="0" presId="urn:microsoft.com/office/officeart/2005/8/layout/list1#13"/>
    <dgm:cxn modelId="{73F96E28-121F-430B-AD79-CA81AC4EE642}" type="presOf" srcId="{4164C1CD-1FEB-4FAE-BCA7-B2F901F12CD8}" destId="{86F01D77-AF58-4F11-B068-07FCCCA28177}" srcOrd="1" destOrd="0" presId="urn:microsoft.com/office/officeart/2005/8/layout/list1#13"/>
    <dgm:cxn modelId="{65508D4A-B367-4415-82AA-9E18B9D1E97E}" type="presOf" srcId="{4A6CFA20-D504-4C11-9666-95A21ED3E06C}" destId="{FFD53BA8-45B8-48D7-839D-F63881906C2D}" srcOrd="1" destOrd="0" presId="urn:microsoft.com/office/officeart/2005/8/layout/list1#13"/>
    <dgm:cxn modelId="{772E125B-A00C-476E-8C61-4B3C881A0A5F}" type="presOf" srcId="{A28C3E8F-D85D-46D1-A6A3-FB5FAF2BB39A}" destId="{87E6350B-AA9F-4374-A90A-F0D4DDB30293}" srcOrd="1" destOrd="0" presId="urn:microsoft.com/office/officeart/2005/8/layout/list1#13"/>
    <dgm:cxn modelId="{81492D67-CFFC-4E16-9B45-8A98A6422DFF}" type="presOf" srcId="{A28C3E8F-D85D-46D1-A6A3-FB5FAF2BB39A}" destId="{C621DF11-A0F5-4D43-9B81-3F2B12D700F6}" srcOrd="0" destOrd="0" presId="urn:microsoft.com/office/officeart/2005/8/layout/list1#13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13"/>
    <dgm:cxn modelId="{6C25FE7E-8462-460C-A803-0FD951D183D2}" type="presOf" srcId="{4A6CFA20-D504-4C11-9666-95A21ED3E06C}" destId="{99D3529F-CE9E-430A-A33C-F4EF72985A46}" srcOrd="0" destOrd="0" presId="urn:microsoft.com/office/officeart/2005/8/layout/list1#13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#13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#13"/>
    <dgm:cxn modelId="{0F8E6D21-9A3E-4657-A85B-06F5AAC07AAC}" type="presParOf" srcId="{7AEB1288-B212-47FC-96D6-40294FD2E307}" destId="{99D3529F-CE9E-430A-A33C-F4EF72985A46}" srcOrd="0" destOrd="0" presId="urn:microsoft.com/office/officeart/2005/8/layout/list1#13"/>
    <dgm:cxn modelId="{E3C50494-009B-40D6-92CC-21CD602EAD80}" type="presParOf" srcId="{7AEB1288-B212-47FC-96D6-40294FD2E307}" destId="{FFD53BA8-45B8-48D7-839D-F63881906C2D}" srcOrd="1" destOrd="0" presId="urn:microsoft.com/office/officeart/2005/8/layout/list1#13"/>
    <dgm:cxn modelId="{FD8A86CC-42BB-4112-B2F5-BE266B59750E}" type="presParOf" srcId="{ACC2AE7E-59B9-49A0-BAB4-22D68AC176E7}" destId="{C0D297E7-F1B3-4D5E-9183-8D7DE7303441}" srcOrd="1" destOrd="0" presId="urn:microsoft.com/office/officeart/2005/8/layout/list1#13"/>
    <dgm:cxn modelId="{4EAD6C64-5614-4047-BC97-75F98D7B14C3}" type="presParOf" srcId="{ACC2AE7E-59B9-49A0-BAB4-22D68AC176E7}" destId="{BF82169F-36AF-4359-9BAE-4965A5F38BD5}" srcOrd="2" destOrd="0" presId="urn:microsoft.com/office/officeart/2005/8/layout/list1#13"/>
    <dgm:cxn modelId="{03C18FF5-B079-4BBF-B425-983629D1076F}" type="presParOf" srcId="{ACC2AE7E-59B9-49A0-BAB4-22D68AC176E7}" destId="{97EC761C-8953-48D7-AFE6-4E1B2DC860A0}" srcOrd="3" destOrd="0" presId="urn:microsoft.com/office/officeart/2005/8/layout/list1#13"/>
    <dgm:cxn modelId="{A7CE0FFB-0EF0-4756-8B9E-EE21FD8DF27E}" type="presParOf" srcId="{ACC2AE7E-59B9-49A0-BAB4-22D68AC176E7}" destId="{2A1250AA-1043-4D27-91C6-DB5939E35C6B}" srcOrd="4" destOrd="0" presId="urn:microsoft.com/office/officeart/2005/8/layout/list1#13"/>
    <dgm:cxn modelId="{E588E6CD-1540-4A3F-B751-A32805985E24}" type="presParOf" srcId="{2A1250AA-1043-4D27-91C6-DB5939E35C6B}" destId="{FFA56F0A-30CA-43F2-94BD-773A675BA6FB}" srcOrd="0" destOrd="0" presId="urn:microsoft.com/office/officeart/2005/8/layout/list1#13"/>
    <dgm:cxn modelId="{79AEB806-8070-44A3-B032-ACEF61465AC1}" type="presParOf" srcId="{2A1250AA-1043-4D27-91C6-DB5939E35C6B}" destId="{F0E83ED0-3189-4ABA-A665-B109CE1D0191}" srcOrd="1" destOrd="0" presId="urn:microsoft.com/office/officeart/2005/8/layout/list1#13"/>
    <dgm:cxn modelId="{D76CA352-33C1-42F3-8301-44F86AC26E9C}" type="presParOf" srcId="{ACC2AE7E-59B9-49A0-BAB4-22D68AC176E7}" destId="{ECE4EB38-14AE-459E-B6E4-1217F86B32D5}" srcOrd="5" destOrd="0" presId="urn:microsoft.com/office/officeart/2005/8/layout/list1#13"/>
    <dgm:cxn modelId="{1E9AA02B-DC6D-49CB-9B97-6693B21B3437}" type="presParOf" srcId="{ACC2AE7E-59B9-49A0-BAB4-22D68AC176E7}" destId="{AD17FCC9-9640-4BB4-87DF-C676D0600FF9}" srcOrd="6" destOrd="0" presId="urn:microsoft.com/office/officeart/2005/8/layout/list1#13"/>
    <dgm:cxn modelId="{9E46565E-6BD2-445F-8D0D-0ABB2B933CFA}" type="presParOf" srcId="{ACC2AE7E-59B9-49A0-BAB4-22D68AC176E7}" destId="{4DF959AC-5D69-47E5-B406-4D2C3851BBA8}" srcOrd="7" destOrd="0" presId="urn:microsoft.com/office/officeart/2005/8/layout/list1#13"/>
    <dgm:cxn modelId="{FEC89717-3284-4C01-8D9D-791FCB7B93AA}" type="presParOf" srcId="{ACC2AE7E-59B9-49A0-BAB4-22D68AC176E7}" destId="{BC025EF3-8250-4C0B-B47C-577AF15030CE}" srcOrd="8" destOrd="0" presId="urn:microsoft.com/office/officeart/2005/8/layout/list1#13"/>
    <dgm:cxn modelId="{072B3334-3DDA-47FB-B607-B5DDA342616D}" type="presParOf" srcId="{BC025EF3-8250-4C0B-B47C-577AF15030CE}" destId="{C621DF11-A0F5-4D43-9B81-3F2B12D700F6}" srcOrd="0" destOrd="0" presId="urn:microsoft.com/office/officeart/2005/8/layout/list1#13"/>
    <dgm:cxn modelId="{04F32568-25EC-4D30-B13F-39AC42A316C4}" type="presParOf" srcId="{BC025EF3-8250-4C0B-B47C-577AF15030CE}" destId="{87E6350B-AA9F-4374-A90A-F0D4DDB30293}" srcOrd="1" destOrd="0" presId="urn:microsoft.com/office/officeart/2005/8/layout/list1#13"/>
    <dgm:cxn modelId="{842E0C02-3F63-44CA-87FA-EE4766E36A63}" type="presParOf" srcId="{ACC2AE7E-59B9-49A0-BAB4-22D68AC176E7}" destId="{BFDDC46B-D2D6-4F22-B2B2-08457F1A28D3}" srcOrd="9" destOrd="0" presId="urn:microsoft.com/office/officeart/2005/8/layout/list1#13"/>
    <dgm:cxn modelId="{C43B5A0B-5EE6-4365-871C-0DF671AB5978}" type="presParOf" srcId="{ACC2AE7E-59B9-49A0-BAB4-22D68AC176E7}" destId="{3F980722-34FD-4A1F-B474-E9F8C5B4DD29}" srcOrd="10" destOrd="0" presId="urn:microsoft.com/office/officeart/2005/8/layout/list1#13"/>
    <dgm:cxn modelId="{0E7F6C98-36C1-45C0-8AA8-2CE5748E0AD5}" type="presParOf" srcId="{ACC2AE7E-59B9-49A0-BAB4-22D68AC176E7}" destId="{8D3B3D27-C574-4E85-BC78-E99F417FEEDB}" srcOrd="11" destOrd="0" presId="urn:microsoft.com/office/officeart/2005/8/layout/list1#13"/>
    <dgm:cxn modelId="{E75EB3D6-AE0D-4C34-ABA0-ADB428B61B88}" type="presParOf" srcId="{ACC2AE7E-59B9-49A0-BAB4-22D68AC176E7}" destId="{3A9CAEF6-FFDF-430A-A005-8728B4BFCD0C}" srcOrd="12" destOrd="0" presId="urn:microsoft.com/office/officeart/2005/8/layout/list1#13"/>
    <dgm:cxn modelId="{F7B5FE53-9D7D-445D-8169-021F870E6A93}" type="presParOf" srcId="{3A9CAEF6-FFDF-430A-A005-8728B4BFCD0C}" destId="{818CC7FD-FD66-432F-A406-41DC7CAE93F0}" srcOrd="0" destOrd="0" presId="urn:microsoft.com/office/officeart/2005/8/layout/list1#13"/>
    <dgm:cxn modelId="{6AAF2A00-050F-42C9-AEEE-B55339097095}" type="presParOf" srcId="{3A9CAEF6-FFDF-430A-A005-8728B4BFCD0C}" destId="{86F01D77-AF58-4F11-B068-07FCCCA28177}" srcOrd="1" destOrd="0" presId="urn:microsoft.com/office/officeart/2005/8/layout/list1#13"/>
    <dgm:cxn modelId="{DF813E5B-725E-4A31-8460-8D00BFA0468F}" type="presParOf" srcId="{ACC2AE7E-59B9-49A0-BAB4-22D68AC176E7}" destId="{2447C150-AF8D-41C9-BB4C-E4FA97EE4298}" srcOrd="13" destOrd="0" presId="urn:microsoft.com/office/officeart/2005/8/layout/list1#13"/>
    <dgm:cxn modelId="{9A56A084-6AB0-4A21-AF1C-672F575F63DA}" type="presParOf" srcId="{ACC2AE7E-59B9-49A0-BAB4-22D68AC176E7}" destId="{B428B3ED-E28C-4C28-8B71-AD1709E71E95}" srcOrd="14" destOrd="0" presId="urn:microsoft.com/office/officeart/2005/8/layout/list1#1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36999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41799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2.10.1 Defining lists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70620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44199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2451115"/>
              <a:satOff val="-3409"/>
              <a:lumOff val="-1307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48999"/>
          <a:ext cx="6725877" cy="590400"/>
        </a:xfrm>
        <a:prstGeom prst="roundRect">
          <a:avLst/>
        </a:prstGeom>
        <a:solidFill>
          <a:srgbClr val="4472C4">
            <a:hueOff val="-2451115"/>
            <a:satOff val="-3409"/>
            <a:lumOff val="-1307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2.10.2 Slicing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977820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51399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4902230"/>
              <a:satOff val="-6819"/>
              <a:lumOff val="-2615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56199"/>
          <a:ext cx="6725877" cy="590400"/>
        </a:xfrm>
        <a:prstGeom prst="roundRect">
          <a:avLst/>
        </a:prstGeom>
        <a:solidFill>
          <a:srgbClr val="4472C4">
            <a:hueOff val="-4902230"/>
            <a:satOff val="-6819"/>
            <a:lumOff val="-2615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2.10.3 Reversing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1885020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58599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63399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2.10.4 Type conversion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2792220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36999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41799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2.10.5 the extend and append operator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70620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44199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2451115"/>
              <a:satOff val="-3409"/>
              <a:lumOff val="-1307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48999"/>
          <a:ext cx="6725877" cy="590400"/>
        </a:xfrm>
        <a:prstGeom prst="roundRect">
          <a:avLst/>
        </a:prstGeom>
        <a:solidFill>
          <a:srgbClr val="4472C4">
            <a:hueOff val="-2451115"/>
            <a:satOff val="-3409"/>
            <a:lumOff val="-1307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2.10.6 List derivation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977820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51399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4902230"/>
              <a:satOff val="-6819"/>
              <a:lumOff val="-2615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56199"/>
          <a:ext cx="6725877" cy="590400"/>
        </a:xfrm>
        <a:prstGeom prst="roundRect">
          <a:avLst/>
        </a:prstGeom>
        <a:solidFill>
          <a:srgbClr val="4472C4">
            <a:hueOff val="-4902230"/>
            <a:satOff val="-6819"/>
            <a:lumOff val="-2615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2.10.7 Insertion and deletion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1885020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58599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63399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2.10.8 Basic functions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2792220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3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13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008523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5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 Data  Science 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1472608" y="4077619"/>
            <a:ext cx="4561369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  <a:endParaRPr lang="en-US" altLang="zh-CN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7293141" y="1380565"/>
            <a:ext cx="3054017" cy="40968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myList1[2:]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[23, 24, 25, 26, 27, 28, 29]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27" name="文本框 2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myList1[:-1]</a:t>
              </a:r>
              <a:endParaRPr lang="zh-CN" altLang="zh-CN" sz="24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28]</a:t>
              </a:r>
            </a:p>
          </p:txBody>
        </p:sp>
      </p:grpSp>
      <p:sp>
        <p:nvSpPr>
          <p:cNvPr id="19" name="文本占位符 156">
            <a:extLst>
              <a:ext uri="{FF2B5EF4-FFF2-40B4-BE49-F238E27FC236}">
                <a16:creationId xmlns:a16="http://schemas.microsoft.com/office/drawing/2014/main" id="{5CEFB26D-D9D5-6945-B5B3-89F5F575D1B2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▼ </a:t>
            </a:r>
            <a:r>
              <a:rPr lang="en" altLang="zh-CN" kern="0"/>
              <a:t>Chapter</a:t>
            </a:r>
            <a:r>
              <a:rPr lang="zh-CN" altLang="en-US" kern="0"/>
              <a:t> </a:t>
            </a:r>
            <a:r>
              <a:rPr lang="en-US" altLang="zh-CN" kern="0"/>
              <a:t>2</a:t>
            </a:r>
            <a:r>
              <a:rPr lang="en" altLang="zh-CN" kern="0"/>
              <a:t> Basic Python Programming for Data Science</a:t>
            </a:r>
            <a:endParaRPr lang="zh-CN" altLang="en-US" kern="0" dirty="0"/>
          </a:p>
        </p:txBody>
      </p:sp>
      <p:sp>
        <p:nvSpPr>
          <p:cNvPr id="20" name="文本占位符 156">
            <a:extLst>
              <a:ext uri="{FF2B5EF4-FFF2-40B4-BE49-F238E27FC236}">
                <a16:creationId xmlns:a16="http://schemas.microsoft.com/office/drawing/2014/main" id="{E2B8A38D-B8B2-354E-8A2A-387B5A356923}"/>
              </a:ext>
            </a:extLst>
          </p:cNvPr>
          <p:cNvSpPr txBox="1">
            <a:spLocks/>
          </p:cNvSpPr>
          <p:nvPr/>
        </p:nvSpPr>
        <p:spPr bwMode="auto">
          <a:xfrm>
            <a:off x="5429245" y="0"/>
            <a:ext cx="2346266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" altLang="zh-CN" kern="0"/>
              <a:t>2.10 Lists</a:t>
            </a:r>
            <a:endParaRPr lang="zh-CN" altLang="en-US" kern="0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097A37E6-8FD0-F04B-8DDB-EE911525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2.10.2 Slicing</a:t>
            </a:r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28, 29]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myList1[::-1] 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[29, 28, 27, 26, 25, 24, 23, 22, 21]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</a:t>
              </a:r>
              <a:endParaRPr lang="zh-CN" altLang="zh-CN" sz="2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28, 29]</a:t>
              </a:r>
            </a:p>
          </p:txBody>
        </p:sp>
      </p:grpSp>
      <p:sp>
        <p:nvSpPr>
          <p:cNvPr id="26" name="文本占位符 156">
            <a:extLst>
              <a:ext uri="{FF2B5EF4-FFF2-40B4-BE49-F238E27FC236}">
                <a16:creationId xmlns:a16="http://schemas.microsoft.com/office/drawing/2014/main" id="{B06C7D5B-8C79-E547-81B7-92271BCA46C6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▼ </a:t>
            </a:r>
            <a:r>
              <a:rPr lang="en" altLang="zh-CN" kern="0"/>
              <a:t>Chapter</a:t>
            </a:r>
            <a:r>
              <a:rPr lang="zh-CN" altLang="en-US" kern="0"/>
              <a:t> </a:t>
            </a:r>
            <a:r>
              <a:rPr lang="en-US" altLang="zh-CN" kern="0"/>
              <a:t>2</a:t>
            </a:r>
            <a:r>
              <a:rPr lang="en" altLang="zh-CN" kern="0"/>
              <a:t> Basic Python Programming for Data Science</a:t>
            </a:r>
            <a:endParaRPr lang="zh-CN" altLang="en-US" kern="0" dirty="0"/>
          </a:p>
        </p:txBody>
      </p:sp>
      <p:sp>
        <p:nvSpPr>
          <p:cNvPr id="27" name="文本占位符 156">
            <a:extLst>
              <a:ext uri="{FF2B5EF4-FFF2-40B4-BE49-F238E27FC236}">
                <a16:creationId xmlns:a16="http://schemas.microsoft.com/office/drawing/2014/main" id="{F8E2E6B4-084E-B144-BB82-7658285F0561}"/>
              </a:ext>
            </a:extLst>
          </p:cNvPr>
          <p:cNvSpPr txBox="1">
            <a:spLocks/>
          </p:cNvSpPr>
          <p:nvPr/>
        </p:nvSpPr>
        <p:spPr bwMode="auto">
          <a:xfrm>
            <a:off x="5429245" y="0"/>
            <a:ext cx="2346266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" altLang="zh-CN" kern="0"/>
              <a:t>2.10 Lists</a:t>
            </a:r>
            <a:endParaRPr lang="zh-CN" altLang="en-US" kern="0" dirty="0"/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E03D5ABD-67BE-2C4A-BFB7-553CFF7D7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2.10.3 Reversing</a:t>
            </a:r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myList1[:-1]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reversed(myList1)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list_reverseiterator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at 0x1eba97dfac8&gt;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list(reversed(myList1))</a:t>
              </a:r>
              <a:endParaRPr lang="zh-CN" altLang="zh-CN" sz="2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[29, 28, 27, 26, 25, 24, 23, 22, 21]</a:t>
              </a:r>
            </a:p>
          </p:txBody>
        </p:sp>
      </p:grpSp>
      <p:sp>
        <p:nvSpPr>
          <p:cNvPr id="26" name="文本占位符 156">
            <a:extLst>
              <a:ext uri="{FF2B5EF4-FFF2-40B4-BE49-F238E27FC236}">
                <a16:creationId xmlns:a16="http://schemas.microsoft.com/office/drawing/2014/main" id="{C36A7EFA-0397-8C44-A8FA-BBEDFE5CB0D0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▼ </a:t>
            </a:r>
            <a:r>
              <a:rPr lang="en" altLang="zh-CN" kern="0"/>
              <a:t>Chapter</a:t>
            </a:r>
            <a:r>
              <a:rPr lang="zh-CN" altLang="en-US" kern="0"/>
              <a:t> </a:t>
            </a:r>
            <a:r>
              <a:rPr lang="en-US" altLang="zh-CN" kern="0"/>
              <a:t>2</a:t>
            </a:r>
            <a:r>
              <a:rPr lang="en" altLang="zh-CN" kern="0"/>
              <a:t> Basic Python Programming for Data Science</a:t>
            </a:r>
            <a:endParaRPr lang="zh-CN" altLang="en-US" kern="0" dirty="0"/>
          </a:p>
        </p:txBody>
      </p:sp>
      <p:sp>
        <p:nvSpPr>
          <p:cNvPr id="27" name="文本占位符 156">
            <a:extLst>
              <a:ext uri="{FF2B5EF4-FFF2-40B4-BE49-F238E27FC236}">
                <a16:creationId xmlns:a16="http://schemas.microsoft.com/office/drawing/2014/main" id="{E0365C25-4430-124D-A501-09F1B6C3F60B}"/>
              </a:ext>
            </a:extLst>
          </p:cNvPr>
          <p:cNvSpPr txBox="1">
            <a:spLocks/>
          </p:cNvSpPr>
          <p:nvPr/>
        </p:nvSpPr>
        <p:spPr bwMode="auto">
          <a:xfrm>
            <a:off x="5429245" y="0"/>
            <a:ext cx="2346266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" altLang="zh-CN" kern="0"/>
              <a:t>2.10 Lists</a:t>
            </a:r>
            <a:endParaRPr lang="zh-CN" altLang="en-US" kern="0" dirty="0"/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3BD7602A-AEEF-FD4A-B33F-8FD4ADDE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2.10.3 Reversing</a:t>
            </a:r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28, 29]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7" name="文本框 26"/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myList1.reverse()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[29, 28, 27, 26, 25, 24, 23, 22, 21]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文本占位符 156">
            <a:extLst>
              <a:ext uri="{FF2B5EF4-FFF2-40B4-BE49-F238E27FC236}">
                <a16:creationId xmlns:a16="http://schemas.microsoft.com/office/drawing/2014/main" id="{07C9B32C-5FCA-EF46-A871-0747D2BB54BC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▼ </a:t>
            </a:r>
            <a:r>
              <a:rPr lang="en" altLang="zh-CN" kern="0"/>
              <a:t>Chapter</a:t>
            </a:r>
            <a:r>
              <a:rPr lang="zh-CN" altLang="en-US" kern="0"/>
              <a:t> </a:t>
            </a:r>
            <a:r>
              <a:rPr lang="en-US" altLang="zh-CN" kern="0"/>
              <a:t>2</a:t>
            </a:r>
            <a:r>
              <a:rPr lang="en" altLang="zh-CN" kern="0"/>
              <a:t> Basic Python Programming for Data Science</a:t>
            </a:r>
            <a:endParaRPr lang="zh-CN" altLang="en-US" kern="0" dirty="0"/>
          </a:p>
        </p:txBody>
      </p:sp>
      <p:sp>
        <p:nvSpPr>
          <p:cNvPr id="20" name="文本占位符 156">
            <a:extLst>
              <a:ext uri="{FF2B5EF4-FFF2-40B4-BE49-F238E27FC236}">
                <a16:creationId xmlns:a16="http://schemas.microsoft.com/office/drawing/2014/main" id="{27353965-8B93-2641-A050-DDB9C3E81ED9}"/>
              </a:ext>
            </a:extLst>
          </p:cNvPr>
          <p:cNvSpPr txBox="1">
            <a:spLocks/>
          </p:cNvSpPr>
          <p:nvPr/>
        </p:nvSpPr>
        <p:spPr bwMode="auto">
          <a:xfrm>
            <a:off x="5429245" y="0"/>
            <a:ext cx="2346266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" altLang="zh-CN" kern="0"/>
              <a:t>2.10 Lists</a:t>
            </a:r>
            <a:endParaRPr lang="zh-CN" altLang="en-US" kern="0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BE3C5578-3A2F-5044-B42E-610466F5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2.10.3 Reversing</a:t>
            </a:r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chaolemen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['c', 'h', 'a', 'o', 'l', 'e', 'm', 'e', 'n']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文本占位符 156">
            <a:extLst>
              <a:ext uri="{FF2B5EF4-FFF2-40B4-BE49-F238E27FC236}">
                <a16:creationId xmlns:a16="http://schemas.microsoft.com/office/drawing/2014/main" id="{9418E886-3B10-FE4C-977D-650CD994874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▼ </a:t>
            </a:r>
            <a:r>
              <a:rPr lang="en" altLang="zh-CN" kern="0"/>
              <a:t>Chapter</a:t>
            </a:r>
            <a:r>
              <a:rPr lang="zh-CN" altLang="en-US" kern="0"/>
              <a:t> </a:t>
            </a:r>
            <a:r>
              <a:rPr lang="en-US" altLang="zh-CN" kern="0"/>
              <a:t>2</a:t>
            </a:r>
            <a:r>
              <a:rPr lang="en" altLang="zh-CN" kern="0"/>
              <a:t> Basic Python Programming for Data Science</a:t>
            </a:r>
            <a:endParaRPr lang="zh-CN" altLang="en-US" kern="0" dirty="0"/>
          </a:p>
        </p:txBody>
      </p:sp>
      <p:sp>
        <p:nvSpPr>
          <p:cNvPr id="17" name="文本占位符 156">
            <a:extLst>
              <a:ext uri="{FF2B5EF4-FFF2-40B4-BE49-F238E27FC236}">
                <a16:creationId xmlns:a16="http://schemas.microsoft.com/office/drawing/2014/main" id="{6FEF14AA-B80D-4143-8AC6-739EEF70F8F7}"/>
              </a:ext>
            </a:extLst>
          </p:cNvPr>
          <p:cNvSpPr txBox="1">
            <a:spLocks/>
          </p:cNvSpPr>
          <p:nvPr/>
        </p:nvSpPr>
        <p:spPr bwMode="auto">
          <a:xfrm>
            <a:off x="5429245" y="0"/>
            <a:ext cx="2346266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" altLang="zh-CN" kern="0"/>
              <a:t>2.10 Lists</a:t>
            </a:r>
            <a:endParaRPr lang="zh-CN" altLang="en-US" kern="0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D1C12D9E-08CB-384F-847C-28C91EA3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2.10.4 Type conversion</a:t>
            </a:r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19775" y="1696808"/>
            <a:ext cx="9116770" cy="2308256"/>
            <a:chOff x="1019775" y="1696808"/>
            <a:chExt cx="9116770" cy="2308256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35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fi-FI" altLang="zh-CN" sz="2400" b="1" dirty="0">
                  <a:solidFill>
                    <a:schemeClr val="tx1"/>
                  </a:solidFill>
                </a:rPr>
                <a:t>myList1 = [21,22,23,24,25,26,27,28,29]</a:t>
              </a:r>
            </a:p>
            <a:p>
              <a:pPr lvl="0"/>
              <a:r>
                <a:rPr lang="fi-FI" altLang="zh-CN" sz="2400" b="1" dirty="0">
                  <a:solidFill>
                    <a:schemeClr val="tx1"/>
                  </a:solidFill>
                </a:rPr>
                <a:t>myList2=myList1</a:t>
              </a:r>
            </a:p>
            <a:p>
              <a:pPr lvl="0"/>
              <a:r>
                <a:rPr lang="fi-FI" altLang="zh-CN" sz="2400" b="1" dirty="0">
                  <a:solidFill>
                    <a:schemeClr val="tx1"/>
                  </a:solidFill>
                </a:rPr>
                <a:t>myList1 + myList2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87890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28, 29, 21, 22, 23, 24, 25, 26, 27, 28, 29]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5" y="4103775"/>
            <a:ext cx="9116770" cy="2349561"/>
            <a:chOff x="1019775" y="4365104"/>
            <a:chExt cx="9116770" cy="2349561"/>
          </a:xfrm>
        </p:grpSpPr>
        <p:sp>
          <p:nvSpPr>
            <p:cNvPr id="16" name="文本框 15"/>
            <p:cNvSpPr txBox="1"/>
            <p:nvPr/>
          </p:nvSpPr>
          <p:spPr>
            <a:xfrm>
              <a:off x="1019775" y="4422305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144334" y="4365104"/>
              <a:ext cx="7992211" cy="1592459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myList1 = [21,22,23,24,25,26,27,28,29]</a:t>
              </a: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myList2=myList1</a:t>
              </a: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myList1.extend(myList2)</a:t>
              </a: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myList1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19775" y="5957564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035984" y="6123793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28, 29, 21, 22, 23, 24, 25, 26, 27, 28, 29]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占位符 156">
            <a:extLst>
              <a:ext uri="{FF2B5EF4-FFF2-40B4-BE49-F238E27FC236}">
                <a16:creationId xmlns:a16="http://schemas.microsoft.com/office/drawing/2014/main" id="{B5679C18-FDB5-5D41-A02E-570338FC458F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▼ </a:t>
            </a:r>
            <a:r>
              <a:rPr lang="en" altLang="zh-CN" kern="0"/>
              <a:t>Chapter</a:t>
            </a:r>
            <a:r>
              <a:rPr lang="zh-CN" altLang="en-US" kern="0"/>
              <a:t> </a:t>
            </a:r>
            <a:r>
              <a:rPr lang="en-US" altLang="zh-CN" kern="0"/>
              <a:t>2</a:t>
            </a:r>
            <a:r>
              <a:rPr lang="en" altLang="zh-CN" kern="0"/>
              <a:t> Basic Python Programming for Data Science</a:t>
            </a:r>
            <a:endParaRPr lang="zh-CN" altLang="en-US" kern="0" dirty="0"/>
          </a:p>
        </p:txBody>
      </p:sp>
      <p:sp>
        <p:nvSpPr>
          <p:cNvPr id="21" name="文本占位符 156">
            <a:extLst>
              <a:ext uri="{FF2B5EF4-FFF2-40B4-BE49-F238E27FC236}">
                <a16:creationId xmlns:a16="http://schemas.microsoft.com/office/drawing/2014/main" id="{9D5495B3-4A92-1C43-AC8E-1021187A0C3E}"/>
              </a:ext>
            </a:extLst>
          </p:cNvPr>
          <p:cNvSpPr txBox="1">
            <a:spLocks/>
          </p:cNvSpPr>
          <p:nvPr/>
        </p:nvSpPr>
        <p:spPr bwMode="auto">
          <a:xfrm>
            <a:off x="5429245" y="0"/>
            <a:ext cx="2346266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" altLang="zh-CN" kern="0"/>
              <a:t>2.10 Lists</a:t>
            </a:r>
            <a:endParaRPr lang="zh-CN" altLang="en-US" kern="0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FF8569E1-32EE-4A49-B71C-462B17DD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2.10.5 the extend and append operator</a:t>
            </a:r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19775" y="1696808"/>
            <a:ext cx="9116770" cy="2092232"/>
            <a:chOff x="1019775" y="1696808"/>
            <a:chExt cx="9116770" cy="2092232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35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myList1.append(myList2)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93610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28, 29, 21, 22, 23, 24, 25, 26, 27, 28, 29, [...]]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16" name="文本框 15"/>
            <p:cNvSpPr txBox="1"/>
            <p:nvPr/>
          </p:nvSpPr>
          <p:spPr>
            <a:xfrm>
              <a:off x="1019775" y="460042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 = [1,2,3,4,5,6,7,8,9]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myList3 = [11,12,13,14,15,16,17,18,19]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+ j 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, j in zip(myList1, myList3)]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19775" y="5991671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[12, 14, 16, 18, 20, 22, 24, 26, 28]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占位符 156">
            <a:extLst>
              <a:ext uri="{FF2B5EF4-FFF2-40B4-BE49-F238E27FC236}">
                <a16:creationId xmlns:a16="http://schemas.microsoft.com/office/drawing/2014/main" id="{4DFCD696-3181-5C4F-9C7E-32277F919D69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▼ </a:t>
            </a:r>
            <a:r>
              <a:rPr lang="en" altLang="zh-CN" kern="0"/>
              <a:t>Chapter</a:t>
            </a:r>
            <a:r>
              <a:rPr lang="zh-CN" altLang="en-US" kern="0"/>
              <a:t> </a:t>
            </a:r>
            <a:r>
              <a:rPr lang="en-US" altLang="zh-CN" kern="0"/>
              <a:t>2</a:t>
            </a:r>
            <a:r>
              <a:rPr lang="en" altLang="zh-CN" kern="0"/>
              <a:t> Basic Python Programming for Data Science</a:t>
            </a:r>
            <a:endParaRPr lang="zh-CN" altLang="en-US" kern="0" dirty="0"/>
          </a:p>
        </p:txBody>
      </p:sp>
      <p:sp>
        <p:nvSpPr>
          <p:cNvPr id="21" name="文本占位符 156">
            <a:extLst>
              <a:ext uri="{FF2B5EF4-FFF2-40B4-BE49-F238E27FC236}">
                <a16:creationId xmlns:a16="http://schemas.microsoft.com/office/drawing/2014/main" id="{638AB9CF-A0FF-9F45-9A31-FF12D5190F2A}"/>
              </a:ext>
            </a:extLst>
          </p:cNvPr>
          <p:cNvSpPr txBox="1">
            <a:spLocks/>
          </p:cNvSpPr>
          <p:nvPr/>
        </p:nvSpPr>
        <p:spPr bwMode="auto">
          <a:xfrm>
            <a:off x="5429245" y="0"/>
            <a:ext cx="2346266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" altLang="zh-CN" kern="0"/>
              <a:t>2.10 Lists</a:t>
            </a:r>
            <a:endParaRPr lang="zh-CN" altLang="en-US" kern="0" dirty="0"/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19B68EA8-34D7-654B-85D7-FA08A1DA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2.10.5 the extend and append operator</a:t>
            </a:r>
          </a:p>
        </p:txBody>
      </p: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[2 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range(20)]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[2, 2, 2, 2, 2, 2, 2, 2, 2, 2, 2, 2, 2, 2, 2, 2, 2, 2, 2, 2]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401422" cy="1425146"/>
            <a:chOff x="975335" y="2003854"/>
            <a:chExt cx="9401422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range(1, 21)]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8276863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[1, 2, 3, 4, 5, 6, 7, 8, 9, 10, 11, 12, 13, 14, 15, 16, 17, 18, 19, 20]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range(1, 21, 2)]</a:t>
              </a:r>
              <a:endParaRPr lang="zh-CN" altLang="zh-CN" sz="2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[1, 3, 5, 7, 9, 11, 13, 15, 17, 19]</a:t>
              </a:r>
            </a:p>
          </p:txBody>
        </p:sp>
      </p:grpSp>
      <p:sp>
        <p:nvSpPr>
          <p:cNvPr id="26" name="文本占位符 156">
            <a:extLst>
              <a:ext uri="{FF2B5EF4-FFF2-40B4-BE49-F238E27FC236}">
                <a16:creationId xmlns:a16="http://schemas.microsoft.com/office/drawing/2014/main" id="{BF9CFA5F-C36D-6749-9AF9-735CCFC2672A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▼ </a:t>
            </a:r>
            <a:r>
              <a:rPr lang="en" altLang="zh-CN" kern="0"/>
              <a:t>Chapter</a:t>
            </a:r>
            <a:r>
              <a:rPr lang="zh-CN" altLang="en-US" kern="0"/>
              <a:t> </a:t>
            </a:r>
            <a:r>
              <a:rPr lang="en-US" altLang="zh-CN" kern="0"/>
              <a:t>2</a:t>
            </a:r>
            <a:r>
              <a:rPr lang="en" altLang="zh-CN" kern="0"/>
              <a:t> Basic Python Programming for Data Science</a:t>
            </a:r>
            <a:endParaRPr lang="zh-CN" altLang="en-US" kern="0" dirty="0"/>
          </a:p>
        </p:txBody>
      </p:sp>
      <p:sp>
        <p:nvSpPr>
          <p:cNvPr id="27" name="文本占位符 156">
            <a:extLst>
              <a:ext uri="{FF2B5EF4-FFF2-40B4-BE49-F238E27FC236}">
                <a16:creationId xmlns:a16="http://schemas.microsoft.com/office/drawing/2014/main" id="{9A7BBC01-B55C-4B4B-A8F8-FFB847BD6616}"/>
              </a:ext>
            </a:extLst>
          </p:cNvPr>
          <p:cNvSpPr txBox="1">
            <a:spLocks/>
          </p:cNvSpPr>
          <p:nvPr/>
        </p:nvSpPr>
        <p:spPr bwMode="auto">
          <a:xfrm>
            <a:off x="5429245" y="0"/>
            <a:ext cx="2346266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" altLang="zh-CN" kern="0"/>
              <a:t>2.10 Lists</a:t>
            </a:r>
            <a:endParaRPr lang="zh-CN" altLang="en-US" kern="0" dirty="0"/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A950C6AA-972F-744A-B9BB-4A475483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2.10.6 List derivation</a:t>
            </a:r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range(10)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range(0, 10)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401422" cy="1425146"/>
            <a:chOff x="975335" y="2003854"/>
            <a:chExt cx="9401422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list(range(0,10,2))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8276863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[0, 2, 4, 6, 8]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[type(item) for item in [True,"1",1,1.0]]</a:t>
              </a:r>
              <a:endParaRPr lang="zh-CN" altLang="zh-CN" sz="2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[bool, str, int, float]</a:t>
              </a:r>
            </a:p>
          </p:txBody>
        </p:sp>
      </p:grpSp>
      <p:sp>
        <p:nvSpPr>
          <p:cNvPr id="26" name="文本占位符 156">
            <a:extLst>
              <a:ext uri="{FF2B5EF4-FFF2-40B4-BE49-F238E27FC236}">
                <a16:creationId xmlns:a16="http://schemas.microsoft.com/office/drawing/2014/main" id="{2AAB091F-4EBB-6748-B6AF-AD083306CABC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▼ </a:t>
            </a:r>
            <a:r>
              <a:rPr lang="en" altLang="zh-CN" kern="0"/>
              <a:t>Chapter</a:t>
            </a:r>
            <a:r>
              <a:rPr lang="zh-CN" altLang="en-US" kern="0"/>
              <a:t> </a:t>
            </a:r>
            <a:r>
              <a:rPr lang="en-US" altLang="zh-CN" kern="0"/>
              <a:t>2</a:t>
            </a:r>
            <a:r>
              <a:rPr lang="en" altLang="zh-CN" kern="0"/>
              <a:t> Basic Python Programming for Data Science</a:t>
            </a:r>
            <a:endParaRPr lang="zh-CN" altLang="en-US" kern="0" dirty="0"/>
          </a:p>
        </p:txBody>
      </p:sp>
      <p:sp>
        <p:nvSpPr>
          <p:cNvPr id="27" name="文本占位符 156">
            <a:extLst>
              <a:ext uri="{FF2B5EF4-FFF2-40B4-BE49-F238E27FC236}">
                <a16:creationId xmlns:a16="http://schemas.microsoft.com/office/drawing/2014/main" id="{2F81266C-6029-8D40-B74C-9ED816DCFCD9}"/>
              </a:ext>
            </a:extLst>
          </p:cNvPr>
          <p:cNvSpPr txBox="1">
            <a:spLocks/>
          </p:cNvSpPr>
          <p:nvPr/>
        </p:nvSpPr>
        <p:spPr bwMode="auto">
          <a:xfrm>
            <a:off x="5429245" y="0"/>
            <a:ext cx="2346266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" altLang="zh-CN" kern="0"/>
              <a:t>2.10 Lists</a:t>
            </a:r>
            <a:endParaRPr lang="zh-CN" altLang="en-US" kern="0" dirty="0"/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7B78C99B-ABC6-AF41-AF6C-3A58C406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2.10.6 List derivation</a:t>
            </a:r>
          </a:p>
        </p:txBody>
      </p: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print([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ord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 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['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朝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', '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乐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', '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门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']])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[26397, 20048, 38376]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401422" cy="2867672"/>
            <a:chOff x="975335" y="2003854"/>
            <a:chExt cx="9401422" cy="2867672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["input/%d.txt" % i + "dd%d" % i for i in range(5)]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8276863" cy="203339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['input/0.txtdd0',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'input/1.txtdd1',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'input/2.txtdd2',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'input/3.txtdd3',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'input/4.txtdd4']</a:t>
              </a:r>
            </a:p>
          </p:txBody>
        </p:sp>
      </p:grpSp>
      <p:sp>
        <p:nvSpPr>
          <p:cNvPr id="21" name="文本占位符 156">
            <a:extLst>
              <a:ext uri="{FF2B5EF4-FFF2-40B4-BE49-F238E27FC236}">
                <a16:creationId xmlns:a16="http://schemas.microsoft.com/office/drawing/2014/main" id="{67F3A2F6-4B7C-474C-8F8C-DFB64DF480F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▼ </a:t>
            </a:r>
            <a:r>
              <a:rPr lang="en" altLang="zh-CN" kern="0"/>
              <a:t>Chapter</a:t>
            </a:r>
            <a:r>
              <a:rPr lang="zh-CN" altLang="en-US" kern="0"/>
              <a:t> </a:t>
            </a:r>
            <a:r>
              <a:rPr lang="en-US" altLang="zh-CN" kern="0"/>
              <a:t>2</a:t>
            </a:r>
            <a:r>
              <a:rPr lang="en" altLang="zh-CN" kern="0"/>
              <a:t> Basic Python Programming for Data Science</a:t>
            </a:r>
            <a:endParaRPr lang="zh-CN" altLang="en-US" kern="0" dirty="0"/>
          </a:p>
        </p:txBody>
      </p:sp>
      <p:sp>
        <p:nvSpPr>
          <p:cNvPr id="22" name="文本占位符 156">
            <a:extLst>
              <a:ext uri="{FF2B5EF4-FFF2-40B4-BE49-F238E27FC236}">
                <a16:creationId xmlns:a16="http://schemas.microsoft.com/office/drawing/2014/main" id="{5E2E4FB7-1847-534C-BD91-94D162E2DB03}"/>
              </a:ext>
            </a:extLst>
          </p:cNvPr>
          <p:cNvSpPr txBox="1">
            <a:spLocks/>
          </p:cNvSpPr>
          <p:nvPr/>
        </p:nvSpPr>
        <p:spPr bwMode="auto">
          <a:xfrm>
            <a:off x="5429245" y="0"/>
            <a:ext cx="2346266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" altLang="zh-CN" kern="0"/>
              <a:t>2.10 Lists</a:t>
            </a:r>
            <a:endParaRPr lang="zh-CN" altLang="en-US" kern="0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C5DBB62D-F6BA-664E-8B97-E3C0FF07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2.10.6 List derivation</a:t>
            </a: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9F79D4CB-EF86-FA40-92E3-547CC2FB95D8}"/>
              </a:ext>
            </a:extLst>
          </p:cNvPr>
          <p:cNvSpPr txBox="1">
            <a:spLocks/>
          </p:cNvSpPr>
          <p:nvPr/>
        </p:nvSpPr>
        <p:spPr bwMode="auto">
          <a:xfrm>
            <a:off x="3815315" y="4055061"/>
            <a:ext cx="4561369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Borjigin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chaolemen@ruc.edu.cn</a:t>
            </a:r>
            <a:endParaRPr lang="en-US" altLang="zh-CN" kern="0" dirty="0">
              <a:solidFill>
                <a:schemeClr val="tx1">
                  <a:lumMod val="95000"/>
                  <a:lumOff val="5000"/>
                </a:schemeClr>
              </a:solidFill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7" name="标题 10">
            <a:extLst>
              <a:ext uri="{FF2B5EF4-FFF2-40B4-BE49-F238E27FC236}">
                <a16:creationId xmlns:a16="http://schemas.microsoft.com/office/drawing/2014/main" id="{59521F76-B186-154C-ABE0-19223DAA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11593288" cy="1181953"/>
          </a:xfrm>
        </p:spPr>
        <p:txBody>
          <a:bodyPr/>
          <a:lstStyle/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2.10 Lists</a:t>
            </a:r>
          </a:p>
        </p:txBody>
      </p:sp>
      <p:sp>
        <p:nvSpPr>
          <p:cNvPr id="8" name="文本占位符 156">
            <a:extLst>
              <a:ext uri="{FF2B5EF4-FFF2-40B4-BE49-F238E27FC236}">
                <a16:creationId xmlns:a16="http://schemas.microsoft.com/office/drawing/2014/main" id="{F21DBAA8-F4BC-DC4E-A237-0797DEA4D984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DBD53221-C9A4-894A-B0DE-FDC41B0DC92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466955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2.10 Lists</a:t>
            </a:r>
          </a:p>
          <a:p>
            <a:pPr lvl="0"/>
            <a:endParaRPr lang="en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2889"/>
      </p:ext>
    </p:extLst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19775" y="1696809"/>
            <a:ext cx="9116770" cy="2873510"/>
            <a:chOff x="975335" y="2003854"/>
            <a:chExt cx="9116770" cy="287351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["input/%d.txt"%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+ "_%d" %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range(5)]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7"/>
              <a:ext cx="7992211" cy="203923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['input/0.txt_0',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'input/1.txt_1',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'input/2.txt_2',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'input/3.txt_3',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'input/4.txt_4']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文本占位符 156">
            <a:extLst>
              <a:ext uri="{FF2B5EF4-FFF2-40B4-BE49-F238E27FC236}">
                <a16:creationId xmlns:a16="http://schemas.microsoft.com/office/drawing/2014/main" id="{706CC746-55CA-3D4B-B1EA-B2102BCED651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▼ </a:t>
            </a:r>
            <a:r>
              <a:rPr lang="en" altLang="zh-CN" kern="0"/>
              <a:t>Chapter</a:t>
            </a:r>
            <a:r>
              <a:rPr lang="zh-CN" altLang="en-US" kern="0"/>
              <a:t> </a:t>
            </a:r>
            <a:r>
              <a:rPr lang="en-US" altLang="zh-CN" kern="0"/>
              <a:t>2</a:t>
            </a:r>
            <a:r>
              <a:rPr lang="en" altLang="zh-CN" kern="0"/>
              <a:t> Basic Python Programming for Data Science</a:t>
            </a:r>
            <a:endParaRPr lang="zh-CN" altLang="en-US" kern="0" dirty="0"/>
          </a:p>
        </p:txBody>
      </p:sp>
      <p:sp>
        <p:nvSpPr>
          <p:cNvPr id="17" name="文本占位符 156">
            <a:extLst>
              <a:ext uri="{FF2B5EF4-FFF2-40B4-BE49-F238E27FC236}">
                <a16:creationId xmlns:a16="http://schemas.microsoft.com/office/drawing/2014/main" id="{4BD53C9D-04D7-034A-9D45-DCCC4CE9FFEE}"/>
              </a:ext>
            </a:extLst>
          </p:cNvPr>
          <p:cNvSpPr txBox="1">
            <a:spLocks/>
          </p:cNvSpPr>
          <p:nvPr/>
        </p:nvSpPr>
        <p:spPr bwMode="auto">
          <a:xfrm>
            <a:off x="5429245" y="0"/>
            <a:ext cx="2346266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" altLang="zh-CN" kern="0"/>
              <a:t>2.10 Lists</a:t>
            </a:r>
            <a:endParaRPr lang="zh-CN" altLang="en-US" kern="0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E9E25CCF-713A-FF47-853C-3E612059A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2.10.6 List derivation</a:t>
            </a:r>
          </a:p>
        </p:txBody>
      </p:sp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[10,10,11,12,13,14,15]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lst_1.insert(1, 8)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8, 10, 11, 12, 13, 14, 15]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26" name="文本框 25"/>
            <p:cNvSpPr txBox="1"/>
            <p:nvPr/>
          </p:nvSpPr>
          <p:spPr>
            <a:xfrm>
              <a:off x="1019775" y="4600428"/>
              <a:ext cx="1035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lst_1 = [10,10,11,12,13,14,15]</a:t>
              </a: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lst_1.pop(2)</a:t>
              </a: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10, 12, 13, 14, 15]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文本占位符 156">
            <a:extLst>
              <a:ext uri="{FF2B5EF4-FFF2-40B4-BE49-F238E27FC236}">
                <a16:creationId xmlns:a16="http://schemas.microsoft.com/office/drawing/2014/main" id="{0BCD629B-DD0D-7D4F-88CB-F2A7D2AF863E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▼ </a:t>
            </a:r>
            <a:r>
              <a:rPr lang="en" altLang="zh-CN" kern="0"/>
              <a:t>Chapter</a:t>
            </a:r>
            <a:r>
              <a:rPr lang="zh-CN" altLang="en-US" kern="0"/>
              <a:t> </a:t>
            </a:r>
            <a:r>
              <a:rPr lang="en-US" altLang="zh-CN" kern="0"/>
              <a:t>2</a:t>
            </a:r>
            <a:r>
              <a:rPr lang="en" altLang="zh-CN" kern="0"/>
              <a:t> Basic Python Programming for Data Science</a:t>
            </a:r>
            <a:endParaRPr lang="zh-CN" altLang="en-US" kern="0" dirty="0"/>
          </a:p>
        </p:txBody>
      </p:sp>
      <p:sp>
        <p:nvSpPr>
          <p:cNvPr id="20" name="文本占位符 156">
            <a:extLst>
              <a:ext uri="{FF2B5EF4-FFF2-40B4-BE49-F238E27FC236}">
                <a16:creationId xmlns:a16="http://schemas.microsoft.com/office/drawing/2014/main" id="{5222DE30-451B-F74F-AC06-5B19E127B047}"/>
              </a:ext>
            </a:extLst>
          </p:cNvPr>
          <p:cNvSpPr txBox="1">
            <a:spLocks/>
          </p:cNvSpPr>
          <p:nvPr/>
        </p:nvSpPr>
        <p:spPr bwMode="auto">
          <a:xfrm>
            <a:off x="5429245" y="0"/>
            <a:ext cx="2346266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" altLang="zh-CN" kern="0"/>
              <a:t>2.10 Lists</a:t>
            </a:r>
            <a:endParaRPr lang="zh-CN" altLang="en-US" kern="0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64D2E4C2-7CA3-684B-9365-73A72ADC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2.10.7 Insertion and deletion</a:t>
            </a:r>
          </a:p>
        </p:txBody>
      </p:sp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lst_1 = [10,10,11,12,13,14,15]</a:t>
              </a: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del lst_1[2]</a:t>
              </a: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10, 12, 13, 14, 15]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19774" y="4543228"/>
            <a:ext cx="9116771" cy="1982116"/>
            <a:chOff x="1019774" y="4543228"/>
            <a:chExt cx="9116771" cy="1982116"/>
          </a:xfrm>
        </p:grpSpPr>
        <p:sp>
          <p:nvSpPr>
            <p:cNvPr id="26" name="文本框 25"/>
            <p:cNvSpPr txBox="1"/>
            <p:nvPr/>
          </p:nvSpPr>
          <p:spPr>
            <a:xfrm>
              <a:off x="1019774" y="460042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lst_1 = [10,10,11,12,13,14,15]</a:t>
              </a: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lst_1.remove(10)</a:t>
              </a: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19775" y="5991671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11, 12, 13, 14, 15]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文本占位符 156">
            <a:extLst>
              <a:ext uri="{FF2B5EF4-FFF2-40B4-BE49-F238E27FC236}">
                <a16:creationId xmlns:a16="http://schemas.microsoft.com/office/drawing/2014/main" id="{BEF5F52A-2EC8-CD42-B916-EC66979A4A69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▼ </a:t>
            </a:r>
            <a:r>
              <a:rPr lang="en" altLang="zh-CN" kern="0"/>
              <a:t>Chapter</a:t>
            </a:r>
            <a:r>
              <a:rPr lang="zh-CN" altLang="en-US" kern="0"/>
              <a:t> </a:t>
            </a:r>
            <a:r>
              <a:rPr lang="en-US" altLang="zh-CN" kern="0"/>
              <a:t>2</a:t>
            </a:r>
            <a:r>
              <a:rPr lang="en" altLang="zh-CN" kern="0"/>
              <a:t> Basic Python Programming for Data Science</a:t>
            </a:r>
            <a:endParaRPr lang="zh-CN" altLang="en-US" kern="0" dirty="0"/>
          </a:p>
        </p:txBody>
      </p:sp>
      <p:sp>
        <p:nvSpPr>
          <p:cNvPr id="20" name="文本占位符 156">
            <a:extLst>
              <a:ext uri="{FF2B5EF4-FFF2-40B4-BE49-F238E27FC236}">
                <a16:creationId xmlns:a16="http://schemas.microsoft.com/office/drawing/2014/main" id="{CA74F90A-0235-E448-896E-E3E020723CBD}"/>
              </a:ext>
            </a:extLst>
          </p:cNvPr>
          <p:cNvSpPr txBox="1">
            <a:spLocks/>
          </p:cNvSpPr>
          <p:nvPr/>
        </p:nvSpPr>
        <p:spPr bwMode="auto">
          <a:xfrm>
            <a:off x="5429245" y="0"/>
            <a:ext cx="2346266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" altLang="zh-CN" kern="0"/>
              <a:t>2.10 Lists</a:t>
            </a:r>
            <a:endParaRPr lang="zh-CN" altLang="en-US" kern="0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6836A0E3-C924-9946-A684-CF95ACF28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2.10.7 Insertion and deletion</a:t>
            </a:r>
          </a:p>
        </p:txBody>
      </p:sp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19775" y="1696807"/>
            <a:ext cx="9116770" cy="2884321"/>
            <a:chOff x="1019775" y="1696807"/>
            <a:chExt cx="9116770" cy="2884321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7"/>
              <a:ext cx="7992211" cy="222144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[10,10,11,12,11,13,14,15]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lst_1 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if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== 11: 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 lst_1.remove(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print(lst_1)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99025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10, 12, 13, 14, 15]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19775" y="4797152"/>
            <a:ext cx="9116770" cy="1747000"/>
            <a:chOff x="1055440" y="3789040"/>
            <a:chExt cx="9116770" cy="1747000"/>
          </a:xfrm>
        </p:grpSpPr>
        <p:sp>
          <p:nvSpPr>
            <p:cNvPr id="15" name="文本框 14"/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[10,10,11,12,11,13,14,15]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[x for x in lst_1 if x != 10]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[11, 12, 11, 13, 14, 15]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文本占位符 156">
            <a:extLst>
              <a:ext uri="{FF2B5EF4-FFF2-40B4-BE49-F238E27FC236}">
                <a16:creationId xmlns:a16="http://schemas.microsoft.com/office/drawing/2014/main" id="{34CDF6C8-1F0B-E54B-A386-AD62A9A2A367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▼ </a:t>
            </a:r>
            <a:r>
              <a:rPr lang="en" altLang="zh-CN" kern="0"/>
              <a:t>Chapter</a:t>
            </a:r>
            <a:r>
              <a:rPr lang="zh-CN" altLang="en-US" kern="0"/>
              <a:t> </a:t>
            </a:r>
            <a:r>
              <a:rPr lang="en-US" altLang="zh-CN" kern="0"/>
              <a:t>2</a:t>
            </a:r>
            <a:r>
              <a:rPr lang="en" altLang="zh-CN" kern="0"/>
              <a:t> Basic Python Programming for Data Science</a:t>
            </a:r>
            <a:endParaRPr lang="zh-CN" altLang="en-US" kern="0" dirty="0"/>
          </a:p>
        </p:txBody>
      </p:sp>
      <p:sp>
        <p:nvSpPr>
          <p:cNvPr id="20" name="文本占位符 156">
            <a:extLst>
              <a:ext uri="{FF2B5EF4-FFF2-40B4-BE49-F238E27FC236}">
                <a16:creationId xmlns:a16="http://schemas.microsoft.com/office/drawing/2014/main" id="{578409B0-4285-1948-8903-4194C7B1F958}"/>
              </a:ext>
            </a:extLst>
          </p:cNvPr>
          <p:cNvSpPr txBox="1">
            <a:spLocks/>
          </p:cNvSpPr>
          <p:nvPr/>
        </p:nvSpPr>
        <p:spPr bwMode="auto">
          <a:xfrm>
            <a:off x="5429245" y="0"/>
            <a:ext cx="2346266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" altLang="zh-CN" kern="0"/>
              <a:t>2.10 Lists</a:t>
            </a:r>
            <a:endParaRPr lang="zh-CN" altLang="en-US" kern="0" dirty="0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71363E29-C2FC-9A45-82D0-3A72D0FE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2.10.7 Insertion and deletion</a:t>
            </a:r>
          </a:p>
        </p:txBody>
      </p:sp>
    </p:spTree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[10,10,11,12,11,13,14,15]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list(filter(lambda i:i!=10, lst_1))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6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[11, 12, 11, 13, 14, 15]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/>
            <p:cNvSpPr txBox="1"/>
            <p:nvPr/>
          </p:nvSpPr>
          <p:spPr>
            <a:xfrm>
              <a:off x="1055440" y="3846240"/>
              <a:ext cx="1088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[10,10,11,12,11,13,14,15]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list(set(lst_1))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55440" y="5002367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11, 12, 13, 14, 15]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文本占位符 156">
            <a:extLst>
              <a:ext uri="{FF2B5EF4-FFF2-40B4-BE49-F238E27FC236}">
                <a16:creationId xmlns:a16="http://schemas.microsoft.com/office/drawing/2014/main" id="{A794B615-0399-4F44-8429-E84249113523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▼ </a:t>
            </a:r>
            <a:r>
              <a:rPr lang="en" altLang="zh-CN" kern="0"/>
              <a:t>Chapter</a:t>
            </a:r>
            <a:r>
              <a:rPr lang="zh-CN" altLang="en-US" kern="0"/>
              <a:t> </a:t>
            </a:r>
            <a:r>
              <a:rPr lang="en-US" altLang="zh-CN" kern="0"/>
              <a:t>2</a:t>
            </a:r>
            <a:r>
              <a:rPr lang="en" altLang="zh-CN" kern="0"/>
              <a:t> Basic Python Programming for Data Science</a:t>
            </a:r>
            <a:endParaRPr lang="zh-CN" altLang="en-US" kern="0" dirty="0"/>
          </a:p>
        </p:txBody>
      </p:sp>
      <p:sp>
        <p:nvSpPr>
          <p:cNvPr id="20" name="文本占位符 156">
            <a:extLst>
              <a:ext uri="{FF2B5EF4-FFF2-40B4-BE49-F238E27FC236}">
                <a16:creationId xmlns:a16="http://schemas.microsoft.com/office/drawing/2014/main" id="{B9412B40-4CA6-6C4B-9669-AD3E01616D91}"/>
              </a:ext>
            </a:extLst>
          </p:cNvPr>
          <p:cNvSpPr txBox="1">
            <a:spLocks/>
          </p:cNvSpPr>
          <p:nvPr/>
        </p:nvSpPr>
        <p:spPr bwMode="auto">
          <a:xfrm>
            <a:off x="5429245" y="0"/>
            <a:ext cx="2346266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" altLang="zh-CN" kern="0"/>
              <a:t>2.10 Lists</a:t>
            </a:r>
            <a:endParaRPr lang="zh-CN" altLang="en-US" kern="0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97EADF6C-0C4D-3A4E-9597-E74935539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2.10.7 Insertion and deletion</a:t>
            </a:r>
          </a:p>
        </p:txBody>
      </p:sp>
    </p:spTree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(lst_1)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662628"/>
            <a:chOff x="975335" y="2003854"/>
            <a:chExt cx="9116770" cy="1662628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1000800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[10,10,11,12,11,13,14,15]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sorted(lst_1)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313280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307561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10, 11, 11, 12, 13, 14, 15]</a:t>
              </a:r>
            </a:p>
          </p:txBody>
        </p:sp>
      </p:grpSp>
      <p:sp>
        <p:nvSpPr>
          <p:cNvPr id="21" name="文本占位符 156">
            <a:extLst>
              <a:ext uri="{FF2B5EF4-FFF2-40B4-BE49-F238E27FC236}">
                <a16:creationId xmlns:a16="http://schemas.microsoft.com/office/drawing/2014/main" id="{E35B75CF-447C-4242-A872-7870B93DA922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▼ </a:t>
            </a:r>
            <a:r>
              <a:rPr lang="en" altLang="zh-CN" kern="0"/>
              <a:t>Chapter</a:t>
            </a:r>
            <a:r>
              <a:rPr lang="zh-CN" altLang="en-US" kern="0"/>
              <a:t> </a:t>
            </a:r>
            <a:r>
              <a:rPr lang="en-US" altLang="zh-CN" kern="0"/>
              <a:t>2</a:t>
            </a:r>
            <a:r>
              <a:rPr lang="en" altLang="zh-CN" kern="0"/>
              <a:t> Basic Python Programming for Data Science</a:t>
            </a:r>
            <a:endParaRPr lang="zh-CN" altLang="en-US" kern="0" dirty="0"/>
          </a:p>
        </p:txBody>
      </p:sp>
      <p:sp>
        <p:nvSpPr>
          <p:cNvPr id="22" name="文本占位符 156">
            <a:extLst>
              <a:ext uri="{FF2B5EF4-FFF2-40B4-BE49-F238E27FC236}">
                <a16:creationId xmlns:a16="http://schemas.microsoft.com/office/drawing/2014/main" id="{F9E6969F-360C-7D45-A28C-F90DEE5DB6BE}"/>
              </a:ext>
            </a:extLst>
          </p:cNvPr>
          <p:cNvSpPr txBox="1">
            <a:spLocks/>
          </p:cNvSpPr>
          <p:nvPr/>
        </p:nvSpPr>
        <p:spPr bwMode="auto">
          <a:xfrm>
            <a:off x="5429245" y="0"/>
            <a:ext cx="2346266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" altLang="zh-CN" kern="0"/>
              <a:t>2.10 Lists</a:t>
            </a:r>
            <a:endParaRPr lang="zh-CN" altLang="en-US" kern="0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880A555A-7E5C-684F-A3FD-2A1E0FF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2.10.8 Basic functions</a:t>
            </a:r>
          </a:p>
        </p:txBody>
      </p:sp>
    </p:spTree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10, 11, 12, 11, 13, 14, 15]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3429000"/>
            <a:ext cx="9116770" cy="1982116"/>
            <a:chOff x="1019775" y="4543228"/>
            <a:chExt cx="9116770" cy="1982116"/>
          </a:xfrm>
        </p:grpSpPr>
        <p:sp>
          <p:nvSpPr>
            <p:cNvPr id="22" name="文本框 21"/>
            <p:cNvSpPr txBox="1"/>
            <p:nvPr/>
          </p:nvSpPr>
          <p:spPr>
            <a:xfrm>
              <a:off x="1019775" y="4600428"/>
              <a:ext cx="1035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[10,10,11,12,11,13,14,15]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lst_1.sort() 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19775" y="5991671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10, 11, 11, 12, 13, 14, 15]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文本占位符 156">
            <a:extLst>
              <a:ext uri="{FF2B5EF4-FFF2-40B4-BE49-F238E27FC236}">
                <a16:creationId xmlns:a16="http://schemas.microsoft.com/office/drawing/2014/main" id="{A00CA5A8-3C9B-A74A-96D8-6373BC9B9210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▼ </a:t>
            </a:r>
            <a:r>
              <a:rPr lang="en" altLang="zh-CN" kern="0"/>
              <a:t>Chapter</a:t>
            </a:r>
            <a:r>
              <a:rPr lang="zh-CN" altLang="en-US" kern="0"/>
              <a:t> </a:t>
            </a:r>
            <a:r>
              <a:rPr lang="en-US" altLang="zh-CN" kern="0"/>
              <a:t>2</a:t>
            </a:r>
            <a:r>
              <a:rPr lang="en" altLang="zh-CN" kern="0"/>
              <a:t> Basic Python Programming for Data Science</a:t>
            </a:r>
            <a:endParaRPr lang="zh-CN" altLang="en-US" kern="0" dirty="0"/>
          </a:p>
        </p:txBody>
      </p:sp>
      <p:sp>
        <p:nvSpPr>
          <p:cNvPr id="20" name="文本占位符 156">
            <a:extLst>
              <a:ext uri="{FF2B5EF4-FFF2-40B4-BE49-F238E27FC236}">
                <a16:creationId xmlns:a16="http://schemas.microsoft.com/office/drawing/2014/main" id="{2D952102-5E7F-8947-8D4D-AB824842D02B}"/>
              </a:ext>
            </a:extLst>
          </p:cNvPr>
          <p:cNvSpPr txBox="1">
            <a:spLocks/>
          </p:cNvSpPr>
          <p:nvPr/>
        </p:nvSpPr>
        <p:spPr bwMode="auto">
          <a:xfrm>
            <a:off x="5429245" y="0"/>
            <a:ext cx="2346266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" altLang="zh-CN" kern="0"/>
              <a:t>2.10 Lists</a:t>
            </a:r>
            <a:endParaRPr lang="zh-CN" altLang="en-US" kern="0" dirty="0"/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4C902684-2B6C-924D-A5F1-4C040444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2.10.8 Basic functions</a:t>
            </a:r>
          </a:p>
        </p:txBody>
      </p:sp>
    </p:spTree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19775" y="1696808"/>
            <a:ext cx="9116770" cy="2236248"/>
            <a:chOff x="1019775" y="1696808"/>
            <a:chExt cx="9116770" cy="2236248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[10,10,11,12,11,13,14,15]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lst_2=[11,12,13,14]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lst_1.append(lst_2) 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print(lst_1)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342184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10, 11, 12, 11, 13, 14, 15, [11, 12, 13, 14]]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19775" y="4365104"/>
            <a:ext cx="9116770" cy="2126133"/>
            <a:chOff x="1019775" y="4365104"/>
            <a:chExt cx="9116770" cy="2126133"/>
          </a:xfrm>
        </p:grpSpPr>
        <p:sp>
          <p:nvSpPr>
            <p:cNvPr id="26" name="文本框 25"/>
            <p:cNvSpPr txBox="1"/>
            <p:nvPr/>
          </p:nvSpPr>
          <p:spPr>
            <a:xfrm>
              <a:off x="1019775" y="4422305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4334" y="4365104"/>
              <a:ext cx="7992211" cy="1592459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lst_1 = [10,10,11,12,11,13,14,15]</a:t>
              </a: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lst_2=[11,12,13,14]</a:t>
              </a: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lst_1.extend(lst_2)</a:t>
              </a: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print(lst_1)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4334" y="5900365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10, 11, 12, 11, 13, 14, 15, 11, 12, 13, 14]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文本占位符 156">
            <a:extLst>
              <a:ext uri="{FF2B5EF4-FFF2-40B4-BE49-F238E27FC236}">
                <a16:creationId xmlns:a16="http://schemas.microsoft.com/office/drawing/2014/main" id="{C7B73BC1-5A28-314C-A563-FC9FD03C1C48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▼ </a:t>
            </a:r>
            <a:r>
              <a:rPr lang="en" altLang="zh-CN" kern="0"/>
              <a:t>Chapter</a:t>
            </a:r>
            <a:r>
              <a:rPr lang="zh-CN" altLang="en-US" kern="0"/>
              <a:t> </a:t>
            </a:r>
            <a:r>
              <a:rPr lang="en-US" altLang="zh-CN" kern="0"/>
              <a:t>2</a:t>
            </a:r>
            <a:r>
              <a:rPr lang="en" altLang="zh-CN" kern="0"/>
              <a:t> Basic Python Programming for Data Science</a:t>
            </a:r>
            <a:endParaRPr lang="zh-CN" altLang="en-US" kern="0" dirty="0"/>
          </a:p>
        </p:txBody>
      </p:sp>
      <p:sp>
        <p:nvSpPr>
          <p:cNvPr id="18" name="文本占位符 156">
            <a:extLst>
              <a:ext uri="{FF2B5EF4-FFF2-40B4-BE49-F238E27FC236}">
                <a16:creationId xmlns:a16="http://schemas.microsoft.com/office/drawing/2014/main" id="{C33C4E6D-9F99-F14C-840B-E55EBEE78A69}"/>
              </a:ext>
            </a:extLst>
          </p:cNvPr>
          <p:cNvSpPr txBox="1">
            <a:spLocks/>
          </p:cNvSpPr>
          <p:nvPr/>
        </p:nvSpPr>
        <p:spPr bwMode="auto">
          <a:xfrm>
            <a:off x="5429245" y="0"/>
            <a:ext cx="2346266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" altLang="zh-CN" kern="0"/>
              <a:t>2.10 Lists</a:t>
            </a:r>
            <a:endParaRPr lang="zh-CN" altLang="en-US" kern="0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7FEF2998-CEA4-2449-8604-3201437A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2.10.8 Basic functions</a:t>
            </a:r>
          </a:p>
        </p:txBody>
      </p:sp>
    </p:spTree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[1,2,3,'Python',True,4.3,None]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lst_2 = [1,2,[2,3]]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print(lst_1, lst_2)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[1, 2, 3, 'Python', True, 4.3, None] [1, 2, [2, 3]]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55440" y="4077072"/>
            <a:ext cx="9116770" cy="1747000"/>
            <a:chOff x="1055440" y="3789040"/>
            <a:chExt cx="9116770" cy="1747000"/>
          </a:xfrm>
        </p:grpSpPr>
        <p:sp>
          <p:nvSpPr>
            <p:cNvPr id="17" name="文本框 16"/>
            <p:cNvSpPr txBox="1"/>
            <p:nvPr/>
          </p:nvSpPr>
          <p:spPr>
            <a:xfrm>
              <a:off x="1055440" y="3846240"/>
              <a:ext cx="1088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[1,2,3,'Python',True,4.3,None]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list(reversed(lst_1))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55440" y="5002367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[None, 4.3, True, 'Python', 3, 2, 1]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文本占位符 156">
            <a:extLst>
              <a:ext uri="{FF2B5EF4-FFF2-40B4-BE49-F238E27FC236}">
                <a16:creationId xmlns:a16="http://schemas.microsoft.com/office/drawing/2014/main" id="{8EFDB406-21DA-3F43-A907-7F599B4DACF1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▼ </a:t>
            </a:r>
            <a:r>
              <a:rPr lang="en" altLang="zh-CN" kern="0"/>
              <a:t>Chapter</a:t>
            </a:r>
            <a:r>
              <a:rPr lang="zh-CN" altLang="en-US" kern="0"/>
              <a:t> </a:t>
            </a:r>
            <a:r>
              <a:rPr lang="en-US" altLang="zh-CN" kern="0"/>
              <a:t>2</a:t>
            </a:r>
            <a:r>
              <a:rPr lang="en" altLang="zh-CN" kern="0"/>
              <a:t> Basic Python Programming for Data Science</a:t>
            </a:r>
            <a:endParaRPr lang="zh-CN" altLang="en-US" kern="0" dirty="0"/>
          </a:p>
        </p:txBody>
      </p:sp>
      <p:sp>
        <p:nvSpPr>
          <p:cNvPr id="22" name="文本占位符 156">
            <a:extLst>
              <a:ext uri="{FF2B5EF4-FFF2-40B4-BE49-F238E27FC236}">
                <a16:creationId xmlns:a16="http://schemas.microsoft.com/office/drawing/2014/main" id="{8ABF8E30-1A5F-124A-98BE-6AF9EB6CB450}"/>
              </a:ext>
            </a:extLst>
          </p:cNvPr>
          <p:cNvSpPr txBox="1">
            <a:spLocks/>
          </p:cNvSpPr>
          <p:nvPr/>
        </p:nvSpPr>
        <p:spPr bwMode="auto">
          <a:xfrm>
            <a:off x="5429245" y="0"/>
            <a:ext cx="2346266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" altLang="zh-CN" kern="0"/>
              <a:t>2.10 Lists</a:t>
            </a:r>
            <a:endParaRPr lang="zh-CN" altLang="en-US" kern="0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F89506F0-7831-C341-A864-FBB17865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2.10.8 Basic functions</a:t>
            </a:r>
          </a:p>
        </p:txBody>
      </p:sp>
    </p:spTree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reversed(lst_1)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list_reverseiterator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at 0x1eba97e83c8&gt;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35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[1, 2, 3, 'Python', True, 4.3, None]</a:t>
              </a:r>
            </a:p>
          </p:txBody>
        </p:sp>
      </p:grpSp>
      <p:sp>
        <p:nvSpPr>
          <p:cNvPr id="21" name="文本占位符 156">
            <a:extLst>
              <a:ext uri="{FF2B5EF4-FFF2-40B4-BE49-F238E27FC236}">
                <a16:creationId xmlns:a16="http://schemas.microsoft.com/office/drawing/2014/main" id="{13789B42-F3A8-4440-A222-93AE2E708D06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▼ </a:t>
            </a:r>
            <a:r>
              <a:rPr lang="en" altLang="zh-CN" kern="0"/>
              <a:t>Chapter</a:t>
            </a:r>
            <a:r>
              <a:rPr lang="zh-CN" altLang="en-US" kern="0"/>
              <a:t> </a:t>
            </a:r>
            <a:r>
              <a:rPr lang="en-US" altLang="zh-CN" kern="0"/>
              <a:t>2</a:t>
            </a:r>
            <a:r>
              <a:rPr lang="en" altLang="zh-CN" kern="0"/>
              <a:t> Basic Python Programming for Data Science</a:t>
            </a:r>
            <a:endParaRPr lang="zh-CN" altLang="en-US" kern="0" dirty="0"/>
          </a:p>
        </p:txBody>
      </p:sp>
      <p:sp>
        <p:nvSpPr>
          <p:cNvPr id="22" name="文本占位符 156">
            <a:extLst>
              <a:ext uri="{FF2B5EF4-FFF2-40B4-BE49-F238E27FC236}">
                <a16:creationId xmlns:a16="http://schemas.microsoft.com/office/drawing/2014/main" id="{8D0EDAB9-54D4-7748-854A-DD9A62CE14D0}"/>
              </a:ext>
            </a:extLst>
          </p:cNvPr>
          <p:cNvSpPr txBox="1">
            <a:spLocks/>
          </p:cNvSpPr>
          <p:nvPr/>
        </p:nvSpPr>
        <p:spPr bwMode="auto">
          <a:xfrm>
            <a:off x="5429245" y="0"/>
            <a:ext cx="2346266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" altLang="zh-CN" kern="0"/>
              <a:t>2.10 Lists</a:t>
            </a:r>
            <a:endParaRPr lang="zh-CN" altLang="en-US" kern="0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067FCCDF-B692-8940-BE35-4BC3262B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2.10.8 Basic functions</a:t>
            </a:r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794865DE-C49D-AC46-BDF3-4C5B33AD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95" y="622700"/>
            <a:ext cx="7210235" cy="821913"/>
          </a:xfrm>
        </p:spPr>
        <p:txBody>
          <a:bodyPr/>
          <a:lstStyle/>
          <a:p>
            <a:r>
              <a:rPr lang="en" altLang="zh-CN" dirty="0">
                <a:latin typeface="+mj-lt"/>
              </a:rPr>
              <a:t>Summary of this chapter</a:t>
            </a:r>
            <a:endParaRPr lang="zh-CN" altLang="en-US" dirty="0">
              <a:latin typeface="+mj-lt"/>
            </a:endParaRPr>
          </a:p>
        </p:txBody>
      </p:sp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E5A89EBD-35FC-6943-8DCE-A7DF7280D43F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1D394ACB-503E-F943-950F-9CB4634138A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2.10 Lists</a:t>
            </a:r>
            <a:endParaRPr lang="zh-CN" altLang="en-US" dirty="0"/>
          </a:p>
        </p:txBody>
      </p:sp>
      <p:graphicFrame>
        <p:nvGraphicFramePr>
          <p:cNvPr id="23" name="内容占位符 7">
            <a:extLst>
              <a:ext uri="{FF2B5EF4-FFF2-40B4-BE49-F238E27FC236}">
                <a16:creationId xmlns:a16="http://schemas.microsoft.com/office/drawing/2014/main" id="{C9544532-8D9E-2842-945A-4293182610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8800734"/>
              </p:ext>
            </p:extLst>
          </p:nvPr>
        </p:nvGraphicFramePr>
        <p:xfrm>
          <a:off x="1096115" y="1696809"/>
          <a:ext cx="9608397" cy="360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904076"/>
      </p:ext>
    </p:extLst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[1,2,3,'Python',True,4.3,None]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lst_1.reverse()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[None, 4.3, True, 'Python', 3, 2, 1]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26" name="文本框 25"/>
            <p:cNvSpPr txBox="1"/>
            <p:nvPr/>
          </p:nvSpPr>
          <p:spPr>
            <a:xfrm>
              <a:off x="1019775" y="460042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str1=[1,2,3,4,5]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str2=[20,21,23,24,25]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print(zip(str1,str2))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&lt;zip object at 0x000001EBA97A9BC8&gt;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文本占位符 156">
            <a:extLst>
              <a:ext uri="{FF2B5EF4-FFF2-40B4-BE49-F238E27FC236}">
                <a16:creationId xmlns:a16="http://schemas.microsoft.com/office/drawing/2014/main" id="{FB6D89AC-2893-1049-A262-8E5D3DDF0C85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▼ </a:t>
            </a:r>
            <a:r>
              <a:rPr lang="en" altLang="zh-CN" kern="0"/>
              <a:t>Chapter</a:t>
            </a:r>
            <a:r>
              <a:rPr lang="zh-CN" altLang="en-US" kern="0"/>
              <a:t> </a:t>
            </a:r>
            <a:r>
              <a:rPr lang="en-US" altLang="zh-CN" kern="0"/>
              <a:t>2</a:t>
            </a:r>
            <a:r>
              <a:rPr lang="en" altLang="zh-CN" kern="0"/>
              <a:t> Basic Python Programming for Data Science</a:t>
            </a:r>
            <a:endParaRPr lang="zh-CN" altLang="en-US" kern="0" dirty="0"/>
          </a:p>
        </p:txBody>
      </p:sp>
      <p:sp>
        <p:nvSpPr>
          <p:cNvPr id="19" name="文本占位符 156">
            <a:extLst>
              <a:ext uri="{FF2B5EF4-FFF2-40B4-BE49-F238E27FC236}">
                <a16:creationId xmlns:a16="http://schemas.microsoft.com/office/drawing/2014/main" id="{5F0BC799-9E96-C249-90AB-03324BB6F35C}"/>
              </a:ext>
            </a:extLst>
          </p:cNvPr>
          <p:cNvSpPr txBox="1">
            <a:spLocks/>
          </p:cNvSpPr>
          <p:nvPr/>
        </p:nvSpPr>
        <p:spPr bwMode="auto">
          <a:xfrm>
            <a:off x="5429245" y="0"/>
            <a:ext cx="2346266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" altLang="zh-CN" kern="0"/>
              <a:t>2.10 Lists</a:t>
            </a:r>
            <a:endParaRPr lang="zh-CN" altLang="en-US" kern="0" dirty="0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70B50719-05CD-6042-9ECD-0FB6F26A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2.10.8 Basic functions</a:t>
            </a:r>
          </a:p>
        </p:txBody>
      </p:sp>
    </p:spTree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print(list(zip(str1,str2)))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[(1, 20), (2, 21), (3, 23), (4, 24), (5, 25)]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662628"/>
            <a:chOff x="975335" y="2003854"/>
            <a:chExt cx="9116770" cy="1662628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1000800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str1=["a","about","c","china","b","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beijing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x.upper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 for x in str1 if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(x)&gt;1] 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313280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307561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['ABOUT', 'CHINA', 'BEIJING']</a:t>
              </a:r>
            </a:p>
          </p:txBody>
        </p:sp>
      </p:grpSp>
      <p:sp>
        <p:nvSpPr>
          <p:cNvPr id="21" name="文本占位符 156">
            <a:extLst>
              <a:ext uri="{FF2B5EF4-FFF2-40B4-BE49-F238E27FC236}">
                <a16:creationId xmlns:a16="http://schemas.microsoft.com/office/drawing/2014/main" id="{C0E00AA3-524B-6147-8475-406CA9C7FD85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▼ </a:t>
            </a:r>
            <a:r>
              <a:rPr lang="en" altLang="zh-CN" kern="0"/>
              <a:t>Chapter</a:t>
            </a:r>
            <a:r>
              <a:rPr lang="zh-CN" altLang="en-US" kern="0"/>
              <a:t> </a:t>
            </a:r>
            <a:r>
              <a:rPr lang="en-US" altLang="zh-CN" kern="0"/>
              <a:t>2</a:t>
            </a:r>
            <a:r>
              <a:rPr lang="en" altLang="zh-CN" kern="0"/>
              <a:t> Basic Python Programming for Data Science</a:t>
            </a:r>
            <a:endParaRPr lang="zh-CN" altLang="en-US" kern="0" dirty="0"/>
          </a:p>
        </p:txBody>
      </p:sp>
      <p:sp>
        <p:nvSpPr>
          <p:cNvPr id="22" name="文本占位符 156">
            <a:extLst>
              <a:ext uri="{FF2B5EF4-FFF2-40B4-BE49-F238E27FC236}">
                <a16:creationId xmlns:a16="http://schemas.microsoft.com/office/drawing/2014/main" id="{BCE5208B-C95D-A142-8CA1-3204306F3A4A}"/>
              </a:ext>
            </a:extLst>
          </p:cNvPr>
          <p:cNvSpPr txBox="1">
            <a:spLocks/>
          </p:cNvSpPr>
          <p:nvPr/>
        </p:nvSpPr>
        <p:spPr bwMode="auto">
          <a:xfrm>
            <a:off x="5429245" y="0"/>
            <a:ext cx="2346266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" altLang="zh-CN" kern="0"/>
              <a:t>2.10 Lists</a:t>
            </a:r>
            <a:endParaRPr lang="zh-CN" altLang="en-US" kern="0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160DB5A7-8049-5244-B30C-C38B7AC20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2.10.8 Basic functions</a:t>
            </a:r>
          </a:p>
        </p:txBody>
      </p:sp>
    </p:spTree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[x**2 for x in range(10)]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[0, 1, 4, 9, 16, 25, 36, 49, 64, 81]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662628"/>
            <a:chOff x="975335" y="2003854"/>
            <a:chExt cx="9116770" cy="1662628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1000800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str1=["a","about","c","china","b","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beijing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[str2.upper() for str2 in str1 if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(str2)&gt;1]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313280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307561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['ABOUT', 'CHINA', 'BEIJING']</a:t>
              </a:r>
            </a:p>
          </p:txBody>
        </p:sp>
      </p:grpSp>
      <p:sp>
        <p:nvSpPr>
          <p:cNvPr id="21" name="文本占位符 156">
            <a:extLst>
              <a:ext uri="{FF2B5EF4-FFF2-40B4-BE49-F238E27FC236}">
                <a16:creationId xmlns:a16="http://schemas.microsoft.com/office/drawing/2014/main" id="{09DD1555-7D33-864F-86C5-01CC25947EE7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▼ </a:t>
            </a:r>
            <a:r>
              <a:rPr lang="en" altLang="zh-CN" kern="0"/>
              <a:t>Chapter</a:t>
            </a:r>
            <a:r>
              <a:rPr lang="zh-CN" altLang="en-US" kern="0"/>
              <a:t> </a:t>
            </a:r>
            <a:r>
              <a:rPr lang="en-US" altLang="zh-CN" kern="0"/>
              <a:t>2</a:t>
            </a:r>
            <a:r>
              <a:rPr lang="en" altLang="zh-CN" kern="0"/>
              <a:t> Basic Python Programming for Data Science</a:t>
            </a:r>
            <a:endParaRPr lang="zh-CN" altLang="en-US" kern="0" dirty="0"/>
          </a:p>
        </p:txBody>
      </p:sp>
      <p:sp>
        <p:nvSpPr>
          <p:cNvPr id="22" name="文本占位符 156">
            <a:extLst>
              <a:ext uri="{FF2B5EF4-FFF2-40B4-BE49-F238E27FC236}">
                <a16:creationId xmlns:a16="http://schemas.microsoft.com/office/drawing/2014/main" id="{75449FAC-D4B9-FD4F-AC14-BD851AC2EB64}"/>
              </a:ext>
            </a:extLst>
          </p:cNvPr>
          <p:cNvSpPr txBox="1">
            <a:spLocks/>
          </p:cNvSpPr>
          <p:nvPr/>
        </p:nvSpPr>
        <p:spPr bwMode="auto">
          <a:xfrm>
            <a:off x="5429245" y="0"/>
            <a:ext cx="2346266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" altLang="zh-CN" kern="0"/>
              <a:t>2.10 Lists</a:t>
            </a:r>
            <a:endParaRPr lang="zh-CN" altLang="en-US" kern="0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A0019370-6446-E04C-9188-C6BD5A9E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2.10.8 Basic functions</a:t>
            </a:r>
          </a:p>
        </p:txBody>
      </p:sp>
    </p:spTree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=[2,3,5,6,7,3,2]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list(enumerate(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6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[(0, 2), (1, 3), (2, 5), (3, 6), (4, 7), (5, 3), (6, 2)]</a:t>
              </a:r>
            </a:p>
          </p:txBody>
        </p:sp>
      </p:grpSp>
      <p:sp>
        <p:nvSpPr>
          <p:cNvPr id="15" name="文本占位符 156">
            <a:extLst>
              <a:ext uri="{FF2B5EF4-FFF2-40B4-BE49-F238E27FC236}">
                <a16:creationId xmlns:a16="http://schemas.microsoft.com/office/drawing/2014/main" id="{EBBFE54F-C18F-574B-AF70-B5281F09ADC8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▼ </a:t>
            </a:r>
            <a:r>
              <a:rPr lang="en" altLang="zh-CN" kern="0"/>
              <a:t>Chapter</a:t>
            </a:r>
            <a:r>
              <a:rPr lang="zh-CN" altLang="en-US" kern="0"/>
              <a:t> </a:t>
            </a:r>
            <a:r>
              <a:rPr lang="en-US" altLang="zh-CN" kern="0"/>
              <a:t>2</a:t>
            </a:r>
            <a:r>
              <a:rPr lang="en" altLang="zh-CN" kern="0"/>
              <a:t> Basic Python Programming for Data Science</a:t>
            </a:r>
            <a:endParaRPr lang="zh-CN" altLang="en-US" kern="0" dirty="0"/>
          </a:p>
        </p:txBody>
      </p:sp>
      <p:sp>
        <p:nvSpPr>
          <p:cNvPr id="16" name="文本占位符 156">
            <a:extLst>
              <a:ext uri="{FF2B5EF4-FFF2-40B4-BE49-F238E27FC236}">
                <a16:creationId xmlns:a16="http://schemas.microsoft.com/office/drawing/2014/main" id="{42469099-DB72-314A-AD7E-16DA673ED220}"/>
              </a:ext>
            </a:extLst>
          </p:cNvPr>
          <p:cNvSpPr txBox="1">
            <a:spLocks/>
          </p:cNvSpPr>
          <p:nvPr/>
        </p:nvSpPr>
        <p:spPr bwMode="auto">
          <a:xfrm>
            <a:off x="5429245" y="0"/>
            <a:ext cx="2346266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" altLang="zh-CN" kern="0"/>
              <a:t>2.10 Lists</a:t>
            </a:r>
            <a:endParaRPr lang="zh-CN" altLang="en-US" kern="0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6AB194D7-B3B9-C049-B6A8-77A372BD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2.10.8 Basic functions</a:t>
            </a:r>
          </a:p>
        </p:txBody>
      </p:sp>
    </p:spTree>
  </p:cSld>
  <p:clrMapOvr>
    <a:masterClrMapping/>
  </p:clrMapOvr>
  <p:transition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19775" y="1696807"/>
            <a:ext cx="9116770" cy="3244361"/>
            <a:chOff x="1019775" y="1696807"/>
            <a:chExt cx="9116770" cy="3244361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7"/>
              <a:ext cx="7992211" cy="258148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=0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sum=0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for value in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=i+1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sum=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value+i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4407495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435029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文本占位符 156">
            <a:extLst>
              <a:ext uri="{FF2B5EF4-FFF2-40B4-BE49-F238E27FC236}">
                <a16:creationId xmlns:a16="http://schemas.microsoft.com/office/drawing/2014/main" id="{8C7F2988-46B2-BB44-BA34-BECA988FBF6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▼ </a:t>
            </a:r>
            <a:r>
              <a:rPr lang="en" altLang="zh-CN" kern="0"/>
              <a:t>Chapter</a:t>
            </a:r>
            <a:r>
              <a:rPr lang="zh-CN" altLang="en-US" kern="0"/>
              <a:t> </a:t>
            </a:r>
            <a:r>
              <a:rPr lang="en-US" altLang="zh-CN" kern="0"/>
              <a:t>2</a:t>
            </a:r>
            <a:r>
              <a:rPr lang="en" altLang="zh-CN" kern="0"/>
              <a:t> Basic Python Programming for Data Science</a:t>
            </a:r>
            <a:endParaRPr lang="zh-CN" altLang="en-US" kern="0" dirty="0"/>
          </a:p>
        </p:txBody>
      </p:sp>
      <p:sp>
        <p:nvSpPr>
          <p:cNvPr id="16" name="文本占位符 156">
            <a:extLst>
              <a:ext uri="{FF2B5EF4-FFF2-40B4-BE49-F238E27FC236}">
                <a16:creationId xmlns:a16="http://schemas.microsoft.com/office/drawing/2014/main" id="{B6B4E843-3EA8-F442-BE22-6CAF54489EAA}"/>
              </a:ext>
            </a:extLst>
          </p:cNvPr>
          <p:cNvSpPr txBox="1">
            <a:spLocks/>
          </p:cNvSpPr>
          <p:nvPr/>
        </p:nvSpPr>
        <p:spPr bwMode="auto">
          <a:xfrm>
            <a:off x="5429245" y="0"/>
            <a:ext cx="2346266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" altLang="zh-CN" kern="0"/>
              <a:t>2.10 Lists</a:t>
            </a:r>
            <a:endParaRPr lang="zh-CN" altLang="en-US" kern="0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278C3F55-7F3B-9946-B95E-26264DC7F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2.10.8 Basic functions</a:t>
            </a:r>
          </a:p>
        </p:txBody>
      </p:sp>
    </p:spTree>
  </p:cSld>
  <p:clrMapOvr>
    <a:masterClrMapping/>
  </p:clrMapOvr>
  <p:transition>
    <p:blinds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sum=0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dict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value,i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 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, value in enumerate(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6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{2: 6, 3: 5, 5: 2, 6: 3, 7: 4}</a:t>
              </a:r>
            </a:p>
          </p:txBody>
        </p:sp>
      </p:grpSp>
      <p:sp>
        <p:nvSpPr>
          <p:cNvPr id="15" name="文本占位符 156">
            <a:extLst>
              <a:ext uri="{FF2B5EF4-FFF2-40B4-BE49-F238E27FC236}">
                <a16:creationId xmlns:a16="http://schemas.microsoft.com/office/drawing/2014/main" id="{69EE0DE6-1F12-5448-B413-417FB8F7E46C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▼ </a:t>
            </a:r>
            <a:r>
              <a:rPr lang="en" altLang="zh-CN" kern="0"/>
              <a:t>Chapter</a:t>
            </a:r>
            <a:r>
              <a:rPr lang="zh-CN" altLang="en-US" kern="0"/>
              <a:t> </a:t>
            </a:r>
            <a:r>
              <a:rPr lang="en-US" altLang="zh-CN" kern="0"/>
              <a:t>2</a:t>
            </a:r>
            <a:r>
              <a:rPr lang="en" altLang="zh-CN" kern="0"/>
              <a:t> Basic Python Programming for Data Science</a:t>
            </a:r>
            <a:endParaRPr lang="zh-CN" altLang="en-US" kern="0" dirty="0"/>
          </a:p>
        </p:txBody>
      </p:sp>
      <p:sp>
        <p:nvSpPr>
          <p:cNvPr id="16" name="文本占位符 156">
            <a:extLst>
              <a:ext uri="{FF2B5EF4-FFF2-40B4-BE49-F238E27FC236}">
                <a16:creationId xmlns:a16="http://schemas.microsoft.com/office/drawing/2014/main" id="{9613184E-D3AF-944B-8282-FA00E064A24A}"/>
              </a:ext>
            </a:extLst>
          </p:cNvPr>
          <p:cNvSpPr txBox="1">
            <a:spLocks/>
          </p:cNvSpPr>
          <p:nvPr/>
        </p:nvSpPr>
        <p:spPr bwMode="auto">
          <a:xfrm>
            <a:off x="5429245" y="0"/>
            <a:ext cx="2346266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" altLang="zh-CN" kern="0"/>
              <a:t>2.10 Lists</a:t>
            </a:r>
            <a:endParaRPr lang="zh-CN" altLang="en-US" kern="0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BEB4F05F-793F-8F40-8FAF-4A0ECB97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2.10.8 Basic functions</a:t>
            </a:r>
          </a:p>
        </p:txBody>
      </p:sp>
    </p:spTree>
  </p:cSld>
  <p:clrMapOvr>
    <a:masterClrMapping/>
  </p:clrMapOvr>
  <p:transition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794865DE-C49D-AC46-BDF3-4C5B33AD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95" y="622700"/>
            <a:ext cx="7210235" cy="821913"/>
          </a:xfrm>
        </p:spPr>
        <p:txBody>
          <a:bodyPr/>
          <a:lstStyle/>
          <a:p>
            <a:r>
              <a:rPr lang="en" altLang="zh-CN" dirty="0">
                <a:latin typeface="+mj-lt"/>
              </a:rPr>
              <a:t>Summary of this chapter</a:t>
            </a:r>
            <a:endParaRPr lang="zh-CN" altLang="en-US" dirty="0">
              <a:latin typeface="+mj-lt"/>
            </a:endParaRPr>
          </a:p>
        </p:txBody>
      </p:sp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E5A89EBD-35FC-6943-8DCE-A7DF7280D43F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1D394ACB-503E-F943-950F-9CB4634138A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2.10 Lists</a:t>
            </a:r>
            <a:endParaRPr lang="zh-CN" altLang="en-US" dirty="0"/>
          </a:p>
        </p:txBody>
      </p:sp>
      <p:graphicFrame>
        <p:nvGraphicFramePr>
          <p:cNvPr id="23" name="内容占位符 7">
            <a:extLst>
              <a:ext uri="{FF2B5EF4-FFF2-40B4-BE49-F238E27FC236}">
                <a16:creationId xmlns:a16="http://schemas.microsoft.com/office/drawing/2014/main" id="{C9544532-8D9E-2842-945A-4293182610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4645079"/>
              </p:ext>
            </p:extLst>
          </p:nvPr>
        </p:nvGraphicFramePr>
        <p:xfrm>
          <a:off x="1096115" y="1696809"/>
          <a:ext cx="9608397" cy="360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7280457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2.10.1 Defining lists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 = [21,22,23,24,25,26,27,28,29]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28, 29]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/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myList2=myList1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myList2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28, 29]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文本占位符 156">
            <a:extLst>
              <a:ext uri="{FF2B5EF4-FFF2-40B4-BE49-F238E27FC236}">
                <a16:creationId xmlns:a16="http://schemas.microsoft.com/office/drawing/2014/main" id="{53A662BD-8A5A-4542-A12F-55792CA8BB1A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▼ </a:t>
            </a:r>
            <a:r>
              <a:rPr lang="en" altLang="zh-CN" kern="0"/>
              <a:t>Chapter</a:t>
            </a:r>
            <a:r>
              <a:rPr lang="zh-CN" altLang="en-US" kern="0"/>
              <a:t> </a:t>
            </a:r>
            <a:r>
              <a:rPr lang="en-US" altLang="zh-CN" kern="0"/>
              <a:t>2</a:t>
            </a:r>
            <a:r>
              <a:rPr lang="en" altLang="zh-CN" kern="0"/>
              <a:t> Basic Python Programming for Data Science</a:t>
            </a:r>
            <a:endParaRPr lang="zh-CN" altLang="en-US" kern="0" dirty="0"/>
          </a:p>
        </p:txBody>
      </p:sp>
      <p:sp>
        <p:nvSpPr>
          <p:cNvPr id="20" name="文本占位符 156">
            <a:extLst>
              <a:ext uri="{FF2B5EF4-FFF2-40B4-BE49-F238E27FC236}">
                <a16:creationId xmlns:a16="http://schemas.microsoft.com/office/drawing/2014/main" id="{898EFEB7-864E-D84D-8040-2069050151EF}"/>
              </a:ext>
            </a:extLst>
          </p:cNvPr>
          <p:cNvSpPr txBox="1">
            <a:spLocks/>
          </p:cNvSpPr>
          <p:nvPr/>
        </p:nvSpPr>
        <p:spPr bwMode="auto">
          <a:xfrm>
            <a:off x="5429245" y="0"/>
            <a:ext cx="2346266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" altLang="zh-CN" kern="0"/>
              <a:t>2.10 Lists</a:t>
            </a:r>
            <a:endParaRPr lang="zh-CN" altLang="en-US" kern="0" dirty="0"/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myList3=list("Data")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myList3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['D', 'a', 't', 'a']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5" y="3501008"/>
            <a:ext cx="9116770" cy="1425146"/>
            <a:chOff x="975335" y="2003854"/>
            <a:chExt cx="9116770" cy="1425146"/>
          </a:xfrm>
        </p:grpSpPr>
        <p:sp>
          <p:nvSpPr>
            <p:cNvPr id="16" name="文本框 15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myList1[-1]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19775" y="5114084"/>
            <a:ext cx="9116770" cy="1425146"/>
            <a:chOff x="975335" y="2003854"/>
            <a:chExt cx="9116770" cy="1425146"/>
          </a:xfrm>
        </p:grpSpPr>
        <p:sp>
          <p:nvSpPr>
            <p:cNvPr id="21" name="文本框 20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myList1[-9]</a:t>
              </a:r>
              <a:endParaRPr lang="zh-CN" altLang="zh-CN" sz="24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</a:p>
          </p:txBody>
        </p:sp>
      </p:grpSp>
      <p:sp>
        <p:nvSpPr>
          <p:cNvPr id="27" name="文本占位符 156">
            <a:extLst>
              <a:ext uri="{FF2B5EF4-FFF2-40B4-BE49-F238E27FC236}">
                <a16:creationId xmlns:a16="http://schemas.microsoft.com/office/drawing/2014/main" id="{BCF25CD5-6C9E-6A48-8FD0-384603F1B1BF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▼ </a:t>
            </a:r>
            <a:r>
              <a:rPr lang="en" altLang="zh-CN" kern="0"/>
              <a:t>Chapter</a:t>
            </a:r>
            <a:r>
              <a:rPr lang="zh-CN" altLang="en-US" kern="0"/>
              <a:t> </a:t>
            </a:r>
            <a:r>
              <a:rPr lang="en-US" altLang="zh-CN" kern="0"/>
              <a:t>2</a:t>
            </a:r>
            <a:r>
              <a:rPr lang="en" altLang="zh-CN" kern="0"/>
              <a:t> Basic Python Programming for Data Science</a:t>
            </a:r>
            <a:endParaRPr lang="zh-CN" altLang="en-US" kern="0" dirty="0"/>
          </a:p>
        </p:txBody>
      </p:sp>
      <p:sp>
        <p:nvSpPr>
          <p:cNvPr id="28" name="文本占位符 156">
            <a:extLst>
              <a:ext uri="{FF2B5EF4-FFF2-40B4-BE49-F238E27FC236}">
                <a16:creationId xmlns:a16="http://schemas.microsoft.com/office/drawing/2014/main" id="{AF1C224F-CA60-F742-860E-97C15EFC3B9A}"/>
              </a:ext>
            </a:extLst>
          </p:cNvPr>
          <p:cNvSpPr txBox="1">
            <a:spLocks/>
          </p:cNvSpPr>
          <p:nvPr/>
        </p:nvSpPr>
        <p:spPr bwMode="auto">
          <a:xfrm>
            <a:off x="5429245" y="0"/>
            <a:ext cx="2346266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" altLang="zh-CN" kern="0"/>
              <a:t>2.10 Lists</a:t>
            </a:r>
            <a:endParaRPr lang="zh-CN" altLang="en-US" kern="0" dirty="0"/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id="{A4239F5D-9A38-204D-B6F1-778243F6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2.10.1 Defining lists</a:t>
            </a: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19775" y="1696809"/>
            <a:ext cx="9116770" cy="3028335"/>
            <a:chOff x="975335" y="2003854"/>
            <a:chExt cx="9116770" cy="3028335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myList1[9]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7"/>
              <a:ext cx="7992211" cy="219406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---------------------------------------------------------------------------</a:t>
              </a: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Traceback (most recent call last)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&lt;ipython-input-6-6a89397133c8&gt; in &lt;module&gt;()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1 myList1[9]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endPara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list index out of range</a:t>
              </a:r>
            </a:p>
          </p:txBody>
        </p:sp>
      </p:grpSp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D805D834-6A63-474F-BDDF-F8B1046BAF56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▼ </a:t>
            </a:r>
            <a:r>
              <a:rPr lang="en" altLang="zh-CN" kern="0"/>
              <a:t>Chapter</a:t>
            </a:r>
            <a:r>
              <a:rPr lang="zh-CN" altLang="en-US" kern="0"/>
              <a:t> </a:t>
            </a:r>
            <a:r>
              <a:rPr lang="en-US" altLang="zh-CN" kern="0"/>
              <a:t>2</a:t>
            </a:r>
            <a:r>
              <a:rPr lang="en" altLang="zh-CN" kern="0"/>
              <a:t> Basic Python Programming for Data Science</a:t>
            </a:r>
            <a:endParaRPr lang="zh-CN" altLang="en-US" kern="0" dirty="0"/>
          </a:p>
        </p:txBody>
      </p:sp>
      <p:sp>
        <p:nvSpPr>
          <p:cNvPr id="16" name="文本占位符 156">
            <a:extLst>
              <a:ext uri="{FF2B5EF4-FFF2-40B4-BE49-F238E27FC236}">
                <a16:creationId xmlns:a16="http://schemas.microsoft.com/office/drawing/2014/main" id="{ABFE6943-329E-4645-8FF1-3864CDBEC845}"/>
              </a:ext>
            </a:extLst>
          </p:cNvPr>
          <p:cNvSpPr txBox="1">
            <a:spLocks/>
          </p:cNvSpPr>
          <p:nvPr/>
        </p:nvSpPr>
        <p:spPr bwMode="auto">
          <a:xfrm>
            <a:off x="5429245" y="0"/>
            <a:ext cx="2346266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" altLang="zh-CN" kern="0"/>
              <a:t>2.10 Lists</a:t>
            </a:r>
            <a:endParaRPr lang="zh-CN" altLang="en-US" kern="0" dirty="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0DFDD1CC-7A4B-8B41-B274-699E7F94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2.10.1 Defining lists</a:t>
            </a:r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28, 29]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myList1[1:8] 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[22, 23, 24, 25, 26, 27, 28]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myList1[1:8:2] </a:t>
              </a:r>
              <a:endParaRPr lang="zh-CN" altLang="zh-CN" sz="2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[22, 24, 26, 28]</a:t>
              </a:r>
            </a:p>
          </p:txBody>
        </p:sp>
      </p:grpSp>
      <p:sp>
        <p:nvSpPr>
          <p:cNvPr id="26" name="文本占位符 156">
            <a:extLst>
              <a:ext uri="{FF2B5EF4-FFF2-40B4-BE49-F238E27FC236}">
                <a16:creationId xmlns:a16="http://schemas.microsoft.com/office/drawing/2014/main" id="{515DC6F6-EF06-F443-B8DF-9279312C5482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▼ </a:t>
            </a:r>
            <a:r>
              <a:rPr lang="en" altLang="zh-CN" kern="0"/>
              <a:t>Chapter</a:t>
            </a:r>
            <a:r>
              <a:rPr lang="zh-CN" altLang="en-US" kern="0"/>
              <a:t> </a:t>
            </a:r>
            <a:r>
              <a:rPr lang="en-US" altLang="zh-CN" kern="0"/>
              <a:t>2</a:t>
            </a:r>
            <a:r>
              <a:rPr lang="en" altLang="zh-CN" kern="0"/>
              <a:t> Basic Python Programming for Data Science</a:t>
            </a:r>
            <a:endParaRPr lang="zh-CN" altLang="en-US" kern="0" dirty="0"/>
          </a:p>
        </p:txBody>
      </p:sp>
      <p:sp>
        <p:nvSpPr>
          <p:cNvPr id="27" name="文本占位符 156">
            <a:extLst>
              <a:ext uri="{FF2B5EF4-FFF2-40B4-BE49-F238E27FC236}">
                <a16:creationId xmlns:a16="http://schemas.microsoft.com/office/drawing/2014/main" id="{616595DC-44FB-B445-BE98-99F64FCE3607}"/>
              </a:ext>
            </a:extLst>
          </p:cNvPr>
          <p:cNvSpPr txBox="1">
            <a:spLocks/>
          </p:cNvSpPr>
          <p:nvPr/>
        </p:nvSpPr>
        <p:spPr bwMode="auto">
          <a:xfrm>
            <a:off x="5429245" y="0"/>
            <a:ext cx="2346266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" altLang="zh-CN" kern="0"/>
              <a:t>2.10 Lists</a:t>
            </a:r>
            <a:endParaRPr lang="zh-CN" altLang="en-US" kern="0" dirty="0"/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1F8F1FD6-DED2-574B-897C-58E21C0B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2.10.2 Slicing</a:t>
            </a:r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myList1[:5]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27" name="文本框 2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myList1[:]</a:t>
              </a:r>
              <a:endParaRPr lang="zh-CN" altLang="zh-CN" sz="24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28, 29]</a:t>
              </a:r>
            </a:p>
          </p:txBody>
        </p:sp>
      </p:grpSp>
      <p:sp>
        <p:nvSpPr>
          <p:cNvPr id="19" name="文本占位符 156">
            <a:extLst>
              <a:ext uri="{FF2B5EF4-FFF2-40B4-BE49-F238E27FC236}">
                <a16:creationId xmlns:a16="http://schemas.microsoft.com/office/drawing/2014/main" id="{2C1D16DE-64BD-3249-8E25-797775298848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▼ </a:t>
            </a:r>
            <a:r>
              <a:rPr lang="en" altLang="zh-CN" kern="0"/>
              <a:t>Chapter</a:t>
            </a:r>
            <a:r>
              <a:rPr lang="zh-CN" altLang="en-US" kern="0"/>
              <a:t> </a:t>
            </a:r>
            <a:r>
              <a:rPr lang="en-US" altLang="zh-CN" kern="0"/>
              <a:t>2</a:t>
            </a:r>
            <a:r>
              <a:rPr lang="en" altLang="zh-CN" kern="0"/>
              <a:t> Basic Python Programming for Data Science</a:t>
            </a:r>
            <a:endParaRPr lang="zh-CN" altLang="en-US" kern="0" dirty="0"/>
          </a:p>
        </p:txBody>
      </p:sp>
      <p:sp>
        <p:nvSpPr>
          <p:cNvPr id="20" name="文本占位符 156">
            <a:extLst>
              <a:ext uri="{FF2B5EF4-FFF2-40B4-BE49-F238E27FC236}">
                <a16:creationId xmlns:a16="http://schemas.microsoft.com/office/drawing/2014/main" id="{F0A8BAFE-AE42-D143-93DC-7A9416848085}"/>
              </a:ext>
            </a:extLst>
          </p:cNvPr>
          <p:cNvSpPr txBox="1">
            <a:spLocks/>
          </p:cNvSpPr>
          <p:nvPr/>
        </p:nvSpPr>
        <p:spPr bwMode="auto">
          <a:xfrm>
            <a:off x="5429245" y="0"/>
            <a:ext cx="2346266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" altLang="zh-CN" kern="0"/>
              <a:t>2.10 Lists</a:t>
            </a:r>
            <a:endParaRPr lang="zh-CN" altLang="en-US" kern="0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27D3232A-61A0-C04A-A94B-8EF2AA69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2.10.2 Slicing</a:t>
            </a: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1429</TotalTime>
  <Words>2927</Words>
  <Application>Microsoft Macintosh PowerPoint</Application>
  <PresentationFormat>宽屏</PresentationFormat>
  <Paragraphs>457</Paragraphs>
  <Slides>36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华文中宋</vt:lpstr>
      <vt:lpstr>Meiryo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  Data  Science </vt:lpstr>
      <vt:lpstr>2.10 Lists</vt:lpstr>
      <vt:lpstr>Summary of this chapter</vt:lpstr>
      <vt:lpstr>Summary of this chapter</vt:lpstr>
      <vt:lpstr>2.10.1 Defining lists</vt:lpstr>
      <vt:lpstr>2.10.1 Defining lists</vt:lpstr>
      <vt:lpstr>2.10.1 Defining lists</vt:lpstr>
      <vt:lpstr>2.10.2 Slicing</vt:lpstr>
      <vt:lpstr>2.10.2 Slicing</vt:lpstr>
      <vt:lpstr>2.10.2 Slicing</vt:lpstr>
      <vt:lpstr>2.10.3 Reversing</vt:lpstr>
      <vt:lpstr>2.10.3 Reversing</vt:lpstr>
      <vt:lpstr>2.10.3 Reversing</vt:lpstr>
      <vt:lpstr>2.10.4 Type conversion</vt:lpstr>
      <vt:lpstr>2.10.5 the extend and append operator</vt:lpstr>
      <vt:lpstr>2.10.5 the extend and append operator</vt:lpstr>
      <vt:lpstr>2.10.6 List derivation</vt:lpstr>
      <vt:lpstr>2.10.6 List derivation</vt:lpstr>
      <vt:lpstr>2.10.6 List derivation</vt:lpstr>
      <vt:lpstr>2.10.6 List derivation</vt:lpstr>
      <vt:lpstr>2.10.7 Insertion and deletion</vt:lpstr>
      <vt:lpstr>2.10.7 Insertion and deletion</vt:lpstr>
      <vt:lpstr>2.10.7 Insertion and deletion</vt:lpstr>
      <vt:lpstr>2.10.7 Insertion and deletion</vt:lpstr>
      <vt:lpstr>2.10.8 Basic functions</vt:lpstr>
      <vt:lpstr>2.10.8 Basic functions</vt:lpstr>
      <vt:lpstr>2.10.8 Basic functions</vt:lpstr>
      <vt:lpstr>2.10.8 Basic functions</vt:lpstr>
      <vt:lpstr>2.10.8 Basic functions</vt:lpstr>
      <vt:lpstr>2.10.8 Basic functions</vt:lpstr>
      <vt:lpstr>2.10.8 Basic functions</vt:lpstr>
      <vt:lpstr>2.10.8 Basic functions</vt:lpstr>
      <vt:lpstr>2.10.8 Basic functions</vt:lpstr>
      <vt:lpstr>2.10.8 Basic functions</vt:lpstr>
      <vt:lpstr>2.10.8 Basic functions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Rayban Lei</cp:lastModifiedBy>
  <cp:revision>1674</cp:revision>
  <cp:lastPrinted>2017-07-17T10:18:00Z</cp:lastPrinted>
  <dcterms:created xsi:type="dcterms:W3CDTF">2007-03-02T11:26:00Z</dcterms:created>
  <dcterms:modified xsi:type="dcterms:W3CDTF">2023-11-01T15:38:15Z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5DC9D4167F2346FAA900AF82F7018B38</vt:lpwstr>
  </property>
  <property fmtid="{D5CDD505-2E9C-101B-9397-08002B2CF9AE}" pid="3" name="KSOProductBuildVer">
    <vt:lpwstr>2052-11.1.0.10938</vt:lpwstr>
  </property>
</Properties>
</file>