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842" r:id="rId2"/>
    <p:sldId id="870" r:id="rId3"/>
    <p:sldId id="871" r:id="rId4"/>
    <p:sldId id="854" r:id="rId5"/>
    <p:sldId id="855" r:id="rId6"/>
    <p:sldId id="845" r:id="rId7"/>
    <p:sldId id="857" r:id="rId8"/>
    <p:sldId id="858" r:id="rId9"/>
    <p:sldId id="856" r:id="rId10"/>
    <p:sldId id="859" r:id="rId11"/>
    <p:sldId id="846" r:id="rId12"/>
    <p:sldId id="861" r:id="rId13"/>
    <p:sldId id="862" r:id="rId14"/>
    <p:sldId id="860" r:id="rId15"/>
    <p:sldId id="847" r:id="rId16"/>
    <p:sldId id="863" r:id="rId17"/>
    <p:sldId id="864" r:id="rId18"/>
    <p:sldId id="848" r:id="rId19"/>
    <p:sldId id="797" r:id="rId20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12C"/>
    <a:srgbClr val="C00000"/>
    <a:srgbClr val="D75C5C"/>
    <a:srgbClr val="CF3E3E"/>
    <a:srgbClr val="EDCDCB"/>
    <a:srgbClr val="F1EEF4"/>
    <a:srgbClr val="AB0000"/>
    <a:srgbClr val="CC0000"/>
    <a:srgbClr val="A9CDCB"/>
    <a:srgbClr val="D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88" autoAdjust="0"/>
    <p:restoredTop sz="82520" autoAdjust="0"/>
  </p:normalViewPr>
  <p:slideViewPr>
    <p:cSldViewPr>
      <p:cViewPr>
        <p:scale>
          <a:sx n="68" d="100"/>
          <a:sy n="68" d="100"/>
        </p:scale>
        <p:origin x="1632" y="656"/>
      </p:cViewPr>
      <p:guideLst>
        <p:guide orient="horz" pos="21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1848" y="192"/>
      </p:cViewPr>
      <p:guideLst>
        <p:guide orient="horz" pos="3208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#1" loCatId="list" qsTypeId="urn:microsoft.com/office/officeart/2005/8/quickstyle/simple1#1" qsCatId="simple" csTypeId="urn:microsoft.com/office/officeart/2005/8/colors/colorful5#1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2.12.1 Defining strings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C9974E75-C5BA-4AF8-9D14-7E6DB268B9AF}" type="par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535AB587-A692-43E5-9615-766AE847F8A5}" type="sibTrans" cxnId="{A0E66A77-1B4D-40AE-BB2B-B0524F944202}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2.12.2 Main features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7DE52E51-8CAB-45CC-98CF-C0B0F0BA2BEC}" type="par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947AA9B5-348C-49D4-8596-840AF5DDE9BB}" type="sibTrans" cxnId="{DB08EC71-EF56-48F8-A5C5-A27D5218C5E6}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" altLang="zh-CN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2.12.3 String operations</a:t>
          </a:r>
          <a:endParaRPr lang="zh-CN" altLang="en-US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gm:t>
    </dgm:pt>
    <dgm:pt modelId="{2F9F47C1-5388-40C2-9DAB-1579AD182756}" type="par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2B9AB75B-3C49-4AA8-BFE1-7CF35008B916}" type="sibTrans" cxnId="{93041D8F-B28E-4F99-98AA-0C8D9FB0047A}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3"/>
      <dgm:spPr/>
    </dgm:pt>
    <dgm:pt modelId="{F0E83ED0-3189-4ABA-A665-B109CE1D0191}" type="pres">
      <dgm:prSet presAssocID="{07FD02D3-E7E6-438A-89AC-27845D67F8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3">
        <dgm:presLayoutVars>
          <dgm:bulletEnabled val="1"/>
        </dgm:presLayoutVars>
      </dgm:prSet>
      <dgm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gm:spPr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3"/>
      <dgm:spPr/>
    </dgm:pt>
    <dgm:pt modelId="{87E6350B-AA9F-4374-A90A-F0D4DDB30293}" type="pres">
      <dgm:prSet presAssocID="{A28C3E8F-D85D-46D1-A6A3-FB5FAF2BB3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3">
        <dgm:presLayoutVars>
          <dgm:bulletEnabled val="1"/>
        </dgm:presLayoutVars>
      </dgm:prSet>
      <dgm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gm:spPr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#1"/>
    <dgm:cxn modelId="{65508D4A-B367-4415-82AA-9E18B9D1E97E}" type="presOf" srcId="{4A6CFA20-D504-4C11-9666-95A21ED3E06C}" destId="{FFD53BA8-45B8-48D7-839D-F63881906C2D}" srcOrd="1" destOrd="0" presId="urn:microsoft.com/office/officeart/2005/8/layout/list1#1"/>
    <dgm:cxn modelId="{772E125B-A00C-476E-8C61-4B3C881A0A5F}" type="presOf" srcId="{A28C3E8F-D85D-46D1-A6A3-FB5FAF2BB39A}" destId="{87E6350B-AA9F-4374-A90A-F0D4DDB30293}" srcOrd="1" destOrd="0" presId="urn:microsoft.com/office/officeart/2005/8/layout/list1#1"/>
    <dgm:cxn modelId="{81492D67-CFFC-4E16-9B45-8A98A6422DFF}" type="presOf" srcId="{A28C3E8F-D85D-46D1-A6A3-FB5FAF2BB39A}" destId="{C621DF11-A0F5-4D43-9B81-3F2B12D700F6}" srcOrd="0" destOrd="0" presId="urn:microsoft.com/office/officeart/2005/8/layout/list1#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#1"/>
    <dgm:cxn modelId="{6C25FE7E-8462-460C-A803-0FD951D183D2}" type="presOf" srcId="{4A6CFA20-D504-4C11-9666-95A21ED3E06C}" destId="{99D3529F-CE9E-430A-A33C-F4EF72985A46}" srcOrd="0" destOrd="0" presId="urn:microsoft.com/office/officeart/2005/8/layout/list1#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#1"/>
    <dgm:cxn modelId="{1AD553EB-0562-42EB-A765-4A13473CE265}" type="presParOf" srcId="{ACC2AE7E-59B9-49A0-BAB4-22D68AC176E7}" destId="{7AEB1288-B212-47FC-96D6-40294FD2E307}" srcOrd="0" destOrd="0" presId="urn:microsoft.com/office/officeart/2005/8/layout/list1#1"/>
    <dgm:cxn modelId="{0F8E6D21-9A3E-4657-A85B-06F5AAC07AAC}" type="presParOf" srcId="{7AEB1288-B212-47FC-96D6-40294FD2E307}" destId="{99D3529F-CE9E-430A-A33C-F4EF72985A46}" srcOrd="0" destOrd="0" presId="urn:microsoft.com/office/officeart/2005/8/layout/list1#1"/>
    <dgm:cxn modelId="{E3C50494-009B-40D6-92CC-21CD602EAD80}" type="presParOf" srcId="{7AEB1288-B212-47FC-96D6-40294FD2E307}" destId="{FFD53BA8-45B8-48D7-839D-F63881906C2D}" srcOrd="1" destOrd="0" presId="urn:microsoft.com/office/officeart/2005/8/layout/list1#1"/>
    <dgm:cxn modelId="{FD8A86CC-42BB-4112-B2F5-BE266B59750E}" type="presParOf" srcId="{ACC2AE7E-59B9-49A0-BAB4-22D68AC176E7}" destId="{C0D297E7-F1B3-4D5E-9183-8D7DE7303441}" srcOrd="1" destOrd="0" presId="urn:microsoft.com/office/officeart/2005/8/layout/list1#1"/>
    <dgm:cxn modelId="{4EAD6C64-5614-4047-BC97-75F98D7B14C3}" type="presParOf" srcId="{ACC2AE7E-59B9-49A0-BAB4-22D68AC176E7}" destId="{BF82169F-36AF-4359-9BAE-4965A5F38BD5}" srcOrd="2" destOrd="0" presId="urn:microsoft.com/office/officeart/2005/8/layout/list1#1"/>
    <dgm:cxn modelId="{03C18FF5-B079-4BBF-B425-983629D1076F}" type="presParOf" srcId="{ACC2AE7E-59B9-49A0-BAB4-22D68AC176E7}" destId="{97EC761C-8953-48D7-AFE6-4E1B2DC860A0}" srcOrd="3" destOrd="0" presId="urn:microsoft.com/office/officeart/2005/8/layout/list1#1"/>
    <dgm:cxn modelId="{A7CE0FFB-0EF0-4756-8B9E-EE21FD8DF27E}" type="presParOf" srcId="{ACC2AE7E-59B9-49A0-BAB4-22D68AC176E7}" destId="{2A1250AA-1043-4D27-91C6-DB5939E35C6B}" srcOrd="4" destOrd="0" presId="urn:microsoft.com/office/officeart/2005/8/layout/list1#1"/>
    <dgm:cxn modelId="{E588E6CD-1540-4A3F-B751-A32805985E24}" type="presParOf" srcId="{2A1250AA-1043-4D27-91C6-DB5939E35C6B}" destId="{FFA56F0A-30CA-43F2-94BD-773A675BA6FB}" srcOrd="0" destOrd="0" presId="urn:microsoft.com/office/officeart/2005/8/layout/list1#1"/>
    <dgm:cxn modelId="{79AEB806-8070-44A3-B032-ACEF61465AC1}" type="presParOf" srcId="{2A1250AA-1043-4D27-91C6-DB5939E35C6B}" destId="{F0E83ED0-3189-4ABA-A665-B109CE1D0191}" srcOrd="1" destOrd="0" presId="urn:microsoft.com/office/officeart/2005/8/layout/list1#1"/>
    <dgm:cxn modelId="{D76CA352-33C1-42F3-8301-44F86AC26E9C}" type="presParOf" srcId="{ACC2AE7E-59B9-49A0-BAB4-22D68AC176E7}" destId="{ECE4EB38-14AE-459E-B6E4-1217F86B32D5}" srcOrd="5" destOrd="0" presId="urn:microsoft.com/office/officeart/2005/8/layout/list1#1"/>
    <dgm:cxn modelId="{1E9AA02B-DC6D-49CB-9B97-6693B21B3437}" type="presParOf" srcId="{ACC2AE7E-59B9-49A0-BAB4-22D68AC176E7}" destId="{AD17FCC9-9640-4BB4-87DF-C676D0600FF9}" srcOrd="6" destOrd="0" presId="urn:microsoft.com/office/officeart/2005/8/layout/list1#1"/>
    <dgm:cxn modelId="{9E46565E-6BD2-445F-8D0D-0ABB2B933CFA}" type="presParOf" srcId="{ACC2AE7E-59B9-49A0-BAB4-22D68AC176E7}" destId="{4DF959AC-5D69-47E5-B406-4D2C3851BBA8}" srcOrd="7" destOrd="0" presId="urn:microsoft.com/office/officeart/2005/8/layout/list1#1"/>
    <dgm:cxn modelId="{FEC89717-3284-4C01-8D9D-791FCB7B93AA}" type="presParOf" srcId="{ACC2AE7E-59B9-49A0-BAB4-22D68AC176E7}" destId="{BC025EF3-8250-4C0B-B47C-577AF15030CE}" srcOrd="8" destOrd="0" presId="urn:microsoft.com/office/officeart/2005/8/layout/list1#1"/>
    <dgm:cxn modelId="{072B3334-3DDA-47FB-B607-B5DDA342616D}" type="presParOf" srcId="{BC025EF3-8250-4C0B-B47C-577AF15030CE}" destId="{C621DF11-A0F5-4D43-9B81-3F2B12D700F6}" srcOrd="0" destOrd="0" presId="urn:microsoft.com/office/officeart/2005/8/layout/list1#1"/>
    <dgm:cxn modelId="{04F32568-25EC-4D30-B13F-39AC42A316C4}" type="presParOf" srcId="{BC025EF3-8250-4C0B-B47C-577AF15030CE}" destId="{87E6350B-AA9F-4374-A90A-F0D4DDB30293}" srcOrd="1" destOrd="0" presId="urn:microsoft.com/office/officeart/2005/8/layout/list1#1"/>
    <dgm:cxn modelId="{842E0C02-3F63-44CA-87FA-EE4766E36A63}" type="presParOf" srcId="{ACC2AE7E-59B9-49A0-BAB4-22D68AC176E7}" destId="{BFDDC46B-D2D6-4F22-B2B2-08457F1A28D3}" srcOrd="9" destOrd="0" presId="urn:microsoft.com/office/officeart/2005/8/layout/list1#1"/>
    <dgm:cxn modelId="{C43B5A0B-5EE6-4365-871C-0DF671AB5978}" type="presParOf" srcId="{ACC2AE7E-59B9-49A0-BAB4-22D68AC176E7}" destId="{3F980722-34FD-4A1F-B474-E9F8C5B4DD29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225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27347"/>
          <a:ext cx="6725877" cy="590400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2.12.1 Defining strings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56168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297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3676672"/>
              <a:satOff val="-5114"/>
              <a:lumOff val="-1961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34547"/>
          <a:ext cx="6725877" cy="590400"/>
        </a:xfrm>
        <a:prstGeom prst="roundRect">
          <a:avLst/>
        </a:prstGeom>
        <a:solidFill>
          <a:srgbClr val="4472C4">
            <a:hueOff val="-3676672"/>
            <a:satOff val="-5114"/>
            <a:lumOff val="-1961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2.12.2 Main features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963368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36947"/>
          <a:ext cx="9608397" cy="504000"/>
        </a:xfrm>
        <a:prstGeom prst="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48000" cap="flat" cmpd="thickThin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41747"/>
          <a:ext cx="6725877" cy="590400"/>
        </a:xfrm>
        <a:prstGeom prst="roundRect">
          <a:avLst/>
        </a:prstGeom>
        <a:solidFill>
          <a:srgbClr val="4472C4">
            <a:hueOff val="-7353344"/>
            <a:satOff val="-10228"/>
            <a:lumOff val="-3922"/>
            <a:alphaOff val="0"/>
          </a:srgbClr>
        </a:solidFill>
        <a:ln w="48000" cap="flat" cmpd="thickThin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0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2.12.3 String operations</a:t>
          </a:r>
          <a:endParaRPr lang="zh-CN" altLang="en-US" sz="2000" kern="1200" dirty="0">
            <a:solidFill>
              <a:sysClr val="window" lastClr="FFFFFF"/>
            </a:solidFill>
            <a:latin typeface="Arial"/>
            <a:ea typeface="宋体"/>
            <a:cs typeface="+mn-cs"/>
          </a:endParaRPr>
        </a:p>
      </dsp:txBody>
      <dsp:txXfrm>
        <a:off x="509240" y="1870568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Ch1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0" i="0">
                <a:solidFill>
                  <a:srgbClr val="C00000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16985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 b="0" i="0">
                <a:latin typeface="Arial" panose="020B0604020202020204" pitchFamily="34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t>‹#›</a:t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70139" y="6630665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3" name="Rectangle 1436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4" name="Rectangle 1437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1472608" y="1380565"/>
            <a:ext cx="4561369" cy="2345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2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Python  Data  Science 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1472608" y="4077619"/>
            <a:ext cx="4561369" cy="1399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Borjigin</a:t>
            </a: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1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chaolemen@ruc.edu.cn</a:t>
            </a:r>
            <a:endParaRPr lang="en-US" altLang="zh-CN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5F0AE-A0C3-ABF1-3322-CEFE416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2" t="2543" r="1679" b="786"/>
          <a:stretch/>
        </p:blipFill>
        <p:spPr>
          <a:xfrm>
            <a:off x="7293141" y="1380565"/>
            <a:ext cx="3054017" cy="40968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'c' in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157634"/>
            <a:chOff x="1019775" y="1696808"/>
            <a:chExt cx="9116770" cy="215763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('A')) 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(97))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10015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986256"/>
            <a:ext cx="9116770" cy="2157634"/>
            <a:chOff x="1055440" y="3789040"/>
            <a:chExt cx="9116770" cy="2157634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ord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('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朝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(26397))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7"/>
              <a:ext cx="7992211" cy="100150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26397</a:t>
              </a:r>
            </a:p>
            <a:p>
              <a:pPr lvl="0"/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朝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print(s)</a:t>
              </a:r>
              <a:endParaRPr lang="zh-CN" altLang="zh-CN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	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bbc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grpSp>
          <p:nvGrpSpPr>
            <p:cNvPr id="4" name="组合 3"/>
            <p:cNvGrpSpPr/>
            <p:nvPr/>
          </p:nvGrpSpPr>
          <p:grpSpPr>
            <a:xfrm>
              <a:off x="1019775" y="1696808"/>
              <a:ext cx="9116770" cy="1747000"/>
              <a:chOff x="1019775" y="1696808"/>
              <a:chExt cx="9116770" cy="1747000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019775" y="1754008"/>
                <a:ext cx="1016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Sitka Subheading" panose="02000505000000020004" pitchFamily="2" charset="0"/>
                    <a:cs typeface="MV Boli" panose="02000500030200090000" pitchFamily="2" charset="0"/>
                  </a:rPr>
                  <a:t>In[18]: </a:t>
                </a:r>
                <a:endParaRPr lang="zh-CN" altLang="en-US" sz="2400" dirty="0">
                  <a:latin typeface="Sitka Subheading" panose="02000505000000020004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44334" y="1696808"/>
                <a:ext cx="7992211" cy="1001507"/>
              </a:xfrm>
              <a:prstGeom prst="rect">
                <a:avLst/>
              </a:prstGeom>
              <a:solidFill>
                <a:srgbClr val="F1EEF4">
                  <a:alpha val="13000"/>
                </a:srgbClr>
              </a:solidFill>
              <a:ln w="8890">
                <a:solidFill>
                  <a:srgbClr val="AB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s='a\</a:t>
                </a:r>
                <a:r>
                  <a:rPr lang="en-US" altLang="zh-CN" sz="2400" b="1" dirty="0" err="1">
                    <a:solidFill>
                      <a:schemeClr val="tx1"/>
                    </a:solidFill>
                  </a:rPr>
                  <a:t>tbbc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'</a:t>
                </a:r>
              </a:p>
              <a:p>
                <a:pPr lvl="0"/>
                <a:r>
                  <a:rPr lang="en-US" altLang="zh-CN" sz="2400" b="1" dirty="0">
                    <a:solidFill>
                      <a:schemeClr val="tx1"/>
                    </a:solidFill>
                  </a:rPr>
                  <a:t>s</a:t>
                </a:r>
                <a:endParaRPr lang="zh-CN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44334" y="2852936"/>
                <a:ext cx="7992211" cy="590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lvl="0"/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'a\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tbbc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zh-CN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052220" y="291753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str(1234567)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'1234567'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abc".upper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'ABC'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60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s1="E:\SparkR\My\T"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'E:\\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\\My\\T'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r"http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://www.chaolemen.org"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'http://www.chaolemen.org'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sep_str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= "-"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seq = ("a", "b", "c")</a:t>
              </a: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sep_str.join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(seq)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'a-b-c'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9775" y="4543228"/>
            <a:ext cx="9116770" cy="1982116"/>
            <a:chOff x="1019775" y="4543228"/>
            <a:chExt cx="9116770" cy="1982116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60042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543228"/>
              <a:ext cx="7992211" cy="1319236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str1=["abc","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aaba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adefg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","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bb","c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9775" y="5991671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34472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'bb', 'c']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60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str1.sort(key=lambda x:len(list(x)))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67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'bb',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88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str1.sort(key=lambda x:len(set(x)))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Out[27]: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print("set(str1)=",set(str1)) </a:t>
              </a:r>
              <a:endParaRPr lang="zh-CN" altLang="zh-CN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set(str1)= {'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'c',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'bb'}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775" y="1696808"/>
            <a:ext cx="9116770" cy="2157634"/>
            <a:chOff x="1019775" y="1696808"/>
            <a:chExt cx="9116770" cy="215763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print("str=", str1)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print("list(str1)=", list(str1))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100150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str= 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list(str1)= ['c', 'bb',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aaba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', 'abc', 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236248"/>
            <a:chOff x="1019775" y="1696808"/>
            <a:chExt cx="9116770" cy="2236248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import re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p1 = re.compile('[a-dA-D]')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r1 = p1.findall('chaolemen@ruc.edu.cn')</a:t>
              </a:r>
            </a:p>
            <a:p>
              <a:pPr lvl="0"/>
              <a:r>
                <a:rPr lang="pt-BR" altLang="zh-CN" sz="2400" b="1" dirty="0">
                  <a:solidFill>
                    <a:schemeClr val="tx1"/>
                  </a:solidFill>
                </a:rPr>
                <a:t>r1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399383"/>
              <a:ext cx="1331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Out[30]: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['c', 'a', 'c', 'd', 'c']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619AF44-A4B2-AF0A-23F3-38DEE6F7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1884"/>
          <a:stretch/>
        </p:blipFill>
        <p:spPr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20" descr="thankyou">
            <a:extLst>
              <a:ext uri="{FF2B5EF4-FFF2-40B4-BE49-F238E27FC236}">
                <a16:creationId xmlns:a16="http://schemas.microsoft.com/office/drawing/2014/main" id="{36AB29C6-D35E-0FAE-25CD-3790C3E5A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7266" r="12578" b="-1"/>
          <a:stretch/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>
            <a:extLst>
              <a:ext uri="{FF2B5EF4-FFF2-40B4-BE49-F238E27FC236}">
                <a16:creationId xmlns:a16="http://schemas.microsoft.com/office/drawing/2014/main" id="{9F79D4CB-EF86-FA40-92E3-547CC2FB95D8}"/>
              </a:ext>
            </a:extLst>
          </p:cNvPr>
          <p:cNvSpPr txBox="1">
            <a:spLocks/>
          </p:cNvSpPr>
          <p:nvPr/>
        </p:nvSpPr>
        <p:spPr bwMode="auto">
          <a:xfrm>
            <a:off x="3815315" y="4055061"/>
            <a:ext cx="4561369" cy="13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  <a:r>
              <a:rPr lang="en-US" altLang="zh-CN" sz="2000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Borjigin</a:t>
            </a:r>
            <a:r>
              <a:rPr lang="en-US" altLang="zh-CN" sz="2000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 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Renmin University of China</a:t>
            </a:r>
          </a:p>
          <a:p>
            <a:pPr marL="0" lvl="1" indent="0" algn="ctr" ea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altLang="zh-CN" kern="0" dirty="0" err="1">
                <a:solidFill>
                  <a:schemeClr val="tx1">
                    <a:lumMod val="95000"/>
                    <a:lumOff val="5000"/>
                  </a:schemeClr>
                </a:solidFill>
                <a:ea typeface="华文中宋" panose="02010600040101010101" pitchFamily="2" charset="-122"/>
                <a:cs typeface="+mj-cs"/>
              </a:rPr>
              <a:t>chaolemen@ruc.edu.cn</a:t>
            </a:r>
            <a:endParaRPr lang="en-US" altLang="zh-CN" kern="0" dirty="0">
              <a:solidFill>
                <a:schemeClr val="tx1">
                  <a:lumMod val="95000"/>
                  <a:lumOff val="5000"/>
                </a:schemeClr>
              </a:solidFill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7" name="标题 10">
            <a:extLst>
              <a:ext uri="{FF2B5EF4-FFF2-40B4-BE49-F238E27FC236}">
                <a16:creationId xmlns:a16="http://schemas.microsoft.com/office/drawing/2014/main" id="{59521F76-B186-154C-ABE0-19223DA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916832"/>
            <a:ext cx="11593288" cy="1181953"/>
          </a:xfrm>
        </p:spPr>
        <p:txBody>
          <a:bodyPr/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2.12 Strings</a:t>
            </a:r>
          </a:p>
        </p:txBody>
      </p:sp>
      <p:sp>
        <p:nvSpPr>
          <p:cNvPr id="8" name="文本占位符 156">
            <a:extLst>
              <a:ext uri="{FF2B5EF4-FFF2-40B4-BE49-F238E27FC236}">
                <a16:creationId xmlns:a16="http://schemas.microsoft.com/office/drawing/2014/main" id="{F21DBAA8-F4BC-DC4E-A237-0797DEA4D98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" altLang="zh-CN" dirty="0"/>
              <a:t>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DBD53221-C9A4-894A-B0DE-FDC41B0DC92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466955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2.12 Strings</a:t>
            </a:r>
          </a:p>
          <a:p>
            <a:pPr lvl="0"/>
            <a:endParaRPr lang="en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2889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">
            <a:extLst>
              <a:ext uri="{FF2B5EF4-FFF2-40B4-BE49-F238E27FC236}">
                <a16:creationId xmlns:a16="http://schemas.microsoft.com/office/drawing/2014/main" id="{794865DE-C49D-AC46-BDF3-4C5B33AD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95" y="622700"/>
            <a:ext cx="7210235" cy="821913"/>
          </a:xfrm>
        </p:spPr>
        <p:txBody>
          <a:bodyPr/>
          <a:lstStyle/>
          <a:p>
            <a:r>
              <a:rPr lang="en" altLang="zh-CN" b="1" dirty="0">
                <a:latin typeface="+mj-lt"/>
              </a:rPr>
              <a:t>Summary of this chapter</a:t>
            </a:r>
            <a:endParaRPr lang="zh-CN" altLang="en-US" b="1" dirty="0">
              <a:latin typeface="+mj-lt"/>
            </a:endParaRPr>
          </a:p>
        </p:txBody>
      </p:sp>
      <p:sp>
        <p:nvSpPr>
          <p:cNvPr id="13" name="文本占位符 156">
            <a:extLst>
              <a:ext uri="{FF2B5EF4-FFF2-40B4-BE49-F238E27FC236}">
                <a16:creationId xmlns:a16="http://schemas.microsoft.com/office/drawing/2014/main" id="{E5A89EBD-35FC-6943-8DCE-A7DF7280D43F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▼ 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9" name="文本占位符 156">
            <a:extLst>
              <a:ext uri="{FF2B5EF4-FFF2-40B4-BE49-F238E27FC236}">
                <a16:creationId xmlns:a16="http://schemas.microsoft.com/office/drawing/2014/main" id="{1D394ACB-503E-F943-950F-9CB4634138A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5429245" y="0"/>
            <a:ext cx="2346266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► </a:t>
            </a:r>
            <a:r>
              <a:rPr lang="en" altLang="zh-CN" dirty="0"/>
              <a:t>2.12 Strings</a:t>
            </a:r>
            <a:endParaRPr lang="zh-CN" altLang="en-US" dirty="0"/>
          </a:p>
        </p:txBody>
      </p:sp>
      <p:graphicFrame>
        <p:nvGraphicFramePr>
          <p:cNvPr id="6" name="内容占位符 7">
            <a:extLst>
              <a:ext uri="{FF2B5EF4-FFF2-40B4-BE49-F238E27FC236}">
                <a16:creationId xmlns:a16="http://schemas.microsoft.com/office/drawing/2014/main" id="{20D5F7A4-D4C8-5348-A8C4-EED068D25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627898"/>
              </p:ext>
            </p:extLst>
          </p:nvPr>
        </p:nvGraphicFramePr>
        <p:xfrm>
          <a:off x="1096115" y="1696809"/>
          <a:ext cx="9608397" cy="266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9040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2.12.1 Defining strings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092232"/>
            <a:chOff x="1019775" y="1696808"/>
            <a:chExt cx="9116770" cy="2092232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print("abc")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93610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21" name="文本框 20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print("abc'de'f")</a:t>
              </a:r>
              <a:endParaRPr lang="zh-CN" altLang="zh-CN" sz="2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abc'de'f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2.12.1 Defining strings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abc"de"f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abc"de"f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19775" y="3350548"/>
            <a:ext cx="9116770" cy="3244361"/>
            <a:chOff x="1019775" y="1696807"/>
            <a:chExt cx="9116770" cy="3244361"/>
          </a:xfrm>
        </p:grpSpPr>
        <p:sp>
          <p:nvSpPr>
            <p:cNvPr id="27" name="文本框 2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str1='''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Hello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world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!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'''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9775" y="440749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44334" y="435029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'\</a:t>
              </a:r>
              <a:r>
                <a:rPr lang="pt-BR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pt-BR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world\</a:t>
              </a:r>
              <a:r>
                <a:rPr lang="pt-BR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!\</a:t>
              </a:r>
              <a:r>
                <a:rPr lang="pt-BR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2.12.2 Main features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4036448"/>
            <a:chOff x="975335" y="2003854"/>
            <a:chExt cx="9116770" cy="4036448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str1[1:4]="2222"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32021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Traceback (most recent call last)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&lt;ipython-input-5-d80a51ea9762&gt; in &lt;module&gt;</a:t>
              </a: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1 str1[1:4]="2222"</a:t>
              </a:r>
            </a:p>
            <a:p>
              <a:pPr lvl="0"/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'str' object does not support item assignment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2.12.2 Main features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str1="abc"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defghijk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str1[1:4]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efg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9775" y="4013552"/>
            <a:ext cx="9116770" cy="1425146"/>
            <a:chOff x="975335" y="2003854"/>
            <a:chExt cx="9116770" cy="1425146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'[0:2]</a:t>
              </a:r>
              <a:endParaRPr lang="zh-CN" altLang="zh-CN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'cl'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2.12.2 Main features</a:t>
            </a:r>
            <a:endParaRPr lang="zh-CN" altLang="en-US" sz="4000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str3="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str4=str3[1:3]</a:t>
              </a: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str4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'ha'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19775" y="4013552"/>
            <a:ext cx="9116770" cy="1425146"/>
            <a:chOff x="975335" y="2003854"/>
            <a:chExt cx="9116770" cy="1425146"/>
          </a:xfrm>
        </p:grpSpPr>
        <p:sp>
          <p:nvSpPr>
            <p:cNvPr id="20" name="文本框 19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"[:6]</a:t>
              </a:r>
              <a:endParaRPr lang="zh-CN" altLang="zh-CN" sz="24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b="1" dirty="0"/>
              <a:t>2.12.3 String operations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</a:t>
            </a:r>
            <a:r>
              <a:rPr lang="en" altLang="zh-CN" dirty="0"/>
              <a:t>Chapter 2 Basic Python Programming for Data Science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2.12 Strings
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'-'.join(['c', 'l'])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'c-l'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19775" y="3422556"/>
            <a:ext cx="9116770" cy="1425146"/>
            <a:chOff x="975335" y="2003854"/>
            <a:chExt cx="9116770" cy="1425146"/>
          </a:xfrm>
        </p:grpSpPr>
        <p:sp>
          <p:nvSpPr>
            <p:cNvPr id="17" name="文本框 1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chemeClr val="accent4">
                <a:lumMod val="75000"/>
                <a:alpha val="13000"/>
              </a:scheme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'c' + '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lm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'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clm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19775" y="5035632"/>
            <a:ext cx="9116770" cy="1425146"/>
            <a:chOff x="975335" y="2003854"/>
            <a:chExt cx="9116770" cy="1425146"/>
          </a:xfrm>
        </p:grpSpPr>
        <p:sp>
          <p:nvSpPr>
            <p:cNvPr id="22" name="文本框 21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"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chaolemen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 ".strip()</a:t>
              </a:r>
              <a:endParaRPr lang="zh-CN" altLang="zh-CN" sz="2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chaolemen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1458</TotalTime>
  <Words>987</Words>
  <Application>Microsoft Macintosh PowerPoint</Application>
  <PresentationFormat>宽屏</PresentationFormat>
  <Paragraphs>218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Meiryo</vt:lpstr>
      <vt:lpstr>Arial</vt:lpstr>
      <vt:lpstr>Calibri</vt:lpstr>
      <vt:lpstr>Sitka Subheading</vt:lpstr>
      <vt:lpstr>Times New Roman</vt:lpstr>
      <vt:lpstr>Wingdings</vt:lpstr>
      <vt:lpstr>Wingdings 2</vt:lpstr>
      <vt:lpstr>吉祥如意</vt:lpstr>
      <vt:lpstr>Python  Data  Science </vt:lpstr>
      <vt:lpstr>2.12 Strings</vt:lpstr>
      <vt:lpstr>Summary of this chapter</vt:lpstr>
      <vt:lpstr>2.12.1 Defining strings</vt:lpstr>
      <vt:lpstr>2.12.1 Defining strings</vt:lpstr>
      <vt:lpstr>2.12.2 Main features</vt:lpstr>
      <vt:lpstr>2.12.2 Main features</vt:lpstr>
      <vt:lpstr>2.12.2 Main features</vt:lpstr>
      <vt:lpstr>2.12.3 String operations</vt:lpstr>
      <vt:lpstr>2.12.3 String operations</vt:lpstr>
      <vt:lpstr>2.12.3 String operations</vt:lpstr>
      <vt:lpstr>2.12.3 String operations</vt:lpstr>
      <vt:lpstr>2.12.3 String operations</vt:lpstr>
      <vt:lpstr>2.12.3 String operations</vt:lpstr>
      <vt:lpstr>2.12.3 String operations</vt:lpstr>
      <vt:lpstr>2.12.3 String operations</vt:lpstr>
      <vt:lpstr>2.12.3 String operations</vt:lpstr>
      <vt:lpstr>2.12.3 String operations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Rayban Lei</cp:lastModifiedBy>
  <cp:revision>1676</cp:revision>
  <cp:lastPrinted>2017-07-17T10:18:00Z</cp:lastPrinted>
  <dcterms:created xsi:type="dcterms:W3CDTF">2007-03-02T11:26:00Z</dcterms:created>
  <dcterms:modified xsi:type="dcterms:W3CDTF">2023-11-01T16:10:44Z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5DC9D4167F2346FAA900AF82F7018B38</vt:lpwstr>
  </property>
  <property fmtid="{D5CDD505-2E9C-101B-9397-08002B2CF9AE}" pid="3" name="KSOProductBuildVer">
    <vt:lpwstr>2052-11.1.0.10938</vt:lpwstr>
  </property>
</Properties>
</file>