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842" r:id="rId2"/>
    <p:sldId id="870" r:id="rId3"/>
    <p:sldId id="871" r:id="rId4"/>
    <p:sldId id="852" r:id="rId5"/>
    <p:sldId id="887" r:id="rId6"/>
    <p:sldId id="889" r:id="rId7"/>
    <p:sldId id="888" r:id="rId8"/>
    <p:sldId id="890" r:id="rId9"/>
    <p:sldId id="891" r:id="rId10"/>
    <p:sldId id="797" r:id="rId11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08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12C"/>
    <a:srgbClr val="C00000"/>
    <a:srgbClr val="D75C5C"/>
    <a:srgbClr val="CF3E3E"/>
    <a:srgbClr val="EDCDCB"/>
    <a:srgbClr val="F1EEF4"/>
    <a:srgbClr val="AB0000"/>
    <a:srgbClr val="CC0000"/>
    <a:srgbClr val="A9CDCB"/>
    <a:srgbClr val="D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85" autoAdjust="0"/>
    <p:restoredTop sz="95748" autoAdjust="0"/>
  </p:normalViewPr>
  <p:slideViewPr>
    <p:cSldViewPr>
      <p:cViewPr varScale="1">
        <p:scale>
          <a:sx n="65" d="100"/>
          <a:sy n="65" d="100"/>
        </p:scale>
        <p:origin x="224" y="1160"/>
      </p:cViewPr>
      <p:guideLst>
        <p:guide orient="horz" pos="215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1848" y="192"/>
      </p:cViewPr>
      <p:guideLst>
        <p:guide orient="horz" pos="3208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22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21" loCatId="list" qsTypeId="urn:microsoft.com/office/officeart/2005/8/quickstyle/simple1#21" qsCatId="simple" csTypeId="urn:microsoft.com/office/officeart/2005/8/colors/colorful5#22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>
        <a:xfrm>
          <a:off x="415612" y="41759"/>
          <a:ext cx="5818577" cy="109224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b="0" i="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3.7.1 The variable search path</a:t>
          </a:r>
          <a:endParaRPr lang="zh-CN" altLang="en-US" b="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488FD816-4CED-4740-B5D1-1055C0C49531}">
      <dgm:prSet/>
      <dgm:spPr>
        <a:xfrm>
          <a:off x="415612" y="1720080"/>
          <a:ext cx="5818577" cy="109224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b="0" i="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3.7.2 The module search path</a:t>
          </a:r>
          <a:endParaRPr lang="zh-CN" altLang="en-US" b="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CB206672-2423-4C3D-AEBB-8A81ECD7041D}" type="sib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04CD0439-BA50-438F-8AA7-AEA89DC2C872}" type="par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2"/>
      <dgm:spPr/>
    </dgm:pt>
    <dgm:pt modelId="{FFD53BA8-45B8-48D7-839D-F63881906C2D}" type="pres">
      <dgm:prSet presAssocID="{4A6CFA20-D504-4C11-9666-95A21ED3E06C}" presName="parentText" presStyleLbl="node1" presStyleIdx="0" presStyleCnt="2" custScaleX="124751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2">
        <dgm:presLayoutVars>
          <dgm:bulletEnabled val="1"/>
        </dgm:presLayoutVars>
      </dgm:prSet>
      <dgm:spPr>
        <a:xfrm>
          <a:off x="0" y="587879"/>
          <a:ext cx="8312253" cy="9324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97EC761C-8953-48D7-AFE6-4E1B2DC860A0}" type="pres">
      <dgm:prSet presAssocID="{535AB587-A692-43E5-9615-766AE847F8A5}" presName="spaceBetweenRectangles" presStyleCnt="0"/>
      <dgm:spPr/>
    </dgm:pt>
    <dgm:pt modelId="{518BB173-E63F-417F-A6D6-CA0F0837AF1C}" type="pres">
      <dgm:prSet presAssocID="{488FD816-4CED-4740-B5D1-1055C0C49531}" presName="parentLin" presStyleCnt="0"/>
      <dgm:spPr/>
    </dgm:pt>
    <dgm:pt modelId="{90EC56A5-59F7-4E96-A03E-3D14FB68C19D}" type="pres">
      <dgm:prSet presAssocID="{488FD816-4CED-4740-B5D1-1055C0C49531}" presName="parentLeftMargin" presStyleLbl="node1" presStyleIdx="0" presStyleCnt="2"/>
      <dgm:spPr/>
    </dgm:pt>
    <dgm:pt modelId="{B5E34E5E-BCD5-48AD-9666-299E56BF6317}" type="pres">
      <dgm:prSet presAssocID="{488FD816-4CED-4740-B5D1-1055C0C49531}" presName="parentText" presStyleLbl="node1" presStyleIdx="1" presStyleCnt="2" custScaleX="124751">
        <dgm:presLayoutVars>
          <dgm:chMax val="0"/>
          <dgm:bulletEnabled val="1"/>
        </dgm:presLayoutVars>
      </dgm:prSet>
      <dgm:spPr/>
    </dgm:pt>
    <dgm:pt modelId="{085E0FEC-4A50-4C12-8556-4B92E3C65DBD}" type="pres">
      <dgm:prSet presAssocID="{488FD816-4CED-4740-B5D1-1055C0C49531}" presName="negativeSpace" presStyleCnt="0"/>
      <dgm:spPr/>
    </dgm:pt>
    <dgm:pt modelId="{A4C178BF-6B80-46A6-BFA4-EE73407D0AF3}" type="pres">
      <dgm:prSet presAssocID="{488FD816-4CED-4740-B5D1-1055C0C49531}" presName="childText" presStyleLbl="conFgAcc1" presStyleIdx="1" presStyleCnt="2">
        <dgm:presLayoutVars>
          <dgm:bulletEnabled val="1"/>
        </dgm:presLayoutVars>
      </dgm:prSet>
      <dgm:spPr>
        <a:xfrm>
          <a:off x="0" y="2266200"/>
          <a:ext cx="8312253" cy="9324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gm:spPr>
    </dgm:pt>
  </dgm:ptLst>
  <dgm:cxnLst>
    <dgm:cxn modelId="{65508D4A-B367-4415-82AA-9E18B9D1E97E}" type="presOf" srcId="{4A6CFA20-D504-4C11-9666-95A21ED3E06C}" destId="{FFD53BA8-45B8-48D7-839D-F63881906C2D}" srcOrd="1" destOrd="0" presId="urn:microsoft.com/office/officeart/2005/8/layout/list1#21"/>
    <dgm:cxn modelId="{B32E2D6E-E60B-4AB7-BF51-0F9D7FEC3543}" type="presOf" srcId="{488FD816-4CED-4740-B5D1-1055C0C49531}" destId="{90EC56A5-59F7-4E96-A03E-3D14FB68C19D}" srcOrd="0" destOrd="0" presId="urn:microsoft.com/office/officeart/2005/8/layout/list1#2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#21"/>
    <dgm:cxn modelId="{6C25FE7E-8462-460C-A803-0FD951D183D2}" type="presOf" srcId="{4A6CFA20-D504-4C11-9666-95A21ED3E06C}" destId="{99D3529F-CE9E-430A-A33C-F4EF72985A46}" srcOrd="0" destOrd="0" presId="urn:microsoft.com/office/officeart/2005/8/layout/list1#21"/>
    <dgm:cxn modelId="{A4593EB5-96F0-45CB-9E14-AD363CD2B91A}" srcId="{2D3DEDF0-B9A1-4CD2-BA88-CA716FC4420C}" destId="{488FD816-4CED-4740-B5D1-1055C0C49531}" srcOrd="1" destOrd="0" parTransId="{04CD0439-BA50-438F-8AA7-AEA89DC2C872}" sibTransId="{CB206672-2423-4C3D-AEBB-8A81ECD7041D}"/>
    <dgm:cxn modelId="{4C0743BE-3C8F-46DA-B245-89EE69665101}" type="presOf" srcId="{488FD816-4CED-4740-B5D1-1055C0C49531}" destId="{B5E34E5E-BCD5-48AD-9666-299E56BF6317}" srcOrd="1" destOrd="0" presId="urn:microsoft.com/office/officeart/2005/8/layout/list1#21"/>
    <dgm:cxn modelId="{1AD553EB-0562-42EB-A765-4A13473CE265}" type="presParOf" srcId="{ACC2AE7E-59B9-49A0-BAB4-22D68AC176E7}" destId="{7AEB1288-B212-47FC-96D6-40294FD2E307}" srcOrd="0" destOrd="0" presId="urn:microsoft.com/office/officeart/2005/8/layout/list1#21"/>
    <dgm:cxn modelId="{0F8E6D21-9A3E-4657-A85B-06F5AAC07AAC}" type="presParOf" srcId="{7AEB1288-B212-47FC-96D6-40294FD2E307}" destId="{99D3529F-CE9E-430A-A33C-F4EF72985A46}" srcOrd="0" destOrd="0" presId="urn:microsoft.com/office/officeart/2005/8/layout/list1#21"/>
    <dgm:cxn modelId="{E3C50494-009B-40D6-92CC-21CD602EAD80}" type="presParOf" srcId="{7AEB1288-B212-47FC-96D6-40294FD2E307}" destId="{FFD53BA8-45B8-48D7-839D-F63881906C2D}" srcOrd="1" destOrd="0" presId="urn:microsoft.com/office/officeart/2005/8/layout/list1#21"/>
    <dgm:cxn modelId="{FD8A86CC-42BB-4112-B2F5-BE266B59750E}" type="presParOf" srcId="{ACC2AE7E-59B9-49A0-BAB4-22D68AC176E7}" destId="{C0D297E7-F1B3-4D5E-9183-8D7DE7303441}" srcOrd="1" destOrd="0" presId="urn:microsoft.com/office/officeart/2005/8/layout/list1#21"/>
    <dgm:cxn modelId="{4EAD6C64-5614-4047-BC97-75F98D7B14C3}" type="presParOf" srcId="{ACC2AE7E-59B9-49A0-BAB4-22D68AC176E7}" destId="{BF82169F-36AF-4359-9BAE-4965A5F38BD5}" srcOrd="2" destOrd="0" presId="urn:microsoft.com/office/officeart/2005/8/layout/list1#21"/>
    <dgm:cxn modelId="{82B45EE1-F028-4B44-87E8-361031F584B1}" type="presParOf" srcId="{ACC2AE7E-59B9-49A0-BAB4-22D68AC176E7}" destId="{97EC761C-8953-48D7-AFE6-4E1B2DC860A0}" srcOrd="3" destOrd="0" presId="urn:microsoft.com/office/officeart/2005/8/layout/list1#21"/>
    <dgm:cxn modelId="{9D11D568-9748-47F4-BECC-2247CB1ECB8C}" type="presParOf" srcId="{ACC2AE7E-59B9-49A0-BAB4-22D68AC176E7}" destId="{518BB173-E63F-417F-A6D6-CA0F0837AF1C}" srcOrd="4" destOrd="0" presId="urn:microsoft.com/office/officeart/2005/8/layout/list1#21"/>
    <dgm:cxn modelId="{DF43FF26-BA63-4B05-9A49-FABF15FD61AF}" type="presParOf" srcId="{518BB173-E63F-417F-A6D6-CA0F0837AF1C}" destId="{90EC56A5-59F7-4E96-A03E-3D14FB68C19D}" srcOrd="0" destOrd="0" presId="urn:microsoft.com/office/officeart/2005/8/layout/list1#21"/>
    <dgm:cxn modelId="{28C047E7-B63F-4A7D-B789-7806561FDC67}" type="presParOf" srcId="{518BB173-E63F-417F-A6D6-CA0F0837AF1C}" destId="{B5E34E5E-BCD5-48AD-9666-299E56BF6317}" srcOrd="1" destOrd="0" presId="urn:microsoft.com/office/officeart/2005/8/layout/list1#21"/>
    <dgm:cxn modelId="{B21EB702-F829-4711-9B39-FDAA0C7EE143}" type="presParOf" srcId="{ACC2AE7E-59B9-49A0-BAB4-22D68AC176E7}" destId="{085E0FEC-4A50-4C12-8556-4B92E3C65DBD}" srcOrd="5" destOrd="0" presId="urn:microsoft.com/office/officeart/2005/8/layout/list1#21"/>
    <dgm:cxn modelId="{773931A2-351B-4174-95A8-B437D82BF2F3}" type="presParOf" srcId="{ACC2AE7E-59B9-49A0-BAB4-22D68AC176E7}" destId="{A4C178BF-6B80-46A6-BFA4-EE73407D0AF3}" srcOrd="6" destOrd="0" presId="urn:microsoft.com/office/officeart/2005/8/layout/list1#2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587879"/>
          <a:ext cx="8312253" cy="9324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15612" y="41759"/>
          <a:ext cx="7258733" cy="109224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928" tIns="0" rIns="219928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3700" b="0" i="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3.7.1 The variable search path</a:t>
          </a:r>
          <a:endParaRPr lang="zh-CN" altLang="en-US" sz="3700" b="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468931" y="95078"/>
        <a:ext cx="7152095" cy="985602"/>
      </dsp:txXfrm>
    </dsp:sp>
    <dsp:sp modelId="{A4C178BF-6B80-46A6-BFA4-EE73407D0AF3}">
      <dsp:nvSpPr>
        <dsp:cNvPr id="0" name=""/>
        <dsp:cNvSpPr/>
      </dsp:nvSpPr>
      <dsp:spPr>
        <a:xfrm>
          <a:off x="0" y="2266200"/>
          <a:ext cx="8312253" cy="9324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34E5E-BCD5-48AD-9666-299E56BF6317}">
      <dsp:nvSpPr>
        <dsp:cNvPr id="0" name=""/>
        <dsp:cNvSpPr/>
      </dsp:nvSpPr>
      <dsp:spPr>
        <a:xfrm>
          <a:off x="415612" y="1720080"/>
          <a:ext cx="7258733" cy="109224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928" tIns="0" rIns="219928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3700" b="0" i="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3.7.2 The module search path</a:t>
          </a:r>
          <a:endParaRPr lang="zh-CN" altLang="en-US" sz="3700" b="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468931" y="1773399"/>
        <a:ext cx="7152095" cy="985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2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0" i="0">
                <a:solidFill>
                  <a:srgbClr val="C00000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67499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3" name="Rectangle 1436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4" name="Rectangle 1437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1472608" y="1380565"/>
            <a:ext cx="4561369" cy="23455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32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Python  Data  Science 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1472608" y="4077619"/>
            <a:ext cx="4561369" cy="1399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Borjigin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chaolemen@ruc.edu.cn</a:t>
            </a:r>
            <a:endParaRPr lang="en-US" altLang="zh-CN" sz="1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35F0AE-A0C3-ABF1-3322-CEFE416D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2" t="2543" r="1679" b="786"/>
          <a:stretch/>
        </p:blipFill>
        <p:spPr>
          <a:xfrm>
            <a:off x="7293141" y="1380565"/>
            <a:ext cx="3054017" cy="409687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619AF44-A4B2-AF0A-23F3-38DEE6F7F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884"/>
          <a:stretch/>
        </p:blipFill>
        <p:spPr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Picture 20" descr="thankyou">
            <a:extLst>
              <a:ext uri="{FF2B5EF4-FFF2-40B4-BE49-F238E27FC236}">
                <a16:creationId xmlns:a16="http://schemas.microsoft.com/office/drawing/2014/main" id="{36AB29C6-D35E-0FAE-25CD-3790C3E5A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7266" r="12578" b="-1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9F79D4CB-EF86-FA40-92E3-547CC2FB95D8}"/>
              </a:ext>
            </a:extLst>
          </p:cNvPr>
          <p:cNvSpPr txBox="1">
            <a:spLocks/>
          </p:cNvSpPr>
          <p:nvPr/>
        </p:nvSpPr>
        <p:spPr bwMode="auto">
          <a:xfrm>
            <a:off x="3815315" y="4055061"/>
            <a:ext cx="4561369" cy="1399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Borjigin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chaolemen@ruc.edu.cn</a:t>
            </a:r>
            <a:endParaRPr lang="en-US" altLang="zh-CN" kern="0" dirty="0">
              <a:solidFill>
                <a:schemeClr val="tx1">
                  <a:lumMod val="95000"/>
                  <a:lumOff val="5000"/>
                </a:schemeClr>
              </a:solidFill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7" name="标题 10">
            <a:extLst>
              <a:ext uri="{FF2B5EF4-FFF2-40B4-BE49-F238E27FC236}">
                <a16:creationId xmlns:a16="http://schemas.microsoft.com/office/drawing/2014/main" id="{59521F76-B186-154C-ABE0-19223DAA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916832"/>
            <a:ext cx="11593288" cy="1181953"/>
          </a:xfrm>
        </p:spPr>
        <p:txBody>
          <a:bodyPr/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3.7 Search path</a:t>
            </a:r>
          </a:p>
        </p:txBody>
      </p:sp>
      <p:sp>
        <p:nvSpPr>
          <p:cNvPr id="8" name="文本占位符 156">
            <a:extLst>
              <a:ext uri="{FF2B5EF4-FFF2-40B4-BE49-F238E27FC236}">
                <a16:creationId xmlns:a16="http://schemas.microsoft.com/office/drawing/2014/main" id="{F21DBAA8-F4BC-DC4E-A237-0797DEA4D984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DBD53221-C9A4-894A-B0DE-FDC41B0DC92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466955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3.7 Search path
</a:t>
            </a:r>
          </a:p>
          <a:p>
            <a:pPr lvl="0"/>
            <a:endParaRPr lang="en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2889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4">
            <a:extLst>
              <a:ext uri="{FF2B5EF4-FFF2-40B4-BE49-F238E27FC236}">
                <a16:creationId xmlns:a16="http://schemas.microsoft.com/office/drawing/2014/main" id="{794865DE-C49D-AC46-BDF3-4C5B33AD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95" y="622700"/>
            <a:ext cx="7210235" cy="821913"/>
          </a:xfrm>
        </p:spPr>
        <p:txBody>
          <a:bodyPr/>
          <a:lstStyle/>
          <a:p>
            <a:r>
              <a:rPr lang="en" altLang="zh-CN" b="1" dirty="0">
                <a:latin typeface="+mj-lt"/>
              </a:rPr>
              <a:t>Summary of this chapter</a:t>
            </a:r>
            <a:endParaRPr lang="zh-CN" altLang="en-US" b="1" dirty="0">
              <a:latin typeface="+mj-lt"/>
            </a:endParaRPr>
          </a:p>
        </p:txBody>
      </p:sp>
      <p:sp>
        <p:nvSpPr>
          <p:cNvPr id="13" name="文本占位符 156">
            <a:extLst>
              <a:ext uri="{FF2B5EF4-FFF2-40B4-BE49-F238E27FC236}">
                <a16:creationId xmlns:a16="http://schemas.microsoft.com/office/drawing/2014/main" id="{E5A89EBD-35FC-6943-8DCE-A7DF7280D43F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1D394ACB-503E-F943-950F-9CB4634138A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3.7 Search path
</a:t>
            </a:r>
            <a:endParaRPr lang="zh-CN" altLang="en-US" dirty="0"/>
          </a:p>
        </p:txBody>
      </p:sp>
      <p:graphicFrame>
        <p:nvGraphicFramePr>
          <p:cNvPr id="7" name="内容占位符 7">
            <a:extLst>
              <a:ext uri="{FF2B5EF4-FFF2-40B4-BE49-F238E27FC236}">
                <a16:creationId xmlns:a16="http://schemas.microsoft.com/office/drawing/2014/main" id="{3F700EE1-1D65-3C47-A1CE-535F58A2CB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8354884"/>
              </p:ext>
            </p:extLst>
          </p:nvPr>
        </p:nvGraphicFramePr>
        <p:xfrm>
          <a:off x="1096115" y="2348880"/>
          <a:ext cx="8312253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904076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3.7 Search path
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3.7.1 The variable search path</a:t>
            </a:r>
            <a:endParaRPr lang="zh-CN" altLang="en-US" dirty="0">
              <a:latin typeface="+mj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62AC35C-E51B-A44C-958D-CCC4830DA39C}"/>
              </a:ext>
            </a:extLst>
          </p:cNvPr>
          <p:cNvSpPr txBox="1"/>
          <p:nvPr/>
        </p:nvSpPr>
        <p:spPr>
          <a:xfrm>
            <a:off x="1023477" y="17008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In[1]: </a:t>
            </a:r>
            <a:endParaRPr lang="zh-CN" altLang="en-US" sz="240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2EB2F2-0E5C-674A-97F7-B34C518A9D96}"/>
              </a:ext>
            </a:extLst>
          </p:cNvPr>
          <p:cNvSpPr/>
          <p:nvPr/>
        </p:nvSpPr>
        <p:spPr>
          <a:xfrm>
            <a:off x="2144334" y="1628800"/>
            <a:ext cx="8128130" cy="701073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dir()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2693756-079E-8241-A28A-E56C72FBA701}"/>
              </a:ext>
            </a:extLst>
          </p:cNvPr>
          <p:cNvSpPr txBox="1"/>
          <p:nvPr/>
        </p:nvSpPr>
        <p:spPr>
          <a:xfrm>
            <a:off x="1023477" y="232650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F4A578F-1338-9349-B19C-38DB2ECD8F7B}"/>
              </a:ext>
            </a:extLst>
          </p:cNvPr>
          <p:cNvSpPr/>
          <p:nvPr/>
        </p:nvSpPr>
        <p:spPr>
          <a:xfrm>
            <a:off x="2148036" y="2269306"/>
            <a:ext cx="7992211" cy="3175918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['In',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'Out',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'_',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'__',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……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'exit',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'get_ipython',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'quit']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A4A32FE-4A13-8B47-B3D1-2E69CC01ED8A}"/>
              </a:ext>
            </a:extLst>
          </p:cNvPr>
          <p:cNvSpPr txBox="1"/>
          <p:nvPr/>
        </p:nvSpPr>
        <p:spPr>
          <a:xfrm>
            <a:off x="1019774" y="5646439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BC7EF0-6030-F94D-A7B0-2D4CD5D27A78}"/>
              </a:ext>
            </a:extLst>
          </p:cNvPr>
          <p:cNvSpPr/>
          <p:nvPr/>
        </p:nvSpPr>
        <p:spPr>
          <a:xfrm>
            <a:off x="2144334" y="5589240"/>
            <a:ext cx="8111364" cy="660641"/>
          </a:xfrm>
          <a:prstGeom prst="rect">
            <a:avLst/>
          </a:prstGeom>
          <a:solidFill>
            <a:srgbClr val="FFC000">
              <a:lumMod val="75000"/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vi=1</a:t>
            </a:r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3.7 Search path
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3.7.1 The variable search path</a:t>
            </a:r>
            <a:endParaRPr lang="zh-CN" altLang="en-US" dirty="0">
              <a:latin typeface="+mj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9F26BE6-D987-3D43-8C9D-0814ADF0709E}"/>
              </a:ext>
            </a:extLst>
          </p:cNvPr>
          <p:cNvSpPr txBox="1"/>
          <p:nvPr/>
        </p:nvSpPr>
        <p:spPr>
          <a:xfrm>
            <a:off x="1023477" y="17008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 dirty="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FBD4FF-684E-7C4F-B296-217B71DE87D5}"/>
              </a:ext>
            </a:extLst>
          </p:cNvPr>
          <p:cNvSpPr/>
          <p:nvPr/>
        </p:nvSpPr>
        <p:spPr>
          <a:xfrm>
            <a:off x="2144334" y="1628800"/>
            <a:ext cx="8128130" cy="701073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dir()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161C9E0-9BC8-324E-8F0F-625EC35708B8}"/>
              </a:ext>
            </a:extLst>
          </p:cNvPr>
          <p:cNvSpPr txBox="1"/>
          <p:nvPr/>
        </p:nvSpPr>
        <p:spPr>
          <a:xfrm>
            <a:off x="1023477" y="246327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3D974A6-B49B-F148-B53C-9112889D6E60}"/>
              </a:ext>
            </a:extLst>
          </p:cNvPr>
          <p:cNvSpPr/>
          <p:nvPr/>
        </p:nvSpPr>
        <p:spPr>
          <a:xfrm>
            <a:off x="2148036" y="2269306"/>
            <a:ext cx="7992211" cy="3823990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['In',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'Out',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'_',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'_1',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……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'exit',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'get_ipython',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'quit',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'vi']</a:t>
            </a:r>
          </a:p>
        </p:txBody>
      </p:sp>
    </p:spTree>
    <p:extLst>
      <p:ext uri="{BB962C8B-B14F-4D97-AF65-F5344CB8AC3E}">
        <p14:creationId xmlns:p14="http://schemas.microsoft.com/office/powerpoint/2010/main" val="1712177055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3.7 Search path
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3.7.1 The variable search path</a:t>
            </a:r>
            <a:endParaRPr lang="zh-CN" altLang="en-US" dirty="0">
              <a:latin typeface="+mj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5920BA-5C3D-6341-884C-942ED77F8807}"/>
              </a:ext>
            </a:extLst>
          </p:cNvPr>
          <p:cNvSpPr txBox="1"/>
          <p:nvPr/>
        </p:nvSpPr>
        <p:spPr>
          <a:xfrm>
            <a:off x="1023477" y="1681467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 dirty="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F322E3-29EE-7E4B-9F6F-57CDCD16A08A}"/>
              </a:ext>
            </a:extLst>
          </p:cNvPr>
          <p:cNvSpPr/>
          <p:nvPr/>
        </p:nvSpPr>
        <p:spPr>
          <a:xfrm>
            <a:off x="2144334" y="1681467"/>
            <a:ext cx="8128130" cy="667413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del vi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B4161EB-025C-5447-9227-E9D8B6ABD390}"/>
              </a:ext>
            </a:extLst>
          </p:cNvPr>
          <p:cNvSpPr txBox="1"/>
          <p:nvPr/>
        </p:nvSpPr>
        <p:spPr>
          <a:xfrm>
            <a:off x="1019774" y="2897566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A88727-0E17-DC42-B9FF-AF33DDD2B2FA}"/>
              </a:ext>
            </a:extLst>
          </p:cNvPr>
          <p:cNvSpPr/>
          <p:nvPr/>
        </p:nvSpPr>
        <p:spPr>
          <a:xfrm>
            <a:off x="2144334" y="2840367"/>
            <a:ext cx="8111364" cy="660641"/>
          </a:xfrm>
          <a:prstGeom prst="rect">
            <a:avLst/>
          </a:prstGeom>
          <a:solidFill>
            <a:srgbClr val="FFC000">
              <a:lumMod val="75000"/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vi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2182DA-A170-BF44-8499-F99087B9C467}"/>
              </a:ext>
            </a:extLst>
          </p:cNvPr>
          <p:cNvSpPr/>
          <p:nvPr/>
        </p:nvSpPr>
        <p:spPr>
          <a:xfrm>
            <a:off x="2144334" y="3274500"/>
            <a:ext cx="7992211" cy="3250844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---------------------------------------------------------------------------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NameError                                 Traceback (most recent call last)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&lt;ipython-input-5-cf2c6cd2c98b&gt; in &lt;module&gt;()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----&gt; 1 vi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NameError: name 'vi' is not defined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14740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3.7 Search path
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3.7.2 The module search path</a:t>
            </a:r>
            <a:endParaRPr lang="zh-CN" altLang="en-US" dirty="0">
              <a:latin typeface="+mj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D4121C-D719-E34C-AA35-5BEFEB276C27}"/>
              </a:ext>
            </a:extLst>
          </p:cNvPr>
          <p:cNvSpPr txBox="1"/>
          <p:nvPr/>
        </p:nvSpPr>
        <p:spPr>
          <a:xfrm>
            <a:off x="1023477" y="1681467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 dirty="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71A1C1-3D9D-C643-957D-E7E73A80876A}"/>
              </a:ext>
            </a:extLst>
          </p:cNvPr>
          <p:cNvSpPr/>
          <p:nvPr/>
        </p:nvSpPr>
        <p:spPr>
          <a:xfrm>
            <a:off x="2144334" y="1681467"/>
            <a:ext cx="8128130" cy="903260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import sys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sys.path 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E06FB96-E804-554D-8B83-8774A6ADB12F}"/>
              </a:ext>
            </a:extLst>
          </p:cNvPr>
          <p:cNvSpPr/>
          <p:nvPr/>
        </p:nvSpPr>
        <p:spPr>
          <a:xfrm>
            <a:off x="2139465" y="2640306"/>
            <a:ext cx="7992211" cy="3597005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['',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'C:\\Anaconda\\python36.zip',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'C:\\Anaconda\\DLLs',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'C:\\Anaconda\\lib',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'C:\\Anaconda',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'C:\\Anaconda\\lib\\site-packages',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……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'C:\\Anaconda\\lib\\site-packages\\IPython\\extensions',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'C:\\Users\\soloman\\.ipython']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F7F40F-B082-8043-8567-B80273B91B8B}"/>
              </a:ext>
            </a:extLst>
          </p:cNvPr>
          <p:cNvSpPr txBox="1"/>
          <p:nvPr/>
        </p:nvSpPr>
        <p:spPr>
          <a:xfrm>
            <a:off x="1023477" y="2780928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894644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3.7 Search path
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3.7.2 The module search path</a:t>
            </a:r>
            <a:endParaRPr lang="zh-CN" altLang="en-US" dirty="0">
              <a:latin typeface="+mj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8918F76-FFCD-F548-AECB-F58D1AD7BA21}"/>
              </a:ext>
            </a:extLst>
          </p:cNvPr>
          <p:cNvSpPr txBox="1"/>
          <p:nvPr/>
        </p:nvSpPr>
        <p:spPr>
          <a:xfrm>
            <a:off x="1023477" y="1681467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In[7]: </a:t>
            </a:r>
            <a:endParaRPr lang="zh-CN" altLang="en-US" sz="240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EA9C000-C4EF-2E4D-89F8-237355942EB2}"/>
              </a:ext>
            </a:extLst>
          </p:cNvPr>
          <p:cNvSpPr/>
          <p:nvPr/>
        </p:nvSpPr>
        <p:spPr>
          <a:xfrm>
            <a:off x="2144334" y="1681467"/>
            <a:ext cx="8128130" cy="903260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import sys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sys.path.append('H:\\Python\\Anaconda') 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3B79C8A-6F50-DB45-A0AD-1C396B0215BD}"/>
              </a:ext>
            </a:extLst>
          </p:cNvPr>
          <p:cNvSpPr/>
          <p:nvPr/>
        </p:nvSpPr>
        <p:spPr>
          <a:xfrm>
            <a:off x="2139465" y="3645024"/>
            <a:ext cx="7992211" cy="2664296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['',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'C:\\Anaconda\\python36.zip',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'C:\\Anaconda\\DLLs',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……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'C:\\Anaconda\\lib\\site-packages\\IPython\\extensions',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'C:\\Users\\soloman\\.ipython',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'H:\\Python\\Anaconda']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C11962-99CA-474B-8546-7AA1774C7B20}"/>
              </a:ext>
            </a:extLst>
          </p:cNvPr>
          <p:cNvSpPr txBox="1"/>
          <p:nvPr/>
        </p:nvSpPr>
        <p:spPr>
          <a:xfrm>
            <a:off x="1023477" y="3785646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6D72BD0-2AA4-5A42-B5A6-4615A464B4F6}"/>
              </a:ext>
            </a:extLst>
          </p:cNvPr>
          <p:cNvSpPr txBox="1"/>
          <p:nvPr/>
        </p:nvSpPr>
        <p:spPr>
          <a:xfrm>
            <a:off x="1019774" y="3041582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In[8]: </a:t>
            </a:r>
            <a:endParaRPr lang="zh-CN" altLang="en-US" sz="240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FAB195-8AA1-8147-A807-25AC5549F086}"/>
              </a:ext>
            </a:extLst>
          </p:cNvPr>
          <p:cNvSpPr/>
          <p:nvPr/>
        </p:nvSpPr>
        <p:spPr>
          <a:xfrm>
            <a:off x="2144334" y="2984383"/>
            <a:ext cx="8111364" cy="660641"/>
          </a:xfrm>
          <a:prstGeom prst="rect">
            <a:avLst/>
          </a:prstGeom>
          <a:solidFill>
            <a:srgbClr val="FFC000">
              <a:lumMod val="75000"/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sys.path</a:t>
            </a:r>
          </a:p>
        </p:txBody>
      </p:sp>
    </p:spTree>
    <p:extLst>
      <p:ext uri="{BB962C8B-B14F-4D97-AF65-F5344CB8AC3E}">
        <p14:creationId xmlns:p14="http://schemas.microsoft.com/office/powerpoint/2010/main" val="2276531809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3.7 Search path
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3.7.2 The module search path</a:t>
            </a:r>
            <a:endParaRPr lang="zh-CN" altLang="en-US" dirty="0">
              <a:latin typeface="+mj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8A82F04-A409-3342-8AEE-D918B83B51C4}"/>
              </a:ext>
            </a:extLst>
          </p:cNvPr>
          <p:cNvSpPr txBox="1"/>
          <p:nvPr/>
        </p:nvSpPr>
        <p:spPr>
          <a:xfrm>
            <a:off x="1023477" y="1681467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In[9]: </a:t>
            </a:r>
            <a:endParaRPr lang="zh-CN" altLang="en-US" sz="240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523FCD9-0EAB-9E47-89D8-AC8C7002C4E5}"/>
              </a:ext>
            </a:extLst>
          </p:cNvPr>
          <p:cNvSpPr/>
          <p:nvPr/>
        </p:nvSpPr>
        <p:spPr>
          <a:xfrm>
            <a:off x="2144334" y="1681467"/>
            <a:ext cx="8128130" cy="781604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sys.path.remove('H:\\Python\\Anaconda')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8675951-1BBA-D34E-B21D-2B2201C82B45}"/>
              </a:ext>
            </a:extLst>
          </p:cNvPr>
          <p:cNvSpPr/>
          <p:nvPr/>
        </p:nvSpPr>
        <p:spPr>
          <a:xfrm>
            <a:off x="2139465" y="3645024"/>
            <a:ext cx="7992211" cy="2664296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['',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'C:\\Anaconda\\python36.zip',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'C:\\Anaconda\\DLLs',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……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'C:\\Anaconda\\lib\\site-packages\\Pythonwin',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'C:\\Anaconda\\lib\\site-packages\\IPython\\extensions',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'C:\\Users\\soloman\\.ipython']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994E7FD-46F3-EC45-9D4A-9779676E2FB6}"/>
              </a:ext>
            </a:extLst>
          </p:cNvPr>
          <p:cNvSpPr txBox="1"/>
          <p:nvPr/>
        </p:nvSpPr>
        <p:spPr>
          <a:xfrm>
            <a:off x="1023477" y="3785646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Out[10]: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4A26B6D-F8FE-F447-BA0A-3E4669FEC920}"/>
              </a:ext>
            </a:extLst>
          </p:cNvPr>
          <p:cNvSpPr txBox="1"/>
          <p:nvPr/>
        </p:nvSpPr>
        <p:spPr>
          <a:xfrm>
            <a:off x="1019774" y="3041582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In[10]: </a:t>
            </a:r>
            <a:endParaRPr lang="zh-CN" altLang="en-US" sz="240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0649723-0D61-2846-996B-87FEC9686439}"/>
              </a:ext>
            </a:extLst>
          </p:cNvPr>
          <p:cNvSpPr/>
          <p:nvPr/>
        </p:nvSpPr>
        <p:spPr>
          <a:xfrm>
            <a:off x="2144334" y="2984383"/>
            <a:ext cx="8111364" cy="660641"/>
          </a:xfrm>
          <a:prstGeom prst="rect">
            <a:avLst/>
          </a:prstGeom>
          <a:solidFill>
            <a:srgbClr val="FFC000">
              <a:lumMod val="75000"/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sys.path</a:t>
            </a:r>
          </a:p>
        </p:txBody>
      </p:sp>
    </p:spTree>
    <p:extLst>
      <p:ext uri="{BB962C8B-B14F-4D97-AF65-F5344CB8AC3E}">
        <p14:creationId xmlns:p14="http://schemas.microsoft.com/office/powerpoint/2010/main" val="1399233564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1578</TotalTime>
  <Words>531</Words>
  <Application>Microsoft Macintosh PowerPoint</Application>
  <PresentationFormat>宽屏</PresentationFormat>
  <Paragraphs>107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华文中宋</vt:lpstr>
      <vt:lpstr>Meiryo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  Data  Science </vt:lpstr>
      <vt:lpstr>3.7 Search path</vt:lpstr>
      <vt:lpstr>Summary of this chapter</vt:lpstr>
      <vt:lpstr>3.7.1 The variable search path</vt:lpstr>
      <vt:lpstr>3.7.1 The variable search path</vt:lpstr>
      <vt:lpstr>3.7.1 The variable search path</vt:lpstr>
      <vt:lpstr>3.7.2 The module search path</vt:lpstr>
      <vt:lpstr>3.7.2 The module search path</vt:lpstr>
      <vt:lpstr>3.7.2 The module search path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Rayban Lei</cp:lastModifiedBy>
  <cp:revision>1693</cp:revision>
  <cp:lastPrinted>2017-07-17T10:18:00Z</cp:lastPrinted>
  <dcterms:created xsi:type="dcterms:W3CDTF">2007-03-02T11:26:00Z</dcterms:created>
  <dcterms:modified xsi:type="dcterms:W3CDTF">2023-11-02T00:26:58Z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5DC9D4167F2346FAA900AF82F7018B38</vt:lpwstr>
  </property>
  <property fmtid="{D5CDD505-2E9C-101B-9397-08002B2CF9AE}" pid="3" name="KSOProductBuildVer">
    <vt:lpwstr>2052-11.1.0.10938</vt:lpwstr>
  </property>
</Properties>
</file>