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691" r:id="rId2"/>
    <p:sldMasterId id="2147483712" r:id="rId3"/>
  </p:sldMasterIdLst>
  <p:notesMasterIdLst>
    <p:notesMasterId r:id="rId13"/>
  </p:notesMasterIdLst>
  <p:handoutMasterIdLst>
    <p:handoutMasterId r:id="rId14"/>
  </p:handoutMasterIdLst>
  <p:sldIdLst>
    <p:sldId id="867" r:id="rId4"/>
    <p:sldId id="868" r:id="rId5"/>
    <p:sldId id="858" r:id="rId6"/>
    <p:sldId id="862" r:id="rId7"/>
    <p:sldId id="863" r:id="rId8"/>
    <p:sldId id="864" r:id="rId9"/>
    <p:sldId id="865" r:id="rId10"/>
    <p:sldId id="866" r:id="rId11"/>
    <p:sldId id="8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82491" autoAdjust="0"/>
  </p:normalViewPr>
  <p:slideViewPr>
    <p:cSldViewPr>
      <p:cViewPr varScale="1">
        <p:scale>
          <a:sx n="74" d="100"/>
          <a:sy n="74" d="100"/>
        </p:scale>
        <p:origin x="492" y="54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custT="1"/>
      <dgm:spPr>
        <a:solidFill>
          <a:schemeClr val="accent1"/>
        </a:solidFill>
      </dgm:spPr>
      <dgm:t>
        <a:bodyPr/>
        <a:lstStyle/>
        <a:p>
          <a:r>
            <a:rPr lang="en-US" altLang="en-US" sz="3400" b="1" i="0" dirty="0"/>
            <a:t>4.1.1 Generating a random number at a time</a:t>
          </a:r>
          <a:endParaRPr lang="zh-CN" sz="3400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 custT="1"/>
      <dgm:spPr>
        <a:solidFill>
          <a:srgbClr val="00B050"/>
        </a:solidFill>
      </dgm:spPr>
      <dgm:t>
        <a:bodyPr/>
        <a:lstStyle/>
        <a:p>
          <a:r>
            <a:rPr lang="en-US" altLang="en-US" sz="3400" b="1" i="0" dirty="0"/>
            <a:t>4.1.2 Generating a random array at a time</a:t>
          </a:r>
          <a:endParaRPr lang="zh-CN" sz="3400" b="0" dirty="0"/>
        </a:p>
      </dgm:t>
    </dgm:pt>
    <dgm:pt modelId="{CB206672-2423-4C3D-AEBB-8A81ECD7041D}" type="sib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04CD0439-BA50-438F-8AA7-AEA89DC2C872}" type="parTrans" cxnId="{A4593EB5-96F0-45CB-9E14-AD363CD2B91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 custScaleX="12935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 custLinFactNeighborX="377" custLinFactNeighborY="-1081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</dgm:pt>
    <dgm:pt modelId="{B5E34E5E-BCD5-48AD-9666-299E56BF6317}" type="pres">
      <dgm:prSet presAssocID="{488FD816-4CED-4740-B5D1-1055C0C49531}" presName="parentText" presStyleLbl="node1" presStyleIdx="1" presStyleCnt="2" custScaleX="129198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B32E2D6E-E60B-4AB7-BF51-0F9D7FEC3543}" type="presOf" srcId="{488FD816-4CED-4740-B5D1-1055C0C49531}" destId="{90EC56A5-59F7-4E96-A03E-3D14FB68C19D}" srcOrd="0" destOrd="0" presId="urn:microsoft.com/office/officeart/2005/8/layout/list1#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82B45EE1-F028-4B44-87E8-361031F584B1}" type="presParOf" srcId="{ACC2AE7E-59B9-49A0-BAB4-22D68AC176E7}" destId="{97EC761C-8953-48D7-AFE6-4E1B2DC860A0}" srcOrd="3" destOrd="0" presId="urn:microsoft.com/office/officeart/2005/8/layout/list1#1"/>
    <dgm:cxn modelId="{9D11D568-9748-47F4-BECC-2247CB1ECB8C}" type="presParOf" srcId="{ACC2AE7E-59B9-49A0-BAB4-22D68AC176E7}" destId="{518BB173-E63F-417F-A6D6-CA0F0837AF1C}" srcOrd="4" destOrd="0" presId="urn:microsoft.com/office/officeart/2005/8/layout/list1#1"/>
    <dgm:cxn modelId="{DF43FF26-BA63-4B05-9A49-FABF15FD61AF}" type="presParOf" srcId="{518BB173-E63F-417F-A6D6-CA0F0837AF1C}" destId="{90EC56A5-59F7-4E96-A03E-3D14FB68C19D}" srcOrd="0" destOrd="0" presId="urn:microsoft.com/office/officeart/2005/8/layout/list1#1"/>
    <dgm:cxn modelId="{28C047E7-B63F-4A7D-B789-7806561FDC67}" type="presParOf" srcId="{518BB173-E63F-417F-A6D6-CA0F0837AF1C}" destId="{B5E34E5E-BCD5-48AD-9666-299E56BF6317}" srcOrd="1" destOrd="0" presId="urn:microsoft.com/office/officeart/2005/8/layout/list1#1"/>
    <dgm:cxn modelId="{B21EB702-F829-4711-9B39-FDAA0C7EE143}" type="presParOf" srcId="{ACC2AE7E-59B9-49A0-BAB4-22D68AC176E7}" destId="{085E0FEC-4A50-4C12-8556-4B92E3C65DBD}" srcOrd="5" destOrd="0" presId="urn:microsoft.com/office/officeart/2005/8/layout/list1#1"/>
    <dgm:cxn modelId="{773931A2-351B-4174-95A8-B437D82BF2F3}" type="presParOf" srcId="{ACC2AE7E-59B9-49A0-BAB4-22D68AC176E7}" destId="{A4C178BF-6B80-46A6-BFA4-EE73407D0AF3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6267"/>
          <a:ext cx="1087320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543660" y="41759"/>
          <a:ext cx="9845298" cy="1092240"/>
        </a:xfrm>
        <a:prstGeom prst="roundRect">
          <a:avLst/>
        </a:prstGeom>
        <a:solidFill>
          <a:schemeClr val="accent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87" tIns="0" rIns="287687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400" b="1" i="0" kern="1200" dirty="0"/>
            <a:t>4.1.1 Generating a random number at a time</a:t>
          </a:r>
          <a:endParaRPr lang="zh-CN" sz="3400" b="0" kern="1200" dirty="0"/>
        </a:p>
      </dsp:txBody>
      <dsp:txXfrm>
        <a:off x="596979" y="95078"/>
        <a:ext cx="9738660" cy="985602"/>
      </dsp:txXfrm>
    </dsp:sp>
    <dsp:sp modelId="{A4C178BF-6B80-46A6-BFA4-EE73407D0AF3}">
      <dsp:nvSpPr>
        <dsp:cNvPr id="0" name=""/>
        <dsp:cNvSpPr/>
      </dsp:nvSpPr>
      <dsp:spPr>
        <a:xfrm>
          <a:off x="0" y="2266200"/>
          <a:ext cx="1087320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543660" y="1720080"/>
          <a:ext cx="9833577" cy="1092240"/>
        </a:xfrm>
        <a:prstGeom prst="roundRect">
          <a:avLst/>
        </a:prstGeom>
        <a:solidFill>
          <a:srgbClr val="00B050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687" tIns="0" rIns="287687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400" b="1" i="0" kern="1200" dirty="0"/>
            <a:t>4.1.2 Generating a random array at a time</a:t>
          </a:r>
          <a:endParaRPr lang="zh-CN" sz="3400" b="0" kern="1200" dirty="0"/>
        </a:p>
      </dsp:txBody>
      <dsp:txXfrm>
        <a:off x="596979" y="1773399"/>
        <a:ext cx="9726939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5059027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96908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860575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527617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326853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398261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98998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200085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335977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519568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03526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2140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626217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879199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095855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628713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17348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2502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402126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424559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2228167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947245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8663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86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3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9073008" cy="1181953"/>
          </a:xfrm>
        </p:spPr>
        <p:txBody>
          <a:bodyPr/>
          <a:lstStyle/>
          <a:p>
            <a:pPr algn="l"/>
            <a:r>
              <a:rPr lang="en-US" altLang="zh-CN" sz="4400" dirty="0"/>
              <a:t>4.1 Random number generation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/>
              <a:t>Chaolemen Borjigin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1200"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1200">
                <a:cs typeface="+mn-cs"/>
              </a:rPr>
              <a:t>chaolemen@ruc.edu.cn</a:t>
            </a:r>
            <a:endParaRPr lang="en-US" altLang="zh-CN" kern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32112"/>
              </p:ext>
            </p:extLst>
          </p:nvPr>
        </p:nvGraphicFramePr>
        <p:xfrm>
          <a:off x="623392" y="2348880"/>
          <a:ext cx="1087320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75498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b="0" dirty="0"/>
              <a:t>4.1.1 Generating a random number at a time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251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3143"/>
            <a:ext cx="8128130" cy="101798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729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585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61455"/>
            <a:ext cx="7992211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423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85128"/>
            <a:ext cx="8111364" cy="131871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random.randint(1, 100)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4F825-FC71-5B01-552E-3A18D7E7DA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9900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FC7C97-B41C-F642-A08F-2D117DEA72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2899003" cy="288025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random.uniform(-10, 10)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708920"/>
            <a:ext cx="7992211" cy="7785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-5.240707458162173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7423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17032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random.uniform?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19775" y="49263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4869160"/>
            <a:ext cx="7992211" cy="891473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round(random.uniform(-10, 10),2) </a:t>
            </a:r>
            <a:r>
              <a:rPr lang="en-US" altLang="zh-CN" sz="2400"/>
              <a:t>)</a:t>
            </a:r>
            <a:endParaRPr lang="zh-CN" altLang="zh-CN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-5.24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A5EAC02-BD01-D5CC-4949-FB0FFB5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b="0" dirty="0"/>
              <a:t>4.1.1 Generating a random number at a time</a:t>
            </a:r>
            <a:endParaRPr lang="zh-CN" altLang="en-US" sz="4000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b="0" dirty="0"/>
              <a:t>4.1.2 Generating a random array at a time</a:t>
            </a:r>
            <a:endParaRPr lang="zh-CN" altLang="en-US" sz="4000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3187035" cy="290473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7"/>
            <a:ext cx="8128130" cy="208823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rand=np.random.RandomState(32)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x=rand.randint(0,10,(3,6))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9775" y="39752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933056"/>
            <a:ext cx="7992211" cy="13681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array([[7, 5, 6, 8, 3, 7],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[9, 3, 5, 9, 4, 1],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[3, 1, 2, 3, 8, 2]])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87035" cy="32008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6066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x=rand.rand(5) *10 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9775" y="3111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068960"/>
            <a:ext cx="7992211" cy="9340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array([4.17022005e+00, 7.20324493e+00, 1.14374817e-03, 3.02332573e+00, 1.46755891e+00])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3477" y="58999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785591"/>
            <a:ext cx="9636596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array([6.62434536, 4.38824359, 4.47182825, 3.92703138, 5.86540763])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9774" y="436510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256168"/>
            <a:ext cx="8111364" cy="164382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  rand.randn(5) +5</a:t>
            </a: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C25D693-3AD8-E8B2-713A-A7A0BE13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b="0" dirty="0"/>
              <a:t>4.1.2 Generating a random array at a time</a:t>
            </a:r>
            <a:endParaRPr lang="zh-CN" altLang="en-US" sz="4000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4 Data processing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</a:t>
            </a:r>
            <a:r>
              <a:rPr lang="en-US" altLang="zh-CN" sz="1200" dirty="0"/>
              <a:t>4.1 Random number generation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592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29193"/>
            <a:ext cx="9064234" cy="12117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x=np.linspace(0,10,20) </a:t>
            </a: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9775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068960"/>
            <a:ext cx="9496282" cy="18722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array([ 0.        ,  0.52631579,  1.05263158,  1.57894737,  2.10526316,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2.63157895,  3.15789474,  3.68421053,  4.21052632,  4.73684211,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5.26315789,  5.78947368,  6.31578947,  6.84210526,  7.36842105,</a:t>
            </a: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7.89473684,  8.42105263,  8.94736842,  9.47368421, 10.        ])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9774" y="51995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157192"/>
            <a:ext cx="9064234" cy="7427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np.linspace?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1278BB8-9F67-4D0D-D40F-62406269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b="0" dirty="0"/>
              <a:t>4.1.2 Generating a random array at a time</a:t>
            </a:r>
            <a:endParaRPr lang="zh-CN" altLang="en-US" sz="4000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ppt4440.tmp</Template>
  <TotalTime>29</TotalTime>
  <Words>514</Words>
  <Application>Microsoft Office PowerPoint</Application>
  <PresentationFormat>宽屏</PresentationFormat>
  <Paragraphs>93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4.1 Random number generation</vt:lpstr>
      <vt:lpstr>Summary of this chapter</vt:lpstr>
      <vt:lpstr>4.1.1 Generating a random number at a time</vt:lpstr>
      <vt:lpstr>4.1.1 Generating a random number at a time</vt:lpstr>
      <vt:lpstr>4.1.2 Generating a random array at a time</vt:lpstr>
      <vt:lpstr>4.1.2 Generating a random array at a time</vt:lpstr>
      <vt:lpstr>4.1.2 Generating a random array at a time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1666</cp:revision>
  <cp:lastPrinted>2017-07-17T10:18:00Z</cp:lastPrinted>
  <dcterms:created xsi:type="dcterms:W3CDTF">2007-03-02T11:26:00Z</dcterms:created>
  <dcterms:modified xsi:type="dcterms:W3CDTF">2023-11-01T12:20:24Z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