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  <p:sldMasterId id="2147483675" r:id="rId2"/>
    <p:sldMasterId id="2147483696" r:id="rId3"/>
  </p:sldMasterIdLst>
  <p:notesMasterIdLst>
    <p:notesMasterId r:id="rId47"/>
  </p:notesMasterIdLst>
  <p:handoutMasterIdLst>
    <p:handoutMasterId r:id="rId48"/>
  </p:handoutMasterIdLst>
  <p:sldIdLst>
    <p:sldId id="894" r:id="rId4"/>
    <p:sldId id="895" r:id="rId5"/>
    <p:sldId id="841" r:id="rId6"/>
    <p:sldId id="854" r:id="rId7"/>
    <p:sldId id="845" r:id="rId8"/>
    <p:sldId id="846" r:id="rId9"/>
    <p:sldId id="856" r:id="rId10"/>
    <p:sldId id="858" r:id="rId11"/>
    <p:sldId id="857" r:id="rId12"/>
    <p:sldId id="859" r:id="rId13"/>
    <p:sldId id="860" r:id="rId14"/>
    <p:sldId id="861" r:id="rId15"/>
    <p:sldId id="862" r:id="rId16"/>
    <p:sldId id="865" r:id="rId17"/>
    <p:sldId id="864" r:id="rId18"/>
    <p:sldId id="866" r:id="rId19"/>
    <p:sldId id="867" r:id="rId20"/>
    <p:sldId id="868" r:id="rId21"/>
    <p:sldId id="869" r:id="rId22"/>
    <p:sldId id="870" r:id="rId23"/>
    <p:sldId id="871" r:id="rId24"/>
    <p:sldId id="872" r:id="rId25"/>
    <p:sldId id="873" r:id="rId26"/>
    <p:sldId id="874" r:id="rId27"/>
    <p:sldId id="875" r:id="rId28"/>
    <p:sldId id="876" r:id="rId29"/>
    <p:sldId id="878" r:id="rId30"/>
    <p:sldId id="877" r:id="rId31"/>
    <p:sldId id="879" r:id="rId32"/>
    <p:sldId id="880" r:id="rId33"/>
    <p:sldId id="881" r:id="rId34"/>
    <p:sldId id="882" r:id="rId35"/>
    <p:sldId id="883" r:id="rId36"/>
    <p:sldId id="884" r:id="rId37"/>
    <p:sldId id="885" r:id="rId38"/>
    <p:sldId id="886" r:id="rId39"/>
    <p:sldId id="887" r:id="rId40"/>
    <p:sldId id="888" r:id="rId41"/>
    <p:sldId id="889" r:id="rId42"/>
    <p:sldId id="890" r:id="rId43"/>
    <p:sldId id="891" r:id="rId44"/>
    <p:sldId id="892" r:id="rId45"/>
    <p:sldId id="896" r:id="rId4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74" d="100"/>
          <a:sy n="74" d="100"/>
        </p:scale>
        <p:origin x="55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4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4" loCatId="list" qsTypeId="urn:microsoft.com/office/officeart/2005/8/quickstyle/simple1#4" qsCatId="simple" csTypeId="urn:microsoft.com/office/officeart/2005/8/colors/colorful5#4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en-US" dirty="0"/>
            <a:t>4.6.1 Matplotlib visualization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en-US" dirty="0"/>
            <a:t>4.6.2 Adjusting plot attributes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en-US" dirty="0"/>
            <a:t>4.6.3 Changing the type of a plot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altLang="en-US" dirty="0"/>
            <a:t>4.6.4 Changing the value range of the axes of a plot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altLang="en-US" dirty="0"/>
            <a:t>4.6.5 Adjusting the margins of a plot</a:t>
          </a:r>
          <a:endParaRPr lang="zh-CN" dirty="0"/>
        </a:p>
      </dgm:t>
    </dgm:pt>
    <dgm:pt modelId="{9E278C2F-7178-473F-865E-E1BBAD24F96B}" type="par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972B50EA-1B97-43C8-B8A0-D0BFE958070B}">
      <dgm:prSet/>
      <dgm:spPr/>
      <dgm:t>
        <a:bodyPr/>
        <a:lstStyle/>
        <a:p>
          <a:r>
            <a:rPr lang="en-US" altLang="zh-CN" dirty="0"/>
            <a:t>4.6.6 Creating multiple plots on the same coordinates</a:t>
          </a:r>
          <a:endParaRPr lang="zh-CN" dirty="0"/>
        </a:p>
      </dgm:t>
    </dgm:pt>
    <dgm:pt modelId="{C5089DE1-2312-4AAC-BEFF-D25EDFEB9FC9}" type="parTrans" cxnId="{C5D6E682-F202-4F5D-9B82-7F94CACD4920}">
      <dgm:prSet/>
      <dgm:spPr/>
      <dgm:t>
        <a:bodyPr/>
        <a:lstStyle/>
        <a:p>
          <a:endParaRPr lang="zh-CN" altLang="en-US"/>
        </a:p>
      </dgm:t>
    </dgm:pt>
    <dgm:pt modelId="{49AECFA1-0BCC-4FCC-ACFE-DDAC30377801}" type="sibTrans" cxnId="{C5D6E682-F202-4F5D-9B82-7F94CACD4920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6"/>
      <dgm:spPr/>
    </dgm:pt>
    <dgm:pt modelId="{FFD53BA8-45B8-48D7-839D-F63881906C2D}" type="pres">
      <dgm:prSet presAssocID="{4A6CFA20-D504-4C11-9666-95A21ED3E06C}" presName="parentText" presStyleLbl="node1" presStyleIdx="0" presStyleCnt="6" custScaleX="105051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6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6"/>
      <dgm:spPr/>
    </dgm:pt>
    <dgm:pt modelId="{F0E83ED0-3189-4ABA-A665-B109CE1D0191}" type="pres">
      <dgm:prSet presAssocID="{07FD02D3-E7E6-438A-89AC-27845D67F8AB}" presName="parentText" presStyleLbl="node1" presStyleIdx="1" presStyleCnt="6" custScaleX="105051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6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6"/>
      <dgm:spPr/>
    </dgm:pt>
    <dgm:pt modelId="{87E6350B-AA9F-4374-A90A-F0D4DDB30293}" type="pres">
      <dgm:prSet presAssocID="{A28C3E8F-D85D-46D1-A6A3-FB5FAF2BB39A}" presName="parentText" presStyleLbl="node1" presStyleIdx="2" presStyleCnt="6" custScaleX="105051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6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6"/>
      <dgm:spPr/>
    </dgm:pt>
    <dgm:pt modelId="{86F01D77-AF58-4F11-B068-07FCCCA28177}" type="pres">
      <dgm:prSet presAssocID="{4164C1CD-1FEB-4FAE-BCA7-B2F901F12CD8}" presName="parentText" presStyleLbl="node1" presStyleIdx="3" presStyleCnt="6" custScaleX="105051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6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6"/>
      <dgm:spPr/>
    </dgm:pt>
    <dgm:pt modelId="{D3E18E89-E900-482D-AA27-1F32F222277F}" type="pres">
      <dgm:prSet presAssocID="{225B27C5-54C0-43AE-816E-7B92CA9DABB0}" presName="parentText" presStyleLbl="node1" presStyleIdx="4" presStyleCnt="6" custScaleX="105051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6">
        <dgm:presLayoutVars>
          <dgm:bulletEnabled val="1"/>
        </dgm:presLayoutVars>
      </dgm:prSet>
      <dgm:spPr/>
    </dgm:pt>
    <dgm:pt modelId="{C48382DB-815B-47FF-8B99-4B7915293A57}" type="pres">
      <dgm:prSet presAssocID="{C65CA052-16C8-43E3-B1DC-67C97180D97C}" presName="spaceBetweenRectangles" presStyleCnt="0"/>
      <dgm:spPr/>
    </dgm:pt>
    <dgm:pt modelId="{011B7E4D-19B8-4021-B868-BF03ED01D992}" type="pres">
      <dgm:prSet presAssocID="{972B50EA-1B97-43C8-B8A0-D0BFE958070B}" presName="parentLin" presStyleCnt="0"/>
      <dgm:spPr/>
    </dgm:pt>
    <dgm:pt modelId="{F9EF14F1-2E31-42D6-9D3F-8ACB6CF1B8BE}" type="pres">
      <dgm:prSet presAssocID="{972B50EA-1B97-43C8-B8A0-D0BFE958070B}" presName="parentLeftMargin" presStyleLbl="node1" presStyleIdx="4" presStyleCnt="6"/>
      <dgm:spPr/>
    </dgm:pt>
    <dgm:pt modelId="{F10C51FC-B867-4114-82EE-E563301FDA8B}" type="pres">
      <dgm:prSet presAssocID="{972B50EA-1B97-43C8-B8A0-D0BFE958070B}" presName="parentText" presStyleLbl="node1" presStyleIdx="5" presStyleCnt="6" custScaleX="105051">
        <dgm:presLayoutVars>
          <dgm:chMax val="0"/>
          <dgm:bulletEnabled val="1"/>
        </dgm:presLayoutVars>
      </dgm:prSet>
      <dgm:spPr/>
    </dgm:pt>
    <dgm:pt modelId="{7F6E177E-FA9E-4E3E-B2EB-0A66DAE5D3F9}" type="pres">
      <dgm:prSet presAssocID="{972B50EA-1B97-43C8-B8A0-D0BFE958070B}" presName="negativeSpace" presStyleCnt="0"/>
      <dgm:spPr/>
    </dgm:pt>
    <dgm:pt modelId="{52D0D712-94CD-4B98-8251-1BD0F737AAE8}" type="pres">
      <dgm:prSet presAssocID="{972B50EA-1B97-43C8-B8A0-D0BFE958070B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55B3602-A8FE-42FA-A274-4CD1FE4C12D7}" type="presOf" srcId="{225B27C5-54C0-43AE-816E-7B92CA9DABB0}" destId="{3EE58CF2-A797-44C9-A559-CA7749BDFEDA}" srcOrd="0" destOrd="0" presId="urn:microsoft.com/office/officeart/2005/8/layout/list1#4"/>
    <dgm:cxn modelId="{A7D70F04-30E9-4947-80CF-2A6CF404F3F1}" type="presOf" srcId="{07FD02D3-E7E6-438A-89AC-27845D67F8AB}" destId="{FFA56F0A-30CA-43F2-94BD-773A675BA6FB}" srcOrd="0" destOrd="0" presId="urn:microsoft.com/office/officeart/2005/8/layout/list1#4"/>
    <dgm:cxn modelId="{0B5C4121-452C-44CF-9632-25E7F2EDC2E4}" type="presOf" srcId="{4164C1CD-1FEB-4FAE-BCA7-B2F901F12CD8}" destId="{818CC7FD-FD66-432F-A406-41DC7CAE93F0}" srcOrd="0" destOrd="0" presId="urn:microsoft.com/office/officeart/2005/8/layout/list1#4"/>
    <dgm:cxn modelId="{73F96E28-121F-430B-AD79-CA81AC4EE642}" type="presOf" srcId="{4164C1CD-1FEB-4FAE-BCA7-B2F901F12CD8}" destId="{86F01D77-AF58-4F11-B068-07FCCCA28177}" srcOrd="1" destOrd="0" presId="urn:microsoft.com/office/officeart/2005/8/layout/list1#4"/>
    <dgm:cxn modelId="{7ED50B38-AB28-4555-BDB6-D4D28782EA09}" type="presOf" srcId="{225B27C5-54C0-43AE-816E-7B92CA9DABB0}" destId="{D3E18E89-E900-482D-AA27-1F32F222277F}" srcOrd="1" destOrd="0" presId="urn:microsoft.com/office/officeart/2005/8/layout/list1#4"/>
    <dgm:cxn modelId="{772E125B-A00C-476E-8C61-4B3C881A0A5F}" type="presOf" srcId="{A28C3E8F-D85D-46D1-A6A3-FB5FAF2BB39A}" destId="{87E6350B-AA9F-4374-A90A-F0D4DDB30293}" srcOrd="1" destOrd="0" presId="urn:microsoft.com/office/officeart/2005/8/layout/list1#4"/>
    <dgm:cxn modelId="{81492D67-CFFC-4E16-9B45-8A98A6422DFF}" type="presOf" srcId="{A28C3E8F-D85D-46D1-A6A3-FB5FAF2BB39A}" destId="{C621DF11-A0F5-4D43-9B81-3F2B12D700F6}" srcOrd="0" destOrd="0" presId="urn:microsoft.com/office/officeart/2005/8/layout/list1#4"/>
    <dgm:cxn modelId="{65508D4A-B367-4415-82AA-9E18B9D1E97E}" type="presOf" srcId="{4A6CFA20-D504-4C11-9666-95A21ED3E06C}" destId="{FFD53BA8-45B8-48D7-839D-F63881906C2D}" srcOrd="1" destOrd="0" presId="urn:microsoft.com/office/officeart/2005/8/layout/list1#4"/>
    <dgm:cxn modelId="{714B564C-A4A3-474B-A98D-CDFEE50D104C}" type="presOf" srcId="{972B50EA-1B97-43C8-B8A0-D0BFE958070B}" destId="{F9EF14F1-2E31-42D6-9D3F-8ACB6CF1B8BE}" srcOrd="0" destOrd="0" presId="urn:microsoft.com/office/officeart/2005/8/layout/list1#4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6CFDC673-0DEB-4A46-8E05-5C1983859B8A}" type="presOf" srcId="{972B50EA-1B97-43C8-B8A0-D0BFE958070B}" destId="{F10C51FC-B867-4114-82EE-E563301FDA8B}" srcOrd="1" destOrd="0" presId="urn:microsoft.com/office/officeart/2005/8/layout/list1#4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4"/>
    <dgm:cxn modelId="{6C25FE7E-8462-460C-A803-0FD951D183D2}" type="presOf" srcId="{4A6CFA20-D504-4C11-9666-95A21ED3E06C}" destId="{99D3529F-CE9E-430A-A33C-F4EF72985A46}" srcOrd="0" destOrd="0" presId="urn:microsoft.com/office/officeart/2005/8/layout/list1#4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C5D6E682-F202-4F5D-9B82-7F94CACD4920}" srcId="{2D3DEDF0-B9A1-4CD2-BA88-CA716FC4420C}" destId="{972B50EA-1B97-43C8-B8A0-D0BFE958070B}" srcOrd="5" destOrd="0" parTransId="{C5089DE1-2312-4AAC-BEFF-D25EDFEB9FC9}" sibTransId="{49AECFA1-0BCC-4FCC-ACFE-DDAC30377801}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#4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#4"/>
    <dgm:cxn modelId="{0F8E6D21-9A3E-4657-A85B-06F5AAC07AAC}" type="presParOf" srcId="{7AEB1288-B212-47FC-96D6-40294FD2E307}" destId="{99D3529F-CE9E-430A-A33C-F4EF72985A46}" srcOrd="0" destOrd="0" presId="urn:microsoft.com/office/officeart/2005/8/layout/list1#4"/>
    <dgm:cxn modelId="{E3C50494-009B-40D6-92CC-21CD602EAD80}" type="presParOf" srcId="{7AEB1288-B212-47FC-96D6-40294FD2E307}" destId="{FFD53BA8-45B8-48D7-839D-F63881906C2D}" srcOrd="1" destOrd="0" presId="urn:microsoft.com/office/officeart/2005/8/layout/list1#4"/>
    <dgm:cxn modelId="{FD8A86CC-42BB-4112-B2F5-BE266B59750E}" type="presParOf" srcId="{ACC2AE7E-59B9-49A0-BAB4-22D68AC176E7}" destId="{C0D297E7-F1B3-4D5E-9183-8D7DE7303441}" srcOrd="1" destOrd="0" presId="urn:microsoft.com/office/officeart/2005/8/layout/list1#4"/>
    <dgm:cxn modelId="{4EAD6C64-5614-4047-BC97-75F98D7B14C3}" type="presParOf" srcId="{ACC2AE7E-59B9-49A0-BAB4-22D68AC176E7}" destId="{BF82169F-36AF-4359-9BAE-4965A5F38BD5}" srcOrd="2" destOrd="0" presId="urn:microsoft.com/office/officeart/2005/8/layout/list1#4"/>
    <dgm:cxn modelId="{03C18FF5-B079-4BBF-B425-983629D1076F}" type="presParOf" srcId="{ACC2AE7E-59B9-49A0-BAB4-22D68AC176E7}" destId="{97EC761C-8953-48D7-AFE6-4E1B2DC860A0}" srcOrd="3" destOrd="0" presId="urn:microsoft.com/office/officeart/2005/8/layout/list1#4"/>
    <dgm:cxn modelId="{A7CE0FFB-0EF0-4756-8B9E-EE21FD8DF27E}" type="presParOf" srcId="{ACC2AE7E-59B9-49A0-BAB4-22D68AC176E7}" destId="{2A1250AA-1043-4D27-91C6-DB5939E35C6B}" srcOrd="4" destOrd="0" presId="urn:microsoft.com/office/officeart/2005/8/layout/list1#4"/>
    <dgm:cxn modelId="{E588E6CD-1540-4A3F-B751-A32805985E24}" type="presParOf" srcId="{2A1250AA-1043-4D27-91C6-DB5939E35C6B}" destId="{FFA56F0A-30CA-43F2-94BD-773A675BA6FB}" srcOrd="0" destOrd="0" presId="urn:microsoft.com/office/officeart/2005/8/layout/list1#4"/>
    <dgm:cxn modelId="{79AEB806-8070-44A3-B032-ACEF61465AC1}" type="presParOf" srcId="{2A1250AA-1043-4D27-91C6-DB5939E35C6B}" destId="{F0E83ED0-3189-4ABA-A665-B109CE1D0191}" srcOrd="1" destOrd="0" presId="urn:microsoft.com/office/officeart/2005/8/layout/list1#4"/>
    <dgm:cxn modelId="{D76CA352-33C1-42F3-8301-44F86AC26E9C}" type="presParOf" srcId="{ACC2AE7E-59B9-49A0-BAB4-22D68AC176E7}" destId="{ECE4EB38-14AE-459E-B6E4-1217F86B32D5}" srcOrd="5" destOrd="0" presId="urn:microsoft.com/office/officeart/2005/8/layout/list1#4"/>
    <dgm:cxn modelId="{1E9AA02B-DC6D-49CB-9B97-6693B21B3437}" type="presParOf" srcId="{ACC2AE7E-59B9-49A0-BAB4-22D68AC176E7}" destId="{AD17FCC9-9640-4BB4-87DF-C676D0600FF9}" srcOrd="6" destOrd="0" presId="urn:microsoft.com/office/officeart/2005/8/layout/list1#4"/>
    <dgm:cxn modelId="{9E46565E-6BD2-445F-8D0D-0ABB2B933CFA}" type="presParOf" srcId="{ACC2AE7E-59B9-49A0-BAB4-22D68AC176E7}" destId="{4DF959AC-5D69-47E5-B406-4D2C3851BBA8}" srcOrd="7" destOrd="0" presId="urn:microsoft.com/office/officeart/2005/8/layout/list1#4"/>
    <dgm:cxn modelId="{FEC89717-3284-4C01-8D9D-791FCB7B93AA}" type="presParOf" srcId="{ACC2AE7E-59B9-49A0-BAB4-22D68AC176E7}" destId="{BC025EF3-8250-4C0B-B47C-577AF15030CE}" srcOrd="8" destOrd="0" presId="urn:microsoft.com/office/officeart/2005/8/layout/list1#4"/>
    <dgm:cxn modelId="{072B3334-3DDA-47FB-B607-B5DDA342616D}" type="presParOf" srcId="{BC025EF3-8250-4C0B-B47C-577AF15030CE}" destId="{C621DF11-A0F5-4D43-9B81-3F2B12D700F6}" srcOrd="0" destOrd="0" presId="urn:microsoft.com/office/officeart/2005/8/layout/list1#4"/>
    <dgm:cxn modelId="{04F32568-25EC-4D30-B13F-39AC42A316C4}" type="presParOf" srcId="{BC025EF3-8250-4C0B-B47C-577AF15030CE}" destId="{87E6350B-AA9F-4374-A90A-F0D4DDB30293}" srcOrd="1" destOrd="0" presId="urn:microsoft.com/office/officeart/2005/8/layout/list1#4"/>
    <dgm:cxn modelId="{842E0C02-3F63-44CA-87FA-EE4766E36A63}" type="presParOf" srcId="{ACC2AE7E-59B9-49A0-BAB4-22D68AC176E7}" destId="{BFDDC46B-D2D6-4F22-B2B2-08457F1A28D3}" srcOrd="9" destOrd="0" presId="urn:microsoft.com/office/officeart/2005/8/layout/list1#4"/>
    <dgm:cxn modelId="{C43B5A0B-5EE6-4365-871C-0DF671AB5978}" type="presParOf" srcId="{ACC2AE7E-59B9-49A0-BAB4-22D68AC176E7}" destId="{3F980722-34FD-4A1F-B474-E9F8C5B4DD29}" srcOrd="10" destOrd="0" presId="urn:microsoft.com/office/officeart/2005/8/layout/list1#4"/>
    <dgm:cxn modelId="{0E7F6C98-36C1-45C0-8AA8-2CE5748E0AD5}" type="presParOf" srcId="{ACC2AE7E-59B9-49A0-BAB4-22D68AC176E7}" destId="{8D3B3D27-C574-4E85-BC78-E99F417FEEDB}" srcOrd="11" destOrd="0" presId="urn:microsoft.com/office/officeart/2005/8/layout/list1#4"/>
    <dgm:cxn modelId="{E75EB3D6-AE0D-4C34-ABA0-ADB428B61B88}" type="presParOf" srcId="{ACC2AE7E-59B9-49A0-BAB4-22D68AC176E7}" destId="{3A9CAEF6-FFDF-430A-A005-8728B4BFCD0C}" srcOrd="12" destOrd="0" presId="urn:microsoft.com/office/officeart/2005/8/layout/list1#4"/>
    <dgm:cxn modelId="{F7B5FE53-9D7D-445D-8169-021F870E6A93}" type="presParOf" srcId="{3A9CAEF6-FFDF-430A-A005-8728B4BFCD0C}" destId="{818CC7FD-FD66-432F-A406-41DC7CAE93F0}" srcOrd="0" destOrd="0" presId="urn:microsoft.com/office/officeart/2005/8/layout/list1#4"/>
    <dgm:cxn modelId="{6AAF2A00-050F-42C9-AEEE-B55339097095}" type="presParOf" srcId="{3A9CAEF6-FFDF-430A-A005-8728B4BFCD0C}" destId="{86F01D77-AF58-4F11-B068-07FCCCA28177}" srcOrd="1" destOrd="0" presId="urn:microsoft.com/office/officeart/2005/8/layout/list1#4"/>
    <dgm:cxn modelId="{DF813E5B-725E-4A31-8460-8D00BFA0468F}" type="presParOf" srcId="{ACC2AE7E-59B9-49A0-BAB4-22D68AC176E7}" destId="{2447C150-AF8D-41C9-BB4C-E4FA97EE4298}" srcOrd="13" destOrd="0" presId="urn:microsoft.com/office/officeart/2005/8/layout/list1#4"/>
    <dgm:cxn modelId="{9A56A084-6AB0-4A21-AF1C-672F575F63DA}" type="presParOf" srcId="{ACC2AE7E-59B9-49A0-BAB4-22D68AC176E7}" destId="{B428B3ED-E28C-4C28-8B71-AD1709E71E95}" srcOrd="14" destOrd="0" presId="urn:microsoft.com/office/officeart/2005/8/layout/list1#4"/>
    <dgm:cxn modelId="{3F7FEF68-98F3-4AF6-B143-181A84AB9B18}" type="presParOf" srcId="{ACC2AE7E-59B9-49A0-BAB4-22D68AC176E7}" destId="{D4FCE144-AE56-44CF-B4EC-B3819FCC324F}" srcOrd="15" destOrd="0" presId="urn:microsoft.com/office/officeart/2005/8/layout/list1#4"/>
    <dgm:cxn modelId="{55C8B336-BFB4-4117-9114-C9641E7FAF14}" type="presParOf" srcId="{ACC2AE7E-59B9-49A0-BAB4-22D68AC176E7}" destId="{79F8EEA0-EE80-45AA-9EE1-BCF3F8EB1294}" srcOrd="16" destOrd="0" presId="urn:microsoft.com/office/officeart/2005/8/layout/list1#4"/>
    <dgm:cxn modelId="{BB36329E-0118-4CF7-BF8C-E35B63CA86CE}" type="presParOf" srcId="{79F8EEA0-EE80-45AA-9EE1-BCF3F8EB1294}" destId="{3EE58CF2-A797-44C9-A559-CA7749BDFEDA}" srcOrd="0" destOrd="0" presId="urn:microsoft.com/office/officeart/2005/8/layout/list1#4"/>
    <dgm:cxn modelId="{3BFBEC90-76BC-4BBF-B580-1FD6A602BD9B}" type="presParOf" srcId="{79F8EEA0-EE80-45AA-9EE1-BCF3F8EB1294}" destId="{D3E18E89-E900-482D-AA27-1F32F222277F}" srcOrd="1" destOrd="0" presId="urn:microsoft.com/office/officeart/2005/8/layout/list1#4"/>
    <dgm:cxn modelId="{08945DFB-764F-40FE-AC2B-B5538105E074}" type="presParOf" srcId="{ACC2AE7E-59B9-49A0-BAB4-22D68AC176E7}" destId="{F2C78EE9-2F2D-468B-B6D7-D92DDBE51D6A}" srcOrd="17" destOrd="0" presId="urn:microsoft.com/office/officeart/2005/8/layout/list1#4"/>
    <dgm:cxn modelId="{ABC90BC2-D014-47B7-ACCC-1F27B2C4DAEF}" type="presParOf" srcId="{ACC2AE7E-59B9-49A0-BAB4-22D68AC176E7}" destId="{754144EF-9FCF-4C3F-9B4B-F39D8BC3D36C}" srcOrd="18" destOrd="0" presId="urn:microsoft.com/office/officeart/2005/8/layout/list1#4"/>
    <dgm:cxn modelId="{995E7780-0B20-4074-B2AA-239A74E769BD}" type="presParOf" srcId="{ACC2AE7E-59B9-49A0-BAB4-22D68AC176E7}" destId="{C48382DB-815B-47FF-8B99-4B7915293A57}" srcOrd="19" destOrd="0" presId="urn:microsoft.com/office/officeart/2005/8/layout/list1#4"/>
    <dgm:cxn modelId="{5C396ADA-3CCC-416C-A434-4E33200A49B5}" type="presParOf" srcId="{ACC2AE7E-59B9-49A0-BAB4-22D68AC176E7}" destId="{011B7E4D-19B8-4021-B868-BF03ED01D992}" srcOrd="20" destOrd="0" presId="urn:microsoft.com/office/officeart/2005/8/layout/list1#4"/>
    <dgm:cxn modelId="{EA01BD31-7FB3-49CB-8EA7-E49B79A11086}" type="presParOf" srcId="{011B7E4D-19B8-4021-B868-BF03ED01D992}" destId="{F9EF14F1-2E31-42D6-9D3F-8ACB6CF1B8BE}" srcOrd="0" destOrd="0" presId="urn:microsoft.com/office/officeart/2005/8/layout/list1#4"/>
    <dgm:cxn modelId="{6D529E99-A909-4874-B57D-BA9FD7C2B7FF}" type="presParOf" srcId="{011B7E4D-19B8-4021-B868-BF03ED01D992}" destId="{F10C51FC-B867-4114-82EE-E563301FDA8B}" srcOrd="1" destOrd="0" presId="urn:microsoft.com/office/officeart/2005/8/layout/list1#4"/>
    <dgm:cxn modelId="{45912EB5-6FCC-439F-9A54-888B55937086}" type="presParOf" srcId="{ACC2AE7E-59B9-49A0-BAB4-22D68AC176E7}" destId="{7F6E177E-FA9E-4E3E-B2EB-0A66DAE5D3F9}" srcOrd="21" destOrd="0" presId="urn:microsoft.com/office/officeart/2005/8/layout/list1#4"/>
    <dgm:cxn modelId="{2C314FDB-BCCE-45E5-BF7F-429ABA7D0105}" type="presParOf" srcId="{ACC2AE7E-59B9-49A0-BAB4-22D68AC176E7}" destId="{52D0D712-94CD-4B98-8251-1BD0F737AAE8}" srcOrd="22" destOrd="0" presId="urn:microsoft.com/office/officeart/2005/8/layout/list1#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5" loCatId="list" qsTypeId="urn:microsoft.com/office/officeart/2005/8/quickstyle/simple1#5" qsCatId="simple" csTypeId="urn:microsoft.com/office/officeart/2005/8/colors/colorful5#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en-US" dirty="0"/>
            <a:t>4.6.7 Adding an Axes to the current </a:t>
          </a:r>
          <a:r>
            <a:rPr lang="en-US" altLang="en-US" dirty="0" err="1"/>
            <a:t>fgure</a:t>
          </a:r>
          <a:r>
            <a:rPr lang="en-US" altLang="en-US" dirty="0"/>
            <a:t> or retrieving an existing Axes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en-US" dirty="0"/>
            <a:t>4.6.8 Saving plots to image </a:t>
          </a:r>
          <a:r>
            <a:rPr lang="en-US" altLang="en-US" dirty="0" err="1"/>
            <a:t>fles</a:t>
          </a:r>
          <a:r>
            <a:rPr lang="en-US" altLang="en-US" dirty="0"/>
            <a:t> 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en-US" dirty="0"/>
            <a:t>4.6.9 Creating more complicate plots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altLang="en-US" dirty="0"/>
            <a:t>4.6.10 Data visualization with Pandas 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altLang="en-US" dirty="0"/>
            <a:t>4.6.11 Data visualization with Seaborn</a:t>
          </a:r>
          <a:endParaRPr lang="zh-CN" dirty="0"/>
        </a:p>
      </dgm:t>
    </dgm:pt>
    <dgm:pt modelId="{9E278C2F-7178-473F-865E-E1BBAD24F96B}" type="par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4ED0104D-B66C-49B2-8E5C-5F4264619372}">
      <dgm:prSet/>
      <dgm:spPr/>
      <dgm:t>
        <a:bodyPr/>
        <a:lstStyle/>
        <a:p>
          <a:r>
            <a:rPr lang="en-US" altLang="en-US" dirty="0"/>
            <a:t>4.6.12 Data visualization cases projects</a:t>
          </a:r>
          <a:endParaRPr lang="zh-CN" altLang="en-US" dirty="0"/>
        </a:p>
      </dgm:t>
    </dgm:pt>
    <dgm:pt modelId="{08DB745E-A324-433A-B40E-D4D9B2EE29A6}" type="parTrans" cxnId="{D219ECB4-A11A-439F-974F-02D40A399E63}">
      <dgm:prSet/>
      <dgm:spPr/>
      <dgm:t>
        <a:bodyPr/>
        <a:lstStyle/>
        <a:p>
          <a:endParaRPr lang="zh-CN" altLang="en-US"/>
        </a:p>
      </dgm:t>
    </dgm:pt>
    <dgm:pt modelId="{249446BE-9F1D-4D3D-B584-29942953C992}" type="sibTrans" cxnId="{D219ECB4-A11A-439F-974F-02D40A399E63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6"/>
      <dgm:spPr/>
    </dgm:pt>
    <dgm:pt modelId="{FFD53BA8-45B8-48D7-839D-F63881906C2D}" type="pres">
      <dgm:prSet presAssocID="{4A6CFA20-D504-4C11-9666-95A21ED3E06C}" presName="parentText" presStyleLbl="node1" presStyleIdx="0" presStyleCnt="6" custScaleX="10856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6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6"/>
      <dgm:spPr/>
    </dgm:pt>
    <dgm:pt modelId="{F0E83ED0-3189-4ABA-A665-B109CE1D0191}" type="pres">
      <dgm:prSet presAssocID="{07FD02D3-E7E6-438A-89AC-27845D67F8AB}" presName="parentText" presStyleLbl="node1" presStyleIdx="1" presStyleCnt="6" custScaleX="10856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6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6"/>
      <dgm:spPr/>
    </dgm:pt>
    <dgm:pt modelId="{87E6350B-AA9F-4374-A90A-F0D4DDB30293}" type="pres">
      <dgm:prSet presAssocID="{A28C3E8F-D85D-46D1-A6A3-FB5FAF2BB39A}" presName="parentText" presStyleLbl="node1" presStyleIdx="2" presStyleCnt="6" custScaleX="10856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6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6"/>
      <dgm:spPr/>
    </dgm:pt>
    <dgm:pt modelId="{86F01D77-AF58-4F11-B068-07FCCCA28177}" type="pres">
      <dgm:prSet presAssocID="{4164C1CD-1FEB-4FAE-BCA7-B2F901F12CD8}" presName="parentText" presStyleLbl="node1" presStyleIdx="3" presStyleCnt="6" custScaleX="10856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6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6"/>
      <dgm:spPr/>
    </dgm:pt>
    <dgm:pt modelId="{D3E18E89-E900-482D-AA27-1F32F222277F}" type="pres">
      <dgm:prSet presAssocID="{225B27C5-54C0-43AE-816E-7B92CA9DABB0}" presName="parentText" presStyleLbl="node1" presStyleIdx="4" presStyleCnt="6" custScaleX="10856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6">
        <dgm:presLayoutVars>
          <dgm:bulletEnabled val="1"/>
        </dgm:presLayoutVars>
      </dgm:prSet>
      <dgm:spPr/>
    </dgm:pt>
    <dgm:pt modelId="{1655248C-F650-41D1-9757-E976C1526826}" type="pres">
      <dgm:prSet presAssocID="{C65CA052-16C8-43E3-B1DC-67C97180D97C}" presName="spaceBetweenRectangles" presStyleCnt="0"/>
      <dgm:spPr/>
    </dgm:pt>
    <dgm:pt modelId="{04582DCB-01CD-4427-9F43-98489AA7843D}" type="pres">
      <dgm:prSet presAssocID="{4ED0104D-B66C-49B2-8E5C-5F4264619372}" presName="parentLin" presStyleCnt="0"/>
      <dgm:spPr/>
    </dgm:pt>
    <dgm:pt modelId="{64B51F86-89D6-4DBC-8B88-C9333FB24FBA}" type="pres">
      <dgm:prSet presAssocID="{4ED0104D-B66C-49B2-8E5C-5F4264619372}" presName="parentLeftMargin" presStyleLbl="node1" presStyleIdx="4" presStyleCnt="6"/>
      <dgm:spPr/>
    </dgm:pt>
    <dgm:pt modelId="{6509417D-E8FB-48F9-9EFD-DF8938D38EB4}" type="pres">
      <dgm:prSet presAssocID="{4ED0104D-B66C-49B2-8E5C-5F4264619372}" presName="parentText" presStyleLbl="node1" presStyleIdx="5" presStyleCnt="6" custScaleX="108565">
        <dgm:presLayoutVars>
          <dgm:chMax val="0"/>
          <dgm:bulletEnabled val="1"/>
        </dgm:presLayoutVars>
      </dgm:prSet>
      <dgm:spPr/>
    </dgm:pt>
    <dgm:pt modelId="{6243910D-E373-470A-AFAF-05A348A22703}" type="pres">
      <dgm:prSet presAssocID="{4ED0104D-B66C-49B2-8E5C-5F4264619372}" presName="negativeSpace" presStyleCnt="0"/>
      <dgm:spPr/>
    </dgm:pt>
    <dgm:pt modelId="{3AA6F233-9FFB-4B88-B97E-0385411A9E60}" type="pres">
      <dgm:prSet presAssocID="{4ED0104D-B66C-49B2-8E5C-5F4264619372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3BABF617-708F-45C4-887B-A27A940301A2}" type="presOf" srcId="{4ED0104D-B66C-49B2-8E5C-5F4264619372}" destId="{6509417D-E8FB-48F9-9EFD-DF8938D38EB4}" srcOrd="1" destOrd="0" presId="urn:microsoft.com/office/officeart/2005/8/layout/list1#5"/>
    <dgm:cxn modelId="{3BA38136-26AD-4C52-B7E7-C189E5EA1677}" type="presOf" srcId="{4164C1CD-1FEB-4FAE-BCA7-B2F901F12CD8}" destId="{818CC7FD-FD66-432F-A406-41DC7CAE93F0}" srcOrd="0" destOrd="0" presId="urn:microsoft.com/office/officeart/2005/8/layout/list1#5"/>
    <dgm:cxn modelId="{441FAF5D-BE5D-490D-B759-FC453476BFD1}" type="presOf" srcId="{4164C1CD-1FEB-4FAE-BCA7-B2F901F12CD8}" destId="{86F01D77-AF58-4F11-B068-07FCCCA28177}" srcOrd="1" destOrd="0" presId="urn:microsoft.com/office/officeart/2005/8/layout/list1#5"/>
    <dgm:cxn modelId="{07A8E546-9514-412B-85A9-894C4978B2B2}" type="presOf" srcId="{A28C3E8F-D85D-46D1-A6A3-FB5FAF2BB39A}" destId="{C621DF11-A0F5-4D43-9B81-3F2B12D700F6}" srcOrd="0" destOrd="0" presId="urn:microsoft.com/office/officeart/2005/8/layout/list1#5"/>
    <dgm:cxn modelId="{F837FB66-3A91-4A8F-84F1-C07368951B7F}" type="presOf" srcId="{A28C3E8F-D85D-46D1-A6A3-FB5FAF2BB39A}" destId="{87E6350B-AA9F-4374-A90A-F0D4DDB30293}" srcOrd="1" destOrd="0" presId="urn:microsoft.com/office/officeart/2005/8/layout/list1#5"/>
    <dgm:cxn modelId="{4F63B64C-9EC4-49C1-993A-0AA51AC36C46}" type="presOf" srcId="{225B27C5-54C0-43AE-816E-7B92CA9DABB0}" destId="{D3E18E89-E900-482D-AA27-1F32F222277F}" srcOrd="1" destOrd="0" presId="urn:microsoft.com/office/officeart/2005/8/layout/list1#5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2297248E-B198-46F8-935B-20A953266E2F}" type="presOf" srcId="{4A6CFA20-D504-4C11-9666-95A21ED3E06C}" destId="{99D3529F-CE9E-430A-A33C-F4EF72985A46}" srcOrd="0" destOrd="0" presId="urn:microsoft.com/office/officeart/2005/8/layout/list1#5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1A7CC094-A331-4879-90FE-A276A7493D5B}" type="presOf" srcId="{225B27C5-54C0-43AE-816E-7B92CA9DABB0}" destId="{3EE58CF2-A797-44C9-A559-CA7749BDFEDA}" srcOrd="0" destOrd="0" presId="urn:microsoft.com/office/officeart/2005/8/layout/list1#5"/>
    <dgm:cxn modelId="{17F24B9B-3137-4053-AB45-B3DD89C48088}" type="presOf" srcId="{2D3DEDF0-B9A1-4CD2-BA88-CA716FC4420C}" destId="{ACC2AE7E-59B9-49A0-BAB4-22D68AC176E7}" srcOrd="0" destOrd="0" presId="urn:microsoft.com/office/officeart/2005/8/layout/list1#5"/>
    <dgm:cxn modelId="{87CEA5A4-908F-483E-8C1E-923270BD788C}" type="presOf" srcId="{07FD02D3-E7E6-438A-89AC-27845D67F8AB}" destId="{FFA56F0A-30CA-43F2-94BD-773A675BA6FB}" srcOrd="0" destOrd="0" presId="urn:microsoft.com/office/officeart/2005/8/layout/list1#5"/>
    <dgm:cxn modelId="{C6B10EAB-AB40-42D6-9E4D-A629990BB9EE}" type="presOf" srcId="{4A6CFA20-D504-4C11-9666-95A21ED3E06C}" destId="{FFD53BA8-45B8-48D7-839D-F63881906C2D}" srcOrd="1" destOrd="0" presId="urn:microsoft.com/office/officeart/2005/8/layout/list1#5"/>
    <dgm:cxn modelId="{D219ECB4-A11A-439F-974F-02D40A399E63}" srcId="{2D3DEDF0-B9A1-4CD2-BA88-CA716FC4420C}" destId="{4ED0104D-B66C-49B2-8E5C-5F4264619372}" srcOrd="5" destOrd="0" parTransId="{08DB745E-A324-433A-B40E-D4D9B2EE29A6}" sibTransId="{249446BE-9F1D-4D3D-B584-29942953C992}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B61D45CD-16CC-41DC-B81E-58879EDCC2A2}" type="presOf" srcId="{4ED0104D-B66C-49B2-8E5C-5F4264619372}" destId="{64B51F86-89D6-4DBC-8B88-C9333FB24FBA}" srcOrd="0" destOrd="0" presId="urn:microsoft.com/office/officeart/2005/8/layout/list1#5"/>
    <dgm:cxn modelId="{9DEA87FC-30DA-40AD-8E6A-0601E2B97D22}" type="presOf" srcId="{07FD02D3-E7E6-438A-89AC-27845D67F8AB}" destId="{F0E83ED0-3189-4ABA-A665-B109CE1D0191}" srcOrd="1" destOrd="0" presId="urn:microsoft.com/office/officeart/2005/8/layout/list1#5"/>
    <dgm:cxn modelId="{5C9EB7E5-BEBE-4544-9A54-C60D25404D9B}" type="presParOf" srcId="{ACC2AE7E-59B9-49A0-BAB4-22D68AC176E7}" destId="{7AEB1288-B212-47FC-96D6-40294FD2E307}" srcOrd="0" destOrd="0" presId="urn:microsoft.com/office/officeart/2005/8/layout/list1#5"/>
    <dgm:cxn modelId="{DF5F7E6B-A616-45A9-B824-545CF1B3365A}" type="presParOf" srcId="{7AEB1288-B212-47FC-96D6-40294FD2E307}" destId="{99D3529F-CE9E-430A-A33C-F4EF72985A46}" srcOrd="0" destOrd="0" presId="urn:microsoft.com/office/officeart/2005/8/layout/list1#5"/>
    <dgm:cxn modelId="{2DAE886C-4D82-4437-8142-794392AA4C45}" type="presParOf" srcId="{7AEB1288-B212-47FC-96D6-40294FD2E307}" destId="{FFD53BA8-45B8-48D7-839D-F63881906C2D}" srcOrd="1" destOrd="0" presId="urn:microsoft.com/office/officeart/2005/8/layout/list1#5"/>
    <dgm:cxn modelId="{1CE65C10-935B-4A92-9AA1-F44E0C462F8C}" type="presParOf" srcId="{ACC2AE7E-59B9-49A0-BAB4-22D68AC176E7}" destId="{C0D297E7-F1B3-4D5E-9183-8D7DE7303441}" srcOrd="1" destOrd="0" presId="urn:microsoft.com/office/officeart/2005/8/layout/list1#5"/>
    <dgm:cxn modelId="{1C5B791C-827C-4C37-A135-15136FBE4047}" type="presParOf" srcId="{ACC2AE7E-59B9-49A0-BAB4-22D68AC176E7}" destId="{BF82169F-36AF-4359-9BAE-4965A5F38BD5}" srcOrd="2" destOrd="0" presId="urn:microsoft.com/office/officeart/2005/8/layout/list1#5"/>
    <dgm:cxn modelId="{8942250E-E287-4EFD-B9E5-7CD84BA9D89E}" type="presParOf" srcId="{ACC2AE7E-59B9-49A0-BAB4-22D68AC176E7}" destId="{97EC761C-8953-48D7-AFE6-4E1B2DC860A0}" srcOrd="3" destOrd="0" presId="urn:microsoft.com/office/officeart/2005/8/layout/list1#5"/>
    <dgm:cxn modelId="{D39B3A93-029E-4D65-BD6E-45C3E499A59C}" type="presParOf" srcId="{ACC2AE7E-59B9-49A0-BAB4-22D68AC176E7}" destId="{2A1250AA-1043-4D27-91C6-DB5939E35C6B}" srcOrd="4" destOrd="0" presId="urn:microsoft.com/office/officeart/2005/8/layout/list1#5"/>
    <dgm:cxn modelId="{ADFEB4E5-7F62-4F4D-9A39-F0E94F1610EF}" type="presParOf" srcId="{2A1250AA-1043-4D27-91C6-DB5939E35C6B}" destId="{FFA56F0A-30CA-43F2-94BD-773A675BA6FB}" srcOrd="0" destOrd="0" presId="urn:microsoft.com/office/officeart/2005/8/layout/list1#5"/>
    <dgm:cxn modelId="{1545A78A-13D8-4305-8323-5649E5B53622}" type="presParOf" srcId="{2A1250AA-1043-4D27-91C6-DB5939E35C6B}" destId="{F0E83ED0-3189-4ABA-A665-B109CE1D0191}" srcOrd="1" destOrd="0" presId="urn:microsoft.com/office/officeart/2005/8/layout/list1#5"/>
    <dgm:cxn modelId="{88D48062-FC9A-438E-9D0A-634EAA466CD0}" type="presParOf" srcId="{ACC2AE7E-59B9-49A0-BAB4-22D68AC176E7}" destId="{ECE4EB38-14AE-459E-B6E4-1217F86B32D5}" srcOrd="5" destOrd="0" presId="urn:microsoft.com/office/officeart/2005/8/layout/list1#5"/>
    <dgm:cxn modelId="{F7500A3E-9F8B-46A2-865E-064B46EBFF7F}" type="presParOf" srcId="{ACC2AE7E-59B9-49A0-BAB4-22D68AC176E7}" destId="{AD17FCC9-9640-4BB4-87DF-C676D0600FF9}" srcOrd="6" destOrd="0" presId="urn:microsoft.com/office/officeart/2005/8/layout/list1#5"/>
    <dgm:cxn modelId="{7B7CB22A-C041-43BE-8524-6C5FD743D314}" type="presParOf" srcId="{ACC2AE7E-59B9-49A0-BAB4-22D68AC176E7}" destId="{4DF959AC-5D69-47E5-B406-4D2C3851BBA8}" srcOrd="7" destOrd="0" presId="urn:microsoft.com/office/officeart/2005/8/layout/list1#5"/>
    <dgm:cxn modelId="{DBDD9D71-C183-41C5-AC99-FAA4E2921990}" type="presParOf" srcId="{ACC2AE7E-59B9-49A0-BAB4-22D68AC176E7}" destId="{BC025EF3-8250-4C0B-B47C-577AF15030CE}" srcOrd="8" destOrd="0" presId="urn:microsoft.com/office/officeart/2005/8/layout/list1#5"/>
    <dgm:cxn modelId="{A1C8ADCE-1C6D-445C-9A43-A139568F8AFB}" type="presParOf" srcId="{BC025EF3-8250-4C0B-B47C-577AF15030CE}" destId="{C621DF11-A0F5-4D43-9B81-3F2B12D700F6}" srcOrd="0" destOrd="0" presId="urn:microsoft.com/office/officeart/2005/8/layout/list1#5"/>
    <dgm:cxn modelId="{E2135663-1B31-45F1-8636-DF2ACCEE8ACD}" type="presParOf" srcId="{BC025EF3-8250-4C0B-B47C-577AF15030CE}" destId="{87E6350B-AA9F-4374-A90A-F0D4DDB30293}" srcOrd="1" destOrd="0" presId="urn:microsoft.com/office/officeart/2005/8/layout/list1#5"/>
    <dgm:cxn modelId="{A979E00B-63CA-4962-A29C-3B55D0B84FA6}" type="presParOf" srcId="{ACC2AE7E-59B9-49A0-BAB4-22D68AC176E7}" destId="{BFDDC46B-D2D6-4F22-B2B2-08457F1A28D3}" srcOrd="9" destOrd="0" presId="urn:microsoft.com/office/officeart/2005/8/layout/list1#5"/>
    <dgm:cxn modelId="{7E087008-924F-409A-B47A-CDF5E966BDF6}" type="presParOf" srcId="{ACC2AE7E-59B9-49A0-BAB4-22D68AC176E7}" destId="{3F980722-34FD-4A1F-B474-E9F8C5B4DD29}" srcOrd="10" destOrd="0" presId="urn:microsoft.com/office/officeart/2005/8/layout/list1#5"/>
    <dgm:cxn modelId="{AF41828C-1252-4426-85AF-B7BA31E77D0C}" type="presParOf" srcId="{ACC2AE7E-59B9-49A0-BAB4-22D68AC176E7}" destId="{8D3B3D27-C574-4E85-BC78-E99F417FEEDB}" srcOrd="11" destOrd="0" presId="urn:microsoft.com/office/officeart/2005/8/layout/list1#5"/>
    <dgm:cxn modelId="{1EBD55EC-E1A9-4BBF-AD6B-0F6AD73816FB}" type="presParOf" srcId="{ACC2AE7E-59B9-49A0-BAB4-22D68AC176E7}" destId="{3A9CAEF6-FFDF-430A-A005-8728B4BFCD0C}" srcOrd="12" destOrd="0" presId="urn:microsoft.com/office/officeart/2005/8/layout/list1#5"/>
    <dgm:cxn modelId="{85FD3308-4F24-4AAC-B5D2-87AD6D4BAA9F}" type="presParOf" srcId="{3A9CAEF6-FFDF-430A-A005-8728B4BFCD0C}" destId="{818CC7FD-FD66-432F-A406-41DC7CAE93F0}" srcOrd="0" destOrd="0" presId="urn:microsoft.com/office/officeart/2005/8/layout/list1#5"/>
    <dgm:cxn modelId="{D3604465-D80A-402A-8E65-2BEE57087B1A}" type="presParOf" srcId="{3A9CAEF6-FFDF-430A-A005-8728B4BFCD0C}" destId="{86F01D77-AF58-4F11-B068-07FCCCA28177}" srcOrd="1" destOrd="0" presId="urn:microsoft.com/office/officeart/2005/8/layout/list1#5"/>
    <dgm:cxn modelId="{66082D04-83A2-4A4D-A6B6-C75863BDE525}" type="presParOf" srcId="{ACC2AE7E-59B9-49A0-BAB4-22D68AC176E7}" destId="{2447C150-AF8D-41C9-BB4C-E4FA97EE4298}" srcOrd="13" destOrd="0" presId="urn:microsoft.com/office/officeart/2005/8/layout/list1#5"/>
    <dgm:cxn modelId="{CD244F9E-9B50-4411-94B6-A94693416079}" type="presParOf" srcId="{ACC2AE7E-59B9-49A0-BAB4-22D68AC176E7}" destId="{B428B3ED-E28C-4C28-8B71-AD1709E71E95}" srcOrd="14" destOrd="0" presId="urn:microsoft.com/office/officeart/2005/8/layout/list1#5"/>
    <dgm:cxn modelId="{755D32E9-2D83-40ED-B6A2-DB40C9F9B413}" type="presParOf" srcId="{ACC2AE7E-59B9-49A0-BAB4-22D68AC176E7}" destId="{D4FCE144-AE56-44CF-B4EC-B3819FCC324F}" srcOrd="15" destOrd="0" presId="urn:microsoft.com/office/officeart/2005/8/layout/list1#5"/>
    <dgm:cxn modelId="{B3C606B3-2280-4CF4-B01C-DB59B3BFD9A7}" type="presParOf" srcId="{ACC2AE7E-59B9-49A0-BAB4-22D68AC176E7}" destId="{79F8EEA0-EE80-45AA-9EE1-BCF3F8EB1294}" srcOrd="16" destOrd="0" presId="urn:microsoft.com/office/officeart/2005/8/layout/list1#5"/>
    <dgm:cxn modelId="{15A779B9-2732-41F6-B87E-8F69989F0989}" type="presParOf" srcId="{79F8EEA0-EE80-45AA-9EE1-BCF3F8EB1294}" destId="{3EE58CF2-A797-44C9-A559-CA7749BDFEDA}" srcOrd="0" destOrd="0" presId="urn:microsoft.com/office/officeart/2005/8/layout/list1#5"/>
    <dgm:cxn modelId="{1993363E-6D11-4620-B1A3-F894097FA1E9}" type="presParOf" srcId="{79F8EEA0-EE80-45AA-9EE1-BCF3F8EB1294}" destId="{D3E18E89-E900-482D-AA27-1F32F222277F}" srcOrd="1" destOrd="0" presId="urn:microsoft.com/office/officeart/2005/8/layout/list1#5"/>
    <dgm:cxn modelId="{02CA8B27-88F0-4C4C-AF5F-AB38CF9A2024}" type="presParOf" srcId="{ACC2AE7E-59B9-49A0-BAB4-22D68AC176E7}" destId="{F2C78EE9-2F2D-468B-B6D7-D92DDBE51D6A}" srcOrd="17" destOrd="0" presId="urn:microsoft.com/office/officeart/2005/8/layout/list1#5"/>
    <dgm:cxn modelId="{CA378A14-C758-4407-94AD-19480C9E1C27}" type="presParOf" srcId="{ACC2AE7E-59B9-49A0-BAB4-22D68AC176E7}" destId="{754144EF-9FCF-4C3F-9B4B-F39D8BC3D36C}" srcOrd="18" destOrd="0" presId="urn:microsoft.com/office/officeart/2005/8/layout/list1#5"/>
    <dgm:cxn modelId="{49E8987E-499B-4A57-BDD4-FB7996B79BCE}" type="presParOf" srcId="{ACC2AE7E-59B9-49A0-BAB4-22D68AC176E7}" destId="{1655248C-F650-41D1-9757-E976C1526826}" srcOrd="19" destOrd="0" presId="urn:microsoft.com/office/officeart/2005/8/layout/list1#5"/>
    <dgm:cxn modelId="{64489E1D-C189-4FE9-BE17-DBF12199BC9C}" type="presParOf" srcId="{ACC2AE7E-59B9-49A0-BAB4-22D68AC176E7}" destId="{04582DCB-01CD-4427-9F43-98489AA7843D}" srcOrd="20" destOrd="0" presId="urn:microsoft.com/office/officeart/2005/8/layout/list1#5"/>
    <dgm:cxn modelId="{F7060288-3ED5-4759-85F5-AF040A296C29}" type="presParOf" srcId="{04582DCB-01CD-4427-9F43-98489AA7843D}" destId="{64B51F86-89D6-4DBC-8B88-C9333FB24FBA}" srcOrd="0" destOrd="0" presId="urn:microsoft.com/office/officeart/2005/8/layout/list1#5"/>
    <dgm:cxn modelId="{2A63E3E9-B706-4CCA-8115-5BE09117C875}" type="presParOf" srcId="{04582DCB-01CD-4427-9F43-98489AA7843D}" destId="{6509417D-E8FB-48F9-9EFD-DF8938D38EB4}" srcOrd="1" destOrd="0" presId="urn:microsoft.com/office/officeart/2005/8/layout/list1#5"/>
    <dgm:cxn modelId="{1DCFFAB9-E177-4C1C-92FF-DCAACAA2C88B}" type="presParOf" srcId="{ACC2AE7E-59B9-49A0-BAB4-22D68AC176E7}" destId="{6243910D-E373-470A-AFAF-05A348A22703}" srcOrd="21" destOrd="0" presId="urn:microsoft.com/office/officeart/2005/8/layout/list1#5"/>
    <dgm:cxn modelId="{17ABD3B3-31D0-494B-AEE5-120852DE8E74}" type="presParOf" srcId="{ACC2AE7E-59B9-49A0-BAB4-22D68AC176E7}" destId="{3AA6F233-9FFB-4B88-B97E-0385411A9E60}" srcOrd="22" destOrd="0" presId="urn:microsoft.com/office/officeart/2005/8/layout/list1#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26659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5677"/>
          <a:ext cx="7065601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4.6.1 Matplotlib visualization</a:t>
          </a:r>
          <a:endParaRPr lang="zh-CN" sz="1700" kern="1200" dirty="0"/>
        </a:p>
      </dsp:txBody>
      <dsp:txXfrm>
        <a:off x="504917" y="40175"/>
        <a:ext cx="7016605" cy="452844"/>
      </dsp:txXfrm>
    </dsp:sp>
    <dsp:sp modelId="{AD17FCC9-9640-4BB4-87DF-C676D0600FF9}">
      <dsp:nvSpPr>
        <dsp:cNvPr id="0" name=""/>
        <dsp:cNvSpPr/>
      </dsp:nvSpPr>
      <dsp:spPr>
        <a:xfrm>
          <a:off x="0" y="103771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427"/>
              <a:satOff val="54"/>
              <a:lumOff val="-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786797"/>
          <a:ext cx="7065601" cy="501840"/>
        </a:xfrm>
        <a:prstGeom prst="roundRect">
          <a:avLst/>
        </a:prstGeom>
        <a:solidFill>
          <a:schemeClr val="accent5">
            <a:hueOff val="-367427"/>
            <a:satOff val="54"/>
            <a:lumOff val="-129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4.6.2 Adjusting plot attributes</a:t>
          </a:r>
          <a:endParaRPr lang="zh-CN" sz="1700" kern="1200" dirty="0"/>
        </a:p>
      </dsp:txBody>
      <dsp:txXfrm>
        <a:off x="504917" y="811295"/>
        <a:ext cx="7016605" cy="452844"/>
      </dsp:txXfrm>
    </dsp:sp>
    <dsp:sp modelId="{3F980722-34FD-4A1F-B474-E9F8C5B4DD29}">
      <dsp:nvSpPr>
        <dsp:cNvPr id="0" name=""/>
        <dsp:cNvSpPr/>
      </dsp:nvSpPr>
      <dsp:spPr>
        <a:xfrm>
          <a:off x="0" y="180883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4855"/>
              <a:satOff val="108"/>
              <a:lumOff val="-2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557917"/>
          <a:ext cx="7065601" cy="501840"/>
        </a:xfrm>
        <a:prstGeom prst="roundRect">
          <a:avLst/>
        </a:prstGeom>
        <a:solidFill>
          <a:schemeClr val="accent5">
            <a:hueOff val="-734855"/>
            <a:satOff val="108"/>
            <a:lumOff val="-258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4.6.3 Changing the type of a plot</a:t>
          </a:r>
          <a:endParaRPr lang="zh-CN" sz="1700" kern="1200" dirty="0"/>
        </a:p>
      </dsp:txBody>
      <dsp:txXfrm>
        <a:off x="504917" y="1582415"/>
        <a:ext cx="7016605" cy="452844"/>
      </dsp:txXfrm>
    </dsp:sp>
    <dsp:sp modelId="{B428B3ED-E28C-4C28-8B71-AD1709E71E95}">
      <dsp:nvSpPr>
        <dsp:cNvPr id="0" name=""/>
        <dsp:cNvSpPr/>
      </dsp:nvSpPr>
      <dsp:spPr>
        <a:xfrm>
          <a:off x="0" y="257995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102282"/>
              <a:satOff val="162"/>
              <a:lumOff val="-3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329038"/>
          <a:ext cx="7065601" cy="501840"/>
        </a:xfrm>
        <a:prstGeom prst="roundRect">
          <a:avLst/>
        </a:prstGeom>
        <a:solidFill>
          <a:schemeClr val="accent5">
            <a:hueOff val="-1102282"/>
            <a:satOff val="162"/>
            <a:lumOff val="-388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4.6.4 Changing the value range of the axes of a plot</a:t>
          </a:r>
          <a:endParaRPr lang="zh-CN" sz="1700" kern="1200" dirty="0"/>
        </a:p>
      </dsp:txBody>
      <dsp:txXfrm>
        <a:off x="504917" y="2353536"/>
        <a:ext cx="7016605" cy="452844"/>
      </dsp:txXfrm>
    </dsp:sp>
    <dsp:sp modelId="{754144EF-9FCF-4C3F-9B4B-F39D8BC3D36C}">
      <dsp:nvSpPr>
        <dsp:cNvPr id="0" name=""/>
        <dsp:cNvSpPr/>
      </dsp:nvSpPr>
      <dsp:spPr>
        <a:xfrm>
          <a:off x="0" y="335107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69710"/>
              <a:satOff val="216"/>
              <a:lumOff val="-5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100158"/>
          <a:ext cx="7065601" cy="501840"/>
        </a:xfrm>
        <a:prstGeom prst="roundRect">
          <a:avLst/>
        </a:prstGeom>
        <a:solidFill>
          <a:schemeClr val="accent5">
            <a:hueOff val="-1469710"/>
            <a:satOff val="216"/>
            <a:lumOff val="-517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4.6.5 Adjusting the margins of a plot</a:t>
          </a:r>
          <a:endParaRPr lang="zh-CN" sz="1700" kern="1200" dirty="0"/>
        </a:p>
      </dsp:txBody>
      <dsp:txXfrm>
        <a:off x="504917" y="3124656"/>
        <a:ext cx="7016605" cy="452844"/>
      </dsp:txXfrm>
    </dsp:sp>
    <dsp:sp modelId="{52D0D712-94CD-4B98-8251-1BD0F737AAE8}">
      <dsp:nvSpPr>
        <dsp:cNvPr id="0" name=""/>
        <dsp:cNvSpPr/>
      </dsp:nvSpPr>
      <dsp:spPr>
        <a:xfrm>
          <a:off x="0" y="412219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C51FC-B867-4114-82EE-E563301FDA8B}">
      <dsp:nvSpPr>
        <dsp:cNvPr id="0" name=""/>
        <dsp:cNvSpPr/>
      </dsp:nvSpPr>
      <dsp:spPr>
        <a:xfrm>
          <a:off x="480419" y="3871278"/>
          <a:ext cx="7065601" cy="501840"/>
        </a:xfrm>
        <a:prstGeom prst="round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4.6.6 Creating multiple plots on the same coordinates</a:t>
          </a:r>
          <a:endParaRPr lang="zh-CN" sz="1700" kern="1200" dirty="0"/>
        </a:p>
      </dsp:txBody>
      <dsp:txXfrm>
        <a:off x="504917" y="3895776"/>
        <a:ext cx="7016605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26659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5677"/>
          <a:ext cx="7301949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4.6.7 Adding an Axes to the current </a:t>
          </a:r>
          <a:r>
            <a:rPr lang="en-US" altLang="en-US" sz="1700" kern="1200" dirty="0" err="1"/>
            <a:t>fgure</a:t>
          </a:r>
          <a:r>
            <a:rPr lang="en-US" altLang="en-US" sz="1700" kern="1200" dirty="0"/>
            <a:t> or retrieving an existing Axes</a:t>
          </a:r>
          <a:endParaRPr lang="zh-CN" sz="1700" kern="1200" dirty="0"/>
        </a:p>
      </dsp:txBody>
      <dsp:txXfrm>
        <a:off x="504917" y="40175"/>
        <a:ext cx="7252953" cy="452844"/>
      </dsp:txXfrm>
    </dsp:sp>
    <dsp:sp modelId="{AD17FCC9-9640-4BB4-87DF-C676D0600FF9}">
      <dsp:nvSpPr>
        <dsp:cNvPr id="0" name=""/>
        <dsp:cNvSpPr/>
      </dsp:nvSpPr>
      <dsp:spPr>
        <a:xfrm>
          <a:off x="0" y="103771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427"/>
              <a:satOff val="54"/>
              <a:lumOff val="-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786797"/>
          <a:ext cx="7301949" cy="501840"/>
        </a:xfrm>
        <a:prstGeom prst="roundRect">
          <a:avLst/>
        </a:prstGeom>
        <a:solidFill>
          <a:schemeClr val="accent5">
            <a:hueOff val="-367427"/>
            <a:satOff val="54"/>
            <a:lumOff val="-129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4.6.8 Saving plots to image </a:t>
          </a:r>
          <a:r>
            <a:rPr lang="en-US" altLang="en-US" sz="1700" kern="1200" dirty="0" err="1"/>
            <a:t>fles</a:t>
          </a:r>
          <a:r>
            <a:rPr lang="en-US" altLang="en-US" sz="1700" kern="1200" dirty="0"/>
            <a:t> </a:t>
          </a:r>
          <a:endParaRPr lang="zh-CN" sz="1700" kern="1200" dirty="0"/>
        </a:p>
      </dsp:txBody>
      <dsp:txXfrm>
        <a:off x="504917" y="811295"/>
        <a:ext cx="7252953" cy="452844"/>
      </dsp:txXfrm>
    </dsp:sp>
    <dsp:sp modelId="{3F980722-34FD-4A1F-B474-E9F8C5B4DD29}">
      <dsp:nvSpPr>
        <dsp:cNvPr id="0" name=""/>
        <dsp:cNvSpPr/>
      </dsp:nvSpPr>
      <dsp:spPr>
        <a:xfrm>
          <a:off x="0" y="180883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4855"/>
              <a:satOff val="108"/>
              <a:lumOff val="-2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557917"/>
          <a:ext cx="7301949" cy="501840"/>
        </a:xfrm>
        <a:prstGeom prst="roundRect">
          <a:avLst/>
        </a:prstGeom>
        <a:solidFill>
          <a:schemeClr val="accent5">
            <a:hueOff val="-734855"/>
            <a:satOff val="108"/>
            <a:lumOff val="-258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4.6.9 Creating more complicate plots</a:t>
          </a:r>
          <a:endParaRPr lang="zh-CN" sz="1700" kern="1200" dirty="0"/>
        </a:p>
      </dsp:txBody>
      <dsp:txXfrm>
        <a:off x="504917" y="1582415"/>
        <a:ext cx="7252953" cy="452844"/>
      </dsp:txXfrm>
    </dsp:sp>
    <dsp:sp modelId="{B428B3ED-E28C-4C28-8B71-AD1709E71E95}">
      <dsp:nvSpPr>
        <dsp:cNvPr id="0" name=""/>
        <dsp:cNvSpPr/>
      </dsp:nvSpPr>
      <dsp:spPr>
        <a:xfrm>
          <a:off x="0" y="257995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102282"/>
              <a:satOff val="162"/>
              <a:lumOff val="-3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329038"/>
          <a:ext cx="7301949" cy="501840"/>
        </a:xfrm>
        <a:prstGeom prst="roundRect">
          <a:avLst/>
        </a:prstGeom>
        <a:solidFill>
          <a:schemeClr val="accent5">
            <a:hueOff val="-1102282"/>
            <a:satOff val="162"/>
            <a:lumOff val="-388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4.6.10 Data visualization with Pandas </a:t>
          </a:r>
          <a:endParaRPr lang="zh-CN" sz="1700" kern="1200" dirty="0"/>
        </a:p>
      </dsp:txBody>
      <dsp:txXfrm>
        <a:off x="504917" y="2353536"/>
        <a:ext cx="7252953" cy="452844"/>
      </dsp:txXfrm>
    </dsp:sp>
    <dsp:sp modelId="{754144EF-9FCF-4C3F-9B4B-F39D8BC3D36C}">
      <dsp:nvSpPr>
        <dsp:cNvPr id="0" name=""/>
        <dsp:cNvSpPr/>
      </dsp:nvSpPr>
      <dsp:spPr>
        <a:xfrm>
          <a:off x="0" y="335107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69710"/>
              <a:satOff val="216"/>
              <a:lumOff val="-5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100158"/>
          <a:ext cx="7301949" cy="501840"/>
        </a:xfrm>
        <a:prstGeom prst="roundRect">
          <a:avLst/>
        </a:prstGeom>
        <a:solidFill>
          <a:schemeClr val="accent5">
            <a:hueOff val="-1469710"/>
            <a:satOff val="216"/>
            <a:lumOff val="-517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4.6.11 Data visualization with Seaborn</a:t>
          </a:r>
          <a:endParaRPr lang="zh-CN" sz="1700" kern="1200" dirty="0"/>
        </a:p>
      </dsp:txBody>
      <dsp:txXfrm>
        <a:off x="504917" y="3124656"/>
        <a:ext cx="7252953" cy="452844"/>
      </dsp:txXfrm>
    </dsp:sp>
    <dsp:sp modelId="{3AA6F233-9FFB-4B88-B97E-0385411A9E60}">
      <dsp:nvSpPr>
        <dsp:cNvPr id="0" name=""/>
        <dsp:cNvSpPr/>
      </dsp:nvSpPr>
      <dsp:spPr>
        <a:xfrm>
          <a:off x="0" y="412219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9417D-E8FB-48F9-9EFD-DF8938D38EB4}">
      <dsp:nvSpPr>
        <dsp:cNvPr id="0" name=""/>
        <dsp:cNvSpPr/>
      </dsp:nvSpPr>
      <dsp:spPr>
        <a:xfrm>
          <a:off x="480419" y="3871278"/>
          <a:ext cx="7301949" cy="501840"/>
        </a:xfrm>
        <a:prstGeom prst="round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4.6.12 Data visualization cases projects</a:t>
          </a:r>
          <a:endParaRPr lang="zh-CN" altLang="en-US" sz="1700" kern="1200" dirty="0"/>
        </a:p>
      </dsp:txBody>
      <dsp:txXfrm>
        <a:off x="504917" y="3895776"/>
        <a:ext cx="7252953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4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5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041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0096298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820278"/>
      </p:ext>
    </p:extLst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340274"/>
      </p:ext>
    </p:extLst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039101"/>
      </p:ext>
    </p:extLst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567255"/>
      </p:ext>
    </p:extLst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700396"/>
      </p:ext>
    </p:extLst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441863"/>
      </p:ext>
    </p:extLst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878289"/>
      </p:ext>
    </p:extLst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076587"/>
      </p:ext>
    </p:extLst>
  </p:cSld>
  <p:clrMapOvr>
    <a:masterClrMapping/>
  </p:clrMapOvr>
  <p:transition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52561"/>
      </p:ext>
    </p:extLst>
  </p:cSld>
  <p:clrMapOvr>
    <a:masterClrMapping/>
  </p:clrMapOvr>
  <p:transition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139273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60541"/>
      </p:ext>
    </p:extLst>
  </p:cSld>
  <p:clrMapOvr>
    <a:masterClrMapping/>
  </p:clrMapOvr>
  <p:transition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858020"/>
      </p:ext>
    </p:extLst>
  </p:cSld>
  <p:clrMapOvr>
    <a:masterClrMapping/>
  </p:clrMapOvr>
  <p:transition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087600"/>
      </p:ext>
    </p:extLst>
  </p:cSld>
  <p:clrMapOvr>
    <a:masterClrMapping/>
  </p:clrMapOvr>
  <p:transition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720028"/>
      </p:ext>
    </p:extLst>
  </p:cSld>
  <p:clrMapOvr>
    <a:masterClrMapping/>
  </p:clrMapOvr>
  <p:transition>
    <p:blinds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836244"/>
      </p:ext>
    </p:extLst>
  </p:cSld>
  <p:clrMapOvr>
    <a:masterClrMapping/>
  </p:clrMapOvr>
  <p:transition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328000"/>
      </p:ext>
    </p:extLst>
  </p:cSld>
  <p:clrMapOvr>
    <a:masterClrMapping/>
  </p:clrMapOvr>
  <p:transition>
    <p:blinds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775558"/>
      </p:ext>
    </p:extLst>
  </p:cSld>
  <p:clrMapOvr>
    <a:masterClrMapping/>
  </p:clrMapOvr>
  <p:transition>
    <p:blinds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7505615"/>
      </p:ext>
    </p:extLst>
  </p:cSld>
  <p:clrMapOvr>
    <a:masterClrMapping/>
  </p:clrMapOvr>
  <p:transition>
    <p:blinds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467426"/>
      </p:ext>
    </p:extLst>
  </p:cSld>
  <p:clrMapOvr>
    <a:masterClrMapping/>
  </p:clrMapOvr>
  <p:transition>
    <p:blinds dir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1294906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7220903"/>
      </p:ext>
    </p:extLst>
  </p:cSld>
  <p:clrMapOvr>
    <a:masterClrMapping/>
  </p:clrMapOvr>
  <p:transition>
    <p:blinds dir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856443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1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70" r:id="rId20"/>
  </p:sldLayoutIdLst>
  <p:transition>
    <p:blinds dir="vert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71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8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7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9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0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4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5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6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7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8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9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0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2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4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5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6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7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8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9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0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3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4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BEFF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35127" y="1020525"/>
            <a:ext cx="10273441" cy="176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Programming</a:t>
            </a:r>
            <a:b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	—— From Data Analysis to Data Science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03812" y="3776656"/>
            <a:ext cx="3384376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9048329" y="2828894"/>
            <a:ext cx="2457872" cy="329716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4.6.2 Adjusting plot attributes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700808"/>
            <a:ext cx="7992211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(women["height"], women["weight"],"o") 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604" y="2996952"/>
            <a:ext cx="5177957" cy="331236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4.6.2 Adjusting plot attributes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700808"/>
            <a:ext cx="7992211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(women["height"], women["weight"],"g--") 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73" y="3068960"/>
            <a:ext cx="5012431" cy="316835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4.6.2 Adjusting plot attributes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700808"/>
            <a:ext cx="7992211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(women["height"], women["weight"],"</a:t>
            </a:r>
            <a:r>
              <a:rPr lang="en-US" altLang="zh-CN" sz="2400" b="1" dirty="0" err="1">
                <a:solidFill>
                  <a:schemeClr val="tx1"/>
                </a:solidFill>
              </a:rPr>
              <a:t>rD</a:t>
            </a:r>
            <a:r>
              <a:rPr lang="en-US" altLang="zh-CN" sz="2400" b="1" dirty="0">
                <a:solidFill>
                  <a:schemeClr val="tx1"/>
                </a:solidFill>
              </a:rPr>
              <a:t>") 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3" y="3068960"/>
            <a:ext cx="4882990" cy="316835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3" y="3789040"/>
            <a:ext cx="4896544" cy="27363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374839"/>
            <a:ext cx="9802523" cy="821913"/>
          </a:xfrm>
        </p:spPr>
        <p:txBody>
          <a:bodyPr/>
          <a:lstStyle/>
          <a:p>
            <a:r>
              <a:rPr lang="en-US" altLang="zh-CN" dirty="0"/>
              <a:t>4.6.2 Adjusting plot attributes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268760"/>
            <a:ext cx="7992211" cy="25202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plt.rcParams</a:t>
            </a:r>
            <a:r>
              <a:rPr lang="en-US" altLang="zh-CN" sz="2400" b="1" dirty="0">
                <a:solidFill>
                  <a:schemeClr val="tx1"/>
                </a:solidFill>
              </a:rPr>
              <a:t>['</a:t>
            </a:r>
            <a:r>
              <a:rPr lang="en-US" altLang="zh-CN" sz="2400" b="1" dirty="0" err="1">
                <a:solidFill>
                  <a:schemeClr val="tx1"/>
                </a:solidFill>
              </a:rPr>
              <a:t>font.family</a:t>
            </a:r>
            <a:r>
              <a:rPr lang="en-US" altLang="zh-CN" sz="2400" b="1" dirty="0">
                <a:solidFill>
                  <a:schemeClr val="tx1"/>
                </a:solidFill>
              </a:rPr>
              <a:t>']="</a:t>
            </a:r>
            <a:r>
              <a:rPr lang="en-US" altLang="zh-CN" sz="2400" b="1" dirty="0" err="1">
                <a:solidFill>
                  <a:schemeClr val="tx1"/>
                </a:solidFill>
              </a:rPr>
              <a:t>SimHei</a:t>
            </a:r>
            <a:r>
              <a:rPr lang="en-US" altLang="zh-CN" sz="2400" b="1" dirty="0">
                <a:solidFill>
                  <a:schemeClr val="tx1"/>
                </a:solidFill>
              </a:rPr>
              <a:t>" 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(women["height"], women["weight"],"g--") 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plt.title</a:t>
            </a:r>
            <a:r>
              <a:rPr lang="en-US" altLang="zh-CN" sz="2400" b="1" dirty="0">
                <a:solidFill>
                  <a:schemeClr val="tx1"/>
                </a:solidFill>
              </a:rPr>
              <a:t>("plotting the dataset women")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plt.xlabel</a:t>
            </a:r>
            <a:r>
              <a:rPr lang="en-US" altLang="zh-CN" sz="2400" b="1" dirty="0">
                <a:solidFill>
                  <a:schemeClr val="tx1"/>
                </a:solidFill>
              </a:rPr>
              <a:t>("height")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plt.ylabel</a:t>
            </a:r>
            <a:r>
              <a:rPr lang="en-US" altLang="zh-CN" sz="2400" b="1" dirty="0">
                <a:solidFill>
                  <a:schemeClr val="tx1"/>
                </a:solidFill>
              </a:rPr>
              <a:t>("weight")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789040"/>
            <a:ext cx="5040560" cy="27828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332656"/>
            <a:ext cx="9802523" cy="821913"/>
          </a:xfrm>
        </p:spPr>
        <p:txBody>
          <a:bodyPr/>
          <a:lstStyle/>
          <a:p>
            <a:r>
              <a:rPr lang="en-US" altLang="zh-CN" dirty="0"/>
              <a:t>4.6.2 Adjusting plot attributes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268760"/>
            <a:ext cx="7992211" cy="25202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plt.rcParams</a:t>
            </a:r>
            <a:r>
              <a:rPr lang="en-US" altLang="zh-CN" sz="2200" b="1" dirty="0">
                <a:solidFill>
                  <a:schemeClr val="tx1"/>
                </a:solidFill>
              </a:rPr>
              <a:t>['</a:t>
            </a:r>
            <a:r>
              <a:rPr lang="en-US" altLang="zh-CN" sz="2200" b="1" dirty="0" err="1">
                <a:solidFill>
                  <a:schemeClr val="tx1"/>
                </a:solidFill>
              </a:rPr>
              <a:t>font.family</a:t>
            </a:r>
            <a:r>
              <a:rPr lang="en-US" altLang="zh-CN" sz="2200" b="1" dirty="0">
                <a:solidFill>
                  <a:schemeClr val="tx1"/>
                </a:solidFill>
              </a:rPr>
              <a:t>']="</a:t>
            </a:r>
            <a:r>
              <a:rPr lang="en-US" altLang="zh-CN" sz="2200" b="1" dirty="0" err="1">
                <a:solidFill>
                  <a:schemeClr val="tx1"/>
                </a:solidFill>
              </a:rPr>
              <a:t>SimHei</a:t>
            </a:r>
            <a:r>
              <a:rPr lang="en-US" altLang="zh-CN" sz="2200" b="1" dirty="0">
                <a:solidFill>
                  <a:schemeClr val="tx1"/>
                </a:solidFill>
              </a:rPr>
              <a:t>"</a:t>
            </a: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200" b="1" dirty="0">
                <a:solidFill>
                  <a:schemeClr val="tx1"/>
                </a:solidFill>
              </a:rPr>
              <a:t>(women["height"], women["weight"],"g--") </a:t>
            </a: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plt.title</a:t>
            </a:r>
            <a:r>
              <a:rPr lang="en-US" altLang="zh-CN" sz="2200" b="1" dirty="0">
                <a:solidFill>
                  <a:schemeClr val="tx1"/>
                </a:solidFill>
              </a:rPr>
              <a:t>(“plotting the dataset women”)</a:t>
            </a: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plt.xlabel</a:t>
            </a:r>
            <a:r>
              <a:rPr lang="en-US" altLang="zh-CN" sz="2200" b="1" dirty="0">
                <a:solidFill>
                  <a:schemeClr val="tx1"/>
                </a:solidFill>
              </a:rPr>
              <a:t>("height")</a:t>
            </a: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plt.ylabel</a:t>
            </a:r>
            <a:r>
              <a:rPr lang="en-US" altLang="zh-CN" sz="2200" b="1" dirty="0">
                <a:solidFill>
                  <a:schemeClr val="tx1"/>
                </a:solidFill>
              </a:rPr>
              <a:t>("weight")</a:t>
            </a: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plt.legend</a:t>
            </a:r>
            <a:r>
              <a:rPr lang="en-US" altLang="zh-CN" sz="2200" b="1" dirty="0">
                <a:solidFill>
                  <a:schemeClr val="tx1"/>
                </a:solidFill>
              </a:rPr>
              <a:t>(loc="upper left“, labels=[“weight”])</a:t>
            </a: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200" b="1" dirty="0">
                <a:solidFill>
                  <a:schemeClr val="tx1"/>
                </a:solidFill>
              </a:rPr>
              <a:t>()</a:t>
            </a:r>
            <a:endParaRPr lang="zh-CN" altLang="zh-CN" sz="2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4.6.3 Changing the type of a plot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484784"/>
            <a:ext cx="7992211" cy="129614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plt.scatter</a:t>
            </a:r>
            <a:r>
              <a:rPr lang="en-US" altLang="zh-CN" sz="2400" b="1" dirty="0">
                <a:solidFill>
                  <a:schemeClr val="tx1"/>
                </a:solidFill>
              </a:rPr>
              <a:t>(women["height"], women["weight"])</a:t>
            </a:r>
          </a:p>
          <a:p>
            <a:pPr lvl="0"/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3" y="3140968"/>
            <a:ext cx="5019663" cy="316835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4.6.3 Changing the type of a plot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484784"/>
            <a:ext cx="7992211" cy="108012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%</a:t>
            </a:r>
            <a:r>
              <a:rPr lang="en-US" altLang="zh-CN" sz="2400" b="1" dirty="0" err="1">
                <a:solidFill>
                  <a:schemeClr val="tx1"/>
                </a:solidFill>
              </a:rPr>
              <a:t>matplotlib</a:t>
            </a:r>
            <a:r>
              <a:rPr lang="en-US" altLang="zh-CN" sz="2400" b="1" dirty="0">
                <a:solidFill>
                  <a:schemeClr val="tx1"/>
                </a:solidFill>
              </a:rPr>
              <a:t> inline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plt.scatter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women.height</a:t>
            </a:r>
            <a:r>
              <a:rPr lang="en-US" altLang="zh-CN" sz="2400" b="1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women.weight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9541" y="295993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4334" y="283072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matplotlib.collections.PathCollection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0x21b93e51400&gt;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3" y="3411959"/>
            <a:ext cx="4708089" cy="306266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69" y="4206278"/>
            <a:ext cx="4189575" cy="23190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10661902" cy="821913"/>
          </a:xfrm>
        </p:spPr>
        <p:txBody>
          <a:bodyPr/>
          <a:lstStyle/>
          <a:p>
            <a:r>
              <a:rPr lang="en-US" altLang="zh-CN" dirty="0"/>
              <a:t>4.6.4 Changing the value range of the axes of a plot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124744"/>
            <a:ext cx="7992211" cy="270763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matplotlib.pyplot</a:t>
            </a:r>
            <a:r>
              <a:rPr lang="en-US" altLang="zh-CN" sz="2400" b="1" dirty="0">
                <a:solidFill>
                  <a:schemeClr val="tx1"/>
                </a:solidFill>
              </a:rPr>
              <a:t> as </a:t>
            </a:r>
            <a:r>
              <a:rPr lang="en-US" altLang="zh-CN" sz="2400" b="1" dirty="0" err="1">
                <a:solidFill>
                  <a:schemeClr val="tx1"/>
                </a:solidFill>
              </a:rPr>
              <a:t>plt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numpy</a:t>
            </a:r>
            <a:r>
              <a:rPr lang="en-US" altLang="zh-CN" sz="2400" b="1" dirty="0">
                <a:solidFill>
                  <a:schemeClr val="tx1"/>
                </a:solidFill>
              </a:rPr>
              <a:t> as </a:t>
            </a:r>
            <a:r>
              <a:rPr lang="en-US" altLang="zh-CN" sz="2400" b="1" dirty="0" err="1">
                <a:solidFill>
                  <a:schemeClr val="tx1"/>
                </a:solidFill>
              </a:rPr>
              <a:t>np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%</a:t>
            </a:r>
            <a:r>
              <a:rPr lang="en-US" altLang="zh-CN" sz="2400" b="1" dirty="0" err="1">
                <a:solidFill>
                  <a:schemeClr val="tx1"/>
                </a:solidFill>
              </a:rPr>
              <a:t>matplotlib</a:t>
            </a:r>
            <a:r>
              <a:rPr lang="en-US" altLang="zh-CN" sz="2400" b="1" dirty="0">
                <a:solidFill>
                  <a:schemeClr val="tx1"/>
                </a:solidFill>
              </a:rPr>
              <a:t> inline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x=</a:t>
            </a:r>
            <a:r>
              <a:rPr lang="en-US" altLang="zh-CN" sz="2400" b="1" dirty="0" err="1">
                <a:solidFill>
                  <a:schemeClr val="tx1"/>
                </a:solidFill>
              </a:rPr>
              <a:t>np.linspace</a:t>
            </a:r>
            <a:r>
              <a:rPr lang="en-US" altLang="zh-CN" sz="2400" b="1" dirty="0">
                <a:solidFill>
                  <a:schemeClr val="tx1"/>
                </a:solidFill>
              </a:rPr>
              <a:t>(0,10,100)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x,np.sin</a:t>
            </a:r>
            <a:r>
              <a:rPr lang="en-US" altLang="zh-CN" sz="2400" b="1" dirty="0">
                <a:solidFill>
                  <a:schemeClr val="tx1"/>
                </a:solidFill>
              </a:rPr>
              <a:t>(x))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plt.xlim</a:t>
            </a:r>
            <a:r>
              <a:rPr lang="en-US" altLang="zh-CN" sz="2400" b="1" dirty="0">
                <a:solidFill>
                  <a:schemeClr val="tx1"/>
                </a:solidFill>
              </a:rPr>
              <a:t>(11,-2)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plt.ylim</a:t>
            </a:r>
            <a:r>
              <a:rPr lang="en-US" altLang="zh-CN" sz="2400" b="1" dirty="0">
                <a:solidFill>
                  <a:schemeClr val="tx1"/>
                </a:solidFill>
              </a:rPr>
              <a:t>(2.2,-1.3)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9541" y="397544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1774" y="3832376"/>
            <a:ext cx="7992211" cy="4607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(2.2, -1.3)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10589894" cy="821913"/>
          </a:xfrm>
        </p:spPr>
        <p:txBody>
          <a:bodyPr/>
          <a:lstStyle/>
          <a:p>
            <a:r>
              <a:rPr lang="en-US" altLang="zh-CN" dirty="0"/>
              <a:t>4.6.4 Changing the value range of the axes of a plot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556792"/>
            <a:ext cx="7992211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x,np.sin</a:t>
            </a:r>
            <a:r>
              <a:rPr lang="en-US" altLang="zh-CN" sz="2400" b="1" dirty="0">
                <a:solidFill>
                  <a:schemeClr val="tx1"/>
                </a:solidFill>
              </a:rPr>
              <a:t>(x))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plt.axis</a:t>
            </a:r>
            <a:r>
              <a:rPr lang="en-US" altLang="zh-CN" sz="2400" b="1" dirty="0">
                <a:solidFill>
                  <a:schemeClr val="tx1"/>
                </a:solidFill>
              </a:rPr>
              <a:t>([-1,21,-1.6,1.6])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9541" y="299600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1774" y="2852936"/>
            <a:ext cx="7992211" cy="4607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[-1, 21, -1.6, 1.6]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3457671"/>
            <a:ext cx="4564073" cy="295733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10517886" cy="821913"/>
          </a:xfrm>
        </p:spPr>
        <p:txBody>
          <a:bodyPr/>
          <a:lstStyle/>
          <a:p>
            <a:r>
              <a:rPr lang="en-US" altLang="zh-CN" dirty="0"/>
              <a:t>4.6.4 Changing the value range of the axes of a plot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556792"/>
            <a:ext cx="7992211" cy="129614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x,np.sin</a:t>
            </a:r>
            <a:r>
              <a:rPr lang="en-US" altLang="zh-CN" sz="2400" b="1" dirty="0">
                <a:solidFill>
                  <a:schemeClr val="tx1"/>
                </a:solidFill>
              </a:rPr>
              <a:t>(x))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plt.axis</a:t>
            </a:r>
            <a:r>
              <a:rPr lang="en-US" altLang="zh-CN" sz="2400" b="1" dirty="0">
                <a:solidFill>
                  <a:schemeClr val="tx1"/>
                </a:solidFill>
              </a:rPr>
              <a:t>([-1,21,-1.6,1.6])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plt.axis</a:t>
            </a:r>
            <a:r>
              <a:rPr lang="en-US" altLang="zh-CN" sz="2400" b="1" dirty="0">
                <a:solidFill>
                  <a:schemeClr val="tx1"/>
                </a:solidFill>
              </a:rPr>
              <a:t>("equal") 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9541" y="299600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1774" y="2968280"/>
            <a:ext cx="7992211" cy="4607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(-0.5, 10.5, -1.0993384025373631, 1.0996461858110391)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3457672"/>
            <a:ext cx="5068882" cy="313968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19531C7-B3FA-1323-1856-0FEE8CC99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5117964-D11B-EEEB-F341-ED7F3292B4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BC0FE9E3-91EE-E61C-F978-6C628235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9073008" cy="1181953"/>
          </a:xfrm>
        </p:spPr>
        <p:txBody>
          <a:bodyPr/>
          <a:lstStyle/>
          <a:p>
            <a:pPr algn="l"/>
            <a:r>
              <a:rPr lang="en-US" altLang="zh-CN" sz="4400" dirty="0"/>
              <a:t>4.6 Data visualization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032415-208A-E77F-DB3C-4240848EE6FC}"/>
              </a:ext>
            </a:extLst>
          </p:cNvPr>
          <p:cNvSpPr txBox="1">
            <a:spLocks/>
          </p:cNvSpPr>
          <p:nvPr/>
        </p:nvSpPr>
        <p:spPr bwMode="auto">
          <a:xfrm>
            <a:off x="4403812" y="3776656"/>
            <a:ext cx="3384376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F491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Chaolemen Borjigin 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7406D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Renmin University of China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7406D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chaolemen@ruc.edu.cn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460674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4.6.5 Adjusting the margins of a plot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556792"/>
            <a:ext cx="7992211" cy="129614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x,np.sin</a:t>
            </a:r>
            <a:r>
              <a:rPr lang="en-US" altLang="zh-CN" sz="2400" b="1" dirty="0">
                <a:solidFill>
                  <a:schemeClr val="tx1"/>
                </a:solidFill>
              </a:rPr>
              <a:t>(x))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plt.axis</a:t>
            </a:r>
            <a:r>
              <a:rPr lang="en-US" altLang="zh-CN" sz="2400" b="1" dirty="0">
                <a:solidFill>
                  <a:schemeClr val="tx1"/>
                </a:solidFill>
              </a:rPr>
              <a:t>([-1,21,-1.6,1.6])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plt.axis</a:t>
            </a:r>
            <a:r>
              <a:rPr lang="en-US" altLang="zh-CN" sz="2400" b="1" dirty="0">
                <a:solidFill>
                  <a:schemeClr val="tx1"/>
                </a:solidFill>
              </a:rPr>
              <a:t>("tight")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9541" y="299600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1774" y="2852935"/>
            <a:ext cx="7992211" cy="6047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(-0.5, 10.5, -1.0993384025373631, 1.0996461858110391)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3457671"/>
            <a:ext cx="4852105" cy="299512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/>
              <a:t>4.6.6 Creating multiple plots on the same coordinates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412777"/>
            <a:ext cx="7992211" cy="15832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x,np.sin</a:t>
            </a:r>
            <a:r>
              <a:rPr lang="en-US" altLang="zh-CN" sz="2400" b="1" dirty="0">
                <a:solidFill>
                  <a:schemeClr val="tx1"/>
                </a:solidFill>
              </a:rPr>
              <a:t>(x),label="sin(x)")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x,np.cos</a:t>
            </a:r>
            <a:r>
              <a:rPr lang="en-US" altLang="zh-CN" sz="2400" b="1" dirty="0">
                <a:solidFill>
                  <a:schemeClr val="tx1"/>
                </a:solidFill>
              </a:rPr>
              <a:t>(x),label="</a:t>
            </a:r>
            <a:r>
              <a:rPr lang="en-US" altLang="zh-CN" sz="2400" b="1" dirty="0" err="1">
                <a:solidFill>
                  <a:schemeClr val="tx1"/>
                </a:solidFill>
              </a:rPr>
              <a:t>cos</a:t>
            </a:r>
            <a:r>
              <a:rPr lang="en-US" altLang="zh-CN" sz="2400" b="1" dirty="0">
                <a:solidFill>
                  <a:schemeClr val="tx1"/>
                </a:solidFill>
              </a:rPr>
              <a:t>(x)")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plt.axis</a:t>
            </a:r>
            <a:r>
              <a:rPr lang="en-US" altLang="zh-CN" sz="2400" b="1" dirty="0">
                <a:solidFill>
                  <a:schemeClr val="tx1"/>
                </a:solidFill>
              </a:rPr>
              <a:t>("equal") 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plt.legend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9541" y="318335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1774" y="3040288"/>
            <a:ext cx="7992211" cy="53272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matplotlib.legend.Legend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0x21b92a6dbe0&gt;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3573016"/>
            <a:ext cx="4492065" cy="298273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4.6.6 Creating multiple plots on the same coordinates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556792"/>
            <a:ext cx="7992211" cy="9361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200" b="1" dirty="0">
                <a:solidFill>
                  <a:schemeClr val="tx1"/>
                </a:solidFill>
              </a:rPr>
              <a:t>(</a:t>
            </a:r>
            <a:r>
              <a:rPr lang="en-US" altLang="zh-CN" sz="2200" b="1" dirty="0" err="1">
                <a:solidFill>
                  <a:schemeClr val="tx1"/>
                </a:solidFill>
              </a:rPr>
              <a:t>x,np.sin</a:t>
            </a:r>
            <a:r>
              <a:rPr lang="en-US" altLang="zh-CN" sz="2200" b="1" dirty="0">
                <a:solidFill>
                  <a:schemeClr val="tx1"/>
                </a:solidFill>
              </a:rPr>
              <a:t>(x),label="sin(x)")</a:t>
            </a: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200" b="1" dirty="0">
                <a:solidFill>
                  <a:schemeClr val="tx1"/>
                </a:solidFill>
              </a:rPr>
              <a:t>(</a:t>
            </a:r>
            <a:r>
              <a:rPr lang="en-US" altLang="zh-CN" sz="2200" b="1" dirty="0" err="1">
                <a:solidFill>
                  <a:schemeClr val="tx1"/>
                </a:solidFill>
              </a:rPr>
              <a:t>x,np.cos</a:t>
            </a:r>
            <a:r>
              <a:rPr lang="en-US" altLang="zh-CN" sz="2200" b="1" dirty="0">
                <a:solidFill>
                  <a:schemeClr val="tx1"/>
                </a:solidFill>
              </a:rPr>
              <a:t>(x),label="</a:t>
            </a:r>
            <a:r>
              <a:rPr lang="en-US" altLang="zh-CN" sz="2200" b="1" dirty="0" err="1">
                <a:solidFill>
                  <a:schemeClr val="tx1"/>
                </a:solidFill>
              </a:rPr>
              <a:t>cos</a:t>
            </a:r>
            <a:r>
              <a:rPr lang="en-US" altLang="zh-CN" sz="2200" b="1" dirty="0">
                <a:solidFill>
                  <a:schemeClr val="tx1"/>
                </a:solidFill>
              </a:rPr>
              <a:t>(x)")</a:t>
            </a:r>
            <a:endParaRPr lang="zh-CN" altLang="zh-CN" sz="22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9541" y="277998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1774" y="2636912"/>
            <a:ext cx="7992211" cy="4607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[&lt;matplotlib.lines.Line2D at 0x21b93d6f630&gt;]</a:t>
            </a:r>
            <a:endParaRPr lang="zh-CN" altLang="zh-CN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74" y="3241647"/>
            <a:ext cx="5096354" cy="320740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11309974" cy="821913"/>
          </a:xfrm>
        </p:spPr>
        <p:txBody>
          <a:bodyPr/>
          <a:lstStyle/>
          <a:p>
            <a:r>
              <a:rPr lang="en-US" altLang="zh-CN" dirty="0"/>
              <a:t>4.6.7 Adding an Axes to the current </a:t>
            </a:r>
            <a:r>
              <a:rPr lang="en-US" altLang="zh-CN" dirty="0" err="1"/>
              <a:t>fgure</a:t>
            </a:r>
            <a:r>
              <a:rPr lang="en-US" altLang="zh-CN" dirty="0"/>
              <a:t> or retrieving an existing Axes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340768"/>
            <a:ext cx="7992211" cy="194421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plt.subplot</a:t>
            </a:r>
            <a:r>
              <a:rPr lang="en-US" altLang="zh-CN" sz="2400" b="1" dirty="0">
                <a:solidFill>
                  <a:schemeClr val="tx1"/>
                </a:solidFill>
              </a:rPr>
              <a:t>(2,3,5)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plt.scatter</a:t>
            </a:r>
            <a:r>
              <a:rPr lang="en-US" altLang="zh-CN" sz="2400" b="1" dirty="0">
                <a:solidFill>
                  <a:schemeClr val="tx1"/>
                </a:solidFill>
              </a:rPr>
              <a:t>(women["height"], women["weight"])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plt.subplot</a:t>
            </a:r>
            <a:r>
              <a:rPr lang="en-US" altLang="zh-CN" sz="2400" b="1" dirty="0">
                <a:solidFill>
                  <a:schemeClr val="tx1"/>
                </a:solidFill>
              </a:rPr>
              <a:t>(2,3,1)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plt.scatter</a:t>
            </a:r>
            <a:r>
              <a:rPr lang="en-US" altLang="zh-CN" sz="2400" b="1" dirty="0">
                <a:solidFill>
                  <a:schemeClr val="tx1"/>
                </a:solidFill>
              </a:rPr>
              <a:t>(women["height"], women["weight"])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78" y="3399382"/>
            <a:ext cx="4119837" cy="313712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4.6.8 Saving plots to image </a:t>
            </a:r>
            <a:r>
              <a:rPr lang="en-US" altLang="zh-CN" dirty="0" err="1"/>
              <a:t>fles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412775"/>
            <a:ext cx="7992211" cy="129614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women = </a:t>
            </a:r>
            <a:r>
              <a:rPr lang="en-US" altLang="zh-CN" sz="2400" b="1" dirty="0" err="1">
                <a:solidFill>
                  <a:schemeClr val="tx1"/>
                </a:solidFill>
              </a:rPr>
              <a:t>pd.read_csv</a:t>
            </a:r>
            <a:r>
              <a:rPr lang="en-US" altLang="zh-CN" sz="2400" b="1" dirty="0">
                <a:solidFill>
                  <a:schemeClr val="tx1"/>
                </a:solidFill>
              </a:rPr>
              <a:t>('women.csv')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women.height</a:t>
            </a:r>
            <a:r>
              <a:rPr lang="en-US" altLang="zh-CN" sz="2400" b="1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women.weight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plt.savefig</a:t>
            </a:r>
            <a:r>
              <a:rPr lang="en-US" altLang="zh-CN" sz="2400" b="1" dirty="0">
                <a:solidFill>
                  <a:schemeClr val="tx1"/>
                </a:solidFill>
              </a:rPr>
              <a:t>("sagefig.png")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14" y="2996952"/>
            <a:ext cx="5254343" cy="338437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/>
              <a:t>4.6.9 Creating more complicate plots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5983" y="1412776"/>
            <a:ext cx="8740537" cy="15555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>
                <a:solidFill>
                  <a:schemeClr val="tx1"/>
                </a:solidFill>
              </a:rPr>
              <a:t>from </a:t>
            </a:r>
            <a:r>
              <a:rPr lang="en-US" altLang="zh-CN" sz="2200" b="1" dirty="0" err="1">
                <a:solidFill>
                  <a:schemeClr val="tx1"/>
                </a:solidFill>
              </a:rPr>
              <a:t>sklearn.datasets.samples_generator</a:t>
            </a:r>
            <a:r>
              <a:rPr lang="en-US" altLang="zh-CN" sz="2200" b="1" dirty="0">
                <a:solidFill>
                  <a:schemeClr val="tx1"/>
                </a:solidFill>
              </a:rPr>
              <a:t> import </a:t>
            </a:r>
            <a:r>
              <a:rPr lang="en-US" altLang="zh-CN" sz="2200" b="1" dirty="0" err="1">
                <a:solidFill>
                  <a:schemeClr val="tx1"/>
                </a:solidFill>
              </a:rPr>
              <a:t>make_blobs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X,y</a:t>
            </a:r>
            <a:r>
              <a:rPr lang="en-US" altLang="zh-CN" sz="2200" b="1" dirty="0">
                <a:solidFill>
                  <a:schemeClr val="tx1"/>
                </a:solidFill>
              </a:rPr>
              <a:t>=</a:t>
            </a:r>
            <a:r>
              <a:rPr lang="en-US" altLang="zh-CN" sz="2200" b="1" dirty="0" err="1">
                <a:solidFill>
                  <a:schemeClr val="tx1"/>
                </a:solidFill>
              </a:rPr>
              <a:t>make_blobs</a:t>
            </a:r>
            <a:r>
              <a:rPr lang="en-US" altLang="zh-CN" sz="2200" b="1" dirty="0">
                <a:solidFill>
                  <a:schemeClr val="tx1"/>
                </a:solidFill>
              </a:rPr>
              <a:t>(</a:t>
            </a:r>
            <a:r>
              <a:rPr lang="en-US" altLang="zh-CN" sz="2200" b="1" dirty="0" err="1">
                <a:solidFill>
                  <a:schemeClr val="tx1"/>
                </a:solidFill>
              </a:rPr>
              <a:t>n_samples</a:t>
            </a:r>
            <a:r>
              <a:rPr lang="en-US" altLang="zh-CN" sz="2200" b="1" dirty="0">
                <a:solidFill>
                  <a:schemeClr val="tx1"/>
                </a:solidFill>
              </a:rPr>
              <a:t>=300,centers=4,random_state=0, </a:t>
            </a:r>
            <a:r>
              <a:rPr lang="en-US" altLang="zh-CN" sz="2200" b="1" dirty="0" err="1">
                <a:solidFill>
                  <a:schemeClr val="tx1"/>
                </a:solidFill>
              </a:rPr>
              <a:t>cluster_std</a:t>
            </a:r>
            <a:r>
              <a:rPr lang="en-US" altLang="zh-CN" sz="2200" b="1" dirty="0">
                <a:solidFill>
                  <a:schemeClr val="tx1"/>
                </a:solidFill>
              </a:rPr>
              <a:t>=1.0)</a:t>
            </a: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plt.scatter</a:t>
            </a:r>
            <a:r>
              <a:rPr lang="en-US" altLang="zh-CN" sz="2200" b="1" dirty="0">
                <a:solidFill>
                  <a:schemeClr val="tx1"/>
                </a:solidFill>
              </a:rPr>
              <a:t>(X[:,0],X[:,1],c=</a:t>
            </a:r>
            <a:r>
              <a:rPr lang="en-US" altLang="zh-CN" sz="2200" b="1" dirty="0" err="1">
                <a:solidFill>
                  <a:schemeClr val="tx1"/>
                </a:solidFill>
              </a:rPr>
              <a:t>y,s</a:t>
            </a:r>
            <a:r>
              <a:rPr lang="en-US" altLang="zh-CN" sz="2200" b="1" dirty="0">
                <a:solidFill>
                  <a:schemeClr val="tx1"/>
                </a:solidFill>
              </a:rPr>
              <a:t>=50,cmap="rainbow")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19541" y="311135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1774" y="2968280"/>
            <a:ext cx="7992211" cy="4607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matplotlib.collections.PathCollection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0x21b9484ee80&gt;</a:t>
            </a:r>
            <a:endParaRPr lang="zh-CN" altLang="zh-CN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3429000"/>
            <a:ext cx="4708089" cy="312233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/>
              <a:t>4.6.10 Data visualization with Pandas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5983" y="1340768"/>
            <a:ext cx="8092465" cy="16275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pandas as </a:t>
            </a:r>
            <a:r>
              <a:rPr lang="en-US" altLang="zh-CN" sz="2400" b="1" dirty="0" err="1">
                <a:solidFill>
                  <a:schemeClr val="tx1"/>
                </a:solidFill>
              </a:rPr>
              <a:t>pd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women = </a:t>
            </a:r>
            <a:r>
              <a:rPr lang="en-US" altLang="zh-CN" sz="2400" b="1" dirty="0" err="1">
                <a:solidFill>
                  <a:schemeClr val="tx1"/>
                </a:solidFill>
              </a:rPr>
              <a:t>pd.read_csv</a:t>
            </a:r>
            <a:r>
              <a:rPr lang="en-US" altLang="zh-CN" sz="2400" b="1" dirty="0">
                <a:solidFill>
                  <a:schemeClr val="tx1"/>
                </a:solidFill>
              </a:rPr>
              <a:t>('women.</a:t>
            </a:r>
            <a:r>
              <a:rPr lang="en-US" altLang="zh-CN" sz="2400" b="1" dirty="0" err="1">
                <a:solidFill>
                  <a:schemeClr val="tx1"/>
                </a:solidFill>
              </a:rPr>
              <a:t>csv</a:t>
            </a:r>
            <a:r>
              <a:rPr lang="en-US" altLang="zh-CN" sz="2400" b="1" dirty="0">
                <a:solidFill>
                  <a:schemeClr val="tx1"/>
                </a:solidFill>
              </a:rPr>
              <a:t>',</a:t>
            </a:r>
            <a:r>
              <a:rPr lang="en-US" altLang="zh-CN" sz="2400" b="1" dirty="0" err="1">
                <a:solidFill>
                  <a:schemeClr val="tx1"/>
                </a:solidFill>
              </a:rPr>
              <a:t>index_col</a:t>
            </a:r>
            <a:r>
              <a:rPr lang="en-US" altLang="zh-CN" sz="2400" b="1" dirty="0">
                <a:solidFill>
                  <a:schemeClr val="tx1"/>
                </a:solidFill>
              </a:rPr>
              <a:t> =0)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women.plot</a:t>
            </a:r>
            <a:r>
              <a:rPr lang="en-US" altLang="zh-CN" sz="2400" b="1" dirty="0">
                <a:solidFill>
                  <a:schemeClr val="tx1"/>
                </a:solidFill>
              </a:rPr>
              <a:t>(kind="bar")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19541" y="311135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3" y="3118662"/>
            <a:ext cx="5224770" cy="333467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4.6.10 Data visualization with Pandas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35560" y="1484784"/>
            <a:ext cx="7948449" cy="11521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women.plot</a:t>
            </a:r>
            <a:r>
              <a:rPr lang="en-US" altLang="zh-CN" sz="2400" b="1" dirty="0">
                <a:solidFill>
                  <a:schemeClr val="tx1"/>
                </a:solidFill>
              </a:rPr>
              <a:t>(kind="</a:t>
            </a:r>
            <a:r>
              <a:rPr lang="en-US" altLang="zh-CN" sz="2400" b="1" dirty="0" err="1">
                <a:solidFill>
                  <a:schemeClr val="tx1"/>
                </a:solidFill>
              </a:rPr>
              <a:t>barh</a:t>
            </a:r>
            <a:r>
              <a:rPr lang="en-US" altLang="zh-CN" sz="2400" b="1" dirty="0">
                <a:solidFill>
                  <a:schemeClr val="tx1"/>
                </a:solidFill>
              </a:rPr>
              <a:t>") 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19541" y="311135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2852936"/>
            <a:ext cx="5637199" cy="345638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4.6.10 Data visualization with Pandas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5983" y="1484784"/>
            <a:ext cx="8740537" cy="11521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women.plot</a:t>
            </a:r>
            <a:r>
              <a:rPr lang="en-US" altLang="zh-CN" sz="2400" b="1" dirty="0">
                <a:solidFill>
                  <a:schemeClr val="tx1"/>
                </a:solidFill>
              </a:rPr>
              <a:t>(kind="</a:t>
            </a:r>
            <a:r>
              <a:rPr lang="en-US" altLang="zh-CN" sz="2400" b="1" dirty="0" err="1">
                <a:solidFill>
                  <a:schemeClr val="tx1"/>
                </a:solidFill>
              </a:rPr>
              <a:t>bar",x</a:t>
            </a:r>
            <a:r>
              <a:rPr lang="en-US" altLang="zh-CN" sz="2400" b="1" dirty="0">
                <a:solidFill>
                  <a:schemeClr val="tx1"/>
                </a:solidFill>
              </a:rPr>
              <a:t>="</a:t>
            </a:r>
            <a:r>
              <a:rPr lang="en-US" altLang="zh-CN" sz="2400" b="1" dirty="0" err="1">
                <a:solidFill>
                  <a:schemeClr val="tx1"/>
                </a:solidFill>
              </a:rPr>
              <a:t>height",y</a:t>
            </a:r>
            <a:r>
              <a:rPr lang="en-US" altLang="zh-CN" sz="2400" b="1" dirty="0">
                <a:solidFill>
                  <a:schemeClr val="tx1"/>
                </a:solidFill>
              </a:rPr>
              <a:t>="</a:t>
            </a:r>
            <a:r>
              <a:rPr lang="en-US" altLang="zh-CN" sz="2400" b="1" dirty="0" err="1">
                <a:solidFill>
                  <a:schemeClr val="tx1"/>
                </a:solidFill>
              </a:rPr>
              <a:t>weight",color</a:t>
            </a:r>
            <a:r>
              <a:rPr lang="en-US" altLang="zh-CN" sz="2400" b="1" dirty="0">
                <a:solidFill>
                  <a:schemeClr val="tx1"/>
                </a:solidFill>
              </a:rPr>
              <a:t>="g") 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19541" y="311135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3" y="2852936"/>
            <a:ext cx="5312950" cy="360040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4.6.10 Data visualization with Pandas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5983" y="1484784"/>
            <a:ext cx="7876441" cy="11521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women.plot</a:t>
            </a:r>
            <a:r>
              <a:rPr lang="en-US" altLang="zh-CN" sz="2400" b="1" dirty="0">
                <a:solidFill>
                  <a:schemeClr val="tx1"/>
                </a:solidFill>
              </a:rPr>
              <a:t>(kind="</a:t>
            </a:r>
            <a:r>
              <a:rPr lang="en-US" altLang="zh-CN" sz="2400" b="1" dirty="0" err="1">
                <a:solidFill>
                  <a:schemeClr val="tx1"/>
                </a:solidFill>
              </a:rPr>
              <a:t>kde</a:t>
            </a:r>
            <a:r>
              <a:rPr lang="en-US" altLang="zh-CN" sz="2400" b="1" dirty="0">
                <a:solidFill>
                  <a:schemeClr val="tx1"/>
                </a:solidFill>
              </a:rPr>
              <a:t>")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19541" y="311135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2924943"/>
            <a:ext cx="5644194" cy="348939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z="4000" dirty="0"/>
              <a:t>Summary of this chapter</a:t>
            </a:r>
            <a:endParaRPr lang="zh-CN" altLang="en-US" sz="40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45614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4.6.10 Data visualization with Pandas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5983" y="1484784"/>
            <a:ext cx="8740537" cy="129614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women.plot</a:t>
            </a:r>
            <a:r>
              <a:rPr lang="en-US" altLang="zh-CN" sz="2400" b="1" dirty="0">
                <a:solidFill>
                  <a:schemeClr val="tx1"/>
                </a:solidFill>
              </a:rPr>
              <a:t>(kind="</a:t>
            </a:r>
            <a:r>
              <a:rPr lang="en-US" altLang="zh-CN" sz="2400" b="1" dirty="0" err="1">
                <a:solidFill>
                  <a:schemeClr val="tx1"/>
                </a:solidFill>
              </a:rPr>
              <a:t>bar",x</a:t>
            </a:r>
            <a:r>
              <a:rPr lang="en-US" altLang="zh-CN" sz="2400" b="1" dirty="0">
                <a:solidFill>
                  <a:schemeClr val="tx1"/>
                </a:solidFill>
              </a:rPr>
              <a:t>="</a:t>
            </a:r>
            <a:r>
              <a:rPr lang="en-US" altLang="zh-CN" sz="2400" b="1" dirty="0" err="1">
                <a:solidFill>
                  <a:schemeClr val="tx1"/>
                </a:solidFill>
              </a:rPr>
              <a:t>height",y</a:t>
            </a:r>
            <a:r>
              <a:rPr lang="en-US" altLang="zh-CN" sz="2400" b="1" dirty="0">
                <a:solidFill>
                  <a:schemeClr val="tx1"/>
                </a:solidFill>
              </a:rPr>
              <a:t>="</a:t>
            </a:r>
            <a:r>
              <a:rPr lang="en-US" altLang="zh-CN" sz="2400" b="1" dirty="0" err="1">
                <a:solidFill>
                  <a:schemeClr val="tx1"/>
                </a:solidFill>
              </a:rPr>
              <a:t>weight",color</a:t>
            </a:r>
            <a:r>
              <a:rPr lang="en-US" altLang="zh-CN" sz="2400" b="1" dirty="0">
                <a:solidFill>
                  <a:schemeClr val="tx1"/>
                </a:solidFill>
              </a:rPr>
              <a:t>="g") 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plt.legend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loc</a:t>
            </a:r>
            <a:r>
              <a:rPr lang="en-US" altLang="zh-CN" sz="2400" b="1" dirty="0">
                <a:solidFill>
                  <a:schemeClr val="tx1"/>
                </a:solidFill>
              </a:rPr>
              <a:t>="best")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75335" y="311135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2996952"/>
            <a:ext cx="5256584" cy="351776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4.6.11 Data visualization with Seaborn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229024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5983" y="1628800"/>
            <a:ext cx="8164473" cy="223224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matplotlib.pyplot</a:t>
            </a:r>
            <a:r>
              <a:rPr lang="en-US" altLang="zh-CN" sz="2400" b="1" dirty="0">
                <a:solidFill>
                  <a:schemeClr val="tx1"/>
                </a:solidFill>
              </a:rPr>
              <a:t> as </a:t>
            </a:r>
            <a:r>
              <a:rPr lang="en-US" altLang="zh-CN" sz="2400" b="1" dirty="0" err="1">
                <a:solidFill>
                  <a:schemeClr val="tx1"/>
                </a:solidFill>
              </a:rPr>
              <a:t>plt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plt.style.use</a:t>
            </a:r>
            <a:r>
              <a:rPr lang="en-US" altLang="zh-CN" sz="2400" b="1" dirty="0">
                <a:solidFill>
                  <a:schemeClr val="tx1"/>
                </a:solidFill>
              </a:rPr>
              <a:t>("classic")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%</a:t>
            </a:r>
            <a:r>
              <a:rPr lang="en-US" altLang="zh-CN" sz="2400" b="1" dirty="0" err="1">
                <a:solidFill>
                  <a:schemeClr val="tx1"/>
                </a:solidFill>
              </a:rPr>
              <a:t>matplotlib</a:t>
            </a:r>
            <a:r>
              <a:rPr lang="en-US" altLang="zh-CN" sz="2400" b="1" dirty="0">
                <a:solidFill>
                  <a:schemeClr val="tx1"/>
                </a:solidFill>
              </a:rPr>
              <a:t> inline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numpy</a:t>
            </a:r>
            <a:r>
              <a:rPr lang="en-US" altLang="zh-CN" sz="2400" b="1" dirty="0">
                <a:solidFill>
                  <a:schemeClr val="tx1"/>
                </a:solidFill>
              </a:rPr>
              <a:t> as </a:t>
            </a:r>
            <a:r>
              <a:rPr lang="en-US" altLang="zh-CN" sz="2400" b="1" dirty="0" err="1">
                <a:solidFill>
                  <a:schemeClr val="tx1"/>
                </a:solidFill>
              </a:rPr>
              <a:t>np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pandas as </a:t>
            </a:r>
            <a:r>
              <a:rPr lang="en-US" altLang="zh-CN" sz="2400" b="1" dirty="0" err="1">
                <a:solidFill>
                  <a:schemeClr val="tx1"/>
                </a:solidFill>
              </a:rPr>
              <a:t>pd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1019773" y="466651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35983" y="4149080"/>
            <a:ext cx="8164474" cy="151216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rng</a:t>
            </a:r>
            <a:r>
              <a:rPr lang="en-US" altLang="zh-CN" sz="2400" b="1" dirty="0">
                <a:solidFill>
                  <a:schemeClr val="tx1"/>
                </a:solidFill>
              </a:rPr>
              <a:t>= </a:t>
            </a:r>
            <a:r>
              <a:rPr lang="en-US" altLang="zh-CN" sz="2400" b="1" dirty="0" err="1">
                <a:solidFill>
                  <a:schemeClr val="tx1"/>
                </a:solidFill>
              </a:rPr>
              <a:t>np.random.RandomState</a:t>
            </a:r>
            <a:r>
              <a:rPr lang="en-US" altLang="zh-CN" sz="2400" b="1" dirty="0">
                <a:solidFill>
                  <a:schemeClr val="tx1"/>
                </a:solidFill>
              </a:rPr>
              <a:t>(0)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x=</a:t>
            </a:r>
            <a:r>
              <a:rPr lang="en-US" altLang="zh-CN" sz="2400" b="1" dirty="0" err="1">
                <a:solidFill>
                  <a:schemeClr val="tx1"/>
                </a:solidFill>
              </a:rPr>
              <a:t>np.linspace</a:t>
            </a:r>
            <a:r>
              <a:rPr lang="en-US" altLang="zh-CN" sz="2400" b="1" dirty="0">
                <a:solidFill>
                  <a:schemeClr val="tx1"/>
                </a:solidFill>
              </a:rPr>
              <a:t>(0,10,500) 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y=</a:t>
            </a:r>
            <a:r>
              <a:rPr lang="en-US" altLang="zh-CN" sz="2400" b="1" dirty="0" err="1">
                <a:solidFill>
                  <a:schemeClr val="tx1"/>
                </a:solidFill>
              </a:rPr>
              <a:t>np.cumsum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rng.randn</a:t>
            </a:r>
            <a:r>
              <a:rPr lang="en-US" altLang="zh-CN" sz="2400" b="1" dirty="0">
                <a:solidFill>
                  <a:schemeClr val="tx1"/>
                </a:solidFill>
              </a:rPr>
              <a:t>(500,6),0)</a:t>
            </a:r>
          </a:p>
        </p:txBody>
      </p:sp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4.6.11 Data visualization with Seaborn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4.6 Data visualization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07991" y="1541983"/>
            <a:ext cx="7876441" cy="95091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x,y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plt.legend</a:t>
            </a:r>
            <a:r>
              <a:rPr lang="en-US" altLang="zh-CN" sz="2400" b="1" dirty="0">
                <a:solidFill>
                  <a:schemeClr val="tx1"/>
                </a:solidFill>
              </a:rPr>
              <a:t>("</a:t>
            </a:r>
            <a:r>
              <a:rPr lang="en-US" altLang="zh-CN" sz="2400" b="1" dirty="0" err="1">
                <a:solidFill>
                  <a:schemeClr val="tx1"/>
                </a:solidFill>
              </a:rPr>
              <a:t>abcded</a:t>
            </a:r>
            <a:r>
              <a:rPr lang="en-US" altLang="zh-CN" sz="2400" b="1" dirty="0">
                <a:solidFill>
                  <a:schemeClr val="tx1"/>
                </a:solidFill>
              </a:rPr>
              <a:t>",</a:t>
            </a:r>
            <a:r>
              <a:rPr lang="en-US" altLang="zh-CN" sz="2400" b="1" dirty="0" err="1">
                <a:solidFill>
                  <a:schemeClr val="tx1"/>
                </a:solidFill>
              </a:rPr>
              <a:t>ncol</a:t>
            </a:r>
            <a:r>
              <a:rPr lang="en-US" altLang="zh-CN" sz="2400" b="1" dirty="0">
                <a:solidFill>
                  <a:schemeClr val="tx1"/>
                </a:solidFill>
              </a:rPr>
              <a:t>=2,loc="upper left")</a:t>
            </a:r>
          </a:p>
        </p:txBody>
      </p:sp>
      <p:sp>
        <p:nvSpPr>
          <p:cNvPr id="15" name="文本框 12"/>
          <p:cNvSpPr txBox="1"/>
          <p:nvPr/>
        </p:nvSpPr>
        <p:spPr>
          <a:xfrm>
            <a:off x="1019775" y="260729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4334" y="249289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matplotlib.legend.Legend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0x21b94a676a0&gt;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3105888"/>
            <a:ext cx="5182725" cy="334744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4.6.11 Data visualization with Seaborn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07991" y="1268760"/>
            <a:ext cx="7876441" cy="164137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seaborn</a:t>
            </a:r>
            <a:r>
              <a:rPr lang="en-US" altLang="zh-CN" sz="2400" b="1" dirty="0">
                <a:solidFill>
                  <a:schemeClr val="tx1"/>
                </a:solidFill>
              </a:rPr>
              <a:t> as </a:t>
            </a:r>
            <a:r>
              <a:rPr lang="en-US" altLang="zh-CN" sz="2400" b="1" dirty="0" err="1">
                <a:solidFill>
                  <a:schemeClr val="tx1"/>
                </a:solidFill>
              </a:rPr>
              <a:t>sns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sns.set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x,y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plt.legend</a:t>
            </a:r>
            <a:r>
              <a:rPr lang="en-US" altLang="zh-CN" sz="2400" b="1" dirty="0">
                <a:solidFill>
                  <a:schemeClr val="tx1"/>
                </a:solidFill>
              </a:rPr>
              <a:t>("</a:t>
            </a:r>
            <a:r>
              <a:rPr lang="en-US" altLang="zh-CN" sz="2400" b="1" dirty="0" err="1">
                <a:solidFill>
                  <a:schemeClr val="tx1"/>
                </a:solidFill>
              </a:rPr>
              <a:t>abcdef</a:t>
            </a:r>
            <a:r>
              <a:rPr lang="en-US" altLang="zh-CN" sz="2400" b="1" dirty="0">
                <a:solidFill>
                  <a:schemeClr val="tx1"/>
                </a:solidFill>
              </a:rPr>
              <a:t>",</a:t>
            </a:r>
            <a:r>
              <a:rPr lang="en-US" altLang="zh-CN" sz="2400" b="1" dirty="0" err="1">
                <a:solidFill>
                  <a:schemeClr val="tx1"/>
                </a:solidFill>
              </a:rPr>
              <a:t>ncol</a:t>
            </a:r>
            <a:r>
              <a:rPr lang="en-US" altLang="zh-CN" sz="2400" b="1" dirty="0">
                <a:solidFill>
                  <a:schemeClr val="tx1"/>
                </a:solidFill>
              </a:rPr>
              <a:t>=2,loc="upper left")</a:t>
            </a:r>
          </a:p>
        </p:txBody>
      </p:sp>
      <p:sp>
        <p:nvSpPr>
          <p:cNvPr id="15" name="文本框 12"/>
          <p:cNvSpPr txBox="1"/>
          <p:nvPr/>
        </p:nvSpPr>
        <p:spPr>
          <a:xfrm>
            <a:off x="1019775" y="302453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4334" y="29101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matplotlib.legend.Legend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0x21b94be14a8&gt;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90" y="3461846"/>
            <a:ext cx="4492065" cy="308463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4.6.11 Data visualization with Seaborn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1549388"/>
            <a:ext cx="7876441" cy="7348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sns.kdeplot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women.height</a:t>
            </a:r>
            <a:r>
              <a:rPr lang="en-US" altLang="zh-CN" sz="2400" b="1" dirty="0">
                <a:solidFill>
                  <a:schemeClr val="tx1"/>
                </a:solidFill>
              </a:rPr>
              <a:t>, shade=True) </a:t>
            </a:r>
          </a:p>
        </p:txBody>
      </p:sp>
      <p:sp>
        <p:nvSpPr>
          <p:cNvPr id="15" name="文本框 12"/>
          <p:cNvSpPr txBox="1"/>
          <p:nvPr/>
        </p:nvSpPr>
        <p:spPr>
          <a:xfrm>
            <a:off x="983432" y="267930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4334" y="2492896"/>
            <a:ext cx="8848210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&lt;matplotlib.axes._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subplots.AxesSubplot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0x21b94b3fc18&gt;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4" y="3083768"/>
            <a:ext cx="5125358" cy="3369568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4.6.11 Data visualization with Seaborn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1549388"/>
            <a:ext cx="7876441" cy="7348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sns.distplot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women.height</a:t>
            </a:r>
            <a:r>
              <a:rPr lang="en-US" altLang="zh-CN" sz="2400" b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5" name="文本框 12"/>
          <p:cNvSpPr txBox="1"/>
          <p:nvPr/>
        </p:nvSpPr>
        <p:spPr>
          <a:xfrm>
            <a:off x="983432" y="267930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4334" y="2492896"/>
            <a:ext cx="8848210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&lt;matplotlib.axes._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subplots.AxesSubplot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0x21b94a14710&gt;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4" y="3083768"/>
            <a:ext cx="4959778" cy="341673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4.6.11 Data visualization with Seaborn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1549388"/>
            <a:ext cx="7876441" cy="7348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sns.pairplot</a:t>
            </a:r>
            <a:r>
              <a:rPr lang="en-US" altLang="zh-CN" sz="2400" b="1" dirty="0">
                <a:solidFill>
                  <a:schemeClr val="tx1"/>
                </a:solidFill>
              </a:rPr>
              <a:t>(women) </a:t>
            </a:r>
          </a:p>
        </p:txBody>
      </p:sp>
      <p:sp>
        <p:nvSpPr>
          <p:cNvPr id="15" name="文本框 12"/>
          <p:cNvSpPr txBox="1"/>
          <p:nvPr/>
        </p:nvSpPr>
        <p:spPr>
          <a:xfrm>
            <a:off x="983432" y="256490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4334" y="2420888"/>
            <a:ext cx="8848210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seaborn.axisgrid.PairGrid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0x21b948b4a20&gt;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996952"/>
            <a:ext cx="3672408" cy="353345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4.6.11 Data visualization with Seaborn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1544" y="1549388"/>
            <a:ext cx="8272146" cy="7348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sns.jointplot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women.height,women.weight,kind</a:t>
            </a:r>
            <a:r>
              <a:rPr lang="en-US" altLang="zh-CN" sz="2400" b="1" dirty="0">
                <a:solidFill>
                  <a:schemeClr val="tx1"/>
                </a:solidFill>
              </a:rPr>
              <a:t>="</a:t>
            </a:r>
            <a:r>
              <a:rPr lang="en-US" altLang="zh-CN" sz="2400" b="1" dirty="0" err="1">
                <a:solidFill>
                  <a:schemeClr val="tx1"/>
                </a:solidFill>
              </a:rPr>
              <a:t>reg</a:t>
            </a:r>
            <a:r>
              <a:rPr lang="en-US" altLang="zh-CN" sz="2400" b="1" dirty="0">
                <a:solidFill>
                  <a:schemeClr val="tx1"/>
                </a:solidFill>
              </a:rPr>
              <a:t>")</a:t>
            </a:r>
          </a:p>
        </p:txBody>
      </p:sp>
      <p:sp>
        <p:nvSpPr>
          <p:cNvPr id="15" name="文本框 12"/>
          <p:cNvSpPr txBox="1"/>
          <p:nvPr/>
        </p:nvSpPr>
        <p:spPr>
          <a:xfrm>
            <a:off x="1019775" y="256490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4334" y="2420888"/>
            <a:ext cx="8848210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seaborn.axisgrid.JointGrid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0x21b94f5d7f0&gt;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4" y="2850849"/>
            <a:ext cx="3951666" cy="3676168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4" y="2416569"/>
            <a:ext cx="4429744" cy="40391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4.6.11 Data visualization with Seaborn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1544" y="1412776"/>
            <a:ext cx="8272146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with </a:t>
            </a:r>
            <a:r>
              <a:rPr lang="en-US" altLang="zh-CN" sz="2400" b="1" dirty="0" err="1">
                <a:solidFill>
                  <a:schemeClr val="tx1"/>
                </a:solidFill>
              </a:rPr>
              <a:t>sns.axes_style</a:t>
            </a:r>
            <a:r>
              <a:rPr lang="en-US" altLang="zh-CN" sz="2400" b="1" dirty="0">
                <a:solidFill>
                  <a:schemeClr val="tx1"/>
                </a:solidFill>
              </a:rPr>
              <a:t>("white"):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sns.jointplot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women.height,women.weight,kind</a:t>
            </a:r>
            <a:r>
              <a:rPr lang="en-US" altLang="zh-CN" sz="2400" b="1" dirty="0">
                <a:solidFill>
                  <a:schemeClr val="tx1"/>
                </a:solidFill>
              </a:rPr>
              <a:t>="</a:t>
            </a:r>
            <a:r>
              <a:rPr lang="en-US" altLang="zh-CN" sz="2400" b="1" dirty="0" err="1">
                <a:solidFill>
                  <a:schemeClr val="tx1"/>
                </a:solidFill>
              </a:rPr>
              <a:t>reg</a:t>
            </a:r>
            <a:r>
              <a:rPr lang="en-US" altLang="zh-CN" sz="2400" b="1" dirty="0">
                <a:solidFill>
                  <a:schemeClr val="tx1"/>
                </a:solidFill>
              </a:rPr>
              <a:t>")</a:t>
            </a:r>
          </a:p>
        </p:txBody>
      </p:sp>
      <p:sp>
        <p:nvSpPr>
          <p:cNvPr id="15" name="文本框 12"/>
          <p:cNvSpPr txBox="1"/>
          <p:nvPr/>
        </p:nvSpPr>
        <p:spPr>
          <a:xfrm>
            <a:off x="983432" y="256490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4.6.11 Data visualization with Seaborn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63552" y="1412776"/>
            <a:ext cx="7704856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for x in ["</a:t>
            </a:r>
            <a:r>
              <a:rPr lang="en-US" altLang="zh-CN" sz="2400" b="1" dirty="0" err="1">
                <a:solidFill>
                  <a:schemeClr val="tx1"/>
                </a:solidFill>
              </a:rPr>
              <a:t>height","weight</a:t>
            </a:r>
            <a:r>
              <a:rPr lang="en-US" altLang="zh-CN" sz="2400" b="1" dirty="0">
                <a:solidFill>
                  <a:schemeClr val="tx1"/>
                </a:solidFill>
              </a:rPr>
              <a:t>"]: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</a:t>
            </a:r>
            <a:r>
              <a:rPr lang="en-US" altLang="zh-CN" sz="2400" b="1" dirty="0" err="1">
                <a:solidFill>
                  <a:schemeClr val="tx1"/>
                </a:solidFill>
              </a:rPr>
              <a:t>plt.hist</a:t>
            </a:r>
            <a:r>
              <a:rPr lang="en-US" altLang="zh-CN" sz="2400" b="1" dirty="0">
                <a:solidFill>
                  <a:schemeClr val="tx1"/>
                </a:solidFill>
              </a:rPr>
              <a:t>(women[x],normed=</a:t>
            </a:r>
            <a:r>
              <a:rPr lang="en-US" altLang="zh-CN" sz="2400" b="1" dirty="0" err="1">
                <a:solidFill>
                  <a:schemeClr val="tx1"/>
                </a:solidFill>
              </a:rPr>
              <a:t>True,alpha</a:t>
            </a:r>
            <a:r>
              <a:rPr lang="en-US" altLang="zh-CN" sz="2400" b="1" dirty="0">
                <a:solidFill>
                  <a:schemeClr val="tx1"/>
                </a:solidFill>
              </a:rPr>
              <a:t>=0.5)</a:t>
            </a:r>
          </a:p>
        </p:txBody>
      </p:sp>
      <p:sp>
        <p:nvSpPr>
          <p:cNvPr id="15" name="文本框 12"/>
          <p:cNvSpPr txBox="1"/>
          <p:nvPr/>
        </p:nvSpPr>
        <p:spPr>
          <a:xfrm>
            <a:off x="983432" y="256490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2636912"/>
            <a:ext cx="5827884" cy="374441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z="4000" dirty="0"/>
              <a:t>Summary of this chapter</a:t>
            </a:r>
            <a:endParaRPr lang="zh-CN" altLang="en-US" sz="40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394080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文本占位符 4"/>
          <p:cNvSpPr txBox="1"/>
          <p:nvPr/>
        </p:nvSpPr>
        <p:spPr bwMode="auto">
          <a:xfrm>
            <a:off x="23325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 bwMode="auto">
          <a:xfrm>
            <a:off x="5429245" y="0"/>
            <a:ext cx="2178923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4.6.12 Data visualization cases projects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019774" y="1758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In[40]: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63552" y="1556792"/>
            <a:ext cx="7964642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os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os.getcwd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5" name="文本框 12"/>
          <p:cNvSpPr txBox="1"/>
          <p:nvPr/>
        </p:nvSpPr>
        <p:spPr>
          <a:xfrm>
            <a:off x="983432" y="309654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5983" y="298214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'C:\\Users\\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soloman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clm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1019774" y="442230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In[41]: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3552" y="4221088"/>
            <a:ext cx="7964642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pandas as </a:t>
            </a:r>
            <a:r>
              <a:rPr lang="en-US" altLang="zh-CN" sz="2400" b="1" dirty="0" err="1">
                <a:solidFill>
                  <a:schemeClr val="tx1"/>
                </a:solidFill>
              </a:rPr>
              <a:t>pd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salaries = </a:t>
            </a:r>
            <a:r>
              <a:rPr lang="en-US" altLang="zh-CN" sz="2400" b="1" dirty="0" err="1">
                <a:solidFill>
                  <a:schemeClr val="tx1"/>
                </a:solidFill>
              </a:rPr>
              <a:t>pd.read_csv</a:t>
            </a:r>
            <a:r>
              <a:rPr lang="en-US" altLang="zh-CN" sz="2400" b="1" dirty="0">
                <a:solidFill>
                  <a:schemeClr val="tx1"/>
                </a:solidFill>
              </a:rPr>
              <a:t>('salaries.csv', </a:t>
            </a:r>
            <a:r>
              <a:rPr lang="en-US" altLang="zh-CN" sz="2400" b="1" dirty="0" err="1">
                <a:solidFill>
                  <a:schemeClr val="tx1"/>
                </a:solidFill>
              </a:rPr>
              <a:t>index_col</a:t>
            </a:r>
            <a:r>
              <a:rPr lang="en-US" altLang="zh-CN" sz="2400" b="1" dirty="0">
                <a:solidFill>
                  <a:schemeClr val="tx1"/>
                </a:solidFill>
              </a:rPr>
              <a:t>=0)</a:t>
            </a:r>
          </a:p>
        </p:txBody>
      </p:sp>
    </p:spTree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4.6.12 Data visualization cases projects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019774" y="1758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In[42]: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63552" y="1556792"/>
            <a:ext cx="7964642" cy="66288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salaries.head</a:t>
            </a:r>
            <a:r>
              <a:rPr lang="en-US" altLang="zh-CN" sz="2400" b="1" dirty="0">
                <a:solidFill>
                  <a:schemeClr val="tx1"/>
                </a:solidFill>
              </a:rPr>
              <a:t>(6)</a:t>
            </a:r>
          </a:p>
        </p:txBody>
      </p:sp>
      <p:sp>
        <p:nvSpPr>
          <p:cNvPr id="15" name="文本框 12"/>
          <p:cNvSpPr txBox="1"/>
          <p:nvPr/>
        </p:nvSpPr>
        <p:spPr>
          <a:xfrm>
            <a:off x="1019775" y="309654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77" y="2538890"/>
            <a:ext cx="7607092" cy="355440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332656"/>
            <a:ext cx="9802523" cy="821913"/>
          </a:xfrm>
        </p:spPr>
        <p:txBody>
          <a:bodyPr/>
          <a:lstStyle/>
          <a:p>
            <a:r>
              <a:rPr lang="en-US" altLang="zh-CN" dirty="0"/>
              <a:t>4.6.12 Data visualization cases projects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019774" y="119675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In[43]: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63552" y="1196753"/>
            <a:ext cx="7964642" cy="50405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seaborn</a:t>
            </a:r>
            <a:r>
              <a:rPr lang="en-US" altLang="zh-CN" sz="2400" b="1" dirty="0">
                <a:solidFill>
                  <a:schemeClr val="tx1"/>
                </a:solidFill>
              </a:rPr>
              <a:t> as </a:t>
            </a:r>
            <a:r>
              <a:rPr lang="en-US" altLang="zh-CN" sz="2400" b="1" dirty="0" err="1">
                <a:solidFill>
                  <a:schemeClr val="tx1"/>
                </a:solidFill>
              </a:rPr>
              <a:t>sns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1025055" y="357301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5983" y="3429944"/>
            <a:ext cx="8740537" cy="4311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&lt;matplotlib.axes._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subplots.AxesSubplot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0x288151c66d8&gt;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1019774" y="188721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In[44]: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63552" y="1844824"/>
            <a:ext cx="7964642" cy="158512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sns.set_style</a:t>
            </a:r>
            <a:r>
              <a:rPr lang="en-US" altLang="zh-CN" sz="2400" b="1" dirty="0">
                <a:solidFill>
                  <a:schemeClr val="tx1"/>
                </a:solidFill>
              </a:rPr>
              <a:t>('</a:t>
            </a:r>
            <a:r>
              <a:rPr lang="en-US" altLang="zh-CN" sz="2400" b="1" dirty="0" err="1">
                <a:solidFill>
                  <a:schemeClr val="tx1"/>
                </a:solidFill>
              </a:rPr>
              <a:t>darkgrid</a:t>
            </a:r>
            <a:r>
              <a:rPr lang="en-US" altLang="zh-CN" sz="2400" b="1" dirty="0">
                <a:solidFill>
                  <a:schemeClr val="tx1"/>
                </a:solidFill>
              </a:rPr>
              <a:t>')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sns.stripplot</a:t>
            </a:r>
            <a:r>
              <a:rPr lang="en-US" altLang="zh-CN" sz="2400" b="1" dirty="0">
                <a:solidFill>
                  <a:schemeClr val="tx1"/>
                </a:solidFill>
              </a:rPr>
              <a:t>(data=salaries, x='rank', y='salary', jitter=True, alpha=0.5)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sns.boxplot</a:t>
            </a:r>
            <a:r>
              <a:rPr lang="en-US" altLang="zh-CN" sz="2400" b="1" dirty="0">
                <a:solidFill>
                  <a:schemeClr val="tx1"/>
                </a:solidFill>
              </a:rPr>
              <a:t>(data=salaries, x='rank', y='salary')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7" y="3861048"/>
            <a:ext cx="4320481" cy="268346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pPr lvl="0"/>
            <a:r>
              <a:rPr lang="en-US" altLang="zh-CN" dirty="0"/>
              <a:t>4.6.1 Matplotlib visualization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4.6 Data visualization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8"/>
            <a:ext cx="9116770" cy="940103"/>
            <a:chOff x="975335" y="2003853"/>
            <a:chExt cx="9116770" cy="940103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3"/>
              <a:ext cx="7992211" cy="9401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matplotlib.pyplot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plt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%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matplotlib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inline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60804" y="2872029"/>
            <a:ext cx="9183635" cy="1912250"/>
            <a:chOff x="916364" y="1987000"/>
            <a:chExt cx="9183635" cy="1912250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4" y="218393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107788" y="1987000"/>
              <a:ext cx="7992211" cy="1146564"/>
            </a:xfrm>
            <a:prstGeom prst="rect">
              <a:avLst/>
            </a:prstGeom>
            <a:noFill/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pandas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women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pd.read_csv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('women.csv')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women.head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16364" y="343758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4" y="4294973"/>
            <a:ext cx="2511506" cy="207523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4.6.1 Matplotlib visualization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women = </a:t>
            </a:r>
            <a:r>
              <a:rPr lang="en-US" altLang="zh-CN" sz="2400" b="1" dirty="0" err="1">
                <a:solidFill>
                  <a:schemeClr val="tx1"/>
                </a:solidFill>
              </a:rPr>
              <a:t>pd.read_csv</a:t>
            </a:r>
            <a:r>
              <a:rPr lang="en-US" altLang="zh-CN" sz="2400" b="1" dirty="0">
                <a:solidFill>
                  <a:schemeClr val="tx1"/>
                </a:solidFill>
              </a:rPr>
              <a:t>('women.</a:t>
            </a:r>
            <a:r>
              <a:rPr lang="en-US" altLang="zh-CN" sz="2400" b="1" dirty="0" err="1">
                <a:solidFill>
                  <a:schemeClr val="tx1"/>
                </a:solidFill>
              </a:rPr>
              <a:t>csv</a:t>
            </a:r>
            <a:r>
              <a:rPr lang="en-US" altLang="zh-CN" sz="2400" b="1" dirty="0">
                <a:solidFill>
                  <a:schemeClr val="tx1"/>
                </a:solidFill>
              </a:rPr>
              <a:t>',</a:t>
            </a:r>
            <a:r>
              <a:rPr lang="en-US" altLang="zh-CN" sz="2400" b="1" dirty="0" err="1">
                <a:solidFill>
                  <a:schemeClr val="tx1"/>
                </a:solidFill>
              </a:rPr>
              <a:t>index_col</a:t>
            </a:r>
            <a:r>
              <a:rPr lang="en-US" altLang="zh-CN" sz="2400" b="1" dirty="0">
                <a:solidFill>
                  <a:schemeClr val="tx1"/>
                </a:solidFill>
              </a:rPr>
              <a:t> =0)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women.head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2101" y="328498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4" y="3140967"/>
            <a:ext cx="2223474" cy="317382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4.6.1 Matplotlib visualization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(women["height"], women["weight"])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4" y="3068960"/>
            <a:ext cx="5068128" cy="309513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4.6.1 Matplotlib visualization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4.6 Data visualization</a:t>
            </a:r>
            <a:endParaRPr lang="zh-CN" altLang="en-US" dirty="0"/>
          </a:p>
        </p:txBody>
      </p:sp>
      <p:sp>
        <p:nvSpPr>
          <p:cNvPr id="9" name="文本框 6"/>
          <p:cNvSpPr txBox="1"/>
          <p:nvPr/>
        </p:nvSpPr>
        <p:spPr>
          <a:xfrm>
            <a:off x="911425" y="1873143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35984" y="1672625"/>
            <a:ext cx="7992211" cy="11521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fr-FR" altLang="zh-CN" sz="2400" b="1" dirty="0">
                <a:solidFill>
                  <a:schemeClr val="tx1"/>
                </a:solidFill>
              </a:rPr>
              <a:t>import numpy as np</a:t>
            </a:r>
          </a:p>
          <a:p>
            <a:pPr lvl="0"/>
            <a:r>
              <a:rPr lang="fr-FR" altLang="zh-CN" sz="2400" b="1" dirty="0">
                <a:solidFill>
                  <a:schemeClr val="tx1"/>
                </a:solidFill>
              </a:rPr>
              <a:t>t=np.arange(0.,4.,0.1)</a:t>
            </a:r>
          </a:p>
          <a:p>
            <a:pPr lvl="0"/>
            <a:r>
              <a:rPr lang="fr-FR" altLang="zh-CN" sz="2400" b="1" dirty="0">
                <a:solidFill>
                  <a:schemeClr val="tx1"/>
                </a:solidFill>
              </a:rPr>
              <a:t>t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1" name="文本框 12"/>
          <p:cNvSpPr txBox="1"/>
          <p:nvPr/>
        </p:nvSpPr>
        <p:spPr>
          <a:xfrm>
            <a:off x="911425" y="368741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0156" y="3356992"/>
            <a:ext cx="8350300" cy="17563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array([0. , 0.1, 0.2, 0.3, 0.4, 0.5, 0.6, 0.7, 0.8, 0.9, 1. , 1.1, 1.2,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1.3, 1.4, 1.5, 1.6, 1.7, 1.8, 1.9, 2. , 2.1, 2.2, 2.3, 2.4, 2.5,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2.6, 2.7, 2.8, 2.9, 3. , 3.1, 3.2, 3.3, 3.4, 3.5, 3.6, 3.7, 3.8,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3.9])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4.6.1 Matplotlib visualization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4.6 Data visualization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700808"/>
            <a:ext cx="7992211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(t,t,t,t+2,t,t**2,t,t+8)  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2996952"/>
            <a:ext cx="4996121" cy="3255618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.5PPT新模板" id="{D6E508CA-D2DD-458B-835D-7F76AC8E412A}" vid="{1C1B51F8-4A2C-4CFF-B8CC-3E8C8281457E}"/>
    </a:ext>
  </a:extLst>
</a:theme>
</file>

<file path=ppt/theme/theme2.xml><?xml version="1.0" encoding="utf-8"?>
<a:theme xmlns:a="http://schemas.openxmlformats.org/drawingml/2006/main" name="1_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新模板 - 实验" id="{001C2647-DBE3-447E-A052-4A3E15EB251F}" vid="{A41F2E26-7F42-4B32-99A1-65B37C76F500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pptAC68.tmp</Template>
  <TotalTime>19</TotalTime>
  <Words>2311</Words>
  <Application>Microsoft Office PowerPoint</Application>
  <PresentationFormat>宽屏</PresentationFormat>
  <Paragraphs>385</Paragraphs>
  <Slides>43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Meiryo</vt:lpstr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1_吉祥如意</vt:lpstr>
      <vt:lpstr>2_吉祥如意</vt:lpstr>
      <vt:lpstr>Python Programming  —— From Data Analysis to Data Science</vt:lpstr>
      <vt:lpstr>4.6 Data visualization</vt:lpstr>
      <vt:lpstr>Summary of this chapter</vt:lpstr>
      <vt:lpstr>Summary of this chapter</vt:lpstr>
      <vt:lpstr>4.6.1 Matplotlib visualization</vt:lpstr>
      <vt:lpstr>4.6.1 Matplotlib visualization</vt:lpstr>
      <vt:lpstr>4.6.1 Matplotlib visualization</vt:lpstr>
      <vt:lpstr>4.6.1 Matplotlib visualization</vt:lpstr>
      <vt:lpstr>4.6.1 Matplotlib visualization</vt:lpstr>
      <vt:lpstr>4.6.2 Adjusting plot attributes</vt:lpstr>
      <vt:lpstr>4.6.2 Adjusting plot attributes</vt:lpstr>
      <vt:lpstr>4.6.2 Adjusting plot attributes</vt:lpstr>
      <vt:lpstr>4.6.2 Adjusting plot attributes</vt:lpstr>
      <vt:lpstr>4.6.2 Adjusting plot attributes</vt:lpstr>
      <vt:lpstr>4.6.3 Changing the type of a plot </vt:lpstr>
      <vt:lpstr>4.6.3 Changing the type of a plot </vt:lpstr>
      <vt:lpstr>4.6.4 Changing the value range of the axes of a plot</vt:lpstr>
      <vt:lpstr>4.6.4 Changing the value range of the axes of a plot</vt:lpstr>
      <vt:lpstr>4.6.4 Changing the value range of the axes of a plot</vt:lpstr>
      <vt:lpstr>4.6.5 Adjusting the margins of a plot</vt:lpstr>
      <vt:lpstr>4.6.6 Creating multiple plots on the same coordinates</vt:lpstr>
      <vt:lpstr>4.6.6 Creating multiple plots on the same coordinates</vt:lpstr>
      <vt:lpstr>4.6.7 Adding an Axes to the current fgure or retrieving an existing Axes</vt:lpstr>
      <vt:lpstr>4.6.8 Saving plots to image fles</vt:lpstr>
      <vt:lpstr>4.6.9 Creating more complicate plots</vt:lpstr>
      <vt:lpstr>4.6.10 Data visualization with Pandas</vt:lpstr>
      <vt:lpstr>4.6.10 Data visualization with Pandas</vt:lpstr>
      <vt:lpstr>4.6.10 Data visualization with Pandas</vt:lpstr>
      <vt:lpstr>4.6.10 Data visualization with Pandas</vt:lpstr>
      <vt:lpstr>4.6.10 Data visualization with Pandas</vt:lpstr>
      <vt:lpstr>4.6.11 Data visualization with Seaborn</vt:lpstr>
      <vt:lpstr>4.6.11 Data visualization with Seaborn</vt:lpstr>
      <vt:lpstr>4.6.11 Data visualization with Seaborn</vt:lpstr>
      <vt:lpstr>4.6.11 Data visualization with Seaborn</vt:lpstr>
      <vt:lpstr>4.6.11 Data visualization with Seaborn</vt:lpstr>
      <vt:lpstr>4.6.11 Data visualization with Seaborn</vt:lpstr>
      <vt:lpstr>4.6.11 Data visualization with Seaborn</vt:lpstr>
      <vt:lpstr>4.6.11 Data visualization with Seaborn</vt:lpstr>
      <vt:lpstr>4.6.11 Data visualization with Seaborn</vt:lpstr>
      <vt:lpstr>4.6.12 Data visualization cases projects</vt:lpstr>
      <vt:lpstr>4.6.12 Data visualization cases projects</vt:lpstr>
      <vt:lpstr>4.6.12 Data visualization cases projects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庆文 靳</cp:lastModifiedBy>
  <cp:revision>1558</cp:revision>
  <cp:lastPrinted>2017-07-17T10:18:00Z</cp:lastPrinted>
  <dcterms:created xsi:type="dcterms:W3CDTF">2007-03-02T11:26:00Z</dcterms:created>
  <dcterms:modified xsi:type="dcterms:W3CDTF">2023-11-01T15:12:03Z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BE5EFD80FAC741038F976B66C0050EF2</vt:lpwstr>
  </property>
  <property fmtid="{D5CDD505-2E9C-101B-9397-08002B2CF9AE}" pid="3" name="KSOProductBuildVer">
    <vt:lpwstr>2052-11.1.0.10938</vt:lpwstr>
  </property>
</Properties>
</file>