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760" r:id="rId3"/>
    <p:sldId id="762" r:id="rId4"/>
    <p:sldId id="763" r:id="rId5"/>
    <p:sldId id="764" r:id="rId6"/>
    <p:sldId id="765" r:id="rId7"/>
    <p:sldId id="766" r:id="rId8"/>
    <p:sldId id="767" r:id="rId9"/>
    <p:sldId id="768" r:id="rId10"/>
    <p:sldId id="772" r:id="rId11"/>
    <p:sldId id="773" r:id="rId12"/>
    <p:sldId id="774" r:id="rId13"/>
    <p:sldId id="775" r:id="rId14"/>
    <p:sldId id="776" r:id="rId15"/>
    <p:sldId id="777" r:id="rId16"/>
    <p:sldId id="771" r:id="rId17"/>
    <p:sldId id="778" r:id="rId18"/>
    <p:sldId id="779" r:id="rId19"/>
    <p:sldId id="780" r:id="rId20"/>
    <p:sldId id="781" r:id="rId21"/>
    <p:sldId id="782" r:id="rId22"/>
    <p:sldId id="783" r:id="rId23"/>
    <p:sldId id="784" r:id="rId24"/>
    <p:sldId id="785" r:id="rId25"/>
    <p:sldId id="786" r:id="rId26"/>
    <p:sldId id="787" r:id="rId27"/>
    <p:sldId id="788" r:id="rId28"/>
    <p:sldId id="789" r:id="rId29"/>
    <p:sldId id="790" r:id="rId30"/>
    <p:sldId id="791" r:id="rId31"/>
    <p:sldId id="792" r:id="rId32"/>
    <p:sldId id="793" r:id="rId33"/>
    <p:sldId id="794" r:id="rId34"/>
    <p:sldId id="796" r:id="rId35"/>
    <p:sldId id="795" r:id="rId36"/>
    <p:sldId id="797" r:id="rId37"/>
    <p:sldId id="836" r:id="rId38"/>
    <p:sldId id="79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7" d="100"/>
          <a:sy n="77" d="100"/>
        </p:scale>
        <p:origin x="21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5" Type="http://schemas.openxmlformats.org/officeDocument/2006/relationships/image" Target="../media/image10.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123B46-A4E7-412F-8805-D62CF229935E}" type="doc">
      <dgm:prSet loTypeId="urn:microsoft.com/office/officeart/2005/8/layout/hList7#1" loCatId="process" qsTypeId="urn:microsoft.com/office/officeart/2005/8/quickstyle/simple5#2" qsCatId="simple" csTypeId="urn:microsoft.com/office/officeart/2005/8/colors/colorful5#2" csCatId="colorful" phldr="1"/>
      <dgm:spPr/>
      <dgm:t>
        <a:bodyPr/>
        <a:lstStyle/>
        <a:p>
          <a:endParaRPr lang="zh-CN" altLang="en-US"/>
        </a:p>
      </dgm:t>
    </dgm:pt>
    <dgm:pt modelId="{B8F4CCC3-EDCE-45A2-AACB-D94CB5C77F21}">
      <dgm:prSet/>
      <dgm:spPr>
        <a:xfrm>
          <a:off x="0" y="0"/>
          <a:ext cx="1791208" cy="3481387"/>
        </a:xfrm>
        <a:prstGeom prst="roundRect">
          <a:avLst>
            <a:gd name="adj" fmla="val 10000"/>
          </a:avLst>
        </a:prstGeom>
        <a:gradFill rotWithShape="0">
          <a:gsLst>
            <a:gs pos="0">
              <a:srgbClr val="4472C4">
                <a:hueOff val="0"/>
                <a:satOff val="0"/>
                <a:lumOff val="0"/>
                <a:alphaOff val="0"/>
                <a:shade val="47500"/>
                <a:satMod val="137000"/>
              </a:srgbClr>
            </a:gs>
            <a:gs pos="55000">
              <a:srgbClr val="4472C4">
                <a:hueOff val="0"/>
                <a:satOff val="0"/>
                <a:lumOff val="0"/>
                <a:alphaOff val="0"/>
                <a:shade val="69000"/>
                <a:satMod val="137000"/>
              </a:srgbClr>
            </a:gs>
            <a:gs pos="100000">
              <a:srgbClr val="4472C4">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t>
        <a:bodyPr/>
        <a:lstStyle/>
        <a:p>
          <a:pPr rtl="0">
            <a:buNone/>
          </a:pPr>
          <a:r>
            <a:rPr lang="zh-CN" altLang="en-US" b="1" dirty="0">
              <a:solidFill>
                <a:sysClr val="window" lastClr="FFFFFF"/>
              </a:solidFill>
              <a:latin typeface="Arial"/>
              <a:ea typeface="宋体"/>
              <a:cs typeface="+mn-cs"/>
            </a:rPr>
            <a:t>数据故事的要素</a:t>
          </a:r>
        </a:p>
      </dgm:t>
    </dgm:pt>
    <dgm:pt modelId="{4E7BD9F4-04C5-4034-8D5E-09B49FCA7F97}" type="parTrans" cxnId="{100BED2B-AA5A-4B94-AF0C-39A3A485308E}">
      <dgm:prSet/>
      <dgm:spPr/>
      <dgm:t>
        <a:bodyPr/>
        <a:lstStyle/>
        <a:p>
          <a:endParaRPr lang="zh-CN" altLang="en-US" b="1"/>
        </a:p>
      </dgm:t>
    </dgm:pt>
    <dgm:pt modelId="{B60928DA-64BB-437F-9723-452D5ECF4319}" type="sibTrans" cxnId="{100BED2B-AA5A-4B94-AF0C-39A3A485308E}">
      <dgm:prSet/>
      <dgm:spPr/>
      <dgm:t>
        <a:bodyPr/>
        <a:lstStyle/>
        <a:p>
          <a:endParaRPr lang="zh-CN" altLang="en-US" b="1"/>
        </a:p>
      </dgm:t>
    </dgm:pt>
    <dgm:pt modelId="{24602B6A-AC06-4344-83E9-1F8605A09467}">
      <dgm:prSet/>
      <dgm:spPr>
        <a:xfrm>
          <a:off x="1844944" y="0"/>
          <a:ext cx="1791208" cy="3481387"/>
        </a:xfrm>
        <a:prstGeom prst="roundRect">
          <a:avLst>
            <a:gd name="adj" fmla="val 10000"/>
          </a:avLst>
        </a:prstGeom>
        <a:gradFill rotWithShape="0">
          <a:gsLst>
            <a:gs pos="0">
              <a:srgbClr val="4472C4">
                <a:hueOff val="-1838336"/>
                <a:satOff val="-2557"/>
                <a:lumOff val="-981"/>
                <a:alphaOff val="0"/>
                <a:shade val="47500"/>
                <a:satMod val="137000"/>
              </a:srgbClr>
            </a:gs>
            <a:gs pos="55000">
              <a:srgbClr val="4472C4">
                <a:hueOff val="-1838336"/>
                <a:satOff val="-2557"/>
                <a:lumOff val="-981"/>
                <a:alphaOff val="0"/>
                <a:shade val="69000"/>
                <a:satMod val="137000"/>
              </a:srgbClr>
            </a:gs>
            <a:gs pos="100000">
              <a:srgbClr val="4472C4">
                <a:hueOff val="-1838336"/>
                <a:satOff val="-2557"/>
                <a:lumOff val="-981"/>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t>
        <a:bodyPr/>
        <a:lstStyle/>
        <a:p>
          <a:pPr rtl="0">
            <a:buNone/>
          </a:pPr>
          <a:r>
            <a:rPr lang="zh-CN" altLang="en-US" b="1" dirty="0">
              <a:solidFill>
                <a:sysClr val="window" lastClr="FFFFFF"/>
              </a:solidFill>
              <a:latin typeface="Arial"/>
              <a:ea typeface="宋体"/>
              <a:cs typeface="+mn-cs"/>
            </a:rPr>
            <a:t>数据故事化的原则</a:t>
          </a:r>
        </a:p>
      </dgm:t>
    </dgm:pt>
    <dgm:pt modelId="{F43C8191-8047-410C-BE6A-2F758AC79B0B}" type="parTrans" cxnId="{3DFC580F-48F8-46AA-B6EF-60D8E9A8218E}">
      <dgm:prSet/>
      <dgm:spPr/>
      <dgm:t>
        <a:bodyPr/>
        <a:lstStyle/>
        <a:p>
          <a:endParaRPr lang="zh-CN" altLang="en-US" b="1"/>
        </a:p>
      </dgm:t>
    </dgm:pt>
    <dgm:pt modelId="{FC74D54C-149E-4785-A2C2-F1D89EED4EFE}" type="sibTrans" cxnId="{3DFC580F-48F8-46AA-B6EF-60D8E9A8218E}">
      <dgm:prSet/>
      <dgm:spPr/>
      <dgm:t>
        <a:bodyPr/>
        <a:lstStyle/>
        <a:p>
          <a:endParaRPr lang="zh-CN" altLang="en-US" b="1"/>
        </a:p>
      </dgm:t>
    </dgm:pt>
    <dgm:pt modelId="{C02A8D88-2E72-4B1C-B97A-CFFA5B86078A}">
      <dgm:prSet/>
      <dgm:spPr>
        <a:xfrm>
          <a:off x="3689889" y="0"/>
          <a:ext cx="1791208" cy="3481387"/>
        </a:xfrm>
        <a:prstGeom prst="roundRect">
          <a:avLst>
            <a:gd name="adj" fmla="val 10000"/>
          </a:avLst>
        </a:prstGeom>
        <a:gradFill rotWithShape="0">
          <a:gsLst>
            <a:gs pos="0">
              <a:srgbClr val="4472C4">
                <a:hueOff val="-3676672"/>
                <a:satOff val="-5114"/>
                <a:lumOff val="-1961"/>
                <a:alphaOff val="0"/>
                <a:shade val="47500"/>
                <a:satMod val="137000"/>
              </a:srgbClr>
            </a:gs>
            <a:gs pos="55000">
              <a:srgbClr val="4472C4">
                <a:hueOff val="-3676672"/>
                <a:satOff val="-5114"/>
                <a:lumOff val="-1961"/>
                <a:alphaOff val="0"/>
                <a:shade val="69000"/>
                <a:satMod val="137000"/>
              </a:srgbClr>
            </a:gs>
            <a:gs pos="100000">
              <a:srgbClr val="4472C4">
                <a:hueOff val="-3676672"/>
                <a:satOff val="-5114"/>
                <a:lumOff val="-1961"/>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t>
        <a:bodyPr/>
        <a:lstStyle/>
        <a:p>
          <a:pPr rtl="0">
            <a:buNone/>
          </a:pPr>
          <a:r>
            <a:rPr lang="zh-CN" altLang="en-US" b="1" dirty="0">
              <a:solidFill>
                <a:sysClr val="window" lastClr="FFFFFF"/>
              </a:solidFill>
              <a:latin typeface="Arial"/>
              <a:ea typeface="宋体"/>
              <a:cs typeface="+mn-cs"/>
            </a:rPr>
            <a:t>数据故事化的流程</a:t>
          </a:r>
        </a:p>
      </dgm:t>
    </dgm:pt>
    <dgm:pt modelId="{F0CFABDF-4211-4092-A46E-ABE883890C9E}" type="parTrans" cxnId="{F5D08E6E-86CD-4140-B7DB-7AB69FC86587}">
      <dgm:prSet/>
      <dgm:spPr/>
      <dgm:t>
        <a:bodyPr/>
        <a:lstStyle/>
        <a:p>
          <a:endParaRPr lang="zh-CN" altLang="en-US" b="1"/>
        </a:p>
      </dgm:t>
    </dgm:pt>
    <dgm:pt modelId="{D26AA930-5685-43E9-B85A-4486C14F0660}" type="sibTrans" cxnId="{F5D08E6E-86CD-4140-B7DB-7AB69FC86587}">
      <dgm:prSet/>
      <dgm:spPr/>
      <dgm:t>
        <a:bodyPr/>
        <a:lstStyle/>
        <a:p>
          <a:endParaRPr lang="zh-CN" altLang="en-US" b="1"/>
        </a:p>
      </dgm:t>
    </dgm:pt>
    <dgm:pt modelId="{F9C1C32C-6080-4E0F-9DFD-3B715888AD5A}">
      <dgm:prSet/>
      <dgm:spPr>
        <a:xfrm>
          <a:off x="5534834" y="0"/>
          <a:ext cx="1791208" cy="3481387"/>
        </a:xfrm>
        <a:prstGeom prst="roundRect">
          <a:avLst>
            <a:gd name="adj" fmla="val 10000"/>
          </a:avLst>
        </a:prstGeom>
        <a:gradFill rotWithShape="0">
          <a:gsLst>
            <a:gs pos="0">
              <a:srgbClr val="4472C4">
                <a:hueOff val="-5515009"/>
                <a:satOff val="-7671"/>
                <a:lumOff val="-2942"/>
                <a:alphaOff val="0"/>
                <a:shade val="47500"/>
                <a:satMod val="137000"/>
              </a:srgbClr>
            </a:gs>
            <a:gs pos="55000">
              <a:srgbClr val="4472C4">
                <a:hueOff val="-5515009"/>
                <a:satOff val="-7671"/>
                <a:lumOff val="-2942"/>
                <a:alphaOff val="0"/>
                <a:shade val="69000"/>
                <a:satMod val="137000"/>
              </a:srgbClr>
            </a:gs>
            <a:gs pos="100000">
              <a:srgbClr val="4472C4">
                <a:hueOff val="-5515009"/>
                <a:satOff val="-7671"/>
                <a:lumOff val="-2942"/>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t>
        <a:bodyPr/>
        <a:lstStyle/>
        <a:p>
          <a:pPr rtl="0">
            <a:buNone/>
          </a:pPr>
          <a:r>
            <a:rPr lang="zh-CN" altLang="en-US" b="1" dirty="0">
              <a:solidFill>
                <a:sysClr val="window" lastClr="FFFFFF"/>
              </a:solidFill>
              <a:latin typeface="Arial"/>
              <a:ea typeface="宋体"/>
              <a:cs typeface="+mn-cs"/>
            </a:rPr>
            <a:t>数据故事化的模型</a:t>
          </a:r>
        </a:p>
      </dgm:t>
    </dgm:pt>
    <dgm:pt modelId="{6D4F4CFE-BFF9-46EC-8F6A-0AA2EDE1F0FD}" type="parTrans" cxnId="{9F815B32-1ED5-4084-9132-BDE9A6D61BAE}">
      <dgm:prSet/>
      <dgm:spPr/>
      <dgm:t>
        <a:bodyPr/>
        <a:lstStyle/>
        <a:p>
          <a:endParaRPr lang="zh-CN" altLang="en-US" b="1"/>
        </a:p>
      </dgm:t>
    </dgm:pt>
    <dgm:pt modelId="{2069C66A-C835-44EF-8DA4-35D6B4A7B50D}" type="sibTrans" cxnId="{9F815B32-1ED5-4084-9132-BDE9A6D61BAE}">
      <dgm:prSet/>
      <dgm:spPr/>
      <dgm:t>
        <a:bodyPr/>
        <a:lstStyle/>
        <a:p>
          <a:endParaRPr lang="zh-CN" altLang="en-US" b="1"/>
        </a:p>
      </dgm:t>
    </dgm:pt>
    <dgm:pt modelId="{199E1A0F-CD94-40D6-90C3-E2E0BFC6974B}">
      <dgm:prSet/>
      <dgm:spPr>
        <a:xfrm>
          <a:off x="7379779" y="0"/>
          <a:ext cx="1791208" cy="3481387"/>
        </a:xfrm>
        <a:prstGeom prst="roundRect">
          <a:avLst>
            <a:gd name="adj" fmla="val 10000"/>
          </a:avLst>
        </a:prstGeom>
        <a:gradFill rotWithShape="0">
          <a:gsLst>
            <a:gs pos="0">
              <a:srgbClr val="4472C4">
                <a:hueOff val="-7353344"/>
                <a:satOff val="-10228"/>
                <a:lumOff val="-3922"/>
                <a:alphaOff val="0"/>
                <a:shade val="47500"/>
                <a:satMod val="137000"/>
              </a:srgbClr>
            </a:gs>
            <a:gs pos="55000">
              <a:srgbClr val="4472C4">
                <a:hueOff val="-7353344"/>
                <a:satOff val="-10228"/>
                <a:lumOff val="-3922"/>
                <a:alphaOff val="0"/>
                <a:shade val="69000"/>
                <a:satMod val="137000"/>
              </a:srgbClr>
            </a:gs>
            <a:gs pos="100000">
              <a:srgbClr val="4472C4">
                <a:hueOff val="-7353344"/>
                <a:satOff val="-10228"/>
                <a:lumOff val="-3922"/>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t>
        <a:bodyPr/>
        <a:lstStyle/>
        <a:p>
          <a:pPr rtl="0">
            <a:buNone/>
          </a:pPr>
          <a:r>
            <a:rPr lang="zh-CN" altLang="en-US" b="1" dirty="0">
              <a:solidFill>
                <a:sysClr val="window" lastClr="FFFFFF"/>
              </a:solidFill>
              <a:latin typeface="Arial"/>
              <a:ea typeface="宋体"/>
              <a:cs typeface="+mn-cs"/>
            </a:rPr>
            <a:t>数据故事化的叙述</a:t>
          </a:r>
        </a:p>
      </dgm:t>
    </dgm:pt>
    <dgm:pt modelId="{8C9A233D-E85A-4215-9874-B263DFE5E55A}" type="parTrans" cxnId="{2888ECFB-4037-41DF-B5B7-A3351235F2C5}">
      <dgm:prSet/>
      <dgm:spPr/>
      <dgm:t>
        <a:bodyPr/>
        <a:lstStyle/>
        <a:p>
          <a:endParaRPr lang="zh-CN" altLang="en-US"/>
        </a:p>
      </dgm:t>
    </dgm:pt>
    <dgm:pt modelId="{9618F4B6-8110-42D9-A624-9172E091F24E}" type="sibTrans" cxnId="{2888ECFB-4037-41DF-B5B7-A3351235F2C5}">
      <dgm:prSet/>
      <dgm:spPr/>
      <dgm:t>
        <a:bodyPr/>
        <a:lstStyle/>
        <a:p>
          <a:endParaRPr lang="zh-CN" altLang="en-US"/>
        </a:p>
      </dgm:t>
    </dgm:pt>
    <dgm:pt modelId="{8B0CD4C3-770B-4C36-B583-58244FB3BD6C}" type="pres">
      <dgm:prSet presAssocID="{77123B46-A4E7-412F-8805-D62CF229935E}" presName="Name0" presStyleCnt="0">
        <dgm:presLayoutVars>
          <dgm:dir/>
          <dgm:resizeHandles val="exact"/>
        </dgm:presLayoutVars>
      </dgm:prSet>
      <dgm:spPr/>
    </dgm:pt>
    <dgm:pt modelId="{D83DDF26-F72B-4630-BEBC-5198B5124E96}" type="pres">
      <dgm:prSet presAssocID="{77123B46-A4E7-412F-8805-D62CF229935E}" presName="fgShape" presStyleLbl="fgShp" presStyleIdx="0" presStyleCnt="1"/>
      <dgm:spPr>
        <a:xfrm>
          <a:off x="366839" y="2785109"/>
          <a:ext cx="8437308" cy="522208"/>
        </a:xfrm>
        <a:prstGeom prst="leftRightArrow">
          <a:avLst/>
        </a:prstGeom>
        <a:gradFill rotWithShape="0">
          <a:gsLst>
            <a:gs pos="0">
              <a:srgbClr val="4472C4">
                <a:tint val="40000"/>
                <a:hueOff val="0"/>
                <a:satOff val="0"/>
                <a:lumOff val="0"/>
                <a:alphaOff val="0"/>
                <a:shade val="47500"/>
                <a:satMod val="137000"/>
              </a:srgbClr>
            </a:gs>
            <a:gs pos="55000">
              <a:srgbClr val="4472C4">
                <a:tint val="40000"/>
                <a:hueOff val="0"/>
                <a:satOff val="0"/>
                <a:lumOff val="0"/>
                <a:alphaOff val="0"/>
                <a:shade val="69000"/>
                <a:satMod val="137000"/>
              </a:srgbClr>
            </a:gs>
            <a:gs pos="100000">
              <a:srgbClr val="4472C4">
                <a:tint val="40000"/>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pt>
    <dgm:pt modelId="{8A41CF35-BD96-4879-9C14-248F34E5A987}" type="pres">
      <dgm:prSet presAssocID="{77123B46-A4E7-412F-8805-D62CF229935E}" presName="linComp" presStyleCnt="0"/>
      <dgm:spPr/>
    </dgm:pt>
    <dgm:pt modelId="{F9A6BF00-DE9E-41D9-86F5-3EC2BA04D5EE}" type="pres">
      <dgm:prSet presAssocID="{B8F4CCC3-EDCE-45A2-AACB-D94CB5C77F21}" presName="compNode" presStyleCnt="0"/>
      <dgm:spPr/>
    </dgm:pt>
    <dgm:pt modelId="{C5C8A3DA-539C-4E3C-AE8C-CCF2A38CCE3F}" type="pres">
      <dgm:prSet presAssocID="{B8F4CCC3-EDCE-45A2-AACB-D94CB5C77F21}" presName="bkgdShape" presStyleLbl="node1" presStyleIdx="0" presStyleCnt="5"/>
      <dgm:spPr/>
    </dgm:pt>
    <dgm:pt modelId="{2E632D04-0E4D-4AD1-8FA2-0023591FB85B}" type="pres">
      <dgm:prSet presAssocID="{B8F4CCC3-EDCE-45A2-AACB-D94CB5C77F21}" presName="nodeTx" presStyleLbl="node1" presStyleIdx="0" presStyleCnt="5">
        <dgm:presLayoutVars>
          <dgm:bulletEnabled val="1"/>
        </dgm:presLayoutVars>
      </dgm:prSet>
      <dgm:spPr/>
    </dgm:pt>
    <dgm:pt modelId="{226FFF12-6DF8-40BD-9A39-87226C5BC830}" type="pres">
      <dgm:prSet presAssocID="{B8F4CCC3-EDCE-45A2-AACB-D94CB5C77F21}" presName="invisiNode" presStyleLbl="node1" presStyleIdx="0" presStyleCnt="5"/>
      <dgm:spPr/>
    </dgm:pt>
    <dgm:pt modelId="{DDD7E12D-F1FB-4FB8-91DA-AB80413C3B70}" type="pres">
      <dgm:prSet presAssocID="{B8F4CCC3-EDCE-45A2-AACB-D94CB5C77F21}" presName="imagNode" presStyleLbl="fgImgPlace1" presStyleIdx="0" presStyleCnt="5"/>
      <dgm:spPr>
        <a:xfrm>
          <a:off x="315953" y="208883"/>
          <a:ext cx="1159301" cy="1159301"/>
        </a:xfrm>
        <a:prstGeom prst="ellipse">
          <a:avLst/>
        </a:prstGeom>
        <a:blipFill>
          <a:blip xmlns:r="http://schemas.openxmlformats.org/officeDocument/2006/relationships" r:embed="rId1"/>
          <a:srcRect/>
          <a:stretch>
            <a:fillRect l="-17000" r="-17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pt>
    <dgm:pt modelId="{056F7EDD-0662-4839-AA06-96E1D6919294}" type="pres">
      <dgm:prSet presAssocID="{B60928DA-64BB-437F-9723-452D5ECF4319}" presName="sibTrans" presStyleLbl="sibTrans2D1" presStyleIdx="0" presStyleCnt="0"/>
      <dgm:spPr/>
    </dgm:pt>
    <dgm:pt modelId="{A55F84D2-BA57-4A03-BA10-56551A445C17}" type="pres">
      <dgm:prSet presAssocID="{24602B6A-AC06-4344-83E9-1F8605A09467}" presName="compNode" presStyleCnt="0"/>
      <dgm:spPr/>
    </dgm:pt>
    <dgm:pt modelId="{DA59F893-5610-4FF2-AEA6-78093C427B00}" type="pres">
      <dgm:prSet presAssocID="{24602B6A-AC06-4344-83E9-1F8605A09467}" presName="bkgdShape" presStyleLbl="node1" presStyleIdx="1" presStyleCnt="5"/>
      <dgm:spPr/>
    </dgm:pt>
    <dgm:pt modelId="{232D0081-61DB-4D5A-8031-F25F501CAF2F}" type="pres">
      <dgm:prSet presAssocID="{24602B6A-AC06-4344-83E9-1F8605A09467}" presName="nodeTx" presStyleLbl="node1" presStyleIdx="1" presStyleCnt="5">
        <dgm:presLayoutVars>
          <dgm:bulletEnabled val="1"/>
        </dgm:presLayoutVars>
      </dgm:prSet>
      <dgm:spPr/>
    </dgm:pt>
    <dgm:pt modelId="{4C7F43AF-92A0-47D6-8ED0-55D6E4572DF0}" type="pres">
      <dgm:prSet presAssocID="{24602B6A-AC06-4344-83E9-1F8605A09467}" presName="invisiNode" presStyleLbl="node1" presStyleIdx="1" presStyleCnt="5"/>
      <dgm:spPr/>
    </dgm:pt>
    <dgm:pt modelId="{A4DAE783-FE56-4563-AC64-AE86422C5F53}" type="pres">
      <dgm:prSet presAssocID="{24602B6A-AC06-4344-83E9-1F8605A09467}" presName="imagNode" presStyleLbl="fgImgPlace1" presStyleIdx="1" presStyleCnt="5"/>
      <dgm:spPr>
        <a:xfrm>
          <a:off x="2160898" y="208883"/>
          <a:ext cx="1159301" cy="1159301"/>
        </a:xfrm>
        <a:prstGeom prst="ellipse">
          <a:avLst/>
        </a:prstGeom>
        <a:blipFill>
          <a:blip xmlns:r="http://schemas.openxmlformats.org/officeDocument/2006/relationships" r:embed="rId2"/>
          <a:srcRect/>
          <a:stretch>
            <a:fillRect l="-17000" r="-17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pt>
    <dgm:pt modelId="{E27D06E8-A66C-4241-8DD0-4F907ED7E75B}" type="pres">
      <dgm:prSet presAssocID="{FC74D54C-149E-4785-A2C2-F1D89EED4EFE}" presName="sibTrans" presStyleLbl="sibTrans2D1" presStyleIdx="0" presStyleCnt="0"/>
      <dgm:spPr/>
    </dgm:pt>
    <dgm:pt modelId="{D1E65AAC-9205-45D8-9357-FEE9F6B7010F}" type="pres">
      <dgm:prSet presAssocID="{C02A8D88-2E72-4B1C-B97A-CFFA5B86078A}" presName="compNode" presStyleCnt="0"/>
      <dgm:spPr/>
    </dgm:pt>
    <dgm:pt modelId="{C3948280-F4D4-42BB-9093-C7B4EFEDE1AB}" type="pres">
      <dgm:prSet presAssocID="{C02A8D88-2E72-4B1C-B97A-CFFA5B86078A}" presName="bkgdShape" presStyleLbl="node1" presStyleIdx="2" presStyleCnt="5"/>
      <dgm:spPr/>
    </dgm:pt>
    <dgm:pt modelId="{ADA4ED7F-617B-4384-8A81-6D05755D9427}" type="pres">
      <dgm:prSet presAssocID="{C02A8D88-2E72-4B1C-B97A-CFFA5B86078A}" presName="nodeTx" presStyleLbl="node1" presStyleIdx="2" presStyleCnt="5">
        <dgm:presLayoutVars>
          <dgm:bulletEnabled val="1"/>
        </dgm:presLayoutVars>
      </dgm:prSet>
      <dgm:spPr/>
    </dgm:pt>
    <dgm:pt modelId="{3313A64A-A956-4E74-9D1F-18ACA5CAA5A2}" type="pres">
      <dgm:prSet presAssocID="{C02A8D88-2E72-4B1C-B97A-CFFA5B86078A}" presName="invisiNode" presStyleLbl="node1" presStyleIdx="2" presStyleCnt="5"/>
      <dgm:spPr/>
    </dgm:pt>
    <dgm:pt modelId="{74F2A69C-0462-4E84-8F17-0BF92A02E079}" type="pres">
      <dgm:prSet presAssocID="{C02A8D88-2E72-4B1C-B97A-CFFA5B86078A}" presName="imagNode" presStyleLbl="fgImgPlace1" presStyleIdx="2" presStyleCnt="5"/>
      <dgm:spPr>
        <a:xfrm>
          <a:off x="4005843" y="208883"/>
          <a:ext cx="1159301" cy="1159301"/>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2000" r="-22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pt>
    <dgm:pt modelId="{C47A0595-70BA-43E7-985A-AFFA0D4418B6}" type="pres">
      <dgm:prSet presAssocID="{D26AA930-5685-43E9-B85A-4486C14F0660}" presName="sibTrans" presStyleLbl="sibTrans2D1" presStyleIdx="0" presStyleCnt="0"/>
      <dgm:spPr/>
    </dgm:pt>
    <dgm:pt modelId="{0E694F35-EB4A-4D33-8F4A-F5C176EA597C}" type="pres">
      <dgm:prSet presAssocID="{F9C1C32C-6080-4E0F-9DFD-3B715888AD5A}" presName="compNode" presStyleCnt="0"/>
      <dgm:spPr/>
    </dgm:pt>
    <dgm:pt modelId="{AF0414BF-B623-49E0-8D2E-E64753E53627}" type="pres">
      <dgm:prSet presAssocID="{F9C1C32C-6080-4E0F-9DFD-3B715888AD5A}" presName="bkgdShape" presStyleLbl="node1" presStyleIdx="3" presStyleCnt="5"/>
      <dgm:spPr/>
    </dgm:pt>
    <dgm:pt modelId="{5D15808B-5C6F-4F7A-9251-627B01911535}" type="pres">
      <dgm:prSet presAssocID="{F9C1C32C-6080-4E0F-9DFD-3B715888AD5A}" presName="nodeTx" presStyleLbl="node1" presStyleIdx="3" presStyleCnt="5">
        <dgm:presLayoutVars>
          <dgm:bulletEnabled val="1"/>
        </dgm:presLayoutVars>
      </dgm:prSet>
      <dgm:spPr/>
    </dgm:pt>
    <dgm:pt modelId="{555C1204-1F60-4419-858C-F55B8D2A5F1C}" type="pres">
      <dgm:prSet presAssocID="{F9C1C32C-6080-4E0F-9DFD-3B715888AD5A}" presName="invisiNode" presStyleLbl="node1" presStyleIdx="3" presStyleCnt="5"/>
      <dgm:spPr/>
    </dgm:pt>
    <dgm:pt modelId="{A257C0E1-4DE2-43C1-8B1C-2D7B2DCD3EEF}" type="pres">
      <dgm:prSet presAssocID="{F9C1C32C-6080-4E0F-9DFD-3B715888AD5A}" presName="imagNode" presStyleLbl="fgImgPlace1" presStyleIdx="3" presStyleCnt="5"/>
      <dgm:spPr>
        <a:xfrm>
          <a:off x="5850787" y="208883"/>
          <a:ext cx="1159301" cy="1159301"/>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4000" r="-4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pt>
    <dgm:pt modelId="{6DD01D94-78FE-4B64-94C6-2F9670A63A6D}" type="pres">
      <dgm:prSet presAssocID="{2069C66A-C835-44EF-8DA4-35D6B4A7B50D}" presName="sibTrans" presStyleLbl="sibTrans2D1" presStyleIdx="0" presStyleCnt="0"/>
      <dgm:spPr/>
    </dgm:pt>
    <dgm:pt modelId="{3ECB5685-9815-466A-839F-E23C415B0A84}" type="pres">
      <dgm:prSet presAssocID="{199E1A0F-CD94-40D6-90C3-E2E0BFC6974B}" presName="compNode" presStyleCnt="0"/>
      <dgm:spPr/>
    </dgm:pt>
    <dgm:pt modelId="{AD5666A7-656D-4A55-8E4E-B51124BBA93D}" type="pres">
      <dgm:prSet presAssocID="{199E1A0F-CD94-40D6-90C3-E2E0BFC6974B}" presName="bkgdShape" presStyleLbl="node1" presStyleIdx="4" presStyleCnt="5" custLinFactNeighborX="1824" custLinFactNeighborY="407"/>
      <dgm:spPr/>
    </dgm:pt>
    <dgm:pt modelId="{91634C09-1221-42C6-838E-76BF9823FE26}" type="pres">
      <dgm:prSet presAssocID="{199E1A0F-CD94-40D6-90C3-E2E0BFC6974B}" presName="nodeTx" presStyleLbl="node1" presStyleIdx="4" presStyleCnt="5">
        <dgm:presLayoutVars>
          <dgm:bulletEnabled val="1"/>
        </dgm:presLayoutVars>
      </dgm:prSet>
      <dgm:spPr/>
    </dgm:pt>
    <dgm:pt modelId="{3D697E26-3C71-48E2-8EB9-260081A83D63}" type="pres">
      <dgm:prSet presAssocID="{199E1A0F-CD94-40D6-90C3-E2E0BFC6974B}" presName="invisiNode" presStyleLbl="node1" presStyleIdx="4" presStyleCnt="5"/>
      <dgm:spPr/>
    </dgm:pt>
    <dgm:pt modelId="{CF234CAD-5386-433B-BBA3-4F9996ED1E0E}" type="pres">
      <dgm:prSet presAssocID="{199E1A0F-CD94-40D6-90C3-E2E0BFC6974B}" presName="imagNode" presStyleLbl="fgImgPlace1" presStyleIdx="4" presStyleCnt="5"/>
      <dgm:spPr>
        <a:xfrm>
          <a:off x="7695732" y="208883"/>
          <a:ext cx="1159301" cy="1159301"/>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gm:spPr>
    </dgm:pt>
  </dgm:ptLst>
  <dgm:cxnLst>
    <dgm:cxn modelId="{3DFC580F-48F8-46AA-B6EF-60D8E9A8218E}" srcId="{77123B46-A4E7-412F-8805-D62CF229935E}" destId="{24602B6A-AC06-4344-83E9-1F8605A09467}" srcOrd="1" destOrd="0" parTransId="{F43C8191-8047-410C-BE6A-2F758AC79B0B}" sibTransId="{FC74D54C-149E-4785-A2C2-F1D89EED4EFE}"/>
    <dgm:cxn modelId="{19CF1A12-AF64-4E98-B940-C33D45B28E63}" type="presOf" srcId="{F9C1C32C-6080-4E0F-9DFD-3B715888AD5A}" destId="{AF0414BF-B623-49E0-8D2E-E64753E53627}" srcOrd="0" destOrd="0" presId="urn:microsoft.com/office/officeart/2005/8/layout/hList7#1"/>
    <dgm:cxn modelId="{D9CEAE21-2632-486E-939F-255FF4D7FD7E}" type="presOf" srcId="{B60928DA-64BB-437F-9723-452D5ECF4319}" destId="{056F7EDD-0662-4839-AA06-96E1D6919294}" srcOrd="0" destOrd="0" presId="urn:microsoft.com/office/officeart/2005/8/layout/hList7#1"/>
    <dgm:cxn modelId="{100BED2B-AA5A-4B94-AF0C-39A3A485308E}" srcId="{77123B46-A4E7-412F-8805-D62CF229935E}" destId="{B8F4CCC3-EDCE-45A2-AACB-D94CB5C77F21}" srcOrd="0" destOrd="0" parTransId="{4E7BD9F4-04C5-4034-8D5E-09B49FCA7F97}" sibTransId="{B60928DA-64BB-437F-9723-452D5ECF4319}"/>
    <dgm:cxn modelId="{9F815B32-1ED5-4084-9132-BDE9A6D61BAE}" srcId="{77123B46-A4E7-412F-8805-D62CF229935E}" destId="{F9C1C32C-6080-4E0F-9DFD-3B715888AD5A}" srcOrd="3" destOrd="0" parTransId="{6D4F4CFE-BFF9-46EC-8F6A-0AA2EDE1F0FD}" sibTransId="{2069C66A-C835-44EF-8DA4-35D6B4A7B50D}"/>
    <dgm:cxn modelId="{B4DDF733-D59C-4166-94F9-CA0B69681CF7}" type="presOf" srcId="{2069C66A-C835-44EF-8DA4-35D6B4A7B50D}" destId="{6DD01D94-78FE-4B64-94C6-2F9670A63A6D}" srcOrd="0" destOrd="0" presId="urn:microsoft.com/office/officeart/2005/8/layout/hList7#1"/>
    <dgm:cxn modelId="{386E0E5D-C90F-496C-8226-4A29DBF440C4}" type="presOf" srcId="{199E1A0F-CD94-40D6-90C3-E2E0BFC6974B}" destId="{91634C09-1221-42C6-838E-76BF9823FE26}" srcOrd="1" destOrd="0" presId="urn:microsoft.com/office/officeart/2005/8/layout/hList7#1"/>
    <dgm:cxn modelId="{C7573C62-FEEB-456F-9915-3E2410E60D88}" type="presOf" srcId="{C02A8D88-2E72-4B1C-B97A-CFFA5B86078A}" destId="{C3948280-F4D4-42BB-9093-C7B4EFEDE1AB}" srcOrd="0" destOrd="0" presId="urn:microsoft.com/office/officeart/2005/8/layout/hList7#1"/>
    <dgm:cxn modelId="{F5D08E6E-86CD-4140-B7DB-7AB69FC86587}" srcId="{77123B46-A4E7-412F-8805-D62CF229935E}" destId="{C02A8D88-2E72-4B1C-B97A-CFFA5B86078A}" srcOrd="2" destOrd="0" parTransId="{F0CFABDF-4211-4092-A46E-ABE883890C9E}" sibTransId="{D26AA930-5685-43E9-B85A-4486C14F0660}"/>
    <dgm:cxn modelId="{AA96647D-D1D4-4BD7-9D83-FC83DA1DE151}" type="presOf" srcId="{77123B46-A4E7-412F-8805-D62CF229935E}" destId="{8B0CD4C3-770B-4C36-B583-58244FB3BD6C}" srcOrd="0" destOrd="0" presId="urn:microsoft.com/office/officeart/2005/8/layout/hList7#1"/>
    <dgm:cxn modelId="{0AD6068A-5094-408C-84F9-E34369F0851E}" type="presOf" srcId="{D26AA930-5685-43E9-B85A-4486C14F0660}" destId="{C47A0595-70BA-43E7-985A-AFFA0D4418B6}" srcOrd="0" destOrd="0" presId="urn:microsoft.com/office/officeart/2005/8/layout/hList7#1"/>
    <dgm:cxn modelId="{6DB82590-20EA-4C41-B1B7-38F294B27B33}" type="presOf" srcId="{B8F4CCC3-EDCE-45A2-AACB-D94CB5C77F21}" destId="{2E632D04-0E4D-4AD1-8FA2-0023591FB85B}" srcOrd="1" destOrd="0" presId="urn:microsoft.com/office/officeart/2005/8/layout/hList7#1"/>
    <dgm:cxn modelId="{10E160A2-A721-4424-92CE-0E42EA150E39}" type="presOf" srcId="{B8F4CCC3-EDCE-45A2-AACB-D94CB5C77F21}" destId="{C5C8A3DA-539C-4E3C-AE8C-CCF2A38CCE3F}" srcOrd="0" destOrd="0" presId="urn:microsoft.com/office/officeart/2005/8/layout/hList7#1"/>
    <dgm:cxn modelId="{336A6FAF-7BB5-4F69-88AE-1DDD398D9AAA}" type="presOf" srcId="{F9C1C32C-6080-4E0F-9DFD-3B715888AD5A}" destId="{5D15808B-5C6F-4F7A-9251-627B01911535}" srcOrd="1" destOrd="0" presId="urn:microsoft.com/office/officeart/2005/8/layout/hList7#1"/>
    <dgm:cxn modelId="{5008FABA-EB74-4CC0-AB5C-C53EF7933829}" type="presOf" srcId="{C02A8D88-2E72-4B1C-B97A-CFFA5B86078A}" destId="{ADA4ED7F-617B-4384-8A81-6D05755D9427}" srcOrd="1" destOrd="0" presId="urn:microsoft.com/office/officeart/2005/8/layout/hList7#1"/>
    <dgm:cxn modelId="{D39E25C2-65EC-4844-9CB1-DB236360D46D}" type="presOf" srcId="{199E1A0F-CD94-40D6-90C3-E2E0BFC6974B}" destId="{AD5666A7-656D-4A55-8E4E-B51124BBA93D}" srcOrd="0" destOrd="0" presId="urn:microsoft.com/office/officeart/2005/8/layout/hList7#1"/>
    <dgm:cxn modelId="{844EADF2-F1CB-4D77-8014-EAD64A36F243}" type="presOf" srcId="{24602B6A-AC06-4344-83E9-1F8605A09467}" destId="{232D0081-61DB-4D5A-8031-F25F501CAF2F}" srcOrd="1" destOrd="0" presId="urn:microsoft.com/office/officeart/2005/8/layout/hList7#1"/>
    <dgm:cxn modelId="{5037CAF3-6B5B-4313-B8E3-8A24BD17D2A4}" type="presOf" srcId="{24602B6A-AC06-4344-83E9-1F8605A09467}" destId="{DA59F893-5610-4FF2-AEA6-78093C427B00}" srcOrd="0" destOrd="0" presId="urn:microsoft.com/office/officeart/2005/8/layout/hList7#1"/>
    <dgm:cxn modelId="{ED1AECFA-571F-4727-974F-1D3A802A677F}" type="presOf" srcId="{FC74D54C-149E-4785-A2C2-F1D89EED4EFE}" destId="{E27D06E8-A66C-4241-8DD0-4F907ED7E75B}" srcOrd="0" destOrd="0" presId="urn:microsoft.com/office/officeart/2005/8/layout/hList7#1"/>
    <dgm:cxn modelId="{2888ECFB-4037-41DF-B5B7-A3351235F2C5}" srcId="{77123B46-A4E7-412F-8805-D62CF229935E}" destId="{199E1A0F-CD94-40D6-90C3-E2E0BFC6974B}" srcOrd="4" destOrd="0" parTransId="{8C9A233D-E85A-4215-9874-B263DFE5E55A}" sibTransId="{9618F4B6-8110-42D9-A624-9172E091F24E}"/>
    <dgm:cxn modelId="{8A8C4EDC-C469-4599-BDA8-779AD09DCE7E}" type="presParOf" srcId="{8B0CD4C3-770B-4C36-B583-58244FB3BD6C}" destId="{D83DDF26-F72B-4630-BEBC-5198B5124E96}" srcOrd="0" destOrd="0" presId="urn:microsoft.com/office/officeart/2005/8/layout/hList7#1"/>
    <dgm:cxn modelId="{2FC3C726-428C-4007-B450-92AB9312A413}" type="presParOf" srcId="{8B0CD4C3-770B-4C36-B583-58244FB3BD6C}" destId="{8A41CF35-BD96-4879-9C14-248F34E5A987}" srcOrd="1" destOrd="0" presId="urn:microsoft.com/office/officeart/2005/8/layout/hList7#1"/>
    <dgm:cxn modelId="{45C4C060-520B-4F1F-BC00-ECA23071919A}" type="presParOf" srcId="{8A41CF35-BD96-4879-9C14-248F34E5A987}" destId="{F9A6BF00-DE9E-41D9-86F5-3EC2BA04D5EE}" srcOrd="0" destOrd="0" presId="urn:microsoft.com/office/officeart/2005/8/layout/hList7#1"/>
    <dgm:cxn modelId="{98A37A2E-34D5-4F4F-B1E6-5B878D18A8EF}" type="presParOf" srcId="{F9A6BF00-DE9E-41D9-86F5-3EC2BA04D5EE}" destId="{C5C8A3DA-539C-4E3C-AE8C-CCF2A38CCE3F}" srcOrd="0" destOrd="0" presId="urn:microsoft.com/office/officeart/2005/8/layout/hList7#1"/>
    <dgm:cxn modelId="{4F01259F-0E54-48E1-AE38-776E21C36477}" type="presParOf" srcId="{F9A6BF00-DE9E-41D9-86F5-3EC2BA04D5EE}" destId="{2E632D04-0E4D-4AD1-8FA2-0023591FB85B}" srcOrd="1" destOrd="0" presId="urn:microsoft.com/office/officeart/2005/8/layout/hList7#1"/>
    <dgm:cxn modelId="{3305D426-F9F4-4159-A182-4A8D444A82A9}" type="presParOf" srcId="{F9A6BF00-DE9E-41D9-86F5-3EC2BA04D5EE}" destId="{226FFF12-6DF8-40BD-9A39-87226C5BC830}" srcOrd="2" destOrd="0" presId="urn:microsoft.com/office/officeart/2005/8/layout/hList7#1"/>
    <dgm:cxn modelId="{1F335E26-0255-46AC-AF4B-91A37EC99D74}" type="presParOf" srcId="{F9A6BF00-DE9E-41D9-86F5-3EC2BA04D5EE}" destId="{DDD7E12D-F1FB-4FB8-91DA-AB80413C3B70}" srcOrd="3" destOrd="0" presId="urn:microsoft.com/office/officeart/2005/8/layout/hList7#1"/>
    <dgm:cxn modelId="{2DD23E0E-93D6-4A03-A1C4-75574D5BE87F}" type="presParOf" srcId="{8A41CF35-BD96-4879-9C14-248F34E5A987}" destId="{056F7EDD-0662-4839-AA06-96E1D6919294}" srcOrd="1" destOrd="0" presId="urn:microsoft.com/office/officeart/2005/8/layout/hList7#1"/>
    <dgm:cxn modelId="{BD285FF6-D4DB-452A-ACCF-83853AFE9DF0}" type="presParOf" srcId="{8A41CF35-BD96-4879-9C14-248F34E5A987}" destId="{A55F84D2-BA57-4A03-BA10-56551A445C17}" srcOrd="2" destOrd="0" presId="urn:microsoft.com/office/officeart/2005/8/layout/hList7#1"/>
    <dgm:cxn modelId="{F11D43D6-41C2-4B60-9C00-2BEF8AD3C9D2}" type="presParOf" srcId="{A55F84D2-BA57-4A03-BA10-56551A445C17}" destId="{DA59F893-5610-4FF2-AEA6-78093C427B00}" srcOrd="0" destOrd="0" presId="urn:microsoft.com/office/officeart/2005/8/layout/hList7#1"/>
    <dgm:cxn modelId="{1D84AD7D-4273-4AE1-8E1A-D96453371415}" type="presParOf" srcId="{A55F84D2-BA57-4A03-BA10-56551A445C17}" destId="{232D0081-61DB-4D5A-8031-F25F501CAF2F}" srcOrd="1" destOrd="0" presId="urn:microsoft.com/office/officeart/2005/8/layout/hList7#1"/>
    <dgm:cxn modelId="{2E2FD6A4-D17E-4B5D-B255-081887078081}" type="presParOf" srcId="{A55F84D2-BA57-4A03-BA10-56551A445C17}" destId="{4C7F43AF-92A0-47D6-8ED0-55D6E4572DF0}" srcOrd="2" destOrd="0" presId="urn:microsoft.com/office/officeart/2005/8/layout/hList7#1"/>
    <dgm:cxn modelId="{A87A413C-BD05-4BA5-B7A6-B0DE3D318810}" type="presParOf" srcId="{A55F84D2-BA57-4A03-BA10-56551A445C17}" destId="{A4DAE783-FE56-4563-AC64-AE86422C5F53}" srcOrd="3" destOrd="0" presId="urn:microsoft.com/office/officeart/2005/8/layout/hList7#1"/>
    <dgm:cxn modelId="{661CB756-7DE4-4A5D-91AC-0C08B888BAE7}" type="presParOf" srcId="{8A41CF35-BD96-4879-9C14-248F34E5A987}" destId="{E27D06E8-A66C-4241-8DD0-4F907ED7E75B}" srcOrd="3" destOrd="0" presId="urn:microsoft.com/office/officeart/2005/8/layout/hList7#1"/>
    <dgm:cxn modelId="{46D7D8BB-8958-40C1-A0CF-D03531EA4D8C}" type="presParOf" srcId="{8A41CF35-BD96-4879-9C14-248F34E5A987}" destId="{D1E65AAC-9205-45D8-9357-FEE9F6B7010F}" srcOrd="4" destOrd="0" presId="urn:microsoft.com/office/officeart/2005/8/layout/hList7#1"/>
    <dgm:cxn modelId="{6A5F64FF-D2B3-401B-BE8C-3E269D105542}" type="presParOf" srcId="{D1E65AAC-9205-45D8-9357-FEE9F6B7010F}" destId="{C3948280-F4D4-42BB-9093-C7B4EFEDE1AB}" srcOrd="0" destOrd="0" presId="urn:microsoft.com/office/officeart/2005/8/layout/hList7#1"/>
    <dgm:cxn modelId="{AC43BB38-F76C-4CC1-A511-02B75D917F9A}" type="presParOf" srcId="{D1E65AAC-9205-45D8-9357-FEE9F6B7010F}" destId="{ADA4ED7F-617B-4384-8A81-6D05755D9427}" srcOrd="1" destOrd="0" presId="urn:microsoft.com/office/officeart/2005/8/layout/hList7#1"/>
    <dgm:cxn modelId="{76B96C26-2E09-4836-80ED-A6B0AC7A6062}" type="presParOf" srcId="{D1E65AAC-9205-45D8-9357-FEE9F6B7010F}" destId="{3313A64A-A956-4E74-9D1F-18ACA5CAA5A2}" srcOrd="2" destOrd="0" presId="urn:microsoft.com/office/officeart/2005/8/layout/hList7#1"/>
    <dgm:cxn modelId="{E1185735-1E82-48A7-9722-71CA15A7AFB2}" type="presParOf" srcId="{D1E65AAC-9205-45D8-9357-FEE9F6B7010F}" destId="{74F2A69C-0462-4E84-8F17-0BF92A02E079}" srcOrd="3" destOrd="0" presId="urn:microsoft.com/office/officeart/2005/8/layout/hList7#1"/>
    <dgm:cxn modelId="{3A8CE890-509C-4F35-9EB3-D56C6F2BB30F}" type="presParOf" srcId="{8A41CF35-BD96-4879-9C14-248F34E5A987}" destId="{C47A0595-70BA-43E7-985A-AFFA0D4418B6}" srcOrd="5" destOrd="0" presId="urn:microsoft.com/office/officeart/2005/8/layout/hList7#1"/>
    <dgm:cxn modelId="{F0E617B3-CDCA-4B0B-8CF9-47822EDEC5DD}" type="presParOf" srcId="{8A41CF35-BD96-4879-9C14-248F34E5A987}" destId="{0E694F35-EB4A-4D33-8F4A-F5C176EA597C}" srcOrd="6" destOrd="0" presId="urn:microsoft.com/office/officeart/2005/8/layout/hList7#1"/>
    <dgm:cxn modelId="{34A310AB-AF15-4E8B-8688-08FB43AB483E}" type="presParOf" srcId="{0E694F35-EB4A-4D33-8F4A-F5C176EA597C}" destId="{AF0414BF-B623-49E0-8D2E-E64753E53627}" srcOrd="0" destOrd="0" presId="urn:microsoft.com/office/officeart/2005/8/layout/hList7#1"/>
    <dgm:cxn modelId="{137ECF53-50A4-41C1-9010-18B106B3EFEC}" type="presParOf" srcId="{0E694F35-EB4A-4D33-8F4A-F5C176EA597C}" destId="{5D15808B-5C6F-4F7A-9251-627B01911535}" srcOrd="1" destOrd="0" presId="urn:microsoft.com/office/officeart/2005/8/layout/hList7#1"/>
    <dgm:cxn modelId="{2BEE637E-9B8C-4B8E-89BE-03F232DE83F0}" type="presParOf" srcId="{0E694F35-EB4A-4D33-8F4A-F5C176EA597C}" destId="{555C1204-1F60-4419-858C-F55B8D2A5F1C}" srcOrd="2" destOrd="0" presId="urn:microsoft.com/office/officeart/2005/8/layout/hList7#1"/>
    <dgm:cxn modelId="{FBB29447-F234-4D49-AB04-817F657B4A70}" type="presParOf" srcId="{0E694F35-EB4A-4D33-8F4A-F5C176EA597C}" destId="{A257C0E1-4DE2-43C1-8B1C-2D7B2DCD3EEF}" srcOrd="3" destOrd="0" presId="urn:microsoft.com/office/officeart/2005/8/layout/hList7#1"/>
    <dgm:cxn modelId="{3BBE7982-ED9A-4325-9A87-028A9C761C8F}" type="presParOf" srcId="{8A41CF35-BD96-4879-9C14-248F34E5A987}" destId="{6DD01D94-78FE-4B64-94C6-2F9670A63A6D}" srcOrd="7" destOrd="0" presId="urn:microsoft.com/office/officeart/2005/8/layout/hList7#1"/>
    <dgm:cxn modelId="{FF7B0F8E-BB37-45E3-BEB7-27CF39CD2975}" type="presParOf" srcId="{8A41CF35-BD96-4879-9C14-248F34E5A987}" destId="{3ECB5685-9815-466A-839F-E23C415B0A84}" srcOrd="8" destOrd="0" presId="urn:microsoft.com/office/officeart/2005/8/layout/hList7#1"/>
    <dgm:cxn modelId="{9373379F-756B-4CC0-AC3C-E80D1EF74877}" type="presParOf" srcId="{3ECB5685-9815-466A-839F-E23C415B0A84}" destId="{AD5666A7-656D-4A55-8E4E-B51124BBA93D}" srcOrd="0" destOrd="0" presId="urn:microsoft.com/office/officeart/2005/8/layout/hList7#1"/>
    <dgm:cxn modelId="{29C89785-B477-445A-B89D-6394FE7E2F40}" type="presParOf" srcId="{3ECB5685-9815-466A-839F-E23C415B0A84}" destId="{91634C09-1221-42C6-838E-76BF9823FE26}" srcOrd="1" destOrd="0" presId="urn:microsoft.com/office/officeart/2005/8/layout/hList7#1"/>
    <dgm:cxn modelId="{30EF2A1C-D42A-4477-BB82-11A80E6B628B}" type="presParOf" srcId="{3ECB5685-9815-466A-839F-E23C415B0A84}" destId="{3D697E26-3C71-48E2-8EB9-260081A83D63}" srcOrd="2" destOrd="0" presId="urn:microsoft.com/office/officeart/2005/8/layout/hList7#1"/>
    <dgm:cxn modelId="{F2FB49B6-D8C6-4930-AA13-0DA37382F4B4}" type="presParOf" srcId="{3ECB5685-9815-466A-839F-E23C415B0A84}" destId="{CF234CAD-5386-433B-BBA3-4F9996ED1E0E}" srcOrd="3" destOrd="0" presId="urn:microsoft.com/office/officeart/2005/8/layout/hList7#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6E1401-3C0E-4A9D-B033-391245F9C999}" type="doc">
      <dgm:prSet loTypeId="urn:microsoft.com/office/officeart/2008/layout/AlternatingPictureBlocks#1" loCatId="list" qsTypeId="urn:microsoft.com/office/officeart/2005/8/quickstyle/simple5#1" qsCatId="simple" csTypeId="urn:microsoft.com/office/officeart/2005/8/colors/colorful5#1" csCatId="colorful" phldr="1"/>
      <dgm:spPr/>
      <dgm:t>
        <a:bodyPr/>
        <a:lstStyle/>
        <a:p>
          <a:endParaRPr lang="zh-CN" altLang="en-US"/>
        </a:p>
      </dgm:t>
    </dgm:pt>
    <dgm:pt modelId="{5C2F9DA6-2706-4AB5-8991-EBA41BF61614}" type="pres">
      <dgm:prSet presAssocID="{026E1401-3C0E-4A9D-B033-391245F9C999}" presName="linearFlow" presStyleCnt="0">
        <dgm:presLayoutVars>
          <dgm:dir/>
          <dgm:resizeHandles val="exact"/>
        </dgm:presLayoutVars>
      </dgm:prSet>
      <dgm:spPr/>
    </dgm:pt>
  </dgm:ptLst>
  <dgm:cxnLst>
    <dgm:cxn modelId="{FC92C971-32D3-4F33-BBD8-D4244ADD252C}" type="presOf" srcId="{026E1401-3C0E-4A9D-B033-391245F9C999}" destId="{5C2F9DA6-2706-4AB5-8991-EBA41BF61614}" srcOrd="0" destOrd="0" presId="urn:microsoft.com/office/officeart/2008/layout/AlternatingPictureBlock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8A3DA-539C-4E3C-AE8C-CCF2A38CCE3F}">
      <dsp:nvSpPr>
        <dsp:cNvPr id="0" name=""/>
        <dsp:cNvSpPr/>
      </dsp:nvSpPr>
      <dsp:spPr>
        <a:xfrm>
          <a:off x="0" y="0"/>
          <a:ext cx="1791208" cy="3481387"/>
        </a:xfrm>
        <a:prstGeom prst="roundRect">
          <a:avLst>
            <a:gd name="adj" fmla="val 10000"/>
          </a:avLst>
        </a:prstGeom>
        <a:gradFill rotWithShape="0">
          <a:gsLst>
            <a:gs pos="0">
              <a:srgbClr val="4472C4">
                <a:hueOff val="0"/>
                <a:satOff val="0"/>
                <a:lumOff val="0"/>
                <a:alphaOff val="0"/>
                <a:shade val="47500"/>
                <a:satMod val="137000"/>
              </a:srgbClr>
            </a:gs>
            <a:gs pos="55000">
              <a:srgbClr val="4472C4">
                <a:hueOff val="0"/>
                <a:satOff val="0"/>
                <a:lumOff val="0"/>
                <a:alphaOff val="0"/>
                <a:shade val="69000"/>
                <a:satMod val="137000"/>
              </a:srgbClr>
            </a:gs>
            <a:gs pos="100000">
              <a:srgbClr val="4472C4">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dirty="0">
              <a:solidFill>
                <a:sysClr val="window" lastClr="FFFFFF"/>
              </a:solidFill>
              <a:latin typeface="Arial"/>
              <a:ea typeface="宋体"/>
              <a:cs typeface="+mn-cs"/>
            </a:rPr>
            <a:t>数据故事的要素</a:t>
          </a:r>
        </a:p>
      </dsp:txBody>
      <dsp:txXfrm>
        <a:off x="40787" y="1433341"/>
        <a:ext cx="1709634" cy="1310980"/>
      </dsp:txXfrm>
    </dsp:sp>
    <dsp:sp modelId="{DDD7E12D-F1FB-4FB8-91DA-AB80413C3B70}">
      <dsp:nvSpPr>
        <dsp:cNvPr id="0" name=""/>
        <dsp:cNvSpPr/>
      </dsp:nvSpPr>
      <dsp:spPr>
        <a:xfrm>
          <a:off x="315953" y="208883"/>
          <a:ext cx="1159301" cy="1159301"/>
        </a:xfrm>
        <a:prstGeom prst="ellipse">
          <a:avLst/>
        </a:prstGeom>
        <a:blipFill>
          <a:blip xmlns:r="http://schemas.openxmlformats.org/officeDocument/2006/relationships" r:embed="rId1"/>
          <a:srcRect/>
          <a:stretch>
            <a:fillRect l="-17000" r="-17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DA59F893-5610-4FF2-AEA6-78093C427B00}">
      <dsp:nvSpPr>
        <dsp:cNvPr id="0" name=""/>
        <dsp:cNvSpPr/>
      </dsp:nvSpPr>
      <dsp:spPr>
        <a:xfrm>
          <a:off x="1844944" y="0"/>
          <a:ext cx="1791208" cy="3481387"/>
        </a:xfrm>
        <a:prstGeom prst="roundRect">
          <a:avLst>
            <a:gd name="adj" fmla="val 10000"/>
          </a:avLst>
        </a:prstGeom>
        <a:gradFill rotWithShape="0">
          <a:gsLst>
            <a:gs pos="0">
              <a:srgbClr val="4472C4">
                <a:hueOff val="-1838336"/>
                <a:satOff val="-2557"/>
                <a:lumOff val="-981"/>
                <a:alphaOff val="0"/>
                <a:shade val="47500"/>
                <a:satMod val="137000"/>
              </a:srgbClr>
            </a:gs>
            <a:gs pos="55000">
              <a:srgbClr val="4472C4">
                <a:hueOff val="-1838336"/>
                <a:satOff val="-2557"/>
                <a:lumOff val="-981"/>
                <a:alphaOff val="0"/>
                <a:shade val="69000"/>
                <a:satMod val="137000"/>
              </a:srgbClr>
            </a:gs>
            <a:gs pos="100000">
              <a:srgbClr val="4472C4">
                <a:hueOff val="-1838336"/>
                <a:satOff val="-2557"/>
                <a:lumOff val="-981"/>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dirty="0">
              <a:solidFill>
                <a:sysClr val="window" lastClr="FFFFFF"/>
              </a:solidFill>
              <a:latin typeface="Arial"/>
              <a:ea typeface="宋体"/>
              <a:cs typeface="+mn-cs"/>
            </a:rPr>
            <a:t>数据故事化的原则</a:t>
          </a:r>
        </a:p>
      </dsp:txBody>
      <dsp:txXfrm>
        <a:off x="1885731" y="1433341"/>
        <a:ext cx="1709634" cy="1310980"/>
      </dsp:txXfrm>
    </dsp:sp>
    <dsp:sp modelId="{A4DAE783-FE56-4563-AC64-AE86422C5F53}">
      <dsp:nvSpPr>
        <dsp:cNvPr id="0" name=""/>
        <dsp:cNvSpPr/>
      </dsp:nvSpPr>
      <dsp:spPr>
        <a:xfrm>
          <a:off x="2160898" y="208883"/>
          <a:ext cx="1159301" cy="1159301"/>
        </a:xfrm>
        <a:prstGeom prst="ellipse">
          <a:avLst/>
        </a:prstGeom>
        <a:blipFill>
          <a:blip xmlns:r="http://schemas.openxmlformats.org/officeDocument/2006/relationships" r:embed="rId2"/>
          <a:srcRect/>
          <a:stretch>
            <a:fillRect l="-17000" r="-17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C3948280-F4D4-42BB-9093-C7B4EFEDE1AB}">
      <dsp:nvSpPr>
        <dsp:cNvPr id="0" name=""/>
        <dsp:cNvSpPr/>
      </dsp:nvSpPr>
      <dsp:spPr>
        <a:xfrm>
          <a:off x="3689889" y="0"/>
          <a:ext cx="1791208" cy="3481387"/>
        </a:xfrm>
        <a:prstGeom prst="roundRect">
          <a:avLst>
            <a:gd name="adj" fmla="val 10000"/>
          </a:avLst>
        </a:prstGeom>
        <a:gradFill rotWithShape="0">
          <a:gsLst>
            <a:gs pos="0">
              <a:srgbClr val="4472C4">
                <a:hueOff val="-3676672"/>
                <a:satOff val="-5114"/>
                <a:lumOff val="-1961"/>
                <a:alphaOff val="0"/>
                <a:shade val="47500"/>
                <a:satMod val="137000"/>
              </a:srgbClr>
            </a:gs>
            <a:gs pos="55000">
              <a:srgbClr val="4472C4">
                <a:hueOff val="-3676672"/>
                <a:satOff val="-5114"/>
                <a:lumOff val="-1961"/>
                <a:alphaOff val="0"/>
                <a:shade val="69000"/>
                <a:satMod val="137000"/>
              </a:srgbClr>
            </a:gs>
            <a:gs pos="100000">
              <a:srgbClr val="4472C4">
                <a:hueOff val="-3676672"/>
                <a:satOff val="-5114"/>
                <a:lumOff val="-1961"/>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dirty="0">
              <a:solidFill>
                <a:sysClr val="window" lastClr="FFFFFF"/>
              </a:solidFill>
              <a:latin typeface="Arial"/>
              <a:ea typeface="宋体"/>
              <a:cs typeface="+mn-cs"/>
            </a:rPr>
            <a:t>数据故事化的流程</a:t>
          </a:r>
        </a:p>
      </dsp:txBody>
      <dsp:txXfrm>
        <a:off x="3730676" y="1433341"/>
        <a:ext cx="1709634" cy="1310980"/>
      </dsp:txXfrm>
    </dsp:sp>
    <dsp:sp modelId="{74F2A69C-0462-4E84-8F17-0BF92A02E079}">
      <dsp:nvSpPr>
        <dsp:cNvPr id="0" name=""/>
        <dsp:cNvSpPr/>
      </dsp:nvSpPr>
      <dsp:spPr>
        <a:xfrm>
          <a:off x="4005843" y="208883"/>
          <a:ext cx="1159301" cy="1159301"/>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2000" r="-22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AF0414BF-B623-49E0-8D2E-E64753E53627}">
      <dsp:nvSpPr>
        <dsp:cNvPr id="0" name=""/>
        <dsp:cNvSpPr/>
      </dsp:nvSpPr>
      <dsp:spPr>
        <a:xfrm>
          <a:off x="5534834" y="0"/>
          <a:ext cx="1791208" cy="3481387"/>
        </a:xfrm>
        <a:prstGeom prst="roundRect">
          <a:avLst>
            <a:gd name="adj" fmla="val 10000"/>
          </a:avLst>
        </a:prstGeom>
        <a:gradFill rotWithShape="0">
          <a:gsLst>
            <a:gs pos="0">
              <a:srgbClr val="4472C4">
                <a:hueOff val="-5515009"/>
                <a:satOff val="-7671"/>
                <a:lumOff val="-2942"/>
                <a:alphaOff val="0"/>
                <a:shade val="47500"/>
                <a:satMod val="137000"/>
              </a:srgbClr>
            </a:gs>
            <a:gs pos="55000">
              <a:srgbClr val="4472C4">
                <a:hueOff val="-5515009"/>
                <a:satOff val="-7671"/>
                <a:lumOff val="-2942"/>
                <a:alphaOff val="0"/>
                <a:shade val="69000"/>
                <a:satMod val="137000"/>
              </a:srgbClr>
            </a:gs>
            <a:gs pos="100000">
              <a:srgbClr val="4472C4">
                <a:hueOff val="-5515009"/>
                <a:satOff val="-7671"/>
                <a:lumOff val="-2942"/>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dirty="0">
              <a:solidFill>
                <a:sysClr val="window" lastClr="FFFFFF"/>
              </a:solidFill>
              <a:latin typeface="Arial"/>
              <a:ea typeface="宋体"/>
              <a:cs typeface="+mn-cs"/>
            </a:rPr>
            <a:t>数据故事化的模型</a:t>
          </a:r>
        </a:p>
      </dsp:txBody>
      <dsp:txXfrm>
        <a:off x="5575621" y="1433341"/>
        <a:ext cx="1709634" cy="1310980"/>
      </dsp:txXfrm>
    </dsp:sp>
    <dsp:sp modelId="{A257C0E1-4DE2-43C1-8B1C-2D7B2DCD3EEF}">
      <dsp:nvSpPr>
        <dsp:cNvPr id="0" name=""/>
        <dsp:cNvSpPr/>
      </dsp:nvSpPr>
      <dsp:spPr>
        <a:xfrm>
          <a:off x="5850787" y="208883"/>
          <a:ext cx="1159301" cy="1159301"/>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4000" r="-4000"/>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AD5666A7-656D-4A55-8E4E-B51124BBA93D}">
      <dsp:nvSpPr>
        <dsp:cNvPr id="0" name=""/>
        <dsp:cNvSpPr/>
      </dsp:nvSpPr>
      <dsp:spPr>
        <a:xfrm>
          <a:off x="7379779" y="0"/>
          <a:ext cx="1791208" cy="3481387"/>
        </a:xfrm>
        <a:prstGeom prst="roundRect">
          <a:avLst>
            <a:gd name="adj" fmla="val 10000"/>
          </a:avLst>
        </a:prstGeom>
        <a:gradFill rotWithShape="0">
          <a:gsLst>
            <a:gs pos="0">
              <a:srgbClr val="4472C4">
                <a:hueOff val="-7353344"/>
                <a:satOff val="-10228"/>
                <a:lumOff val="-3922"/>
                <a:alphaOff val="0"/>
                <a:shade val="47500"/>
                <a:satMod val="137000"/>
              </a:srgbClr>
            </a:gs>
            <a:gs pos="55000">
              <a:srgbClr val="4472C4">
                <a:hueOff val="-7353344"/>
                <a:satOff val="-10228"/>
                <a:lumOff val="-3922"/>
                <a:alphaOff val="0"/>
                <a:shade val="69000"/>
                <a:satMod val="137000"/>
              </a:srgbClr>
            </a:gs>
            <a:gs pos="100000">
              <a:srgbClr val="4472C4">
                <a:hueOff val="-7353344"/>
                <a:satOff val="-10228"/>
                <a:lumOff val="-3922"/>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rtl="0">
            <a:lnSpc>
              <a:spcPct val="90000"/>
            </a:lnSpc>
            <a:spcBef>
              <a:spcPct val="0"/>
            </a:spcBef>
            <a:spcAft>
              <a:spcPct val="35000"/>
            </a:spcAft>
            <a:buNone/>
          </a:pPr>
          <a:r>
            <a:rPr lang="zh-CN" altLang="en-US" sz="2600" b="1" kern="1200" dirty="0">
              <a:solidFill>
                <a:sysClr val="window" lastClr="FFFFFF"/>
              </a:solidFill>
              <a:latin typeface="Arial"/>
              <a:ea typeface="宋体"/>
              <a:cs typeface="+mn-cs"/>
            </a:rPr>
            <a:t>数据故事化的叙述</a:t>
          </a:r>
        </a:p>
      </dsp:txBody>
      <dsp:txXfrm>
        <a:off x="7420566" y="1433341"/>
        <a:ext cx="1709634" cy="1310980"/>
      </dsp:txXfrm>
    </dsp:sp>
    <dsp:sp modelId="{CF234CAD-5386-433B-BBA3-4F9996ED1E0E}">
      <dsp:nvSpPr>
        <dsp:cNvPr id="0" name=""/>
        <dsp:cNvSpPr/>
      </dsp:nvSpPr>
      <dsp:spPr>
        <a:xfrm>
          <a:off x="7695732" y="208883"/>
          <a:ext cx="1159301" cy="1159301"/>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1">
          <a:scrgbClr r="0" g="0" b="0"/>
        </a:fillRef>
        <a:effectRef idx="3">
          <a:scrgbClr r="0" g="0" b="0"/>
        </a:effectRef>
        <a:fontRef idx="minor"/>
      </dsp:style>
    </dsp:sp>
    <dsp:sp modelId="{D83DDF26-F72B-4630-BEBC-5198B5124E96}">
      <dsp:nvSpPr>
        <dsp:cNvPr id="0" name=""/>
        <dsp:cNvSpPr/>
      </dsp:nvSpPr>
      <dsp:spPr>
        <a:xfrm>
          <a:off x="366839" y="2785109"/>
          <a:ext cx="8437308" cy="522208"/>
        </a:xfrm>
        <a:prstGeom prst="leftRightArrow">
          <a:avLst/>
        </a:prstGeom>
        <a:gradFill rotWithShape="0">
          <a:gsLst>
            <a:gs pos="0">
              <a:srgbClr val="4472C4">
                <a:tint val="40000"/>
                <a:hueOff val="0"/>
                <a:satOff val="0"/>
                <a:lumOff val="0"/>
                <a:alphaOff val="0"/>
                <a:shade val="47500"/>
                <a:satMod val="137000"/>
              </a:srgbClr>
            </a:gs>
            <a:gs pos="55000">
              <a:srgbClr val="4472C4">
                <a:tint val="40000"/>
                <a:hueOff val="0"/>
                <a:satOff val="0"/>
                <a:lumOff val="0"/>
                <a:alphaOff val="0"/>
                <a:shade val="69000"/>
                <a:satMod val="137000"/>
              </a:srgbClr>
            </a:gs>
            <a:gs pos="100000">
              <a:srgbClr val="4472C4">
                <a:tint val="40000"/>
                <a:hueOff val="0"/>
                <a:satOff val="0"/>
                <a:lumOff val="0"/>
                <a:alphaOff val="0"/>
                <a:shade val="98000"/>
                <a:satMod val="137000"/>
              </a:srgb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stBulletLvl" val="2"/>
              <dgm:param type="txAnchorHorzCh" val="ctr"/>
              <dgm:param type="txAnchorVert" val="mid"/>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1">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75AD1-5095-4B81-918D-AEF82926D8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26CE1E-A219-4465-8628-6EBE8C8D8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553074-8FB7-4772-9650-87B04AA02028}"/>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5" name="页脚占位符 4">
            <a:extLst>
              <a:ext uri="{FF2B5EF4-FFF2-40B4-BE49-F238E27FC236}">
                <a16:creationId xmlns:a16="http://schemas.microsoft.com/office/drawing/2014/main" id="{8DE10C5A-B8C5-4B16-9210-5878F6E873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1A1E27-0BBB-4079-A968-4C10FF9446E4}"/>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276995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ED96C-CE12-40C8-8EFA-4C1ADE5F86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E1E9C2-A301-45F5-8C28-A0D6F2DBF1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68EB95-AD65-4D50-942E-554A8F0A9F93}"/>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5" name="页脚占位符 4">
            <a:extLst>
              <a:ext uri="{FF2B5EF4-FFF2-40B4-BE49-F238E27FC236}">
                <a16:creationId xmlns:a16="http://schemas.microsoft.com/office/drawing/2014/main" id="{7F0E152A-C323-4C82-9CD5-3D329F5F36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94D20A-C7D6-448D-B333-80842C6C78A2}"/>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411570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79C746-D4AB-4421-8150-EE8326D62E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DCDDFF-ADF4-409C-B631-6C68AD6747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525F20-575B-4F9E-90C1-074F7534A377}"/>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5" name="页脚占位符 4">
            <a:extLst>
              <a:ext uri="{FF2B5EF4-FFF2-40B4-BE49-F238E27FC236}">
                <a16:creationId xmlns:a16="http://schemas.microsoft.com/office/drawing/2014/main" id="{58ABE709-7D89-4573-B2E0-79AE6AC89E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A906C-7046-44B2-9033-9133A038C78B}"/>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278582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D4FE0-567F-4C3D-9A0C-EDBB8048B3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9F6320-F19F-48E0-A0F2-F5D684ADEC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B56434-B78C-4639-B53D-F9361391E688}"/>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5" name="页脚占位符 4">
            <a:extLst>
              <a:ext uri="{FF2B5EF4-FFF2-40B4-BE49-F238E27FC236}">
                <a16:creationId xmlns:a16="http://schemas.microsoft.com/office/drawing/2014/main" id="{05F1CDD1-7E3B-4594-875C-FE9A2B3C6A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1DBF34-FD12-41FA-B578-B177EC146F80}"/>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409142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AE73A-3BD7-41D1-98E0-C70D09EFF01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CF8A82-7F6E-4F8B-A71C-73394A6B5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C2FA79-2F81-4EE5-BCAC-66829FBA5934}"/>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5" name="页脚占位符 4">
            <a:extLst>
              <a:ext uri="{FF2B5EF4-FFF2-40B4-BE49-F238E27FC236}">
                <a16:creationId xmlns:a16="http://schemas.microsoft.com/office/drawing/2014/main" id="{BDDB1C01-206B-4036-8F60-BEAE14ABF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257212-784F-4281-BC64-CC5937046489}"/>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56175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B9A0C-665C-4C1D-BEF4-DE6C9CE8DD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AE6BF3-FD59-4079-A06C-04963C83A4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3600D3-0239-4D7B-A104-D7D0BA3EFE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477F49-A5E3-4E40-92C4-4D5B8E1B1AE8}"/>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6" name="页脚占位符 5">
            <a:extLst>
              <a:ext uri="{FF2B5EF4-FFF2-40B4-BE49-F238E27FC236}">
                <a16:creationId xmlns:a16="http://schemas.microsoft.com/office/drawing/2014/main" id="{A3FDAD21-9FBF-49AB-B795-19645810B4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28F850C-2CDF-4527-B1C2-22405E0E787D}"/>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2017797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14CC6-98AD-4276-9343-05A27F12203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851936-AB6A-4D9F-BFC0-FBF1DF250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85ADF4-A336-4060-9385-B2AD3D29C5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29027D-9409-44A2-A298-B20A47418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A90452-389E-45D0-8A77-642E83191ED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8F3FF3-2559-4855-A2B4-F0E256A14BD7}"/>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8" name="页脚占位符 7">
            <a:extLst>
              <a:ext uri="{FF2B5EF4-FFF2-40B4-BE49-F238E27FC236}">
                <a16:creationId xmlns:a16="http://schemas.microsoft.com/office/drawing/2014/main" id="{AB9286FB-3E44-4C01-A4C3-26FF6F89B8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14F04A-0A8F-4EB0-A79E-9AFCD2B9DD35}"/>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116813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F11F5-2D9D-4CCF-922B-75CFAFA1D5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4EDB10-B227-4A34-B49E-88F3361028CC}"/>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4" name="页脚占位符 3">
            <a:extLst>
              <a:ext uri="{FF2B5EF4-FFF2-40B4-BE49-F238E27FC236}">
                <a16:creationId xmlns:a16="http://schemas.microsoft.com/office/drawing/2014/main" id="{21B6938F-AC65-4108-865F-AD9D01489B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767DC0-317C-4F3C-AEC3-C8C4D32003C6}"/>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420231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D1B730-8B4F-4F55-8E09-AA47E3AC5230}"/>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3" name="页脚占位符 2">
            <a:extLst>
              <a:ext uri="{FF2B5EF4-FFF2-40B4-BE49-F238E27FC236}">
                <a16:creationId xmlns:a16="http://schemas.microsoft.com/office/drawing/2014/main" id="{01BB9549-4883-48E6-95BA-B887EE769B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C016B1-FC9B-45AA-9C6E-965811717F57}"/>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35340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3FDB5-A74F-4803-99A5-0434783B30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D40766E-4850-4D9A-8D27-9AB52578A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6F7D90-55EA-4E55-9D8B-2E65EA084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B9A9FA-FDC5-440C-A54A-8D231CBD38EE}"/>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6" name="页脚占位符 5">
            <a:extLst>
              <a:ext uri="{FF2B5EF4-FFF2-40B4-BE49-F238E27FC236}">
                <a16:creationId xmlns:a16="http://schemas.microsoft.com/office/drawing/2014/main" id="{F0C93B0F-BE77-4C80-8E2A-99F1D0060F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3CED92-7D66-4B14-B1B0-A2E0FB242FCA}"/>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2460307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C74E8-464E-4D0C-B3C0-410B3422FF2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EEE04A-7DA2-4D4A-813B-D2C36E970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134727-0DF5-47C0-905B-6D399158F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50A3E4-5F2D-4C0A-8BBD-C432270480DB}"/>
              </a:ext>
            </a:extLst>
          </p:cNvPr>
          <p:cNvSpPr>
            <a:spLocks noGrp="1"/>
          </p:cNvSpPr>
          <p:nvPr>
            <p:ph type="dt" sz="half" idx="10"/>
          </p:nvPr>
        </p:nvSpPr>
        <p:spPr/>
        <p:txBody>
          <a:bodyPr/>
          <a:lstStyle/>
          <a:p>
            <a:fld id="{46AD26F2-8A21-4989-A6A6-B4D90880D14A}" type="datetimeFigureOut">
              <a:rPr lang="zh-CN" altLang="en-US" smtClean="0"/>
              <a:t>2025/2/3</a:t>
            </a:fld>
            <a:endParaRPr lang="zh-CN" altLang="en-US"/>
          </a:p>
        </p:txBody>
      </p:sp>
      <p:sp>
        <p:nvSpPr>
          <p:cNvPr id="6" name="页脚占位符 5">
            <a:extLst>
              <a:ext uri="{FF2B5EF4-FFF2-40B4-BE49-F238E27FC236}">
                <a16:creationId xmlns:a16="http://schemas.microsoft.com/office/drawing/2014/main" id="{73C3FF57-0179-4B30-ADFE-900B2F27D6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D0C308-C736-4847-A126-9DCD58A66CD4}"/>
              </a:ext>
            </a:extLst>
          </p:cNvPr>
          <p:cNvSpPr>
            <a:spLocks noGrp="1"/>
          </p:cNvSpPr>
          <p:nvPr>
            <p:ph type="sldNum" sz="quarter" idx="12"/>
          </p:nvPr>
        </p:nvSpPr>
        <p:spPr/>
        <p:txBody>
          <a:body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228019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ACD5694-6582-4B4C-B37F-8B4509FD3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8F53FF-48C2-420C-A284-EB8B7895E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77FCF4-833B-4081-8473-84DB0F79B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AD26F2-8A21-4989-A6A6-B4D90880D14A}" type="datetimeFigureOut">
              <a:rPr lang="zh-CN" altLang="en-US" smtClean="0"/>
              <a:t>2025/2/3</a:t>
            </a:fld>
            <a:endParaRPr lang="zh-CN" altLang="en-US"/>
          </a:p>
        </p:txBody>
      </p:sp>
      <p:sp>
        <p:nvSpPr>
          <p:cNvPr id="5" name="页脚占位符 4">
            <a:extLst>
              <a:ext uri="{FF2B5EF4-FFF2-40B4-BE49-F238E27FC236}">
                <a16:creationId xmlns:a16="http://schemas.microsoft.com/office/drawing/2014/main" id="{13BC27D3-A303-4836-BB34-819432B93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EFD30E9-D344-408C-AF8D-7491F167F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85D40-8E57-4569-AA4B-AB5795DD38D5}" type="slidenum">
              <a:rPr lang="zh-CN" altLang="en-US" smtClean="0"/>
              <a:t>‹#›</a:t>
            </a:fld>
            <a:endParaRPr lang="zh-CN" altLang="en-US"/>
          </a:p>
        </p:txBody>
      </p:sp>
    </p:spTree>
    <p:extLst>
      <p:ext uri="{BB962C8B-B14F-4D97-AF65-F5344CB8AC3E}">
        <p14:creationId xmlns:p14="http://schemas.microsoft.com/office/powerpoint/2010/main" val="18772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4.png"/><Relationship Id="rId7" Type="http://schemas.openxmlformats.org/officeDocument/2006/relationships/diagramData" Target="../diagrams/data2.xml"/><Relationship Id="rId12" Type="http://schemas.openxmlformats.org/officeDocument/2006/relationships/image" Target="../media/image30.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9.jpeg"/><Relationship Id="rId11" Type="http://schemas.microsoft.com/office/2007/relationships/diagramDrawing" Target="../diagrams/drawing2.xml"/><Relationship Id="rId5" Type="http://schemas.openxmlformats.org/officeDocument/2006/relationships/image" Target="../media/image28.jpeg"/><Relationship Id="rId10" Type="http://schemas.openxmlformats.org/officeDocument/2006/relationships/diagramColors" Target="../diagrams/colors2.xml"/><Relationship Id="rId4" Type="http://schemas.openxmlformats.org/officeDocument/2006/relationships/image" Target="../media/image5.png"/><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96985" y="567055"/>
            <a:ext cx="2406015" cy="2327910"/>
          </a:xfrm>
          <a:prstGeom prst="rect">
            <a:avLst/>
          </a:prstGeom>
        </p:spPr>
      </p:pic>
      <p:pic>
        <p:nvPicPr>
          <p:cNvPr id="5" name="图片 4"/>
          <p:cNvPicPr>
            <a:picLocks noChangeAspect="1"/>
          </p:cNvPicPr>
          <p:nvPr/>
        </p:nvPicPr>
        <p:blipFill>
          <a:blip r:embed="rId4"/>
          <a:srcRect t="11054"/>
          <a:stretch>
            <a:fillRect/>
          </a:stretch>
        </p:blipFill>
        <p:spPr>
          <a:xfrm>
            <a:off x="0" y="6198870"/>
            <a:ext cx="12192635" cy="659130"/>
          </a:xfrm>
          <a:prstGeom prst="rect">
            <a:avLst/>
          </a:prstGeom>
        </p:spPr>
      </p:pic>
      <p:sp>
        <p:nvSpPr>
          <p:cNvPr id="14339" name="副标题 2"/>
          <p:cNvSpPr>
            <a:spLocks noGrp="1"/>
          </p:cNvSpPr>
          <p:nvPr>
            <p:ph type="subTitle" idx="1"/>
          </p:nvPr>
        </p:nvSpPr>
        <p:spPr>
          <a:xfrm>
            <a:off x="4389588" y="4538345"/>
            <a:ext cx="5040560" cy="1752600"/>
          </a:xfrm>
        </p:spPr>
        <p:txBody>
          <a:bodyPr>
            <a:noAutofit/>
          </a:bodyPr>
          <a:lstStyle/>
          <a:p>
            <a:pPr algn="ctr">
              <a:lnSpc>
                <a:spcPct val="100000"/>
              </a:lnSpc>
            </a:pPr>
            <a:r>
              <a:rPr lang="zh-CN" altLang="en-US" sz="2400" dirty="0">
                <a:solidFill>
                  <a:schemeClr val="tx1"/>
                </a:solidFill>
                <a:latin typeface="Times New Roman" panose="02020603050405020304" charset="0"/>
                <a:ea typeface="黑体" panose="02010609060101010101" charset="-122"/>
                <a:cs typeface="Times New Roman" panose="02020603050405020304" charset="0"/>
                <a:sym typeface="+mn-ea"/>
              </a:rPr>
              <a:t>朝乐门 </a:t>
            </a:r>
            <a:endParaRPr lang="en-US" altLang="zh-CN" sz="2400" dirty="0">
              <a:solidFill>
                <a:schemeClr val="tx1"/>
              </a:solidFill>
              <a:latin typeface="Times New Roman" panose="02020603050405020304" charset="0"/>
              <a:ea typeface="黑体" panose="02010609060101010101" charset="-122"/>
              <a:cs typeface="Times New Roman" panose="02020603050405020304" charset="0"/>
            </a:endParaRPr>
          </a:p>
          <a:p>
            <a:pPr marL="457200" lvl="1" indent="0" algn="ctr">
              <a:lnSpc>
                <a:spcPct val="100000"/>
              </a:lnSpc>
              <a:buNone/>
            </a:pPr>
            <a:r>
              <a:rPr lang="zh-CN" altLang="en-US" sz="2400" dirty="0">
                <a:solidFill>
                  <a:schemeClr val="tx1"/>
                </a:solidFill>
                <a:latin typeface="Times New Roman" panose="02020603050405020304" charset="0"/>
                <a:ea typeface="黑体" panose="02010609060101010101" charset="-122"/>
                <a:cs typeface="Times New Roman" panose="02020603050405020304" charset="0"/>
                <a:sym typeface="+mn-ea"/>
              </a:rPr>
              <a:t>中国人民大学</a:t>
            </a:r>
            <a:endParaRPr lang="en-US" altLang="zh-CN" sz="2400" dirty="0">
              <a:solidFill>
                <a:schemeClr val="tx1"/>
              </a:solidFill>
              <a:latin typeface="Times New Roman" panose="02020603050405020304" charset="0"/>
              <a:ea typeface="黑体" panose="02010609060101010101" charset="-122"/>
              <a:cs typeface="Times New Roman" panose="02020603050405020304" charset="0"/>
            </a:endParaRPr>
          </a:p>
          <a:p>
            <a:pPr marL="457200" lvl="1" indent="0" algn="ctr">
              <a:lnSpc>
                <a:spcPct val="100000"/>
              </a:lnSpc>
              <a:buNone/>
            </a:pPr>
            <a:r>
              <a:rPr lang="en-US" altLang="zh-CN" sz="2400" dirty="0">
                <a:solidFill>
                  <a:schemeClr val="tx1"/>
                </a:solidFill>
                <a:latin typeface="Times New Roman" panose="02020603050405020304" charset="0"/>
                <a:ea typeface="黑体" panose="02010609060101010101" charset="-122"/>
                <a:cs typeface="Times New Roman" panose="02020603050405020304" charset="0"/>
                <a:sym typeface="+mn-ea"/>
              </a:rPr>
              <a:t>chaolemen@ruc.edu.cn</a:t>
            </a:r>
          </a:p>
        </p:txBody>
      </p:sp>
      <p:sp>
        <p:nvSpPr>
          <p:cNvPr id="6" name="标题 1"/>
          <p:cNvSpPr>
            <a:spLocks noGrp="1"/>
          </p:cNvSpPr>
          <p:nvPr/>
        </p:nvSpPr>
        <p:spPr>
          <a:xfrm>
            <a:off x="-392571" y="2440785"/>
            <a:ext cx="10301177" cy="1044885"/>
          </a:xfrm>
          <a:prstGeom prst="rect">
            <a:avLst/>
          </a:prstGeom>
        </p:spPr>
        <p:txBody>
          <a:bodyPr vert="horz" lIns="90000" tIns="46800" rIns="90000" bIns="46800" rtlCol="0" anchor="b" anchorCtr="0">
            <a:noAutofit/>
            <a:scene3d>
              <a:camera prst="orthographicFront"/>
              <a:lightRig rig="threePt" dir="t"/>
            </a:scene3d>
          </a:bodyPr>
          <a:lstStyle>
            <a:lvl1pPr algn="ctr" defTabSz="914400" rtl="0" eaLnBrk="1" fontAlgn="auto" latinLnBrk="0" hangingPunct="1">
              <a:lnSpc>
                <a:spcPct val="100000"/>
              </a:lnSpc>
              <a:spcBef>
                <a:spcPct val="0"/>
              </a:spcBef>
              <a:buNone/>
              <a:defRPr sz="6000" b="0" u="none" strike="noStrike" kern="1200" cap="none" spc="300" normalizeH="0" baseline="0">
                <a:solidFill>
                  <a:schemeClr val="tx1">
                    <a:lumMod val="85000"/>
                    <a:lumOff val="15000"/>
                  </a:schemeClr>
                </a:solidFill>
                <a:uFillTx/>
                <a:latin typeface="+mj-lt"/>
                <a:ea typeface="+mj-ea"/>
                <a:cs typeface="+mj-cs"/>
              </a:defRPr>
            </a:lvl1pPr>
          </a:lstStyle>
          <a:p>
            <a:pPr algn="l" eaLnBrk="0" fontAlgn="base" hangingPunct="0">
              <a:buClrTx/>
              <a:buSzTx/>
              <a:buFontTx/>
            </a:pPr>
            <a:r>
              <a:rPr lang="en-US" altLang="zh-CN" sz="5400" b="1" dirty="0">
                <a:ln/>
                <a:solidFill>
                  <a:srgbClr val="44546A"/>
                </a:solidFill>
                <a:effectLst>
                  <a:reflection blurRad="6350" stA="53000" endA="300" endPos="35500" dir="5400000" sy="-90000" algn="bl" rotWithShape="0"/>
                </a:effectLst>
                <a:latin typeface="宋体" panose="02010600030101010101" pitchFamily="2" charset="-122"/>
                <a:ea typeface="宋体" panose="02010600030101010101" pitchFamily="2" charset="-122"/>
                <a:cs typeface="宋体" panose="02010600030101010101" pitchFamily="2" charset="-122"/>
              </a:rPr>
              <a:t>  </a:t>
            </a:r>
            <a:r>
              <a:rPr lang="zh-CN" altLang="en-US" sz="5400" b="1" kern="0" spc="0" dirty="0">
                <a:ln/>
                <a:solidFill>
                  <a:srgbClr val="44546A"/>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第</a:t>
            </a:r>
            <a:r>
              <a:rPr lang="en-US" altLang="zh-CN" sz="5400" b="1" kern="0" spc="0" dirty="0">
                <a:ln/>
                <a:solidFill>
                  <a:srgbClr val="44546A"/>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3</a:t>
            </a:r>
            <a:r>
              <a:rPr lang="zh-CN" altLang="en-US" sz="5400" b="1" kern="0" spc="0" dirty="0">
                <a:ln/>
                <a:solidFill>
                  <a:srgbClr val="44546A"/>
                </a:solidFill>
                <a:effectLst>
                  <a:reflection blurRad="6350" stA="53000" endA="300" endPos="35500" dir="5400000" sy="-90000" algn="bl" rotWithShape="0"/>
                </a:effectLst>
                <a:latin typeface="华文中宋" panose="02010600040101010101" pitchFamily="2" charset="-122"/>
                <a:ea typeface="华文中宋" panose="02010600040101010101" pitchFamily="2" charset="-122"/>
              </a:rPr>
              <a:t>章 数据故事化的基础理论</a:t>
            </a:r>
          </a:p>
        </p:txBody>
      </p:sp>
      <p:sp>
        <p:nvSpPr>
          <p:cNvPr id="10" name="灯片编号占位符 9">
            <a:extLst>
              <a:ext uri="{FF2B5EF4-FFF2-40B4-BE49-F238E27FC236}">
                <a16:creationId xmlns:a16="http://schemas.microsoft.com/office/drawing/2014/main" id="{D22E7FCE-6F0C-4E14-BC08-5B44B7C420F8}"/>
              </a:ext>
            </a:extLst>
          </p:cNvPr>
          <p:cNvSpPr>
            <a:spLocks noGrp="1"/>
          </p:cNvSpPr>
          <p:nvPr>
            <p:ph type="sldNum" sz="quarter" idx="12"/>
          </p:nvPr>
        </p:nvSpPr>
        <p:spPr/>
        <p:txBody>
          <a:bodyPr/>
          <a:lstStyle/>
          <a:p>
            <a:fld id="{49AE70B2-8BF9-45C0-BB95-33D1B9D3A854}" type="slidenum">
              <a:rPr lang="zh-CN" altLang="en-US" smtClean="0"/>
              <a:t>1</a:t>
            </a:fld>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10</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C152F8FA-5D8C-49E3-BE23-ED812AE8DD40}"/>
              </a:ext>
            </a:extLst>
          </p:cNvPr>
          <p:cNvSpPr txBox="1"/>
          <p:nvPr/>
        </p:nvSpPr>
        <p:spPr>
          <a:xfrm>
            <a:off x="3150760" y="1044743"/>
            <a:ext cx="5890480" cy="599908"/>
          </a:xfrm>
          <a:prstGeom prst="rect">
            <a:avLst/>
          </a:prstGeom>
          <a:noFill/>
        </p:spPr>
        <p:txBody>
          <a:bodyPr wrap="square" rtlCol="0">
            <a:spAutoFit/>
          </a:bodyPr>
          <a:lstStyle/>
          <a:p>
            <a:pPr algn="ctr" fontAlgn="base">
              <a:lnSpc>
                <a:spcPct val="110000"/>
              </a:lnSpc>
              <a:spcBef>
                <a:spcPct val="0"/>
              </a:spcBef>
              <a:spcAft>
                <a:spcPct val="0"/>
              </a:spcAft>
            </a:pPr>
            <a:r>
              <a:rPr lang="en-US" altLang="zh-CN" sz="3200" b="1" kern="0" dirty="0">
                <a:solidFill>
                  <a:srgbClr val="44546A"/>
                </a:solidFill>
                <a:latin typeface="+mn-ea"/>
                <a:cs typeface="+mj-cs"/>
              </a:rPr>
              <a:t>3.2.3</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设定共同情景原则</a:t>
            </a:r>
          </a:p>
        </p:txBody>
      </p:sp>
      <p:sp>
        <p:nvSpPr>
          <p:cNvPr id="2" name="矩形: 圆角 1">
            <a:extLst>
              <a:ext uri="{FF2B5EF4-FFF2-40B4-BE49-F238E27FC236}">
                <a16:creationId xmlns:a16="http://schemas.microsoft.com/office/drawing/2014/main" id="{F881DF86-1496-45EE-8EBD-1D20DB5FA807}"/>
              </a:ext>
            </a:extLst>
          </p:cNvPr>
          <p:cNvSpPr/>
          <p:nvPr/>
        </p:nvSpPr>
        <p:spPr>
          <a:xfrm>
            <a:off x="1474381" y="2011854"/>
            <a:ext cx="9402726" cy="3999402"/>
          </a:xfrm>
          <a:prstGeom prst="roundRect">
            <a:avLst>
              <a:gd name="adj" fmla="val 2856"/>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FB6E8CE-37CD-4060-A907-AAE3A7860CBA}"/>
              </a:ext>
            </a:extLst>
          </p:cNvPr>
          <p:cNvSpPr txBox="1"/>
          <p:nvPr/>
        </p:nvSpPr>
        <p:spPr>
          <a:xfrm>
            <a:off x="1796222" y="2379057"/>
            <a:ext cx="8712968" cy="3264996"/>
          </a:xfrm>
          <a:prstGeom prst="rect">
            <a:avLst/>
          </a:prstGeom>
          <a:noFill/>
        </p:spPr>
        <p:txBody>
          <a:bodyPr wrap="square" rtlCol="0">
            <a:spAutoFit/>
          </a:bodyPr>
          <a:lstStyle/>
          <a:p>
            <a:pPr marL="342900" indent="-342900" fontAlgn="base">
              <a:lnSpc>
                <a:spcPct val="150000"/>
              </a:lnSpc>
              <a:spcBef>
                <a:spcPct val="0"/>
              </a:spcBef>
              <a:spcAft>
                <a:spcPct val="0"/>
              </a:spcAft>
              <a:buFont typeface="Wingdings" panose="05000000000000000000" pitchFamily="2" charset="2"/>
              <a:buChar char="Ø"/>
            </a:pPr>
            <a:r>
              <a:rPr lang="zh-CN" altLang="en-US"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在数据的故事化描述过程中，叙述者尽量与目标受众共享相同或相似的情景，将故事内容与受众的经验和知识相关联起来，进而达到与受众共鸣的目的。</a:t>
            </a:r>
          </a:p>
          <a:p>
            <a:pPr marL="342900" indent="-342900" fontAlgn="base">
              <a:lnSpc>
                <a:spcPct val="150000"/>
              </a:lnSpc>
              <a:spcBef>
                <a:spcPct val="0"/>
              </a:spcBef>
              <a:spcAft>
                <a:spcPct val="0"/>
              </a:spcAft>
              <a:buFont typeface="Wingdings" panose="05000000000000000000" pitchFamily="2" charset="2"/>
              <a:buChar char="Ø"/>
            </a:pPr>
            <a:r>
              <a:rPr lang="zh-CN" altLang="en-US"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 需要注意的是，叙述者应避免因过于追求“共同情景”，而导致“受众在故事中仅仅看到了叙述人，而找不到新信息和知识”。因此，数据故事化描述之前需要“了解目标受众”，只有真正了解目标受众，与受众产生共鸣，才能达到与目标受众共享相同或相似情景的目的。</a:t>
            </a:r>
          </a:p>
        </p:txBody>
      </p:sp>
    </p:spTree>
    <p:extLst>
      <p:ext uri="{BB962C8B-B14F-4D97-AF65-F5344CB8AC3E}">
        <p14:creationId xmlns:p14="http://schemas.microsoft.com/office/powerpoint/2010/main" val="267908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11</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C152F8FA-5D8C-49E3-BE23-ED812AE8DD40}"/>
              </a:ext>
            </a:extLst>
          </p:cNvPr>
          <p:cNvSpPr txBox="1"/>
          <p:nvPr/>
        </p:nvSpPr>
        <p:spPr>
          <a:xfrm>
            <a:off x="3150760" y="1090199"/>
            <a:ext cx="5890480" cy="599908"/>
          </a:xfrm>
          <a:prstGeom prst="rect">
            <a:avLst/>
          </a:prstGeom>
          <a:noFill/>
        </p:spPr>
        <p:txBody>
          <a:bodyPr wrap="square" rtlCol="0">
            <a:spAutoFit/>
          </a:bodyPr>
          <a:lstStyle/>
          <a:p>
            <a:pPr algn="ctr" fontAlgn="base">
              <a:lnSpc>
                <a:spcPct val="110000"/>
              </a:lnSpc>
              <a:spcBef>
                <a:spcPct val="0"/>
              </a:spcBef>
              <a:spcAft>
                <a:spcPct val="0"/>
              </a:spcAft>
            </a:pPr>
            <a:r>
              <a:rPr lang="en-US" altLang="zh-CN" sz="3200" b="1" kern="0" dirty="0">
                <a:solidFill>
                  <a:srgbClr val="44546A"/>
                </a:solidFill>
                <a:latin typeface="+mn-ea"/>
                <a:cs typeface="+mj-cs"/>
              </a:rPr>
              <a:t>3.2.4</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体验式叙述原则</a:t>
            </a:r>
          </a:p>
        </p:txBody>
      </p:sp>
      <p:sp>
        <p:nvSpPr>
          <p:cNvPr id="2" name="矩形: 圆角 1">
            <a:extLst>
              <a:ext uri="{FF2B5EF4-FFF2-40B4-BE49-F238E27FC236}">
                <a16:creationId xmlns:a16="http://schemas.microsoft.com/office/drawing/2014/main" id="{F881DF86-1496-45EE-8EBD-1D20DB5FA807}"/>
              </a:ext>
            </a:extLst>
          </p:cNvPr>
          <p:cNvSpPr/>
          <p:nvPr/>
        </p:nvSpPr>
        <p:spPr>
          <a:xfrm>
            <a:off x="1435395" y="2481221"/>
            <a:ext cx="9562214" cy="2165796"/>
          </a:xfrm>
          <a:prstGeom prst="roundRect">
            <a:avLst>
              <a:gd name="adj" fmla="val 3223"/>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FB6E8CE-37CD-4060-A907-AAE3A7860CBA}"/>
              </a:ext>
            </a:extLst>
          </p:cNvPr>
          <p:cNvSpPr txBox="1"/>
          <p:nvPr/>
        </p:nvSpPr>
        <p:spPr>
          <a:xfrm>
            <a:off x="1860018" y="2826914"/>
            <a:ext cx="8712968" cy="1418337"/>
          </a:xfrm>
          <a:prstGeom prst="rect">
            <a:avLst/>
          </a:prstGeom>
          <a:noFill/>
        </p:spPr>
        <p:txBody>
          <a:bodyPr wrap="square" rtlCol="0">
            <a:spAutoFit/>
          </a:bodyPr>
          <a:lstStyle/>
          <a:p>
            <a:pPr marL="342900" indent="-342900" fontAlgn="base">
              <a:lnSpc>
                <a:spcPct val="150000"/>
              </a:lnSpc>
              <a:spcBef>
                <a:spcPct val="0"/>
              </a:spcBef>
              <a:spcAft>
                <a:spcPct val="0"/>
              </a:spcAft>
              <a:buFont typeface="Wingdings" panose="05000000000000000000" pitchFamily="2" charset="2"/>
              <a:buChar char="Ø"/>
            </a:pPr>
            <a:r>
              <a:rPr lang="zh-CN" altLang="en-US"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数据的故事化过程尽量用第一人称或第二人称表达，确保在故事中嵌入了叙述者自己亲身的经历、知识和思考，设置一些与目标受众不断“交互环节”，避免故事内容“既看不到叙述人，也不涉及到受众”。</a:t>
            </a:r>
          </a:p>
        </p:txBody>
      </p:sp>
    </p:spTree>
    <p:extLst>
      <p:ext uri="{BB962C8B-B14F-4D97-AF65-F5344CB8AC3E}">
        <p14:creationId xmlns:p14="http://schemas.microsoft.com/office/powerpoint/2010/main" val="135337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12</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C152F8FA-5D8C-49E3-BE23-ED812AE8DD40}"/>
              </a:ext>
            </a:extLst>
          </p:cNvPr>
          <p:cNvSpPr txBox="1"/>
          <p:nvPr/>
        </p:nvSpPr>
        <p:spPr>
          <a:xfrm>
            <a:off x="3150760" y="1259018"/>
            <a:ext cx="5890480" cy="599908"/>
          </a:xfrm>
          <a:prstGeom prst="rect">
            <a:avLst/>
          </a:prstGeom>
          <a:noFill/>
        </p:spPr>
        <p:txBody>
          <a:bodyPr wrap="square" rtlCol="0">
            <a:spAutoFit/>
          </a:bodyPr>
          <a:lstStyle/>
          <a:p>
            <a:pPr algn="ctr" fontAlgn="base">
              <a:lnSpc>
                <a:spcPct val="110000"/>
              </a:lnSpc>
              <a:spcBef>
                <a:spcPct val="0"/>
              </a:spcBef>
              <a:spcAft>
                <a:spcPct val="0"/>
              </a:spcAft>
            </a:pPr>
            <a:r>
              <a:rPr lang="en-US" altLang="zh-CN" sz="3200" b="1" kern="0" dirty="0">
                <a:solidFill>
                  <a:srgbClr val="44546A"/>
                </a:solidFill>
                <a:latin typeface="+mn-ea"/>
                <a:cs typeface="+mj-cs"/>
              </a:rPr>
              <a:t>3.2.5 </a:t>
            </a:r>
            <a:r>
              <a:rPr lang="zh-CN" altLang="en-US" sz="3200" b="1" kern="0" dirty="0">
                <a:solidFill>
                  <a:srgbClr val="44546A"/>
                </a:solidFill>
                <a:latin typeface="黑体" panose="02010609060101010101" pitchFamily="49" charset="-122"/>
                <a:ea typeface="黑体" panose="02010609060101010101" pitchFamily="49" charset="-122"/>
                <a:cs typeface="+mj-cs"/>
              </a:rPr>
              <a:t>个性化定制原则</a:t>
            </a:r>
          </a:p>
        </p:txBody>
      </p:sp>
      <p:sp>
        <p:nvSpPr>
          <p:cNvPr id="2" name="矩形: 圆角 1">
            <a:extLst>
              <a:ext uri="{FF2B5EF4-FFF2-40B4-BE49-F238E27FC236}">
                <a16:creationId xmlns:a16="http://schemas.microsoft.com/office/drawing/2014/main" id="{F881DF86-1496-45EE-8EBD-1D20DB5FA807}"/>
              </a:ext>
            </a:extLst>
          </p:cNvPr>
          <p:cNvSpPr/>
          <p:nvPr/>
        </p:nvSpPr>
        <p:spPr>
          <a:xfrm>
            <a:off x="1407041" y="2481221"/>
            <a:ext cx="9562214" cy="2165796"/>
          </a:xfrm>
          <a:prstGeom prst="roundRect">
            <a:avLst>
              <a:gd name="adj" fmla="val 5514"/>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FB6E8CE-37CD-4060-A907-AAE3A7860CBA}"/>
              </a:ext>
            </a:extLst>
          </p:cNvPr>
          <p:cNvSpPr txBox="1"/>
          <p:nvPr/>
        </p:nvSpPr>
        <p:spPr>
          <a:xfrm>
            <a:off x="1860018" y="2826914"/>
            <a:ext cx="8712968" cy="1418337"/>
          </a:xfrm>
          <a:prstGeom prst="rect">
            <a:avLst/>
          </a:prstGeom>
          <a:noFill/>
        </p:spPr>
        <p:txBody>
          <a:bodyPr wrap="square" rtlCol="0">
            <a:spAutoFit/>
          </a:bodyPr>
          <a:lstStyle/>
          <a:p>
            <a:pPr marL="342900" indent="-342900" fontAlgn="base">
              <a:lnSpc>
                <a:spcPct val="150000"/>
              </a:lnSpc>
              <a:spcBef>
                <a:spcPct val="0"/>
              </a:spcBef>
              <a:spcAft>
                <a:spcPct val="0"/>
              </a:spcAft>
              <a:buFont typeface="Wingdings" panose="05000000000000000000" pitchFamily="2" charset="2"/>
              <a:buChar char="Ø"/>
            </a:pPr>
            <a:r>
              <a:rPr lang="zh-CN" altLang="en-US"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故事情景的选择及叙述方式应根据目标受众的知识能力、兴趣爱好、利益焦点来决定，避免由于“一则故事走天下”而导致的目标受众对故事‘不感兴趣’，甚至‘听不懂’的情况出现。</a:t>
            </a:r>
          </a:p>
        </p:txBody>
      </p:sp>
    </p:spTree>
    <p:extLst>
      <p:ext uri="{BB962C8B-B14F-4D97-AF65-F5344CB8AC3E}">
        <p14:creationId xmlns:p14="http://schemas.microsoft.com/office/powerpoint/2010/main" val="391045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13</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C152F8FA-5D8C-49E3-BE23-ED812AE8DD40}"/>
              </a:ext>
            </a:extLst>
          </p:cNvPr>
          <p:cNvSpPr txBox="1"/>
          <p:nvPr/>
        </p:nvSpPr>
        <p:spPr>
          <a:xfrm>
            <a:off x="3150760" y="994712"/>
            <a:ext cx="5890480" cy="599908"/>
          </a:xfrm>
          <a:prstGeom prst="rect">
            <a:avLst/>
          </a:prstGeom>
          <a:noFill/>
        </p:spPr>
        <p:txBody>
          <a:bodyPr wrap="square" rtlCol="0">
            <a:spAutoFit/>
          </a:bodyPr>
          <a:lstStyle/>
          <a:p>
            <a:pPr algn="ctr" fontAlgn="base">
              <a:lnSpc>
                <a:spcPct val="110000"/>
              </a:lnSpc>
              <a:spcBef>
                <a:spcPct val="0"/>
              </a:spcBef>
              <a:spcAft>
                <a:spcPct val="0"/>
              </a:spcAft>
            </a:pPr>
            <a:r>
              <a:rPr lang="en-US" altLang="zh-CN" sz="3200" b="1" kern="0" dirty="0">
                <a:solidFill>
                  <a:srgbClr val="44546A"/>
                </a:solidFill>
                <a:latin typeface="+mn-ea"/>
                <a:cs typeface="+mj-cs"/>
              </a:rPr>
              <a:t>3.2.6 </a:t>
            </a:r>
            <a:r>
              <a:rPr lang="zh-CN" altLang="en-US" sz="3200" b="1" kern="0" dirty="0">
                <a:solidFill>
                  <a:srgbClr val="44546A"/>
                </a:solidFill>
                <a:latin typeface="黑体" panose="02010609060101010101" pitchFamily="49" charset="-122"/>
                <a:ea typeface="黑体" panose="02010609060101010101" pitchFamily="49" charset="-122"/>
                <a:cs typeface="+mj-cs"/>
              </a:rPr>
              <a:t>有效性利用原则</a:t>
            </a:r>
          </a:p>
        </p:txBody>
      </p:sp>
      <p:sp>
        <p:nvSpPr>
          <p:cNvPr id="2" name="矩形: 圆角 1">
            <a:extLst>
              <a:ext uri="{FF2B5EF4-FFF2-40B4-BE49-F238E27FC236}">
                <a16:creationId xmlns:a16="http://schemas.microsoft.com/office/drawing/2014/main" id="{F881DF86-1496-45EE-8EBD-1D20DB5FA807}"/>
              </a:ext>
            </a:extLst>
          </p:cNvPr>
          <p:cNvSpPr/>
          <p:nvPr/>
        </p:nvSpPr>
        <p:spPr>
          <a:xfrm>
            <a:off x="1314893" y="2114845"/>
            <a:ext cx="9562214" cy="3387951"/>
          </a:xfrm>
          <a:prstGeom prst="roundRect">
            <a:avLst>
              <a:gd name="adj" fmla="val 5514"/>
            </a:avLst>
          </a:prstGeom>
          <a:solidFill>
            <a:schemeClr val="accent1">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16" name="文本框 15">
            <a:extLst>
              <a:ext uri="{FF2B5EF4-FFF2-40B4-BE49-F238E27FC236}">
                <a16:creationId xmlns:a16="http://schemas.microsoft.com/office/drawing/2014/main" id="{9FB6E8CE-37CD-4060-A907-AAE3A7860CBA}"/>
              </a:ext>
            </a:extLst>
          </p:cNvPr>
          <p:cNvSpPr txBox="1"/>
          <p:nvPr/>
        </p:nvSpPr>
        <p:spPr>
          <a:xfrm>
            <a:off x="1739516" y="2460539"/>
            <a:ext cx="8712968" cy="2803332"/>
          </a:xfrm>
          <a:prstGeom prst="rect">
            <a:avLst/>
          </a:prstGeom>
          <a:noFill/>
        </p:spPr>
        <p:txBody>
          <a:bodyPr wrap="square" rtlCol="0">
            <a:spAutoFit/>
          </a:bodyPr>
          <a:lstStyle/>
          <a:p>
            <a:pPr marL="342900" indent="-342900" fontAlgn="base">
              <a:lnSpc>
                <a:spcPct val="150000"/>
              </a:lnSpc>
              <a:spcBef>
                <a:spcPct val="0"/>
              </a:spcBef>
              <a:spcAft>
                <a:spcPct val="0"/>
              </a:spcAft>
              <a:buFont typeface="Wingdings" panose="05000000000000000000" pitchFamily="2" charset="2"/>
              <a:buChar char="Ø"/>
            </a:pPr>
            <a:r>
              <a:rPr lang="zh-CN" altLang="en-US" sz="2000" kern="0" dirty="0">
                <a:latin typeface="Georgia" panose="02040502050405020303" pitchFamily="18" charset="0"/>
                <a:ea typeface="宋体" panose="02010600030101010101" pitchFamily="2" charset="-122"/>
                <a:cs typeface="宋体" panose="02010600030101010101" pitchFamily="2" charset="-122"/>
              </a:rPr>
              <a:t>有时，故事化描述并不一定为最有效的数据表达方式。</a:t>
            </a:r>
          </a:p>
          <a:p>
            <a:pPr marL="342900" indent="-342900" fontAlgn="base">
              <a:lnSpc>
                <a:spcPct val="150000"/>
              </a:lnSpc>
              <a:spcBef>
                <a:spcPct val="0"/>
              </a:spcBef>
              <a:spcAft>
                <a:spcPct val="0"/>
              </a:spcAft>
              <a:buFont typeface="Wingdings" panose="05000000000000000000" pitchFamily="2" charset="2"/>
              <a:buChar char="Ø"/>
            </a:pPr>
            <a:r>
              <a:rPr lang="zh-CN" altLang="en-US" sz="2000" kern="0" dirty="0">
                <a:latin typeface="Georgia" panose="02040502050405020303" pitchFamily="18" charset="0"/>
                <a:ea typeface="宋体" panose="02010600030101010101" pitchFamily="2" charset="-122"/>
                <a:cs typeface="宋体" panose="02010600030101010101" pitchFamily="2" charset="-122"/>
              </a:rPr>
              <a:t>在故事化描述之前，数据科学家需要进行不同数据表达（如可视化表达、故事化描述等）的预期效果进行对比分析，在原始数据和目标受众已确定条件下，应论证故事化描述方法的适用性和有效性。有必要时，应综合运用数据的可视化表达与故事化描述方法等不同方法，达到数据故事化表达的最终目的。</a:t>
            </a:r>
          </a:p>
        </p:txBody>
      </p:sp>
    </p:spTree>
    <p:extLst>
      <p:ext uri="{BB962C8B-B14F-4D97-AF65-F5344CB8AC3E}">
        <p14:creationId xmlns:p14="http://schemas.microsoft.com/office/powerpoint/2010/main" val="214203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14</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C152F8FA-5D8C-49E3-BE23-ED812AE8DD40}"/>
              </a:ext>
            </a:extLst>
          </p:cNvPr>
          <p:cNvSpPr txBox="1"/>
          <p:nvPr/>
        </p:nvSpPr>
        <p:spPr>
          <a:xfrm>
            <a:off x="3150760" y="817525"/>
            <a:ext cx="5890480" cy="599908"/>
          </a:xfrm>
          <a:prstGeom prst="rect">
            <a:avLst/>
          </a:prstGeom>
          <a:noFill/>
        </p:spPr>
        <p:txBody>
          <a:bodyPr wrap="square" rtlCol="0">
            <a:spAutoFit/>
          </a:bodyPr>
          <a:lstStyle/>
          <a:p>
            <a:pPr algn="ctr" fontAlgn="base">
              <a:lnSpc>
                <a:spcPct val="110000"/>
              </a:lnSpc>
              <a:spcBef>
                <a:spcPct val="0"/>
              </a:spcBef>
              <a:spcAft>
                <a:spcPct val="0"/>
              </a:spcAft>
            </a:pPr>
            <a:r>
              <a:rPr lang="en-US" altLang="zh-CN" sz="3200" b="1" kern="0" dirty="0">
                <a:solidFill>
                  <a:srgbClr val="44546A"/>
                </a:solidFill>
                <a:latin typeface="+mn-ea"/>
                <a:cs typeface="+mj-cs"/>
              </a:rPr>
              <a:t>3.2.7</a:t>
            </a:r>
            <a:r>
              <a:rPr lang="en-US" altLang="zh-CN" sz="3200" b="1" kern="0" dirty="0">
                <a:solidFill>
                  <a:srgbClr val="44546A"/>
                </a:solidFill>
                <a:latin typeface="黑体" panose="02010609060101010101" pitchFamily="49" charset="-122"/>
                <a:ea typeface="黑体" panose="02010609060101010101" pitchFamily="49" charset="-122"/>
                <a:cs typeface="+mj-cs"/>
              </a:rPr>
              <a:t> 3C</a:t>
            </a:r>
            <a:r>
              <a:rPr lang="zh-CN" altLang="en-US" sz="3200" b="1" kern="0" dirty="0">
                <a:solidFill>
                  <a:srgbClr val="44546A"/>
                </a:solidFill>
                <a:latin typeface="黑体" panose="02010609060101010101" pitchFamily="49" charset="-122"/>
                <a:ea typeface="黑体" panose="02010609060101010101" pitchFamily="49" charset="-122"/>
                <a:cs typeface="+mj-cs"/>
              </a:rPr>
              <a:t>原则</a:t>
            </a:r>
          </a:p>
        </p:txBody>
      </p:sp>
      <p:sp>
        <p:nvSpPr>
          <p:cNvPr id="2" name="矩形: 圆角 1">
            <a:extLst>
              <a:ext uri="{FF2B5EF4-FFF2-40B4-BE49-F238E27FC236}">
                <a16:creationId xmlns:a16="http://schemas.microsoft.com/office/drawing/2014/main" id="{F881DF86-1496-45EE-8EBD-1D20DB5FA807}"/>
              </a:ext>
            </a:extLst>
          </p:cNvPr>
          <p:cNvSpPr/>
          <p:nvPr/>
        </p:nvSpPr>
        <p:spPr>
          <a:xfrm>
            <a:off x="1113421" y="2119423"/>
            <a:ext cx="3855528" cy="3799367"/>
          </a:xfrm>
          <a:prstGeom prst="roundRect">
            <a:avLst>
              <a:gd name="adj" fmla="val 2156"/>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9FB6E8CE-37CD-4060-A907-AAE3A7860CBA}"/>
              </a:ext>
            </a:extLst>
          </p:cNvPr>
          <p:cNvSpPr txBox="1"/>
          <p:nvPr/>
        </p:nvSpPr>
        <p:spPr>
          <a:xfrm>
            <a:off x="1419381" y="2363069"/>
            <a:ext cx="3243608" cy="3264996"/>
          </a:xfrm>
          <a:prstGeom prst="rect">
            <a:avLst/>
          </a:prstGeom>
          <a:noFill/>
        </p:spPr>
        <p:txBody>
          <a:bodyPr wrap="square" rtlCol="0">
            <a:spAutoFit/>
          </a:bodyPr>
          <a:lstStyle/>
          <a:p>
            <a:pPr fontAlgn="base">
              <a:lnSpc>
                <a:spcPct val="150000"/>
              </a:lnSpc>
              <a:spcBef>
                <a:spcPct val="0"/>
              </a:spcBef>
              <a:spcAft>
                <a:spcPct val="0"/>
              </a:spcAft>
            </a:pPr>
            <a:r>
              <a:rPr lang="zh-CN" altLang="en-US" sz="2000" kern="0" dirty="0">
                <a:latin typeface="Georgia" panose="02040502050405020303" pitchFamily="18" charset="0"/>
                <a:ea typeface="宋体" panose="02010600030101010101" pitchFamily="2" charset="-122"/>
                <a:cs typeface="宋体" panose="02010600030101010101" pitchFamily="2" charset="-122"/>
              </a:rPr>
              <a:t>数据故事的创作者和叙述者应将</a:t>
            </a:r>
            <a:r>
              <a:rPr lang="en-US" altLang="zh-CN" sz="2000" kern="0" dirty="0">
                <a:latin typeface="Times New Roman" panose="02020603050405020304" pitchFamily="18" charset="0"/>
                <a:ea typeface="宋体" panose="02010600030101010101" pitchFamily="2" charset="-122"/>
                <a:cs typeface="Times New Roman" panose="02020603050405020304" pitchFamily="18" charset="0"/>
              </a:rPr>
              <a:t>3C</a:t>
            </a:r>
            <a:r>
              <a:rPr lang="zh-CN" altLang="en-US" sz="2000" kern="0" dirty="0">
                <a:latin typeface="Georgia" panose="02040502050405020303" pitchFamily="18" charset="0"/>
                <a:ea typeface="宋体" panose="02010600030101010101" pitchFamily="2" charset="-122"/>
                <a:cs typeface="宋体" panose="02010600030101010101" pitchFamily="2" charset="-122"/>
              </a:rPr>
              <a:t>原则（创造性地设计、好奇性地提出问题、批判性地思考）融入数据的故事化描述工作中，实现数据故事化描述的增值，避免数据故事化的枯燥乏味。</a:t>
            </a:r>
          </a:p>
        </p:txBody>
      </p:sp>
      <p:pic>
        <p:nvPicPr>
          <p:cNvPr id="14" name="图片 13">
            <a:extLst>
              <a:ext uri="{FF2B5EF4-FFF2-40B4-BE49-F238E27FC236}">
                <a16:creationId xmlns:a16="http://schemas.microsoft.com/office/drawing/2014/main" id="{65BAE740-022A-4367-AB3C-1D1804973238}"/>
              </a:ext>
            </a:extLst>
          </p:cNvPr>
          <p:cNvPicPr>
            <a:picLocks noChangeAspect="1"/>
          </p:cNvPicPr>
          <p:nvPr/>
        </p:nvPicPr>
        <p:blipFill>
          <a:blip r:embed="rId5"/>
          <a:stretch>
            <a:fillRect/>
          </a:stretch>
        </p:blipFill>
        <p:spPr>
          <a:xfrm>
            <a:off x="6923872" y="2018454"/>
            <a:ext cx="3775151" cy="3235844"/>
          </a:xfrm>
          <a:prstGeom prst="rect">
            <a:avLst/>
          </a:prstGeom>
        </p:spPr>
      </p:pic>
      <p:sp>
        <p:nvSpPr>
          <p:cNvPr id="17" name="文本框 16">
            <a:extLst>
              <a:ext uri="{FF2B5EF4-FFF2-40B4-BE49-F238E27FC236}">
                <a16:creationId xmlns:a16="http://schemas.microsoft.com/office/drawing/2014/main" id="{BBC2C051-9ACD-404B-95A9-724847AC016D}"/>
              </a:ext>
            </a:extLst>
          </p:cNvPr>
          <p:cNvSpPr txBox="1"/>
          <p:nvPr/>
        </p:nvSpPr>
        <p:spPr>
          <a:xfrm>
            <a:off x="5755540" y="5367163"/>
            <a:ext cx="6111814" cy="346120"/>
          </a:xfrm>
          <a:prstGeom prst="rect">
            <a:avLst/>
          </a:prstGeom>
          <a:noFill/>
        </p:spPr>
        <p:txBody>
          <a:bodyPr wrap="square">
            <a:spAutoFit/>
          </a:bodyPr>
          <a:lstStyle/>
          <a:p>
            <a:pPr indent="266700" algn="ctr" fontAlgn="base">
              <a:lnSpc>
                <a:spcPct val="110000"/>
              </a:lnSpc>
            </a:pP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3-5 </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数据故事化的</a:t>
            </a:r>
            <a:r>
              <a:rPr lang="en-US" altLang="zh-CN" sz="1600" kern="0" dirty="0">
                <a:effectLst/>
                <a:latin typeface="Times New Roman" panose="02020603050405020304" pitchFamily="18" charset="0"/>
                <a:ea typeface="等线" panose="02010600030101010101" pitchFamily="2" charset="-122"/>
                <a:cs typeface="Times New Roman" panose="02020603050405020304" pitchFamily="18" charset="0"/>
              </a:rPr>
              <a:t>3C</a:t>
            </a:r>
            <a:r>
              <a:rPr lang="zh-CN" altLang="zh-CN" sz="1600" kern="0" dirty="0">
                <a:effectLst/>
                <a:latin typeface="Times New Roman" panose="02020603050405020304" pitchFamily="18" charset="0"/>
                <a:ea typeface="宋体" panose="02010600030101010101" pitchFamily="2" charset="-122"/>
                <a:cs typeface="Times New Roman" panose="02020603050405020304" pitchFamily="18" charset="0"/>
              </a:rPr>
              <a:t>原则</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8" name="直接连接符 17">
            <a:extLst>
              <a:ext uri="{FF2B5EF4-FFF2-40B4-BE49-F238E27FC236}">
                <a16:creationId xmlns:a16="http://schemas.microsoft.com/office/drawing/2014/main" id="{5136DAF9-364F-4F0A-A203-B0A55CD41A0F}"/>
              </a:ext>
            </a:extLst>
          </p:cNvPr>
          <p:cNvCxnSpPr>
            <a:cxnSpLocks/>
          </p:cNvCxnSpPr>
          <p:nvPr/>
        </p:nvCxnSpPr>
        <p:spPr>
          <a:xfrm>
            <a:off x="6096000" y="1772093"/>
            <a:ext cx="0" cy="4265109"/>
          </a:xfrm>
          <a:prstGeom prst="line">
            <a:avLst/>
          </a:prstGeom>
          <a:noFill/>
          <a:ln w="6350" cap="rnd" cmpd="sng" algn="ctr">
            <a:solidFill>
              <a:schemeClr val="bg2">
                <a:lumMod val="50000"/>
              </a:schemeClr>
            </a:solidFill>
            <a:prstDash val="solid"/>
          </a:ln>
          <a:effectLst/>
        </p:spPr>
      </p:cxnSp>
    </p:spTree>
    <p:extLst>
      <p:ext uri="{BB962C8B-B14F-4D97-AF65-F5344CB8AC3E}">
        <p14:creationId xmlns:p14="http://schemas.microsoft.com/office/powerpoint/2010/main" val="183987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96985" y="567055"/>
            <a:ext cx="2406015" cy="2327910"/>
          </a:xfrm>
          <a:prstGeom prst="rect">
            <a:avLst/>
          </a:prstGeom>
        </p:spPr>
      </p:pic>
      <p:pic>
        <p:nvPicPr>
          <p:cNvPr id="5" name="图片 4"/>
          <p:cNvPicPr>
            <a:picLocks noChangeAspect="1"/>
          </p:cNvPicPr>
          <p:nvPr/>
        </p:nvPicPr>
        <p:blipFill>
          <a:blip r:embed="rId4"/>
          <a:srcRect t="11054"/>
          <a:stretch>
            <a:fillRect/>
          </a:stretch>
        </p:blipFill>
        <p:spPr>
          <a:xfrm>
            <a:off x="0" y="6198870"/>
            <a:ext cx="12192635" cy="659130"/>
          </a:xfrm>
          <a:prstGeom prst="rect">
            <a:avLst/>
          </a:prstGeom>
        </p:spPr>
      </p:pic>
      <p:sp>
        <p:nvSpPr>
          <p:cNvPr id="10" name="灯片编号占位符 9">
            <a:extLst>
              <a:ext uri="{FF2B5EF4-FFF2-40B4-BE49-F238E27FC236}">
                <a16:creationId xmlns:a16="http://schemas.microsoft.com/office/drawing/2014/main" id="{D22E7FCE-6F0C-4E14-BC08-5B44B7C420F8}"/>
              </a:ext>
            </a:extLst>
          </p:cNvPr>
          <p:cNvSpPr>
            <a:spLocks noGrp="1"/>
          </p:cNvSpPr>
          <p:nvPr>
            <p:ph type="sldNum" sz="quarter" idx="12"/>
          </p:nvPr>
        </p:nvSpPr>
        <p:spPr/>
        <p:txBody>
          <a:bodyPr/>
          <a:lstStyle/>
          <a:p>
            <a:fld id="{49AE70B2-8BF9-45C0-BB95-33D1B9D3A854}" type="slidenum">
              <a:rPr lang="zh-CN" altLang="en-US" smtClean="0"/>
              <a:t>15</a:t>
            </a:fld>
            <a:endParaRPr lang="zh-CN" altLang="en-US" dirty="0"/>
          </a:p>
        </p:txBody>
      </p:sp>
      <p:sp>
        <p:nvSpPr>
          <p:cNvPr id="12" name="标题 5">
            <a:extLst>
              <a:ext uri="{FF2B5EF4-FFF2-40B4-BE49-F238E27FC236}">
                <a16:creationId xmlns:a16="http://schemas.microsoft.com/office/drawing/2014/main" id="{6B896230-AA82-4CC8-8D18-B14D6F5D958F}"/>
              </a:ext>
            </a:extLst>
          </p:cNvPr>
          <p:cNvSpPr txBox="1">
            <a:spLocks/>
          </p:cNvSpPr>
          <p:nvPr/>
        </p:nvSpPr>
        <p:spPr bwMode="auto">
          <a:xfrm>
            <a:off x="744279" y="2286000"/>
            <a:ext cx="6693768"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kern="0" dirty="0">
                <a:ln/>
                <a:solidFill>
                  <a:srgbClr val="44546A"/>
                </a:solidFill>
                <a:effectLst>
                  <a:reflection blurRad="6350" stA="53000" endA="300" endPos="35500" dir="5400000" sy="-90000" algn="bl" rotWithShape="0"/>
                </a:effectLst>
              </a:rPr>
              <a:t>3.3 </a:t>
            </a:r>
            <a:r>
              <a:rPr lang="zh-CN" altLang="en-US" sz="4800" kern="0" dirty="0">
                <a:ln/>
                <a:solidFill>
                  <a:srgbClr val="44546A"/>
                </a:solidFill>
                <a:effectLst>
                  <a:reflection blurRad="6350" stA="53000" endA="300" endPos="35500" dir="5400000" sy="-90000" algn="bl" rotWithShape="0"/>
                </a:effectLst>
              </a:rPr>
              <a:t>数据故事化的流程</a:t>
            </a:r>
          </a:p>
        </p:txBody>
      </p:sp>
      <p:sp>
        <p:nvSpPr>
          <p:cNvPr id="9" name="副标题 6">
            <a:extLst>
              <a:ext uri="{FF2B5EF4-FFF2-40B4-BE49-F238E27FC236}">
                <a16:creationId xmlns:a16="http://schemas.microsoft.com/office/drawing/2014/main" id="{83A4BA86-EB74-4A4D-AADE-05222DBDF1DA}"/>
              </a:ext>
            </a:extLst>
          </p:cNvPr>
          <p:cNvSpPr txBox="1">
            <a:spLocks/>
          </p:cNvSpPr>
          <p:nvPr/>
        </p:nvSpPr>
        <p:spPr bwMode="auto">
          <a:xfrm>
            <a:off x="3935760" y="4077072"/>
            <a:ext cx="4320480" cy="1752600"/>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rPr>
              <a:t>▲3.2</a:t>
            </a:r>
            <a:r>
              <a:rPr kumimoji="0" lang="zh-CN" altLang="en-US" sz="2000" b="0" i="0" u="none" strike="noStrike" kern="0" cap="none" spc="0" normalizeH="0" baseline="0" noProof="0">
                <a:ln>
                  <a:noFill/>
                </a:ln>
                <a:solidFill>
                  <a:sysClr val="window" lastClr="FFFFFF">
                    <a:lumMod val="50000"/>
                  </a:sysClr>
                </a:solidFill>
                <a:effectLst/>
                <a:uLnTx/>
                <a:uFillTx/>
                <a:latin typeface="Arial"/>
                <a:ea typeface="宋体"/>
                <a:cs typeface="+mn-cs"/>
              </a:rPr>
              <a:t>数据故事化的原则</a:t>
            </a:r>
            <a:endPar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endPar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Text" lastClr="000000"/>
                </a:solidFill>
                <a:effectLst/>
                <a:uLnTx/>
                <a:uFillTx/>
                <a:latin typeface="Arial"/>
                <a:ea typeface="宋体"/>
                <a:cs typeface="+mn-cs"/>
              </a:rPr>
              <a:t>▼3.4</a:t>
            </a:r>
            <a:r>
              <a:rPr kumimoji="0" lang="zh-CN" altLang="en-US" sz="2000" b="0" i="0" u="none" strike="noStrike" kern="0" cap="none" spc="0" normalizeH="0" baseline="0" noProof="0">
                <a:ln>
                  <a:noFill/>
                </a:ln>
                <a:solidFill>
                  <a:sysClr val="windowText" lastClr="000000"/>
                </a:solidFill>
                <a:effectLst/>
                <a:uLnTx/>
                <a:uFillTx/>
                <a:latin typeface="Arial"/>
                <a:ea typeface="宋体"/>
                <a:cs typeface="+mn-cs"/>
              </a:rPr>
              <a:t>数据故事化的模型</a:t>
            </a:r>
            <a:endParaRPr kumimoji="0" lang="zh-CN" altLang="en-US" sz="2000" b="0" i="0" u="none" strike="noStrike" kern="0" cap="none" spc="0" normalizeH="0" baseline="0" noProof="0" dirty="0">
              <a:ln>
                <a:noFill/>
              </a:ln>
              <a:solidFill>
                <a:sysClr val="windowText" lastClr="000000"/>
              </a:solidFill>
              <a:effectLst/>
              <a:uLnTx/>
              <a:uFillTx/>
              <a:latin typeface="Arial"/>
              <a:ea typeface="宋体"/>
              <a:cs typeface="+mn-cs"/>
            </a:endParaRPr>
          </a:p>
        </p:txBody>
      </p:sp>
    </p:spTree>
    <p:custDataLst>
      <p:tags r:id="rId1"/>
    </p:custDataLst>
    <p:extLst>
      <p:ext uri="{BB962C8B-B14F-4D97-AF65-F5344CB8AC3E}">
        <p14:creationId xmlns:p14="http://schemas.microsoft.com/office/powerpoint/2010/main" val="1206358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16</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6" name="标题 1">
            <a:extLst>
              <a:ext uri="{FF2B5EF4-FFF2-40B4-BE49-F238E27FC236}">
                <a16:creationId xmlns:a16="http://schemas.microsoft.com/office/drawing/2014/main" id="{FA9A7BEC-5757-46E9-BEB2-FCA4448B31F3}"/>
              </a:ext>
            </a:extLst>
          </p:cNvPr>
          <p:cNvSpPr txBox="1">
            <a:spLocks/>
          </p:cNvSpPr>
          <p:nvPr/>
        </p:nvSpPr>
        <p:spPr bwMode="auto">
          <a:xfrm>
            <a:off x="695400" y="549275"/>
            <a:ext cx="9720263" cy="820738"/>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通常，数据故事化的基本流程包括</a:t>
            </a:r>
            <a:r>
              <a:rPr kumimoji="0" lang="zh-CN" altLang="zh-CN" sz="1800" b="1" i="0" u="none" strike="noStrike" kern="1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理解数据、明确目的、了解受众、识别关键数据、数据故事的建模</a:t>
            </a:r>
            <a:r>
              <a:rPr kumimoji="0" lang="zh-CN"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以及</a:t>
            </a:r>
            <a:r>
              <a:rPr kumimoji="0" lang="zh-CN" altLang="zh-CN" sz="1800" b="1" i="0" u="none" strike="noStrike" kern="1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叙述与互动</a:t>
            </a:r>
            <a:r>
              <a:rPr kumimoji="0" lang="zh-CN"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等关键活动，如图</a:t>
            </a:r>
            <a:r>
              <a:rPr kumimoji="0" lang="en-US"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等线" panose="02010600030101010101" pitchFamily="2" charset="-122"/>
                <a:cs typeface="Times New Roman" panose="02020603050405020304" pitchFamily="18" charset="0"/>
              </a:rPr>
              <a:t>3-6</a:t>
            </a:r>
            <a:r>
              <a:rPr kumimoji="0" lang="zh-CN"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所示</a:t>
            </a:r>
            <a:r>
              <a:rPr kumimoji="0" lang="zh-CN" altLang="en-US"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600" b="0" i="0" u="none" strike="noStrike" kern="0" cap="none" spc="0" normalizeH="0" baseline="0" noProof="0" dirty="0">
              <a:ln>
                <a:noFill/>
              </a:ln>
              <a:solidFill>
                <a:schemeClr val="tx1"/>
              </a:solidFill>
              <a:effectLst/>
              <a:uLnTx/>
              <a:uFillTx/>
              <a:latin typeface="Times New Roman" panose="02020603050405020304" pitchFamily="18" charset="0"/>
              <a:ea typeface="宋体"/>
              <a:cs typeface="Times New Roman" panose="02020603050405020304" pitchFamily="18" charset="0"/>
            </a:endParaRPr>
          </a:p>
        </p:txBody>
      </p:sp>
      <p:pic>
        <p:nvPicPr>
          <p:cNvPr id="17" name="内容占位符 3">
            <a:extLst>
              <a:ext uri="{FF2B5EF4-FFF2-40B4-BE49-F238E27FC236}">
                <a16:creationId xmlns:a16="http://schemas.microsoft.com/office/drawing/2014/main" id="{98523887-F575-43A5-8B54-78D9CD8B3363}"/>
              </a:ext>
            </a:extLst>
          </p:cNvPr>
          <p:cNvPicPr>
            <a:picLocks noChangeAspect="1"/>
          </p:cNvPicPr>
          <p:nvPr/>
        </p:nvPicPr>
        <p:blipFill>
          <a:blip r:embed="rId5"/>
          <a:stretch>
            <a:fillRect/>
          </a:stretch>
        </p:blipFill>
        <p:spPr bwMode="auto">
          <a:xfrm>
            <a:off x="2567608" y="1718785"/>
            <a:ext cx="7056784" cy="4184417"/>
          </a:xfrm>
          <a:prstGeom prst="rect">
            <a:avLst/>
          </a:prstGeom>
          <a:noFill/>
          <a:ln w="9525">
            <a:noFill/>
            <a:miter lim="800000"/>
          </a:ln>
        </p:spPr>
      </p:pic>
      <p:sp>
        <p:nvSpPr>
          <p:cNvPr id="18" name="文本框 17">
            <a:extLst>
              <a:ext uri="{FF2B5EF4-FFF2-40B4-BE49-F238E27FC236}">
                <a16:creationId xmlns:a16="http://schemas.microsoft.com/office/drawing/2014/main" id="{FBF35968-6338-499C-BE90-13F4ACC68A47}"/>
              </a:ext>
            </a:extLst>
          </p:cNvPr>
          <p:cNvSpPr txBox="1"/>
          <p:nvPr/>
        </p:nvSpPr>
        <p:spPr>
          <a:xfrm>
            <a:off x="3544149" y="6051059"/>
            <a:ext cx="5103702" cy="372153"/>
          </a:xfrm>
          <a:prstGeom prst="rect">
            <a:avLst/>
          </a:prstGeom>
          <a:noFill/>
        </p:spPr>
        <p:txBody>
          <a:bodyPr wrap="square">
            <a:spAutoFit/>
          </a:bodyPr>
          <a:lstStyle/>
          <a:p>
            <a:pPr indent="127000" algn="ctr" fontAlgn="base">
              <a:lnSpc>
                <a:spcPct val="110000"/>
              </a:lnSpc>
              <a:spcBef>
                <a:spcPct val="0"/>
              </a:spcBef>
              <a:spcAft>
                <a:spcPct val="0"/>
              </a:spcAft>
            </a:pP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3-6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数据故事化的基本流程</a:t>
            </a:r>
          </a:p>
        </p:txBody>
      </p:sp>
    </p:spTree>
    <p:extLst>
      <p:ext uri="{BB962C8B-B14F-4D97-AF65-F5344CB8AC3E}">
        <p14:creationId xmlns:p14="http://schemas.microsoft.com/office/powerpoint/2010/main" val="342917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17</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21" name="文本框 20">
            <a:extLst>
              <a:ext uri="{FF2B5EF4-FFF2-40B4-BE49-F238E27FC236}">
                <a16:creationId xmlns:a16="http://schemas.microsoft.com/office/drawing/2014/main" id="{ABB7E56B-8FC4-4FCA-A7FF-4D32EE8FBE69}"/>
              </a:ext>
            </a:extLst>
          </p:cNvPr>
          <p:cNvSpPr txBox="1"/>
          <p:nvPr/>
        </p:nvSpPr>
        <p:spPr>
          <a:xfrm>
            <a:off x="4460157" y="604778"/>
            <a:ext cx="2902778"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3.3.1 </a:t>
            </a:r>
            <a:r>
              <a:rPr lang="zh-CN" altLang="zh-CN" sz="3200" b="1" kern="0" dirty="0">
                <a:solidFill>
                  <a:srgbClr val="44546A"/>
                </a:solidFill>
                <a:latin typeface="黑体" panose="02010609060101010101" pitchFamily="49" charset="-122"/>
                <a:ea typeface="黑体" panose="02010609060101010101" pitchFamily="49" charset="-122"/>
                <a:cs typeface="+mj-cs"/>
              </a:rPr>
              <a:t>数据理解</a:t>
            </a:r>
            <a:endParaRPr lang="zh-CN" altLang="en-US" sz="3200" b="1" kern="0" dirty="0">
              <a:solidFill>
                <a:srgbClr val="44546A"/>
              </a:solidFill>
              <a:latin typeface="黑体" panose="02010609060101010101" pitchFamily="49" charset="-122"/>
              <a:ea typeface="黑体" panose="02010609060101010101" pitchFamily="49" charset="-122"/>
              <a:cs typeface="+mj-cs"/>
            </a:endParaRPr>
          </a:p>
        </p:txBody>
      </p:sp>
      <p:sp>
        <p:nvSpPr>
          <p:cNvPr id="22" name="文本框 21">
            <a:extLst>
              <a:ext uri="{FF2B5EF4-FFF2-40B4-BE49-F238E27FC236}">
                <a16:creationId xmlns:a16="http://schemas.microsoft.com/office/drawing/2014/main" id="{D2DE8114-9F40-41BC-AAE4-FBECFC7942FF}"/>
              </a:ext>
            </a:extLst>
          </p:cNvPr>
          <p:cNvSpPr txBox="1"/>
          <p:nvPr/>
        </p:nvSpPr>
        <p:spPr>
          <a:xfrm>
            <a:off x="2043610" y="1639903"/>
            <a:ext cx="7735871" cy="689869"/>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描述性分析、预测性分析、诊断性分析、规范性分析</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r>
              <a:rPr lang="zh-CN" altLang="zh-CN" kern="100" dirty="0">
                <a:latin typeface="宋体" panose="02010600030101010101" pitchFamily="2" charset="-122"/>
                <a:ea typeface="宋体" panose="02010600030101010101" pitchFamily="2" charset="-122"/>
                <a:cs typeface="Times New Roman" panose="02020603050405020304" pitchFamily="18" charset="0"/>
              </a:rPr>
              <a:t>探索性数据分析</a:t>
            </a:r>
          </a:p>
          <a:p>
            <a:pPr indent="267970" algn="ctr" fontAlgn="base">
              <a:lnSpc>
                <a:spcPct val="110000"/>
              </a:lnSpc>
              <a:spcBef>
                <a:spcPct val="0"/>
              </a:spcBef>
              <a:spcAft>
                <a:spcPct val="0"/>
              </a:spcAft>
            </a:pPr>
            <a:r>
              <a:rPr lang="zh-CN" altLang="zh-CN" b="1" kern="100" dirty="0">
                <a:latin typeface="华文仿宋" panose="02010600040101010101" pitchFamily="2" charset="-122"/>
                <a:ea typeface="华文仿宋" panose="02010600040101010101" pitchFamily="2" charset="-122"/>
                <a:cs typeface="Times New Roman" panose="02020603050405020304" pitchFamily="18" charset="0"/>
              </a:rPr>
              <a:t>探索性数据分析</a:t>
            </a:r>
            <a:r>
              <a:rPr lang="zh-CN" altLang="zh-CN" kern="100" dirty="0">
                <a:latin typeface="华文仿宋" panose="02010600040101010101" pitchFamily="2" charset="-122"/>
                <a:ea typeface="华文仿宋" panose="02010600040101010101" pitchFamily="2" charset="-122"/>
                <a:cs typeface="Times New Roman" panose="02020603050405020304" pitchFamily="18" charset="0"/>
              </a:rPr>
              <a:t>主要关注的是以下</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4</a:t>
            </a:r>
            <a:r>
              <a:rPr lang="zh-CN" altLang="zh-CN" kern="100" dirty="0">
                <a:latin typeface="华文仿宋" panose="02010600040101010101" pitchFamily="2" charset="-122"/>
                <a:ea typeface="华文仿宋" panose="02010600040101010101" pitchFamily="2" charset="-122"/>
                <a:cs typeface="Times New Roman" panose="02020603050405020304" pitchFamily="18" charset="0"/>
              </a:rPr>
              <a:t>个主题</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kern="100" dirty="0">
              <a:latin typeface="华文仿宋" panose="02010600040101010101" pitchFamily="2" charset="-122"/>
              <a:ea typeface="华文仿宋" panose="02010600040101010101" pitchFamily="2" charset="-122"/>
              <a:cs typeface="Times New Roman" panose="02020603050405020304" pitchFamily="18" charset="0"/>
            </a:endParaRPr>
          </a:p>
        </p:txBody>
      </p:sp>
      <p:graphicFrame>
        <p:nvGraphicFramePr>
          <p:cNvPr id="23" name="表格 22">
            <a:extLst>
              <a:ext uri="{FF2B5EF4-FFF2-40B4-BE49-F238E27FC236}">
                <a16:creationId xmlns:a16="http://schemas.microsoft.com/office/drawing/2014/main" id="{3403DAB4-BAF4-4C77-A244-7B9175436BD9}"/>
              </a:ext>
            </a:extLst>
          </p:cNvPr>
          <p:cNvGraphicFramePr>
            <a:graphicFrameLocks noGrp="1"/>
          </p:cNvGraphicFramePr>
          <p:nvPr>
            <p:extLst>
              <p:ext uri="{D42A27DB-BD31-4B8C-83A1-F6EECF244321}">
                <p14:modId xmlns:p14="http://schemas.microsoft.com/office/powerpoint/2010/main" val="2125403420"/>
              </p:ext>
            </p:extLst>
          </p:nvPr>
        </p:nvGraphicFramePr>
        <p:xfrm>
          <a:off x="2130819" y="3641994"/>
          <a:ext cx="7930362" cy="2611228"/>
        </p:xfrm>
        <a:graphic>
          <a:graphicData uri="http://schemas.openxmlformats.org/drawingml/2006/table">
            <a:tbl>
              <a:tblPr firstRow="1" firstCol="1" bandRow="1"/>
              <a:tblGrid>
                <a:gridCol w="1541250">
                  <a:extLst>
                    <a:ext uri="{9D8B030D-6E8A-4147-A177-3AD203B41FA5}">
                      <a16:colId xmlns:a16="http://schemas.microsoft.com/office/drawing/2014/main" val="20000"/>
                    </a:ext>
                  </a:extLst>
                </a:gridCol>
                <a:gridCol w="1597591">
                  <a:extLst>
                    <a:ext uri="{9D8B030D-6E8A-4147-A177-3AD203B41FA5}">
                      <a16:colId xmlns:a16="http://schemas.microsoft.com/office/drawing/2014/main" val="20001"/>
                    </a:ext>
                  </a:extLst>
                </a:gridCol>
                <a:gridCol w="4791521">
                  <a:extLst>
                    <a:ext uri="{9D8B030D-6E8A-4147-A177-3AD203B41FA5}">
                      <a16:colId xmlns:a16="http://schemas.microsoft.com/office/drawing/2014/main" val="20002"/>
                    </a:ext>
                  </a:extLst>
                </a:gridCol>
              </a:tblGrid>
              <a:tr h="437389">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中文</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英文</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含义</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4415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众数</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800" kern="100" dirty="0">
                          <a:effectLst/>
                          <a:latin typeface="仿宋" panose="02010609060101010101" pitchFamily="49" charset="-122"/>
                          <a:ea typeface="仿宋" panose="02010609060101010101" pitchFamily="49" charset="-122"/>
                        </a:rPr>
                        <a:t>Mode </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800" kern="100">
                          <a:effectLst/>
                          <a:latin typeface="仿宋" panose="02010609060101010101" pitchFamily="49" charset="-122"/>
                          <a:ea typeface="仿宋" panose="02010609060101010101" pitchFamily="49" charset="-122"/>
                        </a:rPr>
                        <a:t>一组数据中出现最多的变量值</a:t>
                      </a:r>
                      <a:endParaRPr lang="zh-CN" sz="240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4415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中位数</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800" kern="100" dirty="0">
                          <a:effectLst/>
                          <a:latin typeface="仿宋" panose="02010609060101010101" pitchFamily="49" charset="-122"/>
                          <a:ea typeface="仿宋" panose="02010609060101010101" pitchFamily="49" charset="-122"/>
                        </a:rPr>
                        <a:t>Median</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一组数据排序后处于中间位置的变量值</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407767">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四分位数</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800" kern="100" dirty="0">
                          <a:effectLst/>
                          <a:latin typeface="仿宋" panose="02010609060101010101" pitchFamily="49" charset="-122"/>
                          <a:ea typeface="仿宋" panose="02010609060101010101" pitchFamily="49" charset="-122"/>
                        </a:rPr>
                        <a:t>Quartile</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一组数据排序后处于</a:t>
                      </a:r>
                      <a:r>
                        <a:rPr lang="en-US" sz="1800" kern="100" dirty="0">
                          <a:effectLst/>
                          <a:latin typeface="仿宋" panose="02010609060101010101" pitchFamily="49" charset="-122"/>
                          <a:ea typeface="仿宋" panose="02010609060101010101" pitchFamily="49" charset="-122"/>
                        </a:rPr>
                        <a:t>25%</a:t>
                      </a:r>
                      <a:r>
                        <a:rPr lang="zh-CN" sz="1800" kern="100" dirty="0">
                          <a:effectLst/>
                          <a:latin typeface="仿宋" panose="02010609060101010101" pitchFamily="49" charset="-122"/>
                          <a:ea typeface="仿宋" panose="02010609060101010101" pitchFamily="49" charset="-122"/>
                        </a:rPr>
                        <a:t>和</a:t>
                      </a:r>
                      <a:r>
                        <a:rPr lang="en-US" sz="1800" kern="100" dirty="0">
                          <a:effectLst/>
                          <a:latin typeface="仿宋" panose="02010609060101010101" pitchFamily="49" charset="-122"/>
                          <a:ea typeface="仿宋" panose="02010609060101010101" pitchFamily="49" charset="-122"/>
                        </a:rPr>
                        <a:t>75%</a:t>
                      </a:r>
                      <a:r>
                        <a:rPr lang="zh-CN" sz="1800" kern="100" dirty="0">
                          <a:effectLst/>
                          <a:latin typeface="仿宋" panose="02010609060101010101" pitchFamily="49" charset="-122"/>
                          <a:ea typeface="仿宋" panose="02010609060101010101" pitchFamily="49" charset="-122"/>
                        </a:rPr>
                        <a:t>位置上的值</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4415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和</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800" kern="100" dirty="0">
                          <a:effectLst/>
                          <a:latin typeface="仿宋" panose="02010609060101010101" pitchFamily="49" charset="-122"/>
                          <a:ea typeface="仿宋" panose="02010609060101010101" pitchFamily="49" charset="-122"/>
                        </a:rPr>
                        <a:t>Sum</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一组数据相加后得到的值</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4415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平均值</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800" kern="100">
                          <a:effectLst/>
                          <a:latin typeface="仿宋" panose="02010609060101010101" pitchFamily="49" charset="-122"/>
                          <a:ea typeface="仿宋" panose="02010609060101010101" pitchFamily="49" charset="-122"/>
                        </a:rPr>
                        <a:t>Mean</a:t>
                      </a:r>
                      <a:endParaRPr lang="zh-CN" sz="240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一组数据相加后除以数据的个数得到的值</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bl>
          </a:graphicData>
        </a:graphic>
      </p:graphicFrame>
      <p:sp>
        <p:nvSpPr>
          <p:cNvPr id="24" name="文本框 23">
            <a:extLst>
              <a:ext uri="{FF2B5EF4-FFF2-40B4-BE49-F238E27FC236}">
                <a16:creationId xmlns:a16="http://schemas.microsoft.com/office/drawing/2014/main" id="{0F902B7D-DE07-4CB0-9AD2-E3C3C7311C81}"/>
              </a:ext>
            </a:extLst>
          </p:cNvPr>
          <p:cNvSpPr txBox="1"/>
          <p:nvPr/>
        </p:nvSpPr>
        <p:spPr>
          <a:xfrm>
            <a:off x="2855640" y="3168132"/>
            <a:ext cx="6111814" cy="377860"/>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solidFill>
                  <a:schemeClr val="accent1">
                    <a:lumMod val="75000"/>
                  </a:schemeClr>
                </a:solidFill>
                <a:ea typeface="宋体" panose="02010600030101010101" pitchFamily="2" charset="-122"/>
                <a:cs typeface="Times New Roman" panose="02020603050405020304" pitchFamily="18" charset="0"/>
              </a:rPr>
              <a:t>表</a:t>
            </a:r>
            <a:r>
              <a:rPr lang="en-US" altLang="zh-CN" kern="100" dirty="0">
                <a:solidFill>
                  <a:schemeClr val="accent1">
                    <a:lumMod val="75000"/>
                  </a:schemeClr>
                </a:solidFill>
                <a:ea typeface="宋体" panose="02010600030101010101" pitchFamily="2" charset="-122"/>
                <a:cs typeface="Times New Roman" panose="02020603050405020304" pitchFamily="18" charset="0"/>
              </a:rPr>
              <a:t> </a:t>
            </a:r>
            <a:r>
              <a:rPr lang="en-US"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3-2</a:t>
            </a:r>
            <a:r>
              <a:rPr lang="en-US" altLang="zh-CN" kern="100" dirty="0">
                <a:solidFill>
                  <a:schemeClr val="accent1">
                    <a:lumMod val="75000"/>
                  </a:schemeClr>
                </a:solidFill>
                <a:ea typeface="宋体" panose="02010600030101010101" pitchFamily="2" charset="-122"/>
                <a:cs typeface="Times New Roman" panose="02020603050405020304" pitchFamily="18" charset="0"/>
              </a:rPr>
              <a:t>  </a:t>
            </a:r>
            <a:r>
              <a:rPr lang="zh-CN" altLang="zh-CN" kern="100" dirty="0">
                <a:solidFill>
                  <a:schemeClr val="accent1">
                    <a:lumMod val="75000"/>
                  </a:schemeClr>
                </a:solidFill>
                <a:ea typeface="宋体" panose="02010600030101010101" pitchFamily="2" charset="-122"/>
                <a:cs typeface="Times New Roman" panose="02020603050405020304" pitchFamily="18" charset="0"/>
              </a:rPr>
              <a:t>描述性统计中常用的集中趋势统计量</a:t>
            </a:r>
          </a:p>
        </p:txBody>
      </p:sp>
      <p:sp>
        <p:nvSpPr>
          <p:cNvPr id="25" name="文本框 24">
            <a:extLst>
              <a:ext uri="{FF2B5EF4-FFF2-40B4-BE49-F238E27FC236}">
                <a16:creationId xmlns:a16="http://schemas.microsoft.com/office/drawing/2014/main" id="{F2462161-2FED-4948-B8B4-F523040D09FA}"/>
              </a:ext>
            </a:extLst>
          </p:cNvPr>
          <p:cNvSpPr txBox="1"/>
          <p:nvPr/>
        </p:nvSpPr>
        <p:spPr>
          <a:xfrm>
            <a:off x="1655406" y="2746865"/>
            <a:ext cx="6096000" cy="386196"/>
          </a:xfrm>
          <a:prstGeom prst="rect">
            <a:avLst/>
          </a:prstGeom>
          <a:noFill/>
        </p:spPr>
        <p:txBody>
          <a:bodyPr wrap="square">
            <a:spAutoFit/>
          </a:bodyPr>
          <a:lstStyle/>
          <a:p>
            <a:pPr indent="269240" fontAlgn="base">
              <a:lnSpc>
                <a:spcPct val="115000"/>
              </a:lnSpc>
              <a:spcBef>
                <a:spcPct val="0"/>
              </a:spcBef>
              <a:spcAft>
                <a:spcPct val="0"/>
              </a:spcAft>
            </a:pP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）耐抗性分析</a:t>
            </a:r>
          </a:p>
        </p:txBody>
      </p:sp>
    </p:spTree>
    <p:extLst>
      <p:ext uri="{BB962C8B-B14F-4D97-AF65-F5344CB8AC3E}">
        <p14:creationId xmlns:p14="http://schemas.microsoft.com/office/powerpoint/2010/main" val="143342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18</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graphicFrame>
        <p:nvGraphicFramePr>
          <p:cNvPr id="21" name="表格 20">
            <a:extLst>
              <a:ext uri="{FF2B5EF4-FFF2-40B4-BE49-F238E27FC236}">
                <a16:creationId xmlns:a16="http://schemas.microsoft.com/office/drawing/2014/main" id="{86E2398A-B2DF-4910-B12E-F05574DBE986}"/>
              </a:ext>
            </a:extLst>
          </p:cNvPr>
          <p:cNvGraphicFramePr>
            <a:graphicFrameLocks noGrp="1"/>
          </p:cNvGraphicFramePr>
          <p:nvPr>
            <p:extLst>
              <p:ext uri="{D42A27DB-BD31-4B8C-83A1-F6EECF244321}">
                <p14:modId xmlns:p14="http://schemas.microsoft.com/office/powerpoint/2010/main" val="2402254259"/>
              </p:ext>
            </p:extLst>
          </p:nvPr>
        </p:nvGraphicFramePr>
        <p:xfrm>
          <a:off x="551796" y="980728"/>
          <a:ext cx="6111815" cy="2193322"/>
        </p:xfrm>
        <a:graphic>
          <a:graphicData uri="http://schemas.openxmlformats.org/drawingml/2006/table">
            <a:tbl>
              <a:tblPr firstRow="1" firstCol="1" bandRow="1"/>
              <a:tblGrid>
                <a:gridCol w="1187818">
                  <a:extLst>
                    <a:ext uri="{9D8B030D-6E8A-4147-A177-3AD203B41FA5}">
                      <a16:colId xmlns:a16="http://schemas.microsoft.com/office/drawing/2014/main" val="20000"/>
                    </a:ext>
                  </a:extLst>
                </a:gridCol>
                <a:gridCol w="1908114">
                  <a:extLst>
                    <a:ext uri="{9D8B030D-6E8A-4147-A177-3AD203B41FA5}">
                      <a16:colId xmlns:a16="http://schemas.microsoft.com/office/drawing/2014/main" val="20001"/>
                    </a:ext>
                  </a:extLst>
                </a:gridCol>
                <a:gridCol w="3015883">
                  <a:extLst>
                    <a:ext uri="{9D8B030D-6E8A-4147-A177-3AD203B41FA5}">
                      <a16:colId xmlns:a16="http://schemas.microsoft.com/office/drawing/2014/main" val="20002"/>
                    </a:ext>
                  </a:extLst>
                </a:gridCol>
              </a:tblGrid>
              <a:tr h="394416">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gn="l">
                        <a:lnSpc>
                          <a:spcPct val="110000"/>
                        </a:lnSpc>
                      </a:pPr>
                      <a:r>
                        <a:rPr lang="zh-CN" sz="1400" kern="100" dirty="0">
                          <a:effectLst/>
                          <a:latin typeface="华文仿宋" panose="02010600040101010101" pitchFamily="2" charset="-122"/>
                          <a:ea typeface="华文仿宋" panose="02010600040101010101" pitchFamily="2" charset="-122"/>
                        </a:rPr>
                        <a:t>中文</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英文</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含义</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2814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gn="l">
                        <a:lnSpc>
                          <a:spcPct val="110000"/>
                        </a:lnSpc>
                      </a:pPr>
                      <a:r>
                        <a:rPr lang="zh-CN" sz="1400" kern="100" dirty="0">
                          <a:effectLst/>
                          <a:latin typeface="华文仿宋" panose="02010600040101010101" pitchFamily="2" charset="-122"/>
                          <a:ea typeface="华文仿宋" panose="02010600040101010101" pitchFamily="2" charset="-122"/>
                        </a:rPr>
                        <a:t>极差</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dirty="0">
                          <a:effectLst/>
                          <a:latin typeface="华文仿宋" panose="02010600040101010101" pitchFamily="2" charset="-122"/>
                          <a:ea typeface="华文仿宋" panose="02010600040101010101" pitchFamily="2" charset="-122"/>
                        </a:rPr>
                        <a:t>Range</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a:effectLst/>
                          <a:latin typeface="华文仿宋" panose="02010600040101010101" pitchFamily="2" charset="-122"/>
                          <a:ea typeface="华文仿宋" panose="02010600040101010101" pitchFamily="2" charset="-122"/>
                        </a:rPr>
                        <a:t>一组数据的最大值与最小值之差</a:t>
                      </a:r>
                      <a:endParaRPr lang="zh-CN" sz="1800" kern="1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578991">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gn="l">
                        <a:lnSpc>
                          <a:spcPct val="110000"/>
                        </a:lnSpc>
                      </a:pPr>
                      <a:r>
                        <a:rPr lang="zh-CN" sz="1400" kern="100" dirty="0">
                          <a:effectLst/>
                          <a:latin typeface="华文仿宋" panose="02010600040101010101" pitchFamily="2" charset="-122"/>
                          <a:ea typeface="华文仿宋" panose="02010600040101010101" pitchFamily="2" charset="-122"/>
                        </a:rPr>
                        <a:t>标准差</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dirty="0">
                          <a:effectLst/>
                          <a:latin typeface="华文仿宋" panose="02010600040101010101" pitchFamily="2" charset="-122"/>
                          <a:ea typeface="华文仿宋" panose="02010600040101010101" pitchFamily="2" charset="-122"/>
                        </a:rPr>
                        <a:t>Standard deviation</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描述变量相对于均值的扰动程度，即数据相对于均值的离散程度</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28141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gn="l">
                        <a:lnSpc>
                          <a:spcPct val="110000"/>
                        </a:lnSpc>
                      </a:pPr>
                      <a:r>
                        <a:rPr lang="zh-CN" sz="1400" kern="100" dirty="0">
                          <a:effectLst/>
                          <a:latin typeface="华文仿宋" panose="02010600040101010101" pitchFamily="2" charset="-122"/>
                          <a:ea typeface="华文仿宋" panose="02010600040101010101" pitchFamily="2" charset="-122"/>
                        </a:rPr>
                        <a:t>方差</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dirty="0">
                          <a:effectLst/>
                          <a:latin typeface="华文仿宋" panose="02010600040101010101" pitchFamily="2" charset="-122"/>
                          <a:ea typeface="华文仿宋" panose="02010600040101010101" pitchFamily="2" charset="-122"/>
                        </a:rPr>
                        <a:t>Variance</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标准差的平方</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23144">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gn="l">
                        <a:lnSpc>
                          <a:spcPct val="110000"/>
                        </a:lnSpc>
                      </a:pPr>
                      <a:r>
                        <a:rPr lang="zh-CN" sz="1400" kern="100" dirty="0">
                          <a:effectLst/>
                          <a:latin typeface="华文仿宋" panose="02010600040101010101" pitchFamily="2" charset="-122"/>
                          <a:ea typeface="华文仿宋" panose="02010600040101010101" pitchFamily="2" charset="-122"/>
                        </a:rPr>
                        <a:t>极小值</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a:effectLst/>
                          <a:latin typeface="华文仿宋" panose="02010600040101010101" pitchFamily="2" charset="-122"/>
                          <a:ea typeface="华文仿宋" panose="02010600040101010101" pitchFamily="2" charset="-122"/>
                        </a:rPr>
                        <a:t>Minimum</a:t>
                      </a:r>
                      <a:endParaRPr lang="zh-CN" sz="1800" kern="1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某变量所有取值的最小值</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33935">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gn="l">
                        <a:lnSpc>
                          <a:spcPct val="110000"/>
                        </a:lnSpc>
                      </a:pPr>
                      <a:r>
                        <a:rPr lang="zh-CN" sz="1400" kern="100" dirty="0">
                          <a:effectLst/>
                          <a:latin typeface="华文仿宋" panose="02010600040101010101" pitchFamily="2" charset="-122"/>
                          <a:ea typeface="华文仿宋" panose="02010600040101010101" pitchFamily="2" charset="-122"/>
                        </a:rPr>
                        <a:t>极大值</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a:effectLst/>
                          <a:latin typeface="华文仿宋" panose="02010600040101010101" pitchFamily="2" charset="-122"/>
                          <a:ea typeface="华文仿宋" panose="02010600040101010101" pitchFamily="2" charset="-122"/>
                        </a:rPr>
                        <a:t>Maximum</a:t>
                      </a:r>
                      <a:endParaRPr lang="zh-CN" sz="1800" kern="1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某变量所有取值的最大值</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bl>
          </a:graphicData>
        </a:graphic>
      </p:graphicFrame>
      <p:sp>
        <p:nvSpPr>
          <p:cNvPr id="22" name="文本框 21">
            <a:extLst>
              <a:ext uri="{FF2B5EF4-FFF2-40B4-BE49-F238E27FC236}">
                <a16:creationId xmlns:a16="http://schemas.microsoft.com/office/drawing/2014/main" id="{A744A9A0-4C6D-4CCA-9FE4-F2F28F0AB216}"/>
              </a:ext>
            </a:extLst>
          </p:cNvPr>
          <p:cNvSpPr txBox="1"/>
          <p:nvPr/>
        </p:nvSpPr>
        <p:spPr>
          <a:xfrm>
            <a:off x="335360" y="583056"/>
            <a:ext cx="6111814"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 3-3  </a:t>
            </a: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描述性统计中常用的离散程度统计量</a:t>
            </a:r>
          </a:p>
        </p:txBody>
      </p:sp>
      <p:graphicFrame>
        <p:nvGraphicFramePr>
          <p:cNvPr id="23" name="表格 22">
            <a:extLst>
              <a:ext uri="{FF2B5EF4-FFF2-40B4-BE49-F238E27FC236}">
                <a16:creationId xmlns:a16="http://schemas.microsoft.com/office/drawing/2014/main" id="{9AC8C97C-FBCA-4893-B304-FCFD5409174E}"/>
              </a:ext>
            </a:extLst>
          </p:cNvPr>
          <p:cNvGraphicFramePr>
            <a:graphicFrameLocks noGrp="1"/>
          </p:cNvGraphicFramePr>
          <p:nvPr>
            <p:extLst>
              <p:ext uri="{D42A27DB-BD31-4B8C-83A1-F6EECF244321}">
                <p14:modId xmlns:p14="http://schemas.microsoft.com/office/powerpoint/2010/main" val="2434723935"/>
              </p:ext>
            </p:extLst>
          </p:nvPr>
        </p:nvGraphicFramePr>
        <p:xfrm>
          <a:off x="5936263" y="3863163"/>
          <a:ext cx="5688939" cy="2412770"/>
        </p:xfrm>
        <a:graphic>
          <a:graphicData uri="http://schemas.openxmlformats.org/drawingml/2006/table">
            <a:tbl>
              <a:tblPr firstRow="1" firstCol="1" bandRow="1"/>
              <a:tblGrid>
                <a:gridCol w="951825">
                  <a:extLst>
                    <a:ext uri="{9D8B030D-6E8A-4147-A177-3AD203B41FA5}">
                      <a16:colId xmlns:a16="http://schemas.microsoft.com/office/drawing/2014/main" val="20000"/>
                    </a:ext>
                  </a:extLst>
                </a:gridCol>
                <a:gridCol w="1299860">
                  <a:extLst>
                    <a:ext uri="{9D8B030D-6E8A-4147-A177-3AD203B41FA5}">
                      <a16:colId xmlns:a16="http://schemas.microsoft.com/office/drawing/2014/main" val="20001"/>
                    </a:ext>
                  </a:extLst>
                </a:gridCol>
                <a:gridCol w="3437254">
                  <a:extLst>
                    <a:ext uri="{9D8B030D-6E8A-4147-A177-3AD203B41FA5}">
                      <a16:colId xmlns:a16="http://schemas.microsoft.com/office/drawing/2014/main" val="20002"/>
                    </a:ext>
                  </a:extLst>
                </a:gridCol>
              </a:tblGrid>
              <a:tr h="43381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中文</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英文</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含义</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98948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endParaRPr lang="en-US" altLang="zh-CN" sz="1400" kern="100" dirty="0">
                        <a:effectLst/>
                        <a:latin typeface="华文仿宋" panose="02010600040101010101" pitchFamily="2" charset="-122"/>
                        <a:ea typeface="华文仿宋" panose="02010600040101010101" pitchFamily="2" charset="-122"/>
                      </a:endParaRPr>
                    </a:p>
                    <a:p>
                      <a:pPr indent="228600">
                        <a:lnSpc>
                          <a:spcPct val="110000"/>
                        </a:lnSpc>
                      </a:pPr>
                      <a:r>
                        <a:rPr lang="zh-CN" sz="1400" kern="100" dirty="0">
                          <a:effectLst/>
                          <a:latin typeface="华文仿宋" panose="02010600040101010101" pitchFamily="2" charset="-122"/>
                          <a:ea typeface="华文仿宋" panose="02010600040101010101" pitchFamily="2" charset="-122"/>
                        </a:rPr>
                        <a:t>偏态</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dirty="0">
                          <a:effectLst/>
                          <a:latin typeface="华文仿宋" panose="02010600040101010101" pitchFamily="2" charset="-122"/>
                          <a:ea typeface="华文仿宋" panose="02010600040101010101" pitchFamily="2" charset="-122"/>
                        </a:rPr>
                        <a:t>Skewness </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描述数据分布的对称性。当</a:t>
                      </a:r>
                      <a:r>
                        <a:rPr lang="en-US" sz="1400" kern="100" dirty="0">
                          <a:effectLst/>
                          <a:latin typeface="华文仿宋" panose="02010600040101010101" pitchFamily="2" charset="-122"/>
                          <a:ea typeface="华文仿宋" panose="02010600040101010101" pitchFamily="2" charset="-122"/>
                        </a:rPr>
                        <a:t>“</a:t>
                      </a:r>
                      <a:r>
                        <a:rPr lang="zh-CN" sz="1400" kern="100" dirty="0">
                          <a:effectLst/>
                          <a:latin typeface="华文仿宋" panose="02010600040101010101" pitchFamily="2" charset="-122"/>
                          <a:ea typeface="华文仿宋" panose="02010600040101010101" pitchFamily="2" charset="-122"/>
                        </a:rPr>
                        <a:t>偏态系数</a:t>
                      </a:r>
                      <a:r>
                        <a:rPr lang="en-US" sz="1400" kern="100" dirty="0">
                          <a:effectLst/>
                          <a:latin typeface="华文仿宋" panose="02010600040101010101" pitchFamily="2" charset="-122"/>
                          <a:ea typeface="华文仿宋" panose="02010600040101010101" pitchFamily="2" charset="-122"/>
                        </a:rPr>
                        <a:t>”</a:t>
                      </a:r>
                      <a:r>
                        <a:rPr lang="zh-CN" sz="1400" kern="100" dirty="0">
                          <a:effectLst/>
                          <a:latin typeface="华文仿宋" panose="02010600040101010101" pitchFamily="2" charset="-122"/>
                          <a:ea typeface="华文仿宋" panose="02010600040101010101" pitchFamily="2" charset="-122"/>
                        </a:rPr>
                        <a:t>等于</a:t>
                      </a:r>
                      <a:r>
                        <a:rPr lang="en-US" sz="1400" kern="100" dirty="0">
                          <a:effectLst/>
                          <a:latin typeface="华文仿宋" panose="02010600040101010101" pitchFamily="2" charset="-122"/>
                          <a:ea typeface="华文仿宋" panose="02010600040101010101" pitchFamily="2" charset="-122"/>
                        </a:rPr>
                        <a:t>0</a:t>
                      </a:r>
                      <a:r>
                        <a:rPr lang="zh-CN" sz="1400" kern="100" dirty="0">
                          <a:effectLst/>
                          <a:latin typeface="华文仿宋" panose="02010600040101010101" pitchFamily="2" charset="-122"/>
                          <a:ea typeface="华文仿宋" panose="02010600040101010101" pitchFamily="2" charset="-122"/>
                        </a:rPr>
                        <a:t>时，对应数据的分布为对称，否则分布为非对称。</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98948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endParaRPr lang="en-US" altLang="zh-CN" sz="1400" kern="100" dirty="0">
                        <a:effectLst/>
                        <a:latin typeface="华文仿宋" panose="02010600040101010101" pitchFamily="2" charset="-122"/>
                        <a:ea typeface="华文仿宋" panose="02010600040101010101" pitchFamily="2" charset="-122"/>
                      </a:endParaRPr>
                    </a:p>
                    <a:p>
                      <a:pPr indent="228600">
                        <a:lnSpc>
                          <a:spcPct val="110000"/>
                        </a:lnSpc>
                      </a:pPr>
                      <a:r>
                        <a:rPr lang="zh-CN" sz="1400" kern="100" dirty="0">
                          <a:effectLst/>
                          <a:latin typeface="华文仿宋" panose="02010600040101010101" pitchFamily="2" charset="-122"/>
                          <a:ea typeface="华文仿宋" panose="02010600040101010101" pitchFamily="2" charset="-122"/>
                        </a:rPr>
                        <a:t>峰态</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en-US" sz="1400" kern="100">
                          <a:effectLst/>
                          <a:latin typeface="华文仿宋" panose="02010600040101010101" pitchFamily="2" charset="-122"/>
                          <a:ea typeface="华文仿宋" panose="02010600040101010101" pitchFamily="2" charset="-122"/>
                        </a:rPr>
                        <a:t>Kurtosis</a:t>
                      </a:r>
                      <a:endParaRPr lang="zh-CN" sz="1800" kern="10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400" kern="100" dirty="0">
                          <a:effectLst/>
                          <a:latin typeface="华文仿宋" panose="02010600040101010101" pitchFamily="2" charset="-122"/>
                          <a:ea typeface="华文仿宋" panose="02010600040101010101" pitchFamily="2" charset="-122"/>
                        </a:rPr>
                        <a:t>描述数据分布的平峰或尖峰程度。当</a:t>
                      </a:r>
                      <a:r>
                        <a:rPr lang="en-US" sz="1400" kern="100" dirty="0">
                          <a:effectLst/>
                          <a:latin typeface="华文仿宋" panose="02010600040101010101" pitchFamily="2" charset="-122"/>
                          <a:ea typeface="华文仿宋" panose="02010600040101010101" pitchFamily="2" charset="-122"/>
                        </a:rPr>
                        <a:t>“</a:t>
                      </a:r>
                      <a:r>
                        <a:rPr lang="zh-CN" sz="1400" kern="100" dirty="0">
                          <a:effectLst/>
                          <a:latin typeface="华文仿宋" panose="02010600040101010101" pitchFamily="2" charset="-122"/>
                          <a:ea typeface="华文仿宋" panose="02010600040101010101" pitchFamily="2" charset="-122"/>
                        </a:rPr>
                        <a:t>峰态系数</a:t>
                      </a:r>
                      <a:r>
                        <a:rPr lang="en-US" sz="1400" kern="100" dirty="0">
                          <a:effectLst/>
                          <a:latin typeface="华文仿宋" panose="02010600040101010101" pitchFamily="2" charset="-122"/>
                          <a:ea typeface="华文仿宋" panose="02010600040101010101" pitchFamily="2" charset="-122"/>
                        </a:rPr>
                        <a:t>”</a:t>
                      </a:r>
                      <a:r>
                        <a:rPr lang="zh-CN" sz="1400" kern="100" dirty="0">
                          <a:effectLst/>
                          <a:latin typeface="华文仿宋" panose="02010600040101010101" pitchFamily="2" charset="-122"/>
                          <a:ea typeface="华文仿宋" panose="02010600040101010101" pitchFamily="2" charset="-122"/>
                        </a:rPr>
                        <a:t>等于</a:t>
                      </a:r>
                      <a:r>
                        <a:rPr lang="en-US" sz="1400" kern="100" dirty="0">
                          <a:effectLst/>
                          <a:latin typeface="华文仿宋" panose="02010600040101010101" pitchFamily="2" charset="-122"/>
                          <a:ea typeface="华文仿宋" panose="02010600040101010101" pitchFamily="2" charset="-122"/>
                        </a:rPr>
                        <a:t>0</a:t>
                      </a:r>
                      <a:r>
                        <a:rPr lang="zh-CN" sz="1400" kern="100" dirty="0">
                          <a:effectLst/>
                          <a:latin typeface="华文仿宋" panose="02010600040101010101" pitchFamily="2" charset="-122"/>
                          <a:ea typeface="华文仿宋" panose="02010600040101010101" pitchFamily="2" charset="-122"/>
                        </a:rPr>
                        <a:t>时，数据分布为标准正态分布，否则比正态分布更平或更尖。</a:t>
                      </a:r>
                      <a:endParaRPr 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bl>
          </a:graphicData>
        </a:graphic>
      </p:graphicFrame>
      <p:sp>
        <p:nvSpPr>
          <p:cNvPr id="24" name="文本框 23">
            <a:extLst>
              <a:ext uri="{FF2B5EF4-FFF2-40B4-BE49-F238E27FC236}">
                <a16:creationId xmlns:a16="http://schemas.microsoft.com/office/drawing/2014/main" id="{0257A39D-14B9-4DAC-BA63-D166502F3FAD}"/>
              </a:ext>
            </a:extLst>
          </p:cNvPr>
          <p:cNvSpPr txBox="1"/>
          <p:nvPr/>
        </p:nvSpPr>
        <p:spPr>
          <a:xfrm>
            <a:off x="5598175" y="3450900"/>
            <a:ext cx="6111814"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3-4</a:t>
            </a: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描述性统计中常用的数据分布状态统计量</a:t>
            </a:r>
          </a:p>
        </p:txBody>
      </p:sp>
    </p:spTree>
    <p:extLst>
      <p:ext uri="{BB962C8B-B14F-4D97-AF65-F5344CB8AC3E}">
        <p14:creationId xmlns:p14="http://schemas.microsoft.com/office/powerpoint/2010/main" val="348124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19</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21" name="文本框 20">
            <a:extLst>
              <a:ext uri="{FF2B5EF4-FFF2-40B4-BE49-F238E27FC236}">
                <a16:creationId xmlns:a16="http://schemas.microsoft.com/office/drawing/2014/main" id="{BCC180BE-5032-4A9B-B8ED-CC2919776B71}"/>
              </a:ext>
            </a:extLst>
          </p:cNvPr>
          <p:cNvSpPr txBox="1"/>
          <p:nvPr/>
        </p:nvSpPr>
        <p:spPr>
          <a:xfrm>
            <a:off x="263352" y="1268760"/>
            <a:ext cx="6111814" cy="377860"/>
          </a:xfrm>
          <a:prstGeom prst="rect">
            <a:avLst/>
          </a:prstGeom>
          <a:noFill/>
        </p:spPr>
        <p:txBody>
          <a:bodyPr wrap="square">
            <a:spAutoFit/>
          </a:bodyPr>
          <a:lstStyle/>
          <a:p>
            <a:pPr indent="269240" fontAlgn="base">
              <a:lnSpc>
                <a:spcPct val="110000"/>
              </a:lnSpc>
              <a:spcBef>
                <a:spcPct val="0"/>
              </a:spcBef>
              <a:spcAft>
                <a:spcPct val="0"/>
              </a:spcAft>
            </a:pP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）残差分析</a:t>
            </a:r>
          </a:p>
        </p:txBody>
      </p:sp>
      <p:sp>
        <p:nvSpPr>
          <p:cNvPr id="22" name="文本框 21">
            <a:extLst>
              <a:ext uri="{FF2B5EF4-FFF2-40B4-BE49-F238E27FC236}">
                <a16:creationId xmlns:a16="http://schemas.microsoft.com/office/drawing/2014/main" id="{7C1F5B4B-69AE-4295-8901-3E3735A2E3C2}"/>
              </a:ext>
            </a:extLst>
          </p:cNvPr>
          <p:cNvSpPr txBox="1"/>
          <p:nvPr/>
        </p:nvSpPr>
        <p:spPr>
          <a:xfrm>
            <a:off x="4444559" y="811941"/>
            <a:ext cx="2933975"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3.3.1 </a:t>
            </a:r>
            <a:r>
              <a:rPr lang="zh-CN" altLang="zh-CN" sz="3200" b="1" kern="0" dirty="0">
                <a:solidFill>
                  <a:srgbClr val="44546A"/>
                </a:solidFill>
                <a:latin typeface="黑体" panose="02010609060101010101" pitchFamily="49" charset="-122"/>
                <a:ea typeface="黑体" panose="02010609060101010101" pitchFamily="49" charset="-122"/>
                <a:cs typeface="+mj-cs"/>
              </a:rPr>
              <a:t>数据理解</a:t>
            </a:r>
            <a:endParaRPr lang="zh-CN" altLang="en-US" sz="3200" b="1" kern="0" dirty="0">
              <a:solidFill>
                <a:srgbClr val="44546A"/>
              </a:solidFill>
              <a:latin typeface="黑体" panose="02010609060101010101" pitchFamily="49" charset="-122"/>
              <a:ea typeface="黑体" panose="02010609060101010101" pitchFamily="49" charset="-122"/>
              <a:cs typeface="+mj-cs"/>
            </a:endParaRPr>
          </a:p>
        </p:txBody>
      </p:sp>
      <p:pic>
        <p:nvPicPr>
          <p:cNvPr id="23" name="图片 22">
            <a:extLst>
              <a:ext uri="{FF2B5EF4-FFF2-40B4-BE49-F238E27FC236}">
                <a16:creationId xmlns:a16="http://schemas.microsoft.com/office/drawing/2014/main" id="{062287A1-FBA3-4671-99FD-46D31327BA33}"/>
              </a:ext>
            </a:extLst>
          </p:cNvPr>
          <p:cNvPicPr>
            <a:picLocks noChangeAspect="1"/>
          </p:cNvPicPr>
          <p:nvPr/>
        </p:nvPicPr>
        <p:blipFill>
          <a:blip r:embed="rId5"/>
          <a:stretch>
            <a:fillRect/>
          </a:stretch>
        </p:blipFill>
        <p:spPr>
          <a:xfrm>
            <a:off x="3439604" y="2050350"/>
            <a:ext cx="5871123" cy="3544829"/>
          </a:xfrm>
          <a:prstGeom prst="rect">
            <a:avLst/>
          </a:prstGeom>
        </p:spPr>
      </p:pic>
      <p:sp>
        <p:nvSpPr>
          <p:cNvPr id="24" name="文本框 23">
            <a:extLst>
              <a:ext uri="{FF2B5EF4-FFF2-40B4-BE49-F238E27FC236}">
                <a16:creationId xmlns:a16="http://schemas.microsoft.com/office/drawing/2014/main" id="{58938D15-B31D-4DFB-B6C5-6618A585FADF}"/>
              </a:ext>
            </a:extLst>
          </p:cNvPr>
          <p:cNvSpPr txBox="1"/>
          <p:nvPr/>
        </p:nvSpPr>
        <p:spPr>
          <a:xfrm>
            <a:off x="2855640" y="5778585"/>
            <a:ext cx="6111814"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3-7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线性回归分析种的残差</a:t>
            </a:r>
          </a:p>
        </p:txBody>
      </p:sp>
    </p:spTree>
    <p:extLst>
      <p:ext uri="{BB962C8B-B14F-4D97-AF65-F5344CB8AC3E}">
        <p14:creationId xmlns:p14="http://schemas.microsoft.com/office/powerpoint/2010/main" val="327487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50" y="-7620"/>
            <a:ext cx="1064260" cy="306705"/>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目录</a:t>
            </a:r>
          </a:p>
        </p:txBody>
      </p:sp>
      <p:sp>
        <p:nvSpPr>
          <p:cNvPr id="15" name="标题 1">
            <a:extLst>
              <a:ext uri="{FF2B5EF4-FFF2-40B4-BE49-F238E27FC236}">
                <a16:creationId xmlns:a16="http://schemas.microsoft.com/office/drawing/2014/main" id="{33E75191-F369-4A2E-931D-B7AF7FF9B006}"/>
              </a:ext>
            </a:extLst>
          </p:cNvPr>
          <p:cNvSpPr txBox="1">
            <a:spLocks/>
          </p:cNvSpPr>
          <p:nvPr/>
        </p:nvSpPr>
        <p:spPr bwMode="auto">
          <a:xfrm>
            <a:off x="1991544" y="836712"/>
            <a:ext cx="7210425" cy="822325"/>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dirty="0">
                <a:ln>
                  <a:noFill/>
                </a:ln>
                <a:solidFill>
                  <a:srgbClr val="44546A"/>
                </a:solidFill>
                <a:effectLst/>
                <a:uLnTx/>
                <a:uFillTx/>
                <a:latin typeface="黑体" panose="02010609060101010101" pitchFamily="49" charset="-122"/>
                <a:ea typeface="黑体" panose="02010609060101010101" pitchFamily="49" charset="-122"/>
              </a:rPr>
              <a:t>主要内容</a:t>
            </a:r>
          </a:p>
        </p:txBody>
      </p:sp>
      <p:graphicFrame>
        <p:nvGraphicFramePr>
          <p:cNvPr id="16" name="内容占位符 4">
            <a:extLst>
              <a:ext uri="{FF2B5EF4-FFF2-40B4-BE49-F238E27FC236}">
                <a16:creationId xmlns:a16="http://schemas.microsoft.com/office/drawing/2014/main" id="{9622406C-A445-4C89-907B-04771E8D2B9F}"/>
              </a:ext>
            </a:extLst>
          </p:cNvPr>
          <p:cNvGraphicFramePr>
            <a:graphicFrameLocks/>
          </p:cNvGraphicFramePr>
          <p:nvPr>
            <p:extLst>
              <p:ext uri="{D42A27DB-BD31-4B8C-83A1-F6EECF244321}">
                <p14:modId xmlns:p14="http://schemas.microsoft.com/office/powerpoint/2010/main" val="2807168555"/>
              </p:ext>
            </p:extLst>
          </p:nvPr>
        </p:nvGraphicFramePr>
        <p:xfrm>
          <a:off x="1510506" y="1931009"/>
          <a:ext cx="9170988" cy="34813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58209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20</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2" name="文本框 11">
            <a:extLst>
              <a:ext uri="{FF2B5EF4-FFF2-40B4-BE49-F238E27FC236}">
                <a16:creationId xmlns:a16="http://schemas.microsoft.com/office/drawing/2014/main" id="{E87659A0-12C8-40BE-93EA-FC3A0BB91245}"/>
              </a:ext>
            </a:extLst>
          </p:cNvPr>
          <p:cNvSpPr txBox="1"/>
          <p:nvPr/>
        </p:nvSpPr>
        <p:spPr>
          <a:xfrm>
            <a:off x="4639644" y="777568"/>
            <a:ext cx="2912711"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3.3.1 </a:t>
            </a:r>
            <a:r>
              <a:rPr lang="zh-CN" altLang="zh-CN" sz="3200" b="1" kern="0" dirty="0">
                <a:solidFill>
                  <a:srgbClr val="44546A"/>
                </a:solidFill>
                <a:latin typeface="黑体" panose="02010609060101010101" pitchFamily="49" charset="-122"/>
                <a:ea typeface="黑体" panose="02010609060101010101" pitchFamily="49" charset="-122"/>
                <a:cs typeface="+mj-cs"/>
              </a:rPr>
              <a:t>数据理解</a:t>
            </a:r>
            <a:endParaRPr lang="zh-CN" altLang="en-US" sz="3200" b="1" kern="0" dirty="0">
              <a:solidFill>
                <a:srgbClr val="44546A"/>
              </a:solidFill>
              <a:latin typeface="黑体" panose="02010609060101010101" pitchFamily="49" charset="-122"/>
              <a:ea typeface="黑体" panose="02010609060101010101" pitchFamily="49" charset="-122"/>
              <a:cs typeface="+mj-cs"/>
            </a:endParaRPr>
          </a:p>
        </p:txBody>
      </p:sp>
      <p:sp>
        <p:nvSpPr>
          <p:cNvPr id="18" name="文本框 17">
            <a:extLst>
              <a:ext uri="{FF2B5EF4-FFF2-40B4-BE49-F238E27FC236}">
                <a16:creationId xmlns:a16="http://schemas.microsoft.com/office/drawing/2014/main" id="{9113F27E-4197-4ED9-B97F-735CA5F67702}"/>
              </a:ext>
            </a:extLst>
          </p:cNvPr>
          <p:cNvSpPr txBox="1"/>
          <p:nvPr/>
        </p:nvSpPr>
        <p:spPr>
          <a:xfrm>
            <a:off x="266065" y="1748726"/>
            <a:ext cx="6111814" cy="377860"/>
          </a:xfrm>
          <a:prstGeom prst="rect">
            <a:avLst/>
          </a:prstGeom>
          <a:noFill/>
        </p:spPr>
        <p:txBody>
          <a:bodyPr wrap="square">
            <a:spAutoFit/>
          </a:bodyPr>
          <a:lstStyle/>
          <a:p>
            <a:pPr indent="269240" fontAlgn="base">
              <a:lnSpc>
                <a:spcPct val="110000"/>
              </a:lnSpc>
              <a:spcBef>
                <a:spcPct val="0"/>
              </a:spcBef>
              <a:spcAft>
                <a:spcPct val="0"/>
              </a:spcAft>
            </a:pP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）重新表达主题</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7F37939-ACF1-4FCA-9606-952CD66EAD74}"/>
                  </a:ext>
                </a:extLst>
              </p:cNvPr>
              <p:cNvSpPr txBox="1"/>
              <p:nvPr/>
            </p:nvSpPr>
            <p:spPr>
              <a:xfrm>
                <a:off x="1055440" y="2187282"/>
                <a:ext cx="10441160" cy="876458"/>
              </a:xfrm>
              <a:prstGeom prst="rect">
                <a:avLst/>
              </a:prstGeom>
              <a:noFill/>
            </p:spPr>
            <p:txBody>
              <a:bodyPr wrap="square">
                <a:spAutoFit/>
              </a:bodyPr>
              <a:lstStyle/>
              <a:p>
                <a:pPr indent="269240" algn="ctr" fontAlgn="base">
                  <a:lnSpc>
                    <a:spcPct val="150000"/>
                  </a:lnSpc>
                  <a:spcBef>
                    <a:spcPct val="0"/>
                  </a:spcBef>
                  <a:spcAft>
                    <a:spcPct val="0"/>
                  </a:spcAft>
                </a:pPr>
                <a:r>
                  <a:rPr lang="zh-CN" altLang="zh-CN" kern="100" dirty="0">
                    <a:solidFill>
                      <a:schemeClr val="tx1"/>
                    </a:solidFill>
                    <a:ea typeface="宋体" panose="02010600030101010101" pitchFamily="2" charset="-122"/>
                    <a:cs typeface="Times New Roman" panose="02020603050405020304" pitchFamily="18" charset="0"/>
                  </a:rPr>
                  <a:t>数据</a:t>
                </a:r>
                <a:r>
                  <a:rPr lang="en-US" altLang="zh-CN" kern="100" dirty="0">
                    <a:solidFill>
                      <a:schemeClr val="tx1"/>
                    </a:solidFill>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i="1" kern="100">
                            <a:solidFill>
                              <a:schemeClr val="tx1"/>
                            </a:solidFill>
                            <a:latin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𝑥</m:t>
                        </m:r>
                      </m:e>
                      <m:sub>
                        <m:r>
                          <a:rPr lang="en-US" altLang="zh-CN" i="1" kern="100">
                            <a:solidFill>
                              <a:schemeClr val="tx1"/>
                            </a:solidFill>
                            <a:latin typeface="Cambria Math" panose="02040503050406030204" pitchFamily="18" charset="0"/>
                            <a:cs typeface="Times New Roman" panose="02020603050405020304" pitchFamily="18" charset="0"/>
                          </a:rPr>
                          <m:t>1</m:t>
                        </m:r>
                      </m:sub>
                    </m:sSub>
                    <m:r>
                      <a:rPr lang="en-US" altLang="zh-CN" i="1" kern="100">
                        <a:solidFill>
                          <a:schemeClr val="tx1"/>
                        </a:solidFill>
                        <a:latin typeface="Cambria Math" panose="02040503050406030204" pitchFamily="18" charset="0"/>
                        <a:cs typeface="Times New Roman" panose="02020603050405020304" pitchFamily="18" charset="0"/>
                      </a:rPr>
                      <m:t>,</m:t>
                    </m:r>
                    <m:sSub>
                      <m:sSubPr>
                        <m:ctrlPr>
                          <a:rPr lang="en-US" altLang="zh-CN" i="1" kern="100">
                            <a:solidFill>
                              <a:schemeClr val="tx1"/>
                            </a:solidFill>
                            <a:latin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𝑥</m:t>
                        </m:r>
                      </m:e>
                      <m:sub>
                        <m:r>
                          <a:rPr lang="en-US" altLang="zh-CN" i="1" kern="100">
                            <a:solidFill>
                              <a:schemeClr val="tx1"/>
                            </a:solidFill>
                            <a:latin typeface="Cambria Math" panose="02040503050406030204" pitchFamily="18" charset="0"/>
                            <a:cs typeface="Times New Roman" panose="02020603050405020304" pitchFamily="18" charset="0"/>
                          </a:rPr>
                          <m:t>2</m:t>
                        </m:r>
                      </m:sub>
                    </m:sSub>
                    <m:r>
                      <a:rPr lang="en-US" altLang="zh-CN" i="1" kern="100">
                        <a:solidFill>
                          <a:schemeClr val="tx1"/>
                        </a:solidFill>
                        <a:latin typeface="Cambria Math" panose="02040503050406030204" pitchFamily="18" charset="0"/>
                        <a:cs typeface="Times New Roman" panose="02020603050405020304" pitchFamily="18" charset="0"/>
                      </a:rPr>
                      <m:t>, </m:t>
                    </m:r>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en-US" altLang="zh-CN" kern="100" dirty="0">
                    <a:solidFill>
                      <a:schemeClr val="tx1"/>
                    </a:solidFill>
                    <a:ea typeface="宋体" panose="02010600030101010101" pitchFamily="2" charset="-122"/>
                    <a:cs typeface="Times New Roman" panose="02020603050405020304" pitchFamily="18" charset="0"/>
                  </a:rPr>
                  <a:t> </a:t>
                </a:r>
                <a:r>
                  <a:rPr lang="zh-CN" altLang="zh-CN" kern="100" dirty="0">
                    <a:solidFill>
                      <a:schemeClr val="tx1"/>
                    </a:solidFill>
                    <a:ea typeface="宋体" panose="02010600030101010101" pitchFamily="2" charset="-122"/>
                    <a:cs typeface="Times New Roman" panose="02020603050405020304" pitchFamily="18" charset="0"/>
                  </a:rPr>
                  <a:t>的变换是一个函数</a:t>
                </a:r>
                <a:r>
                  <a:rPr lang="en-US" altLang="zh-CN" kern="100" dirty="0">
                    <a:solidFill>
                      <a:schemeClr val="tx1"/>
                    </a:solidFill>
                    <a:ea typeface="宋体" panose="02010600030101010101" pitchFamily="2" charset="-122"/>
                    <a:cs typeface="Times New Roman" panose="02020603050405020304" pitchFamily="18" charset="0"/>
                  </a:rPr>
                  <a:t> </a:t>
                </a:r>
                <a14:m>
                  <m:oMath xmlns:m="http://schemas.openxmlformats.org/officeDocument/2006/math">
                    <m:r>
                      <a:rPr lang="en-US" altLang="zh-CN" i="1" kern="100">
                        <a:solidFill>
                          <a:schemeClr val="tx1"/>
                        </a:solidFill>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zh-CN" kern="100" dirty="0">
                    <a:solidFill>
                      <a:schemeClr val="tx1"/>
                    </a:solidFill>
                    <a:ea typeface="宋体" panose="02010600030101010101" pitchFamily="2" charset="-122"/>
                    <a:cs typeface="Times New Roman" panose="02020603050405020304" pitchFamily="18" charset="0"/>
                  </a:rPr>
                  <a:t>，它把每个</a:t>
                </a:r>
                <a:r>
                  <a:rPr lang="en-US" altLang="zh-CN" kern="100" dirty="0">
                    <a:solidFill>
                      <a:schemeClr val="tx1"/>
                    </a:solidFill>
                    <a:ea typeface="宋体" panose="02010600030101010101" pitchFamily="2" charset="-122"/>
                    <a:cs typeface="Times New Roman" panose="02020603050405020304" pitchFamily="18" charset="0"/>
                  </a:rPr>
                  <a:t> </a:t>
                </a:r>
                <a14:m>
                  <m:oMath xmlns:m="http://schemas.openxmlformats.org/officeDocument/2006/math">
                    <m:r>
                      <a:rPr lang="en-US" altLang="zh-CN" i="1" kern="100" dirty="0">
                        <a:solidFill>
                          <a:schemeClr val="tx1"/>
                        </a:solidFill>
                        <a:latin typeface="Cambria Math" panose="02040503050406030204" pitchFamily="18" charset="0"/>
                        <a:cs typeface="Times New Roman" panose="02020603050405020304" pitchFamily="18" charset="0"/>
                      </a:rPr>
                      <m:t>𝑥</m:t>
                    </m:r>
                    <m:r>
                      <a:rPr lang="en-US" altLang="zh-CN" i="1" kern="100" baseline="-25000" dirty="0">
                        <a:solidFill>
                          <a:schemeClr val="tx1"/>
                        </a:solidFill>
                        <a:latin typeface="Cambria Math" panose="02040503050406030204" pitchFamily="18" charset="0"/>
                        <a:cs typeface="Times New Roman" panose="02020603050405020304" pitchFamily="18" charset="0"/>
                      </a:rPr>
                      <m:t>𝑖</m:t>
                    </m:r>
                  </m:oMath>
                </a14:m>
                <a:r>
                  <a:rPr lang="en-US" altLang="zh-CN" kern="100" dirty="0">
                    <a:solidFill>
                      <a:schemeClr val="tx1"/>
                    </a:solidFill>
                    <a:ea typeface="宋体" panose="02010600030101010101" pitchFamily="2" charset="-122"/>
                    <a:cs typeface="Times New Roman" panose="02020603050405020304" pitchFamily="18" charset="0"/>
                  </a:rPr>
                  <a:t> </a:t>
                </a:r>
                <a:r>
                  <a:rPr lang="zh-CN" altLang="zh-CN" kern="100" dirty="0">
                    <a:solidFill>
                      <a:schemeClr val="tx1"/>
                    </a:solidFill>
                    <a:ea typeface="宋体" panose="02010600030101010101" pitchFamily="2" charset="-122"/>
                    <a:cs typeface="Times New Roman" panose="02020603050405020304" pitchFamily="18" charset="0"/>
                  </a:rPr>
                  <a:t>用新值</a:t>
                </a:r>
                <a:r>
                  <a:rPr lang="en-US" altLang="zh-CN" kern="100" dirty="0">
                    <a:solidFill>
                      <a:schemeClr val="tx1"/>
                    </a:solidFill>
                    <a:ea typeface="宋体" panose="02010600030101010101" pitchFamily="2" charset="-122"/>
                    <a:cs typeface="Times New Roman" panose="02020603050405020304" pitchFamily="18" charset="0"/>
                  </a:rPr>
                  <a:t> </a:t>
                </a:r>
                <a14:m>
                  <m:oMath xmlns:m="http://schemas.openxmlformats.org/officeDocument/2006/math">
                    <m:r>
                      <a:rPr lang="en-US" altLang="zh-CN" i="1" kern="100" dirty="0">
                        <a:solidFill>
                          <a:schemeClr val="tx1"/>
                        </a:solidFill>
                        <a:latin typeface="Cambria Math" panose="02040503050406030204" pitchFamily="18" charset="0"/>
                        <a:cs typeface="Times New Roman" panose="02020603050405020304" pitchFamily="18" charset="0"/>
                      </a:rPr>
                      <m:t>𝑇</m:t>
                    </m:r>
                    <m:r>
                      <a:rPr lang="en-US" altLang="zh-CN" i="1" kern="100" dirty="0">
                        <a:solidFill>
                          <a:schemeClr val="tx1"/>
                        </a:solidFill>
                        <a:latin typeface="Cambria Math" panose="02040503050406030204" pitchFamily="18" charset="0"/>
                        <a:cs typeface="Times New Roman" panose="02020603050405020304" pitchFamily="18" charset="0"/>
                      </a:rPr>
                      <m:t>(</m:t>
                    </m:r>
                    <m:r>
                      <a:rPr lang="en-US" altLang="zh-CN" i="1" kern="100" dirty="0">
                        <a:solidFill>
                          <a:schemeClr val="tx1"/>
                        </a:solidFill>
                        <a:latin typeface="Cambria Math" panose="02040503050406030204" pitchFamily="18" charset="0"/>
                        <a:cs typeface="Times New Roman" panose="02020603050405020304" pitchFamily="18" charset="0"/>
                      </a:rPr>
                      <m:t>𝑥𝑖</m:t>
                    </m:r>
                    <m:r>
                      <a:rPr lang="en-US" altLang="zh-CN" i="1" kern="100" dirty="0">
                        <a:solidFill>
                          <a:schemeClr val="tx1"/>
                        </a:solidFill>
                        <a:latin typeface="Cambria Math" panose="02040503050406030204" pitchFamily="18" charset="0"/>
                        <a:cs typeface="Times New Roman" panose="02020603050405020304" pitchFamily="18" charset="0"/>
                      </a:rPr>
                      <m:t>)</m:t>
                    </m:r>
                  </m:oMath>
                </a14:m>
                <a:r>
                  <a:rPr lang="en-US" altLang="zh-CN" kern="100" dirty="0">
                    <a:solidFill>
                      <a:schemeClr val="tx1"/>
                    </a:solidFill>
                    <a:ea typeface="宋体" panose="02010600030101010101" pitchFamily="2" charset="-122"/>
                    <a:cs typeface="Times New Roman" panose="02020603050405020304" pitchFamily="18" charset="0"/>
                  </a:rPr>
                  <a:t> </a:t>
                </a:r>
                <a:r>
                  <a:rPr lang="zh-CN" altLang="zh-CN" kern="100" dirty="0">
                    <a:solidFill>
                      <a:schemeClr val="tx1"/>
                    </a:solidFill>
                    <a:ea typeface="宋体" panose="02010600030101010101" pitchFamily="2" charset="-122"/>
                    <a:cs typeface="Times New Roman" panose="02020603050405020304" pitchFamily="18" charset="0"/>
                  </a:rPr>
                  <a:t>来代替，使得变换后的数据值</a:t>
                </a:r>
                <a14:m>
                  <m:oMath xmlns:m="http://schemas.openxmlformats.org/officeDocument/2006/math">
                    <m:r>
                      <a:rPr lang="en-US" altLang="zh-CN" i="1" kern="100" dirty="0">
                        <a:solidFill>
                          <a:schemeClr val="tx1"/>
                        </a:solidFill>
                        <a:latin typeface="Cambria Math" panose="02040503050406030204" pitchFamily="18" charset="0"/>
                        <a:cs typeface="Times New Roman" panose="02020603050405020304" pitchFamily="18" charset="0"/>
                      </a:rPr>
                      <m:t>𝑇</m:t>
                    </m:r>
                    <m:r>
                      <a:rPr lang="en-US" altLang="zh-CN" i="1" kern="100" dirty="0">
                        <a:solidFill>
                          <a:schemeClr val="tx1"/>
                        </a:solidFill>
                        <a:latin typeface="Cambria Math" panose="02040503050406030204" pitchFamily="18" charset="0"/>
                        <a:cs typeface="Times New Roman" panose="02020603050405020304" pitchFamily="18" charset="0"/>
                      </a:rPr>
                      <m:t>(</m:t>
                    </m:r>
                    <m:r>
                      <a:rPr lang="en-US" altLang="zh-CN" i="1" kern="100" dirty="0">
                        <a:solidFill>
                          <a:schemeClr val="tx1"/>
                        </a:solidFill>
                        <a:latin typeface="Cambria Math" panose="02040503050406030204" pitchFamily="18" charset="0"/>
                        <a:cs typeface="Times New Roman" panose="02020603050405020304" pitchFamily="18" charset="0"/>
                      </a:rPr>
                      <m:t>𝑥</m:t>
                    </m:r>
                    <m:r>
                      <a:rPr lang="en-US" altLang="zh-CN" i="1" kern="100" baseline="-25000" dirty="0">
                        <a:solidFill>
                          <a:schemeClr val="tx1"/>
                        </a:solidFill>
                        <a:latin typeface="Cambria Math" panose="02040503050406030204" pitchFamily="18" charset="0"/>
                        <a:cs typeface="Times New Roman" panose="02020603050405020304" pitchFamily="18" charset="0"/>
                      </a:rPr>
                      <m:t>1</m:t>
                    </m:r>
                    <m:r>
                      <a:rPr lang="en-US" altLang="zh-CN" i="1" kern="100" dirty="0">
                        <a:solidFill>
                          <a:schemeClr val="tx1"/>
                        </a:solidFill>
                        <a:latin typeface="Cambria Math" panose="02040503050406030204" pitchFamily="18" charset="0"/>
                        <a:cs typeface="Times New Roman" panose="02020603050405020304" pitchFamily="18" charset="0"/>
                      </a:rPr>
                      <m:t>)</m:t>
                    </m:r>
                    <m:r>
                      <a:rPr lang="zh-CN" altLang="zh-CN"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solidFill>
                          <a:schemeClr val="tx1"/>
                        </a:solidFill>
                        <a:latin typeface="Cambria Math" panose="02040503050406030204" pitchFamily="18" charset="0"/>
                        <a:cs typeface="Times New Roman" panose="02020603050405020304" pitchFamily="18" charset="0"/>
                      </a:rPr>
                      <m:t>𝑇</m:t>
                    </m:r>
                    <m:r>
                      <a:rPr lang="en-US" altLang="zh-CN" i="1" kern="100" dirty="0">
                        <a:solidFill>
                          <a:schemeClr val="tx1"/>
                        </a:solidFill>
                        <a:latin typeface="Cambria Math" panose="02040503050406030204" pitchFamily="18" charset="0"/>
                        <a:cs typeface="Times New Roman" panose="02020603050405020304" pitchFamily="18" charset="0"/>
                      </a:rPr>
                      <m:t>(</m:t>
                    </m:r>
                    <m:r>
                      <a:rPr lang="en-US" altLang="zh-CN" i="1" kern="100" dirty="0">
                        <a:solidFill>
                          <a:schemeClr val="tx1"/>
                        </a:solidFill>
                        <a:latin typeface="Cambria Math" panose="02040503050406030204" pitchFamily="18" charset="0"/>
                        <a:cs typeface="Times New Roman" panose="02020603050405020304" pitchFamily="18" charset="0"/>
                      </a:rPr>
                      <m:t>𝑥</m:t>
                    </m:r>
                    <m:r>
                      <a:rPr lang="en-US" altLang="zh-CN" i="1" kern="100" baseline="-25000" dirty="0">
                        <a:solidFill>
                          <a:schemeClr val="tx1"/>
                        </a:solidFill>
                        <a:latin typeface="Cambria Math" panose="02040503050406030204" pitchFamily="18" charset="0"/>
                        <a:cs typeface="Times New Roman" panose="02020603050405020304" pitchFamily="18" charset="0"/>
                      </a:rPr>
                      <m:t>2 </m:t>
                    </m:r>
                    <m:r>
                      <a:rPr lang="en-US" altLang="zh-CN" i="1" kern="100" dirty="0">
                        <a:solidFill>
                          <a:schemeClr val="tx1"/>
                        </a:solidFill>
                        <a:latin typeface="Cambria Math" panose="02040503050406030204" pitchFamily="18" charset="0"/>
                        <a:cs typeface="Times New Roman" panose="02020603050405020304" pitchFamily="18" charset="0"/>
                      </a:rPr>
                      <m:t>)</m:t>
                    </m:r>
                    <m:r>
                      <a:rPr lang="en-US" altLang="zh-CN" i="1" kern="100" baseline="-25000" dirty="0">
                        <a:solidFill>
                          <a:schemeClr val="tx1"/>
                        </a:solidFill>
                        <a:latin typeface="Cambria Math" panose="02040503050406030204" pitchFamily="18" charset="0"/>
                        <a:cs typeface="Times New Roman" panose="02020603050405020304" pitchFamily="18" charset="0"/>
                      </a:rPr>
                      <m:t> </m:t>
                    </m:r>
                    <m:r>
                      <a:rPr lang="zh-CN" altLang="zh-CN"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solidFill>
                          <a:schemeClr val="tx1"/>
                        </a:solidFill>
                        <a:latin typeface="Cambria Math" panose="02040503050406030204" pitchFamily="18" charset="0"/>
                        <a:cs typeface="Times New Roman" panose="02020603050405020304" pitchFamily="18" charset="0"/>
                      </a:rPr>
                      <m:t>…</m:t>
                    </m:r>
                    <m:r>
                      <a:rPr lang="zh-CN" altLang="zh-CN" i="1" kern="100" dirty="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dirty="0">
                        <a:solidFill>
                          <a:schemeClr val="tx1"/>
                        </a:solidFill>
                        <a:latin typeface="Cambria Math" panose="02040503050406030204" pitchFamily="18" charset="0"/>
                        <a:cs typeface="Times New Roman" panose="02020603050405020304" pitchFamily="18" charset="0"/>
                      </a:rPr>
                      <m:t>𝑇</m:t>
                    </m:r>
                    <m:r>
                      <a:rPr lang="en-US" altLang="zh-CN" i="1" kern="100" dirty="0">
                        <a:solidFill>
                          <a:schemeClr val="tx1"/>
                        </a:solidFill>
                        <a:latin typeface="Cambria Math" panose="02040503050406030204" pitchFamily="18" charset="0"/>
                        <a:cs typeface="Times New Roman" panose="02020603050405020304" pitchFamily="18" charset="0"/>
                      </a:rPr>
                      <m:t>(</m:t>
                    </m:r>
                    <m:r>
                      <a:rPr lang="en-US" altLang="zh-CN" i="1" kern="100" dirty="0" err="1">
                        <a:solidFill>
                          <a:schemeClr val="tx1"/>
                        </a:solidFill>
                        <a:latin typeface="Cambria Math" panose="02040503050406030204" pitchFamily="18" charset="0"/>
                        <a:cs typeface="Times New Roman" panose="02020603050405020304" pitchFamily="18" charset="0"/>
                      </a:rPr>
                      <m:t>𝑥</m:t>
                    </m:r>
                    <m:r>
                      <a:rPr lang="en-US" altLang="zh-CN" i="1" kern="100" baseline="-25000" dirty="0" err="1">
                        <a:solidFill>
                          <a:schemeClr val="tx1"/>
                        </a:solidFill>
                        <a:latin typeface="Cambria Math" panose="02040503050406030204" pitchFamily="18" charset="0"/>
                        <a:cs typeface="Times New Roman" panose="02020603050405020304" pitchFamily="18" charset="0"/>
                      </a:rPr>
                      <m:t>𝑛</m:t>
                    </m:r>
                    <m:r>
                      <a:rPr lang="en-US" altLang="zh-CN" i="1" kern="100" baseline="-25000" dirty="0">
                        <a:solidFill>
                          <a:schemeClr val="tx1"/>
                        </a:solidFill>
                        <a:latin typeface="Cambria Math" panose="02040503050406030204" pitchFamily="18" charset="0"/>
                        <a:cs typeface="Times New Roman" panose="02020603050405020304" pitchFamily="18" charset="0"/>
                      </a:rPr>
                      <m:t> </m:t>
                    </m:r>
                    <m:r>
                      <a:rPr lang="en-US" altLang="zh-CN" i="1" kern="100" dirty="0">
                        <a:solidFill>
                          <a:schemeClr val="tx1"/>
                        </a:solidFill>
                        <a:latin typeface="Cambria Math" panose="02040503050406030204" pitchFamily="18" charset="0"/>
                        <a:cs typeface="Times New Roman" panose="02020603050405020304" pitchFamily="18" charset="0"/>
                      </a:rPr>
                      <m:t>)</m:t>
                    </m:r>
                  </m:oMath>
                </a14:m>
                <a:r>
                  <a:rPr lang="zh-CN" altLang="zh-CN" kern="100" dirty="0">
                    <a:solidFill>
                      <a:schemeClr val="tx1"/>
                    </a:solidFill>
                    <a:ea typeface="宋体" panose="02010600030101010101" pitchFamily="2" charset="-122"/>
                    <a:cs typeface="Times New Roman" panose="02020603050405020304" pitchFamily="18" charset="0"/>
                  </a:rPr>
                  <a:t>。</a:t>
                </a:r>
                <a:endParaRPr lang="zh-CN" altLang="zh-CN" kern="100" dirty="0">
                  <a:solidFill>
                    <a:schemeClr val="tx1"/>
                  </a:solidFill>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F7F37939-ACF1-4FCA-9606-952CD66EAD74}"/>
                  </a:ext>
                </a:extLst>
              </p:cNvPr>
              <p:cNvSpPr txBox="1">
                <a:spLocks noRot="1" noChangeAspect="1" noMove="1" noResize="1" noEditPoints="1" noAdjustHandles="1" noChangeArrowheads="1" noChangeShapeType="1" noTextEdit="1"/>
              </p:cNvSpPr>
              <p:nvPr/>
            </p:nvSpPr>
            <p:spPr>
              <a:xfrm>
                <a:off x="1055440" y="2187282"/>
                <a:ext cx="10441160" cy="876458"/>
              </a:xfrm>
              <a:prstGeom prst="rect">
                <a:avLst/>
              </a:prstGeom>
              <a:blipFill>
                <a:blip r:embed="rId5"/>
                <a:stretch>
                  <a:fillRect b="-7639"/>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BD7B6F59-BE8C-41BB-BB72-EDD6E31E80B9}"/>
              </a:ext>
            </a:extLst>
          </p:cNvPr>
          <p:cNvSpPr txBox="1"/>
          <p:nvPr/>
        </p:nvSpPr>
        <p:spPr>
          <a:xfrm>
            <a:off x="355233" y="3926799"/>
            <a:ext cx="6111814" cy="377860"/>
          </a:xfrm>
          <a:prstGeom prst="rect">
            <a:avLst/>
          </a:prstGeom>
          <a:noFill/>
        </p:spPr>
        <p:txBody>
          <a:bodyPr wrap="square">
            <a:spAutoFit/>
          </a:bodyPr>
          <a:lstStyle/>
          <a:p>
            <a:pPr indent="269240" fontAlgn="base">
              <a:lnSpc>
                <a:spcPct val="110000"/>
              </a:lnSpc>
              <a:spcBef>
                <a:spcPct val="0"/>
              </a:spcBef>
              <a:spcAft>
                <a:spcPct val="0"/>
              </a:spcAft>
            </a:pP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b="1" kern="100" dirty="0">
                <a:solidFill>
                  <a:srgbClr val="44546A"/>
                </a:solidFill>
                <a:latin typeface="微软雅黑" panose="020B0503020204020204" pitchFamily="34" charset="-122"/>
                <a:ea typeface="微软雅黑" panose="020B0503020204020204" pitchFamily="34" charset="-122"/>
                <a:cs typeface="Times New Roman" panose="02020603050405020304" pitchFamily="18" charset="0"/>
              </a:rPr>
              <a:t>）启示主题</a:t>
            </a:r>
          </a:p>
        </p:txBody>
      </p:sp>
      <p:sp>
        <p:nvSpPr>
          <p:cNvPr id="21" name="文本框 20">
            <a:extLst>
              <a:ext uri="{FF2B5EF4-FFF2-40B4-BE49-F238E27FC236}">
                <a16:creationId xmlns:a16="http://schemas.microsoft.com/office/drawing/2014/main" id="{D2993989-77B6-4930-B19E-B3CA1892BADF}"/>
              </a:ext>
            </a:extLst>
          </p:cNvPr>
          <p:cNvSpPr txBox="1"/>
          <p:nvPr/>
        </p:nvSpPr>
        <p:spPr>
          <a:xfrm>
            <a:off x="1126324" y="4372059"/>
            <a:ext cx="10081120" cy="1118832"/>
          </a:xfrm>
          <a:prstGeom prst="rect">
            <a:avLst/>
          </a:prstGeom>
          <a:noFill/>
        </p:spPr>
        <p:txBody>
          <a:bodyPr wrap="square">
            <a:spAutoFit/>
          </a:bodyPr>
          <a:lstStyle/>
          <a:p>
            <a:pPr indent="267970" fontAlgn="base">
              <a:lnSpc>
                <a:spcPct val="200000"/>
              </a:lnSpc>
              <a:spcBef>
                <a:spcPct val="0"/>
              </a:spcBef>
              <a:spcAft>
                <a:spcPct val="0"/>
              </a:spcAft>
            </a:pPr>
            <a:r>
              <a:rPr lang="zh-CN" altLang="zh-CN" b="1" kern="100" dirty="0">
                <a:ea typeface="宋体" panose="02010600030101010101" pitchFamily="2" charset="-122"/>
                <a:cs typeface="Times New Roman" panose="02020603050405020304" pitchFamily="18" charset="0"/>
              </a:rPr>
              <a:t>“启示（</a:t>
            </a:r>
            <a:r>
              <a:rPr lang="en-US" altLang="zh-CN" b="1" kern="100" dirty="0">
                <a:cs typeface="Times New Roman" panose="02020603050405020304" pitchFamily="18" charset="0"/>
              </a:rPr>
              <a:t>Revelation</a:t>
            </a:r>
            <a:r>
              <a:rPr lang="zh-CN" altLang="zh-CN" b="1" kern="100" dirty="0">
                <a:ea typeface="宋体" panose="02010600030101010101" pitchFamily="2" charset="-122"/>
                <a:cs typeface="Times New Roman" panose="02020603050405020304" pitchFamily="18" charset="0"/>
              </a:rPr>
              <a:t>）”</a:t>
            </a:r>
            <a:r>
              <a:rPr lang="zh-CN" altLang="zh-CN" kern="100" dirty="0">
                <a:ea typeface="宋体" panose="02010600030101010101" pitchFamily="2" charset="-122"/>
                <a:cs typeface="Times New Roman" panose="02020603050405020304" pitchFamily="18" charset="0"/>
              </a:rPr>
              <a:t>是指通过探索型分析，发现新的规律、问题和启迪，进而满足数据加工和数据分析的需要。</a:t>
            </a:r>
            <a:endParaRPr lang="zh-CN" altLang="zh-CN" kern="100" dirty="0">
              <a:cs typeface="Times New Roman" panose="02020603050405020304" pitchFamily="18" charset="0"/>
            </a:endParaRPr>
          </a:p>
        </p:txBody>
      </p:sp>
    </p:spTree>
    <p:extLst>
      <p:ext uri="{BB962C8B-B14F-4D97-AF65-F5344CB8AC3E}">
        <p14:creationId xmlns:p14="http://schemas.microsoft.com/office/powerpoint/2010/main" val="348211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21</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pic>
        <p:nvPicPr>
          <p:cNvPr id="18" name="图片 17" descr="图表&#10;&#10;描述已自动生成">
            <a:extLst>
              <a:ext uri="{FF2B5EF4-FFF2-40B4-BE49-F238E27FC236}">
                <a16:creationId xmlns:a16="http://schemas.microsoft.com/office/drawing/2014/main" id="{623E5B73-EDE8-47E1-8C01-E8F2F0A7AC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2586" y="1477747"/>
            <a:ext cx="5808613" cy="4176464"/>
          </a:xfrm>
          <a:prstGeom prst="rect">
            <a:avLst/>
          </a:prstGeom>
        </p:spPr>
      </p:pic>
      <p:sp>
        <p:nvSpPr>
          <p:cNvPr id="19" name="文本框 18">
            <a:extLst>
              <a:ext uri="{FF2B5EF4-FFF2-40B4-BE49-F238E27FC236}">
                <a16:creationId xmlns:a16="http://schemas.microsoft.com/office/drawing/2014/main" id="{CECA61C5-493E-4F35-9B92-4F6F9978FD66}"/>
              </a:ext>
            </a:extLst>
          </p:cNvPr>
          <p:cNvSpPr txBox="1"/>
          <p:nvPr/>
        </p:nvSpPr>
        <p:spPr>
          <a:xfrm>
            <a:off x="4973698" y="5724840"/>
            <a:ext cx="6111814" cy="346120"/>
          </a:xfrm>
          <a:prstGeom prst="rect">
            <a:avLst/>
          </a:prstGeom>
          <a:noFill/>
        </p:spPr>
        <p:txBody>
          <a:bodyPr wrap="square">
            <a:spAutoFit/>
          </a:bodyPr>
          <a:lstStyle/>
          <a:p>
            <a:pPr indent="266700" algn="ctr" fontAlgn="base">
              <a:lnSpc>
                <a:spcPct val="110000"/>
              </a:lnSpc>
              <a:spcBef>
                <a:spcPct val="0"/>
              </a:spcBef>
              <a:spcAft>
                <a:spcPct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3-8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数据故事化的目的</a:t>
            </a:r>
          </a:p>
        </p:txBody>
      </p:sp>
      <p:sp>
        <p:nvSpPr>
          <p:cNvPr id="22" name="矩形: 圆角 21">
            <a:extLst>
              <a:ext uri="{FF2B5EF4-FFF2-40B4-BE49-F238E27FC236}">
                <a16:creationId xmlns:a16="http://schemas.microsoft.com/office/drawing/2014/main" id="{722A9114-27B7-4636-B855-A2A8754CEAFB}"/>
              </a:ext>
            </a:extLst>
          </p:cNvPr>
          <p:cNvSpPr/>
          <p:nvPr/>
        </p:nvSpPr>
        <p:spPr>
          <a:xfrm>
            <a:off x="558570" y="2417135"/>
            <a:ext cx="4169374" cy="2232838"/>
          </a:xfrm>
          <a:prstGeom prst="roundRect">
            <a:avLst>
              <a:gd name="adj" fmla="val 5514"/>
            </a:avLst>
          </a:prstGeom>
          <a:solidFill>
            <a:schemeClr val="accent1">
              <a:lumMod val="20000"/>
              <a:lumOff val="80000"/>
            </a:schemeClr>
          </a:solidFill>
          <a:ln>
            <a:noFill/>
          </a:ln>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D95F5205-B64B-42E0-B2BA-D3A9AED64971}"/>
              </a:ext>
            </a:extLst>
          </p:cNvPr>
          <p:cNvSpPr txBox="1"/>
          <p:nvPr/>
        </p:nvSpPr>
        <p:spPr>
          <a:xfrm>
            <a:off x="762663" y="2729020"/>
            <a:ext cx="3816424" cy="1384290"/>
          </a:xfrm>
          <a:prstGeom prst="rect">
            <a:avLst/>
          </a:prstGeom>
          <a:noFill/>
        </p:spPr>
        <p:txBody>
          <a:bodyPr wrap="square">
            <a:spAutoFit/>
          </a:bodyPr>
          <a:lstStyle/>
          <a:p>
            <a:pPr indent="266700" fontAlgn="base">
              <a:lnSpc>
                <a:spcPct val="150000"/>
              </a:lnSpc>
              <a:spcBef>
                <a:spcPct val="0"/>
              </a:spcBef>
              <a:spcAft>
                <a:spcPct val="0"/>
              </a:spcAft>
            </a:pPr>
            <a:r>
              <a:rPr lang="en-US" altLang="zh-CN" sz="2000" kern="100" dirty="0">
                <a:ea typeface="宋体" panose="02010600030101010101" pitchFamily="2" charset="-122"/>
                <a:cs typeface="Times New Roman" panose="02020603050405020304" pitchFamily="18" charset="0"/>
              </a:rPr>
              <a:t>    </a:t>
            </a:r>
            <a:r>
              <a:rPr lang="zh-CN" altLang="zh-CN" kern="100" dirty="0">
                <a:ea typeface="宋体" panose="02010600030101010101" pitchFamily="2" charset="-122"/>
                <a:cs typeface="Times New Roman" panose="02020603050405020304" pitchFamily="18" charset="0"/>
              </a:rPr>
              <a:t>在实际工作中，数据故事化项目应聚焦于有限目标，有限目标是数据故事化中必须引起重视的问题。</a:t>
            </a:r>
            <a:endParaRPr lang="zh-CN" altLang="zh-CN" sz="2000" kern="100" dirty="0">
              <a:cs typeface="Times New Roman" panose="02020603050405020304" pitchFamily="18" charset="0"/>
            </a:endParaRPr>
          </a:p>
        </p:txBody>
      </p:sp>
      <p:sp>
        <p:nvSpPr>
          <p:cNvPr id="21" name="文本框 20">
            <a:extLst>
              <a:ext uri="{FF2B5EF4-FFF2-40B4-BE49-F238E27FC236}">
                <a16:creationId xmlns:a16="http://schemas.microsoft.com/office/drawing/2014/main" id="{EAEB0493-5AF2-43ED-99EB-205594B015D3}"/>
              </a:ext>
            </a:extLst>
          </p:cNvPr>
          <p:cNvSpPr txBox="1"/>
          <p:nvPr/>
        </p:nvSpPr>
        <p:spPr>
          <a:xfrm>
            <a:off x="4452719" y="629483"/>
            <a:ext cx="3018426"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3.3.2</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明确目的</a:t>
            </a:r>
          </a:p>
        </p:txBody>
      </p:sp>
    </p:spTree>
    <p:extLst>
      <p:ext uri="{BB962C8B-B14F-4D97-AF65-F5344CB8AC3E}">
        <p14:creationId xmlns:p14="http://schemas.microsoft.com/office/powerpoint/2010/main" val="1097993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22</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2" name="文本框 11">
            <a:extLst>
              <a:ext uri="{FF2B5EF4-FFF2-40B4-BE49-F238E27FC236}">
                <a16:creationId xmlns:a16="http://schemas.microsoft.com/office/drawing/2014/main" id="{BFE5B0D3-D0B6-4F81-8BBF-B2787BC190E4}"/>
              </a:ext>
            </a:extLst>
          </p:cNvPr>
          <p:cNvSpPr txBox="1"/>
          <p:nvPr/>
        </p:nvSpPr>
        <p:spPr>
          <a:xfrm>
            <a:off x="4210494" y="645925"/>
            <a:ext cx="2842438"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3.3.3 </a:t>
            </a:r>
            <a:r>
              <a:rPr lang="zh-CN" altLang="en-US" sz="3200" b="1" kern="0" dirty="0">
                <a:solidFill>
                  <a:srgbClr val="44546A"/>
                </a:solidFill>
                <a:latin typeface="黑体" panose="02010609060101010101" pitchFamily="49" charset="-122"/>
                <a:ea typeface="黑体" panose="02010609060101010101" pitchFamily="49" charset="-122"/>
                <a:cs typeface="+mj-cs"/>
              </a:rPr>
              <a:t>了解受众</a:t>
            </a:r>
          </a:p>
        </p:txBody>
      </p:sp>
      <p:pic>
        <p:nvPicPr>
          <p:cNvPr id="16" name="图片 15" descr="图片包含 图形用户界面&#10;&#10;描述已自动生成">
            <a:extLst>
              <a:ext uri="{FF2B5EF4-FFF2-40B4-BE49-F238E27FC236}">
                <a16:creationId xmlns:a16="http://schemas.microsoft.com/office/drawing/2014/main" id="{32795A44-6E95-4E4F-8FF0-5208623255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5930" y="1618144"/>
            <a:ext cx="9380135" cy="4234144"/>
          </a:xfrm>
          <a:prstGeom prst="rect">
            <a:avLst/>
          </a:prstGeom>
        </p:spPr>
      </p:pic>
      <p:sp>
        <p:nvSpPr>
          <p:cNvPr id="17" name="文本框 16">
            <a:extLst>
              <a:ext uri="{FF2B5EF4-FFF2-40B4-BE49-F238E27FC236}">
                <a16:creationId xmlns:a16="http://schemas.microsoft.com/office/drawing/2014/main" id="{E9920918-D8DF-4EF3-9FF5-0026C612D30F}"/>
              </a:ext>
            </a:extLst>
          </p:cNvPr>
          <p:cNvSpPr txBox="1"/>
          <p:nvPr/>
        </p:nvSpPr>
        <p:spPr>
          <a:xfrm>
            <a:off x="4702724" y="6002625"/>
            <a:ext cx="3108662" cy="369332"/>
          </a:xfrm>
          <a:prstGeom prst="rect">
            <a:avLst/>
          </a:prstGeom>
          <a:noFill/>
        </p:spPr>
        <p:txBody>
          <a:bodyPr wrap="square">
            <a:spAutoFit/>
          </a:bodyPr>
          <a:lstStyle/>
          <a:p>
            <a:pPr fontAlgn="base">
              <a:spcBef>
                <a:spcPct val="0"/>
              </a:spcBef>
              <a:spcAft>
                <a:spcPct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3-9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数据故事化的受众类型</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470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23</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2" name="文本框 11">
            <a:extLst>
              <a:ext uri="{FF2B5EF4-FFF2-40B4-BE49-F238E27FC236}">
                <a16:creationId xmlns:a16="http://schemas.microsoft.com/office/drawing/2014/main" id="{E5D6F345-809F-4B97-A776-BD4F7BAE5320}"/>
              </a:ext>
            </a:extLst>
          </p:cNvPr>
          <p:cNvSpPr txBox="1"/>
          <p:nvPr/>
        </p:nvSpPr>
        <p:spPr>
          <a:xfrm>
            <a:off x="4650582" y="711653"/>
            <a:ext cx="2890836"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3.3.4 </a:t>
            </a:r>
            <a:r>
              <a:rPr lang="zh-CN" altLang="en-US" sz="3200" b="1" kern="0" dirty="0">
                <a:solidFill>
                  <a:srgbClr val="44546A"/>
                </a:solidFill>
                <a:latin typeface="黑体" panose="02010609060101010101" pitchFamily="49" charset="-122"/>
                <a:ea typeface="黑体" panose="02010609060101010101" pitchFamily="49" charset="-122"/>
                <a:cs typeface="+mj-cs"/>
              </a:rPr>
              <a:t>了解受众</a:t>
            </a:r>
          </a:p>
        </p:txBody>
      </p:sp>
      <p:sp>
        <p:nvSpPr>
          <p:cNvPr id="16" name="矩形: 圆角 15">
            <a:extLst>
              <a:ext uri="{FF2B5EF4-FFF2-40B4-BE49-F238E27FC236}">
                <a16:creationId xmlns:a16="http://schemas.microsoft.com/office/drawing/2014/main" id="{932B931E-953C-45A2-A54E-D55932031C8E}"/>
              </a:ext>
            </a:extLst>
          </p:cNvPr>
          <p:cNvSpPr/>
          <p:nvPr/>
        </p:nvSpPr>
        <p:spPr>
          <a:xfrm>
            <a:off x="1793358" y="1986466"/>
            <a:ext cx="8704521" cy="3709749"/>
          </a:xfrm>
          <a:prstGeom prst="roundRect">
            <a:avLst>
              <a:gd name="adj" fmla="val 2266"/>
            </a:avLst>
          </a:prstGeom>
          <a:solidFill>
            <a:schemeClr val="accent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C499BAE-A8C2-4BFE-ACB6-A8C602ECE2AA}"/>
              </a:ext>
            </a:extLst>
          </p:cNvPr>
          <p:cNvSpPr txBox="1"/>
          <p:nvPr/>
        </p:nvSpPr>
        <p:spPr>
          <a:xfrm>
            <a:off x="2072244" y="2238445"/>
            <a:ext cx="8146747" cy="3072636"/>
          </a:xfrm>
          <a:prstGeom prst="rect">
            <a:avLst/>
          </a:prstGeom>
          <a:noFill/>
        </p:spPr>
        <p:txBody>
          <a:bodyPr wrap="square">
            <a:spAutoFit/>
          </a:bodyPr>
          <a:lstStyle/>
          <a:p>
            <a:pPr indent="266700" fontAlgn="base">
              <a:lnSpc>
                <a:spcPct val="200000"/>
              </a:lnSpc>
              <a:spcBef>
                <a:spcPct val="0"/>
              </a:spcBef>
              <a:spcAft>
                <a:spcPct val="0"/>
              </a:spcAft>
            </a:pP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1</a:t>
            </a: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  </a:t>
            </a:r>
            <a:r>
              <a:rPr lang="zh-CN" altLang="zh-CN" sz="2000" kern="0" dirty="0">
                <a:solidFill>
                  <a:schemeClr val="bg1"/>
                </a:solidFill>
                <a:latin typeface="宋体" panose="02010600030101010101" pitchFamily="2" charset="-122"/>
                <a:ea typeface="宋体" panose="02010600030101010101" pitchFamily="2" charset="-122"/>
              </a:rPr>
              <a:t>数据的客观性和有效性；</a:t>
            </a:r>
          </a:p>
          <a:p>
            <a:pPr indent="266700" fontAlgn="base">
              <a:lnSpc>
                <a:spcPct val="200000"/>
              </a:lnSpc>
              <a:spcBef>
                <a:spcPct val="0"/>
              </a:spcBef>
              <a:spcAft>
                <a:spcPct val="0"/>
              </a:spcAft>
            </a:pP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2</a:t>
            </a: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  </a:t>
            </a:r>
            <a:r>
              <a:rPr lang="zh-CN" altLang="zh-CN" sz="2000" kern="0" dirty="0">
                <a:solidFill>
                  <a:schemeClr val="bg1"/>
                </a:solidFill>
                <a:latin typeface="宋体" panose="02010600030101010101" pitchFamily="2" charset="-122"/>
                <a:ea typeface="宋体" panose="02010600030101010101" pitchFamily="2" charset="-122"/>
              </a:rPr>
              <a:t>与受众业务主题直接相关；</a:t>
            </a:r>
          </a:p>
          <a:p>
            <a:pPr indent="266700" fontAlgn="base">
              <a:lnSpc>
                <a:spcPct val="200000"/>
              </a:lnSpc>
              <a:spcBef>
                <a:spcPct val="0"/>
              </a:spcBef>
              <a:spcAft>
                <a:spcPct val="0"/>
              </a:spcAft>
            </a:pP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3</a:t>
            </a: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  </a:t>
            </a:r>
            <a:r>
              <a:rPr lang="zh-CN" altLang="zh-CN" sz="2000" kern="0" dirty="0">
                <a:solidFill>
                  <a:schemeClr val="bg1"/>
                </a:solidFill>
                <a:latin typeface="宋体" panose="02010600030101010101" pitchFamily="2" charset="-122"/>
                <a:ea typeface="宋体" panose="02010600030101010101" pitchFamily="2" charset="-122"/>
              </a:rPr>
              <a:t>与作者想要传达的意图直接相关；</a:t>
            </a:r>
          </a:p>
          <a:p>
            <a:pPr indent="266700" fontAlgn="base">
              <a:lnSpc>
                <a:spcPct val="200000"/>
              </a:lnSpc>
              <a:spcBef>
                <a:spcPct val="0"/>
              </a:spcBef>
              <a:spcAft>
                <a:spcPct val="0"/>
              </a:spcAft>
            </a:pP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4</a:t>
            </a:r>
            <a:r>
              <a:rPr lang="zh-CN" altLang="zh-CN" sz="2000" kern="0" dirty="0">
                <a:solidFill>
                  <a:schemeClr val="bg1"/>
                </a:solidFill>
                <a:latin typeface="宋体" panose="02010600030101010101" pitchFamily="2" charset="-122"/>
                <a:ea typeface="宋体" panose="02010600030101010101" pitchFamily="2" charset="-122"/>
              </a:rPr>
              <a:t>）</a:t>
            </a:r>
            <a:r>
              <a:rPr lang="en-US" altLang="zh-CN" sz="2000" kern="0" dirty="0">
                <a:solidFill>
                  <a:schemeClr val="bg1"/>
                </a:solidFill>
                <a:latin typeface="宋体" panose="02010600030101010101" pitchFamily="2" charset="-122"/>
                <a:ea typeface="宋体" panose="02010600030101010101" pitchFamily="2" charset="-122"/>
              </a:rPr>
              <a:t>  </a:t>
            </a:r>
            <a:r>
              <a:rPr lang="zh-CN" altLang="zh-CN" sz="2000" kern="0" dirty="0">
                <a:solidFill>
                  <a:schemeClr val="bg1"/>
                </a:solidFill>
                <a:latin typeface="宋体" panose="02010600030101010101" pitchFamily="2" charset="-122"/>
                <a:ea typeface="宋体" panose="02010600030101010101" pitchFamily="2" charset="-122"/>
              </a:rPr>
              <a:t>不流于表面，数据背后蕴含着更深层意义的价值，可以解释某种现象的原因或揭示接下来的发展趋势。</a:t>
            </a:r>
          </a:p>
        </p:txBody>
      </p:sp>
    </p:spTree>
    <p:extLst>
      <p:ext uri="{BB962C8B-B14F-4D97-AF65-F5344CB8AC3E}">
        <p14:creationId xmlns:p14="http://schemas.microsoft.com/office/powerpoint/2010/main" val="208618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24</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2" name="文本框 11">
            <a:extLst>
              <a:ext uri="{FF2B5EF4-FFF2-40B4-BE49-F238E27FC236}">
                <a16:creationId xmlns:a16="http://schemas.microsoft.com/office/drawing/2014/main" id="{366C5857-874A-4BE4-BF55-1EBBD54E972E}"/>
              </a:ext>
            </a:extLst>
          </p:cNvPr>
          <p:cNvSpPr txBox="1"/>
          <p:nvPr/>
        </p:nvSpPr>
        <p:spPr>
          <a:xfrm>
            <a:off x="4340234" y="612712"/>
            <a:ext cx="4330384"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3.3.5</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数据故事的建模</a:t>
            </a:r>
          </a:p>
        </p:txBody>
      </p:sp>
      <p:pic>
        <p:nvPicPr>
          <p:cNvPr id="16" name="图片 15">
            <a:extLst>
              <a:ext uri="{FF2B5EF4-FFF2-40B4-BE49-F238E27FC236}">
                <a16:creationId xmlns:a16="http://schemas.microsoft.com/office/drawing/2014/main" id="{CA184F65-799B-41F9-AF71-6F62DC7670DE}"/>
              </a:ext>
            </a:extLst>
          </p:cNvPr>
          <p:cNvPicPr>
            <a:picLocks noChangeAspect="1"/>
          </p:cNvPicPr>
          <p:nvPr/>
        </p:nvPicPr>
        <p:blipFill>
          <a:blip r:embed="rId5"/>
          <a:stretch>
            <a:fillRect/>
          </a:stretch>
        </p:blipFill>
        <p:spPr>
          <a:xfrm>
            <a:off x="2416503" y="1695363"/>
            <a:ext cx="7106632" cy="3584124"/>
          </a:xfrm>
          <a:prstGeom prst="rect">
            <a:avLst/>
          </a:prstGeom>
        </p:spPr>
      </p:pic>
      <p:sp>
        <p:nvSpPr>
          <p:cNvPr id="17" name="文本框 16">
            <a:extLst>
              <a:ext uri="{FF2B5EF4-FFF2-40B4-BE49-F238E27FC236}">
                <a16:creationId xmlns:a16="http://schemas.microsoft.com/office/drawing/2014/main" id="{4969D097-53F7-4490-9E9F-181709C61AE5}"/>
              </a:ext>
            </a:extLst>
          </p:cNvPr>
          <p:cNvSpPr txBox="1"/>
          <p:nvPr/>
        </p:nvSpPr>
        <p:spPr>
          <a:xfrm>
            <a:off x="2913912" y="5465770"/>
            <a:ext cx="6111814"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3-10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数据故事的建模</a:t>
            </a:r>
          </a:p>
        </p:txBody>
      </p:sp>
    </p:spTree>
    <p:extLst>
      <p:ext uri="{BB962C8B-B14F-4D97-AF65-F5344CB8AC3E}">
        <p14:creationId xmlns:p14="http://schemas.microsoft.com/office/powerpoint/2010/main" val="1553631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25</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2" name="文本框 11">
            <a:extLst>
              <a:ext uri="{FF2B5EF4-FFF2-40B4-BE49-F238E27FC236}">
                <a16:creationId xmlns:a16="http://schemas.microsoft.com/office/drawing/2014/main" id="{B0CCADBA-2475-4B73-B2E6-925C5CFCC58D}"/>
              </a:ext>
            </a:extLst>
          </p:cNvPr>
          <p:cNvSpPr txBox="1"/>
          <p:nvPr/>
        </p:nvSpPr>
        <p:spPr>
          <a:xfrm>
            <a:off x="4653669" y="915782"/>
            <a:ext cx="2884662" cy="584775"/>
          </a:xfrm>
          <a:prstGeom prst="rect">
            <a:avLst/>
          </a:prstGeom>
          <a:noFill/>
        </p:spPr>
        <p:txBody>
          <a:bodyPr wrap="square">
            <a:spAutoFit/>
          </a:bodyPr>
          <a:lstStyle/>
          <a:p>
            <a:pPr fontAlgn="base">
              <a:spcBef>
                <a:spcPct val="0"/>
              </a:spcBef>
              <a:spcAft>
                <a:spcPct val="0"/>
              </a:spcAft>
            </a:pPr>
            <a:r>
              <a:rPr lang="en-US" altLang="zh-CN" sz="3200" b="1" kern="0" dirty="0">
                <a:solidFill>
                  <a:srgbClr val="44546A"/>
                </a:solidFill>
                <a:latin typeface="+mn-ea"/>
                <a:cs typeface="+mj-cs"/>
              </a:rPr>
              <a:t>3.3.6</a:t>
            </a:r>
            <a:r>
              <a:rPr lang="en-US" altLang="zh-CN" sz="3200" b="1" kern="100" dirty="0">
                <a:solidFill>
                  <a:srgbClr val="4472C4">
                    <a:lumMod val="50000"/>
                  </a:srgb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kern="0" dirty="0">
                <a:solidFill>
                  <a:srgbClr val="44546A"/>
                </a:solidFill>
                <a:latin typeface="黑体" panose="02010609060101010101" pitchFamily="49" charset="-122"/>
                <a:ea typeface="黑体" panose="02010609060101010101" pitchFamily="49" charset="-122"/>
                <a:cs typeface="+mj-cs"/>
              </a:rPr>
              <a:t>叙述准备</a:t>
            </a:r>
          </a:p>
        </p:txBody>
      </p:sp>
      <p:graphicFrame>
        <p:nvGraphicFramePr>
          <p:cNvPr id="17" name="表格 16">
            <a:extLst>
              <a:ext uri="{FF2B5EF4-FFF2-40B4-BE49-F238E27FC236}">
                <a16:creationId xmlns:a16="http://schemas.microsoft.com/office/drawing/2014/main" id="{F2B45DA7-0753-400C-BF43-09C1F495A51C}"/>
              </a:ext>
            </a:extLst>
          </p:cNvPr>
          <p:cNvGraphicFramePr>
            <a:graphicFrameLocks noGrp="1"/>
          </p:cNvGraphicFramePr>
          <p:nvPr>
            <p:extLst>
              <p:ext uri="{D42A27DB-BD31-4B8C-83A1-F6EECF244321}">
                <p14:modId xmlns:p14="http://schemas.microsoft.com/office/powerpoint/2010/main" val="4096469469"/>
              </p:ext>
            </p:extLst>
          </p:nvPr>
        </p:nvGraphicFramePr>
        <p:xfrm>
          <a:off x="2711420" y="2702030"/>
          <a:ext cx="6769160" cy="2718350"/>
        </p:xfrm>
        <a:graphic>
          <a:graphicData uri="http://schemas.openxmlformats.org/drawingml/2006/table">
            <a:tbl>
              <a:tblPr firstRow="1" firstCol="1" bandRow="1"/>
              <a:tblGrid>
                <a:gridCol w="1837623">
                  <a:extLst>
                    <a:ext uri="{9D8B030D-6E8A-4147-A177-3AD203B41FA5}">
                      <a16:colId xmlns:a16="http://schemas.microsoft.com/office/drawing/2014/main" val="20000"/>
                    </a:ext>
                  </a:extLst>
                </a:gridCol>
                <a:gridCol w="2465323">
                  <a:extLst>
                    <a:ext uri="{9D8B030D-6E8A-4147-A177-3AD203B41FA5}">
                      <a16:colId xmlns:a16="http://schemas.microsoft.com/office/drawing/2014/main" val="20001"/>
                    </a:ext>
                  </a:extLst>
                </a:gridCol>
                <a:gridCol w="2466214">
                  <a:extLst>
                    <a:ext uri="{9D8B030D-6E8A-4147-A177-3AD203B41FA5}">
                      <a16:colId xmlns:a16="http://schemas.microsoft.com/office/drawing/2014/main" val="20002"/>
                    </a:ext>
                  </a:extLst>
                </a:gridCol>
              </a:tblGrid>
              <a:tr h="66965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nSpc>
                          <a:spcPct val="110000"/>
                        </a:lnSpc>
                      </a:pPr>
                      <a:r>
                        <a:rPr lang="en-US" sz="1050" kern="100" dirty="0">
                          <a:effectLst/>
                          <a:latin typeface="仿宋" panose="02010609060101010101" pitchFamily="49" charset="-122"/>
                          <a:ea typeface="仿宋" panose="02010609060101010101" pitchFamily="49" charset="-122"/>
                        </a:rPr>
                        <a:t> </a:t>
                      </a:r>
                      <a:endParaRPr lang="zh-CN" sz="105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marL="0" indent="127000" algn="ctr" defTabSz="914400" rtl="0" eaLnBrk="1" latinLnBrk="0" hangingPunct="1">
                        <a:lnSpc>
                          <a:spcPct val="110000"/>
                        </a:lnSpc>
                      </a:pPr>
                      <a:r>
                        <a:rPr lang="zh-CN" altLang="en-US" sz="1800" b="1" kern="100" dirty="0">
                          <a:solidFill>
                            <a:schemeClr val="lt1"/>
                          </a:solidFill>
                          <a:effectLst/>
                          <a:latin typeface="仿宋" panose="02010609060101010101" pitchFamily="49" charset="-122"/>
                          <a:ea typeface="仿宋" panose="02010609060101010101" pitchFamily="49" charset="-122"/>
                          <a:cs typeface="+mn-cs"/>
                        </a:rPr>
                        <a:t>数据故事的作者</a:t>
                      </a: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marL="0" indent="127000" algn="ctr" defTabSz="914400" rtl="0" eaLnBrk="1" latinLnBrk="0" hangingPunct="1">
                        <a:lnSpc>
                          <a:spcPct val="110000"/>
                        </a:lnSpc>
                      </a:pPr>
                      <a:r>
                        <a:rPr lang="zh-CN" altLang="en-US" sz="1800" b="1" kern="100" dirty="0">
                          <a:solidFill>
                            <a:schemeClr val="lt1"/>
                          </a:solidFill>
                          <a:effectLst/>
                          <a:latin typeface="仿宋" panose="02010609060101010101" pitchFamily="49" charset="-122"/>
                          <a:ea typeface="仿宋" panose="02010609060101010101" pitchFamily="49" charset="-122"/>
                          <a:cs typeface="+mn-cs"/>
                        </a:rPr>
                        <a:t>数据故事的叙述者</a:t>
                      </a: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66965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nSpc>
                          <a:spcPct val="110000"/>
                        </a:lnSpc>
                      </a:pPr>
                      <a:r>
                        <a:rPr lang="zh-CN" sz="1800" kern="100" dirty="0">
                          <a:effectLst/>
                          <a:latin typeface="仿宋" panose="02010609060101010101" pitchFamily="49" charset="-122"/>
                          <a:ea typeface="仿宋" panose="02010609060101010101" pitchFamily="49" charset="-122"/>
                        </a:rPr>
                        <a:t>目的</a:t>
                      </a:r>
                      <a:endParaRPr 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ctr">
                        <a:lnSpc>
                          <a:spcPct val="110000"/>
                        </a:lnSpc>
                      </a:pPr>
                      <a:r>
                        <a:rPr lang="zh-CN" sz="1600" kern="100" dirty="0">
                          <a:effectLst/>
                          <a:latin typeface="仿宋" panose="02010609060101010101" pitchFamily="49" charset="-122"/>
                          <a:ea typeface="仿宋" panose="02010609060101010101" pitchFamily="49" charset="-122"/>
                        </a:rPr>
                        <a:t>数据故事的建模</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ctr">
                        <a:lnSpc>
                          <a:spcPct val="110000"/>
                        </a:lnSpc>
                      </a:pPr>
                      <a:r>
                        <a:rPr lang="zh-CN" sz="1600" kern="100" dirty="0">
                          <a:effectLst/>
                          <a:latin typeface="仿宋" panose="02010609060101010101" pitchFamily="49" charset="-122"/>
                          <a:ea typeface="仿宋" panose="02010609060101010101" pitchFamily="49" charset="-122"/>
                        </a:rPr>
                        <a:t>数据故事的叙述</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nSpc>
                          <a:spcPct val="110000"/>
                        </a:lnSpc>
                      </a:pPr>
                      <a:r>
                        <a:rPr lang="zh-CN" sz="1800" kern="100" dirty="0">
                          <a:effectLst/>
                          <a:latin typeface="仿宋" panose="02010609060101010101" pitchFamily="49" charset="-122"/>
                          <a:ea typeface="仿宋" panose="02010609060101010101" pitchFamily="49" charset="-122"/>
                        </a:rPr>
                        <a:t>粒度</a:t>
                      </a:r>
                      <a:endParaRPr 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ctr">
                        <a:lnSpc>
                          <a:spcPct val="110000"/>
                        </a:lnSpc>
                      </a:pPr>
                      <a:r>
                        <a:rPr lang="zh-CN" sz="1600" kern="100" dirty="0">
                          <a:effectLst/>
                          <a:latin typeface="仿宋" panose="02010609060101010101" pitchFamily="49" charset="-122"/>
                          <a:ea typeface="仿宋" panose="02010609060101010101" pitchFamily="49" charset="-122"/>
                        </a:rPr>
                        <a:t>粗粒度</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ctr">
                        <a:lnSpc>
                          <a:spcPct val="110000"/>
                        </a:lnSpc>
                      </a:pPr>
                      <a:r>
                        <a:rPr lang="zh-CN" sz="1600" kern="100" dirty="0">
                          <a:effectLst/>
                          <a:latin typeface="仿宋" panose="02010609060101010101" pitchFamily="49" charset="-122"/>
                          <a:ea typeface="仿宋" panose="02010609060101010101" pitchFamily="49" charset="-122"/>
                        </a:rPr>
                        <a:t>细粒度</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839871">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127000">
                        <a:lnSpc>
                          <a:spcPct val="110000"/>
                        </a:lnSpc>
                      </a:pPr>
                      <a:r>
                        <a:rPr lang="zh-CN" sz="1800" kern="100" dirty="0">
                          <a:effectLst/>
                          <a:latin typeface="仿宋" panose="02010609060101010101" pitchFamily="49" charset="-122"/>
                          <a:ea typeface="仿宋" panose="02010609060101010101" pitchFamily="49" charset="-122"/>
                        </a:rPr>
                        <a:t>侧重点</a:t>
                      </a:r>
                      <a:endParaRPr lang="zh-CN" sz="18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ctr">
                        <a:lnSpc>
                          <a:spcPct val="110000"/>
                        </a:lnSpc>
                      </a:pPr>
                      <a:r>
                        <a:rPr lang="zh-CN" sz="1600" kern="100" dirty="0">
                          <a:effectLst/>
                          <a:latin typeface="仿宋" panose="02010609060101010101" pitchFamily="49" charset="-122"/>
                          <a:ea typeface="仿宋" panose="02010609060101010101" pitchFamily="49" charset="-122"/>
                        </a:rPr>
                        <a:t>侧重目标受众的共性特点与共性需求</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127000" algn="ctr">
                        <a:lnSpc>
                          <a:spcPct val="110000"/>
                        </a:lnSpc>
                      </a:pPr>
                      <a:r>
                        <a:rPr lang="zh-CN" sz="1600" kern="100" dirty="0">
                          <a:effectLst/>
                          <a:latin typeface="仿宋" panose="02010609060101010101" pitchFamily="49" charset="-122"/>
                          <a:ea typeface="仿宋" panose="02010609060101010101" pitchFamily="49" charset="-122"/>
                        </a:rPr>
                        <a:t>侧重目标受众的个性特点与个性需求</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137160" marR="137160" marT="137160" marB="13716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bl>
          </a:graphicData>
        </a:graphic>
      </p:graphicFrame>
      <p:sp>
        <p:nvSpPr>
          <p:cNvPr id="19" name="文本框 18">
            <a:extLst>
              <a:ext uri="{FF2B5EF4-FFF2-40B4-BE49-F238E27FC236}">
                <a16:creationId xmlns:a16="http://schemas.microsoft.com/office/drawing/2014/main" id="{6CAE2A71-7016-4CF1-ABA9-ACEABA739029}"/>
              </a:ext>
            </a:extLst>
          </p:cNvPr>
          <p:cNvSpPr txBox="1"/>
          <p:nvPr/>
        </p:nvSpPr>
        <p:spPr>
          <a:xfrm>
            <a:off x="3368766" y="2173564"/>
            <a:ext cx="6111814" cy="372153"/>
          </a:xfrm>
          <a:prstGeom prst="rect">
            <a:avLst/>
          </a:prstGeom>
          <a:noFill/>
        </p:spPr>
        <p:txBody>
          <a:bodyPr wrap="square">
            <a:spAutoFit/>
          </a:bodyPr>
          <a:lstStyle/>
          <a:p>
            <a:pPr indent="266700" fontAlgn="base">
              <a:lnSpc>
                <a:spcPct val="110000"/>
              </a:lnSpc>
              <a:spcBef>
                <a:spcPct val="0"/>
              </a:spcBef>
              <a:spcAft>
                <a:spcPct val="0"/>
              </a:spcAft>
            </a:pP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3-5  </a:t>
            </a: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故事叙述者和故事创作者对目标受众的了解</a:t>
            </a:r>
          </a:p>
        </p:txBody>
      </p:sp>
    </p:spTree>
    <p:extLst>
      <p:ext uri="{BB962C8B-B14F-4D97-AF65-F5344CB8AC3E}">
        <p14:creationId xmlns:p14="http://schemas.microsoft.com/office/powerpoint/2010/main" val="2527210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26</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3.3 </a:t>
            </a:r>
            <a:r>
              <a:rPr lang="zh-CN" altLang="en-US" sz="1400" dirty="0">
                <a:solidFill>
                  <a:schemeClr val="bg1"/>
                </a:solidFill>
                <a:latin typeface="宋体" panose="02010600030101010101" pitchFamily="2" charset="-122"/>
                <a:ea typeface="宋体" panose="02010600030101010101" pitchFamily="2" charset="-122"/>
                <a:sym typeface="+mn-ea"/>
              </a:rPr>
              <a:t>数据故事的流程</a:t>
            </a:r>
          </a:p>
        </p:txBody>
      </p:sp>
      <p:sp>
        <p:nvSpPr>
          <p:cNvPr id="18" name="矩形: 圆角 17">
            <a:extLst>
              <a:ext uri="{FF2B5EF4-FFF2-40B4-BE49-F238E27FC236}">
                <a16:creationId xmlns:a16="http://schemas.microsoft.com/office/drawing/2014/main" id="{B0F8BFFD-26D7-4BEA-AD56-0DE6D7542320}"/>
              </a:ext>
            </a:extLst>
          </p:cNvPr>
          <p:cNvSpPr/>
          <p:nvPr/>
        </p:nvSpPr>
        <p:spPr>
          <a:xfrm>
            <a:off x="685348" y="4280427"/>
            <a:ext cx="10795590" cy="1743724"/>
          </a:xfrm>
          <a:prstGeom prst="roundRect">
            <a:avLst>
              <a:gd name="adj" fmla="val 5514"/>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2D8CEB0E-20FC-412C-B61E-B3575918D8EE}"/>
              </a:ext>
            </a:extLst>
          </p:cNvPr>
          <p:cNvSpPr txBox="1"/>
          <p:nvPr/>
        </p:nvSpPr>
        <p:spPr>
          <a:xfrm>
            <a:off x="1032169" y="4489862"/>
            <a:ext cx="10264472" cy="1291957"/>
          </a:xfrm>
          <a:prstGeom prst="rect">
            <a:avLst/>
          </a:prstGeom>
          <a:noFill/>
        </p:spPr>
        <p:txBody>
          <a:bodyPr wrap="square">
            <a:spAutoFit/>
          </a:bodyPr>
          <a:lstStyle/>
          <a:p>
            <a:pPr indent="288290" fontAlgn="base">
              <a:lnSpc>
                <a:spcPct val="150000"/>
              </a:lnSpc>
              <a:spcBef>
                <a:spcPct val="0"/>
              </a:spcBef>
              <a:spcAft>
                <a:spcPct val="0"/>
              </a:spcAft>
            </a:pPr>
            <a:r>
              <a:rPr lang="en-US" altLang="zh-CN" kern="100" dirty="0">
                <a:ea typeface="宋体" panose="02010600030101010101" pitchFamily="2" charset="-122"/>
                <a:cs typeface="Times New Roman" panose="02020603050405020304" pitchFamily="18" charset="0"/>
              </a:rPr>
              <a:t>   </a:t>
            </a:r>
            <a:r>
              <a:rPr lang="zh-CN" altLang="zh-CN" kern="100" dirty="0">
                <a:ea typeface="宋体" panose="02010600030101010101" pitchFamily="2" charset="-122"/>
                <a:cs typeface="Times New Roman" panose="02020603050405020304" pitchFamily="18" charset="0"/>
              </a:rPr>
              <a:t>数据故事的创作者与叙述者之间的角色分离是数据故事化的工程化实现的前提。从数据故事化的自动化和工程实现角度看，数据故事的创作者和叙述者是两个不同的角色，需要区别对待，设置不同的操作权限和操作活动。数据故事的创作者与叙述者之间桥梁是数据故事的模型。</a:t>
            </a:r>
            <a:endParaRPr lang="zh-CN" altLang="zh-CN" kern="100" dirty="0">
              <a:cs typeface="Times New Roman" panose="02020603050405020304" pitchFamily="18" charset="0"/>
            </a:endParaRPr>
          </a:p>
        </p:txBody>
      </p:sp>
      <p:sp>
        <p:nvSpPr>
          <p:cNvPr id="15" name="文本框 14">
            <a:extLst>
              <a:ext uri="{FF2B5EF4-FFF2-40B4-BE49-F238E27FC236}">
                <a16:creationId xmlns:a16="http://schemas.microsoft.com/office/drawing/2014/main" id="{39BAA0DF-ADC0-4F2C-8199-21CEE6A42CD4}"/>
              </a:ext>
            </a:extLst>
          </p:cNvPr>
          <p:cNvSpPr txBox="1"/>
          <p:nvPr/>
        </p:nvSpPr>
        <p:spPr>
          <a:xfrm>
            <a:off x="2662741" y="587325"/>
            <a:ext cx="6301257" cy="954107"/>
          </a:xfrm>
          <a:prstGeom prst="rect">
            <a:avLst/>
          </a:prstGeom>
          <a:noFill/>
        </p:spPr>
        <p:txBody>
          <a:bodyPr wrap="square">
            <a:spAutoFit/>
          </a:bodyPr>
          <a:lstStyle/>
          <a:p>
            <a:pPr algn="ctr" fontAlgn="base">
              <a:spcBef>
                <a:spcPct val="0"/>
              </a:spcBef>
              <a:spcAft>
                <a:spcPct val="0"/>
              </a:spcAft>
            </a:pPr>
            <a:r>
              <a:rPr lang="zh-CN" altLang="en-US" sz="2800" b="1" kern="0" dirty="0">
                <a:solidFill>
                  <a:srgbClr val="44546A"/>
                </a:solidFill>
                <a:latin typeface="黑体" panose="02010609060101010101" pitchFamily="49" charset="-122"/>
                <a:ea typeface="黑体" panose="02010609060101010101" pitchFamily="49" charset="-122"/>
                <a:cs typeface="+mj-cs"/>
              </a:rPr>
              <a:t>数据故事的创作者与叙述者之间</a:t>
            </a:r>
            <a:endParaRPr lang="en-US" altLang="zh-CN" sz="2800" b="1" kern="0" dirty="0">
              <a:solidFill>
                <a:srgbClr val="44546A"/>
              </a:solidFill>
              <a:latin typeface="黑体" panose="02010609060101010101" pitchFamily="49" charset="-122"/>
              <a:ea typeface="黑体" panose="02010609060101010101" pitchFamily="49" charset="-122"/>
              <a:cs typeface="+mj-cs"/>
            </a:endParaRPr>
          </a:p>
          <a:p>
            <a:pPr algn="ctr" fontAlgn="base">
              <a:spcBef>
                <a:spcPct val="0"/>
              </a:spcBef>
              <a:spcAft>
                <a:spcPct val="0"/>
              </a:spcAft>
            </a:pPr>
            <a:r>
              <a:rPr lang="zh-CN" altLang="en-US" sz="2800" b="1" kern="0" dirty="0">
                <a:solidFill>
                  <a:srgbClr val="44546A"/>
                </a:solidFill>
                <a:latin typeface="黑体" panose="02010609060101010101" pitchFamily="49" charset="-122"/>
                <a:ea typeface="黑体" panose="02010609060101010101" pitchFamily="49" charset="-122"/>
                <a:cs typeface="+mj-cs"/>
              </a:rPr>
              <a:t>角色分离的重要意义</a:t>
            </a:r>
          </a:p>
        </p:txBody>
      </p:sp>
      <p:sp>
        <p:nvSpPr>
          <p:cNvPr id="17" name="矩形: 圆角 16">
            <a:extLst>
              <a:ext uri="{FF2B5EF4-FFF2-40B4-BE49-F238E27FC236}">
                <a16:creationId xmlns:a16="http://schemas.microsoft.com/office/drawing/2014/main" id="{5BB2D375-38A8-400C-907D-D907950FD2A7}"/>
              </a:ext>
            </a:extLst>
          </p:cNvPr>
          <p:cNvSpPr/>
          <p:nvPr/>
        </p:nvSpPr>
        <p:spPr>
          <a:xfrm>
            <a:off x="685348" y="1950847"/>
            <a:ext cx="10795590" cy="2045045"/>
          </a:xfrm>
          <a:prstGeom prst="roundRect">
            <a:avLst>
              <a:gd name="adj" fmla="val 5514"/>
            </a:avLst>
          </a:prstGeom>
          <a:solidFill>
            <a:schemeClr val="accent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F56B287-27A2-4186-BB13-B338296B49DC}"/>
              </a:ext>
            </a:extLst>
          </p:cNvPr>
          <p:cNvSpPr txBox="1"/>
          <p:nvPr/>
        </p:nvSpPr>
        <p:spPr>
          <a:xfrm>
            <a:off x="838652" y="2084356"/>
            <a:ext cx="10514695" cy="1707455"/>
          </a:xfrm>
          <a:prstGeom prst="rect">
            <a:avLst/>
          </a:prstGeom>
          <a:noFill/>
        </p:spPr>
        <p:txBody>
          <a:bodyPr wrap="square">
            <a:spAutoFit/>
          </a:bodyPr>
          <a:lstStyle/>
          <a:p>
            <a:pPr indent="288290" fontAlgn="base">
              <a:lnSpc>
                <a:spcPct val="150000"/>
              </a:lnSpc>
              <a:spcBef>
                <a:spcPct val="0"/>
              </a:spcBef>
              <a:spcAft>
                <a:spcPct val="0"/>
              </a:spcAft>
            </a:pPr>
            <a:r>
              <a:rPr lang="zh-CN" altLang="zh-CN" kern="100" dirty="0">
                <a:solidFill>
                  <a:schemeClr val="bg1"/>
                </a:solidFill>
                <a:ea typeface="宋体" panose="02010600030101010101" pitchFamily="2" charset="-122"/>
                <a:cs typeface="Times New Roman" panose="02020603050405020304" pitchFamily="18" charset="0"/>
              </a:rPr>
              <a:t>数据故事的创作者又涉及两类人才，一种是数据模型的设计者（数据故事的创作）；另一种是数据故事的呈现者（数据故事的叙述者），分别负责从数据到故事模型和从数据模型到故事呈现的工作。在实际项目中，数据故事的创作者和叙述者可以是同一个主体，也可以是不同的主体。当然，数据故事的作者或叙述者也可以是一个人，也可以是一个团队。</a:t>
            </a:r>
            <a:endParaRPr lang="en-US" altLang="zh-CN" kern="100" dirty="0">
              <a:solidFill>
                <a:schemeClr val="bg1"/>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2269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96985" y="567055"/>
            <a:ext cx="2406015" cy="2327910"/>
          </a:xfrm>
          <a:prstGeom prst="rect">
            <a:avLst/>
          </a:prstGeom>
        </p:spPr>
      </p:pic>
      <p:pic>
        <p:nvPicPr>
          <p:cNvPr id="5" name="图片 4"/>
          <p:cNvPicPr>
            <a:picLocks noChangeAspect="1"/>
          </p:cNvPicPr>
          <p:nvPr/>
        </p:nvPicPr>
        <p:blipFill>
          <a:blip r:embed="rId4"/>
          <a:srcRect t="11054"/>
          <a:stretch>
            <a:fillRect/>
          </a:stretch>
        </p:blipFill>
        <p:spPr>
          <a:xfrm>
            <a:off x="0" y="6198870"/>
            <a:ext cx="12192635" cy="659130"/>
          </a:xfrm>
          <a:prstGeom prst="rect">
            <a:avLst/>
          </a:prstGeom>
        </p:spPr>
      </p:pic>
      <p:sp>
        <p:nvSpPr>
          <p:cNvPr id="10" name="灯片编号占位符 9">
            <a:extLst>
              <a:ext uri="{FF2B5EF4-FFF2-40B4-BE49-F238E27FC236}">
                <a16:creationId xmlns:a16="http://schemas.microsoft.com/office/drawing/2014/main" id="{D22E7FCE-6F0C-4E14-BC08-5B44B7C420F8}"/>
              </a:ext>
            </a:extLst>
          </p:cNvPr>
          <p:cNvSpPr>
            <a:spLocks noGrp="1"/>
          </p:cNvSpPr>
          <p:nvPr>
            <p:ph type="sldNum" sz="quarter" idx="12"/>
          </p:nvPr>
        </p:nvSpPr>
        <p:spPr/>
        <p:txBody>
          <a:bodyPr/>
          <a:lstStyle/>
          <a:p>
            <a:fld id="{49AE70B2-8BF9-45C0-BB95-33D1B9D3A854}" type="slidenum">
              <a:rPr lang="zh-CN" altLang="en-US" smtClean="0"/>
              <a:t>27</a:t>
            </a:fld>
            <a:endParaRPr lang="zh-CN" altLang="en-US" dirty="0"/>
          </a:p>
        </p:txBody>
      </p:sp>
      <p:sp>
        <p:nvSpPr>
          <p:cNvPr id="12" name="标题 5">
            <a:extLst>
              <a:ext uri="{FF2B5EF4-FFF2-40B4-BE49-F238E27FC236}">
                <a16:creationId xmlns:a16="http://schemas.microsoft.com/office/drawing/2014/main" id="{6B896230-AA82-4CC8-8D18-B14D6F5D958F}"/>
              </a:ext>
            </a:extLst>
          </p:cNvPr>
          <p:cNvSpPr txBox="1">
            <a:spLocks/>
          </p:cNvSpPr>
          <p:nvPr/>
        </p:nvSpPr>
        <p:spPr bwMode="auto">
          <a:xfrm>
            <a:off x="744279" y="2286000"/>
            <a:ext cx="6693768"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kern="0" dirty="0">
                <a:ln/>
                <a:solidFill>
                  <a:srgbClr val="44546A"/>
                </a:solidFill>
                <a:effectLst>
                  <a:reflection blurRad="6350" stA="53000" endA="300" endPos="35500" dir="5400000" sy="-90000" algn="bl" rotWithShape="0"/>
                </a:effectLst>
              </a:rPr>
              <a:t>3.4 </a:t>
            </a:r>
            <a:r>
              <a:rPr lang="zh-CN" altLang="en-US" sz="4800" kern="0" dirty="0">
                <a:ln/>
                <a:solidFill>
                  <a:srgbClr val="44546A"/>
                </a:solidFill>
                <a:effectLst>
                  <a:reflection blurRad="6350" stA="53000" endA="300" endPos="35500" dir="5400000" sy="-90000" algn="bl" rotWithShape="0"/>
                </a:effectLst>
              </a:rPr>
              <a:t>数据故事化的模型</a:t>
            </a:r>
          </a:p>
        </p:txBody>
      </p:sp>
      <p:sp>
        <p:nvSpPr>
          <p:cNvPr id="8" name="副标题 6">
            <a:extLst>
              <a:ext uri="{FF2B5EF4-FFF2-40B4-BE49-F238E27FC236}">
                <a16:creationId xmlns:a16="http://schemas.microsoft.com/office/drawing/2014/main" id="{1E5B1E8B-555A-4B95-BEED-FB9611121F50}"/>
              </a:ext>
            </a:extLst>
          </p:cNvPr>
          <p:cNvSpPr txBox="1">
            <a:spLocks/>
          </p:cNvSpPr>
          <p:nvPr/>
        </p:nvSpPr>
        <p:spPr bwMode="auto">
          <a:xfrm>
            <a:off x="3935760" y="4077072"/>
            <a:ext cx="4320480" cy="1752600"/>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rPr>
              <a:t>▲3.3</a:t>
            </a:r>
            <a:r>
              <a:rPr kumimoji="0" lang="zh-CN" altLang="en-US" sz="2000" b="0" i="0" u="none" strike="noStrike" kern="0" cap="none" spc="0" normalizeH="0" baseline="0" noProof="0">
                <a:ln>
                  <a:noFill/>
                </a:ln>
                <a:solidFill>
                  <a:sysClr val="window" lastClr="FFFFFF">
                    <a:lumMod val="50000"/>
                  </a:sysClr>
                </a:solidFill>
                <a:effectLst/>
                <a:uLnTx/>
                <a:uFillTx/>
                <a:latin typeface="Arial"/>
                <a:ea typeface="宋体"/>
                <a:cs typeface="+mn-cs"/>
              </a:rPr>
              <a:t>数据故事化的流程</a:t>
            </a:r>
            <a:endPar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endPar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Text" lastClr="000000"/>
                </a:solidFill>
                <a:effectLst/>
                <a:uLnTx/>
                <a:uFillTx/>
                <a:latin typeface="Arial"/>
                <a:ea typeface="宋体"/>
                <a:cs typeface="+mn-cs"/>
              </a:rPr>
              <a:t>▼3.5</a:t>
            </a:r>
            <a:r>
              <a:rPr kumimoji="0" lang="zh-CN" altLang="en-US" sz="2000" b="0" i="0" u="none" strike="noStrike" kern="0" cap="none" spc="0" normalizeH="0" baseline="0" noProof="0">
                <a:ln>
                  <a:noFill/>
                </a:ln>
                <a:solidFill>
                  <a:sysClr val="windowText" lastClr="000000"/>
                </a:solidFill>
                <a:effectLst/>
                <a:uLnTx/>
                <a:uFillTx/>
                <a:latin typeface="Arial"/>
                <a:ea typeface="宋体"/>
                <a:cs typeface="+mn-cs"/>
              </a:rPr>
              <a:t>数据故事的叙述</a:t>
            </a:r>
            <a:endParaRPr kumimoji="0" lang="zh-CN" altLang="en-US" sz="2000" b="0" i="0" u="none" strike="noStrike" kern="0" cap="none" spc="0" normalizeH="0" baseline="0" noProof="0" dirty="0">
              <a:ln>
                <a:noFill/>
              </a:ln>
              <a:solidFill>
                <a:sysClr val="windowText" lastClr="000000"/>
              </a:solidFill>
              <a:effectLst/>
              <a:uLnTx/>
              <a:uFillTx/>
              <a:latin typeface="Arial"/>
              <a:ea typeface="宋体"/>
              <a:cs typeface="+mn-cs"/>
            </a:endParaRPr>
          </a:p>
        </p:txBody>
      </p:sp>
    </p:spTree>
    <p:custDataLst>
      <p:tags r:id="rId1"/>
    </p:custDataLst>
    <p:extLst>
      <p:ext uri="{BB962C8B-B14F-4D97-AF65-F5344CB8AC3E}">
        <p14:creationId xmlns:p14="http://schemas.microsoft.com/office/powerpoint/2010/main" val="108345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28</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pic>
        <p:nvPicPr>
          <p:cNvPr id="18" name="图片 17">
            <a:extLst>
              <a:ext uri="{FF2B5EF4-FFF2-40B4-BE49-F238E27FC236}">
                <a16:creationId xmlns:a16="http://schemas.microsoft.com/office/drawing/2014/main" id="{28ABF092-DF78-475B-9E27-0874A8211DA9}"/>
              </a:ext>
            </a:extLst>
          </p:cNvPr>
          <p:cNvPicPr>
            <a:picLocks noChangeAspect="1"/>
          </p:cNvPicPr>
          <p:nvPr/>
        </p:nvPicPr>
        <p:blipFill>
          <a:blip r:embed="rId5"/>
          <a:stretch>
            <a:fillRect/>
          </a:stretch>
        </p:blipFill>
        <p:spPr>
          <a:xfrm>
            <a:off x="1767080" y="1375085"/>
            <a:ext cx="8888359" cy="4281436"/>
          </a:xfrm>
          <a:prstGeom prst="rect">
            <a:avLst/>
          </a:prstGeom>
        </p:spPr>
      </p:pic>
      <p:sp>
        <p:nvSpPr>
          <p:cNvPr id="19" name="文本框 18">
            <a:extLst>
              <a:ext uri="{FF2B5EF4-FFF2-40B4-BE49-F238E27FC236}">
                <a16:creationId xmlns:a16="http://schemas.microsoft.com/office/drawing/2014/main" id="{EBFD55A5-C4F6-4045-A4BE-A79810DF1509}"/>
              </a:ext>
            </a:extLst>
          </p:cNvPr>
          <p:cNvSpPr txBox="1"/>
          <p:nvPr/>
        </p:nvSpPr>
        <p:spPr>
          <a:xfrm>
            <a:off x="2856764" y="5981948"/>
            <a:ext cx="6111814" cy="372153"/>
          </a:xfrm>
          <a:prstGeom prst="rect">
            <a:avLst/>
          </a:prstGeom>
          <a:noFill/>
        </p:spPr>
        <p:txBody>
          <a:bodyPr wrap="square">
            <a:spAutoFit/>
          </a:bodyPr>
          <a:lstStyle/>
          <a:p>
            <a:pPr indent="-78740" algn="ctr" fontAlgn="base">
              <a:lnSpc>
                <a:spcPct val="11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3-11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数据故事的模型链</a:t>
            </a:r>
          </a:p>
        </p:txBody>
      </p:sp>
      <p:sp>
        <p:nvSpPr>
          <p:cNvPr id="20" name="文本框 19">
            <a:extLst>
              <a:ext uri="{FF2B5EF4-FFF2-40B4-BE49-F238E27FC236}">
                <a16:creationId xmlns:a16="http://schemas.microsoft.com/office/drawing/2014/main" id="{76D0F15F-F98D-453C-88AA-8802602F6E17}"/>
              </a:ext>
            </a:extLst>
          </p:cNvPr>
          <p:cNvSpPr txBox="1"/>
          <p:nvPr/>
        </p:nvSpPr>
        <p:spPr>
          <a:xfrm>
            <a:off x="5454649" y="-7620"/>
            <a:ext cx="2335472"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3.4 </a:t>
            </a:r>
            <a:r>
              <a:rPr lang="zh-CN" altLang="en-US" sz="1400" dirty="0">
                <a:solidFill>
                  <a:schemeClr val="bg1"/>
                </a:solidFill>
                <a:latin typeface="宋体" panose="02010600030101010101" pitchFamily="2" charset="-122"/>
                <a:ea typeface="宋体" panose="02010600030101010101" pitchFamily="2" charset="-122"/>
                <a:sym typeface="+mn-ea"/>
              </a:rPr>
              <a:t>数据故事化的模型</a:t>
            </a:r>
          </a:p>
        </p:txBody>
      </p:sp>
    </p:spTree>
    <p:extLst>
      <p:ext uri="{BB962C8B-B14F-4D97-AF65-F5344CB8AC3E}">
        <p14:creationId xmlns:p14="http://schemas.microsoft.com/office/powerpoint/2010/main" val="1712554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29</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17" name="文本框 16">
            <a:extLst>
              <a:ext uri="{FF2B5EF4-FFF2-40B4-BE49-F238E27FC236}">
                <a16:creationId xmlns:a16="http://schemas.microsoft.com/office/drawing/2014/main" id="{BB8E289F-D1F0-4DA2-834F-8B8472B06C07}"/>
              </a:ext>
            </a:extLst>
          </p:cNvPr>
          <p:cNvSpPr txBox="1"/>
          <p:nvPr/>
        </p:nvSpPr>
        <p:spPr>
          <a:xfrm>
            <a:off x="4424299" y="739193"/>
            <a:ext cx="2985371" cy="599908"/>
          </a:xfrm>
          <a:prstGeom prst="rect">
            <a:avLst/>
          </a:prstGeom>
          <a:noFill/>
        </p:spPr>
        <p:txBody>
          <a:bodyPr wrap="square">
            <a:spAutoFit/>
          </a:bodyPr>
          <a:lstStyle/>
          <a:p>
            <a:pPr fontAlgn="base">
              <a:lnSpc>
                <a:spcPct val="110000"/>
              </a:lnSpc>
              <a:spcBef>
                <a:spcPct val="0"/>
              </a:spcBef>
              <a:spcAft>
                <a:spcPct val="0"/>
              </a:spcAft>
            </a:pPr>
            <a:r>
              <a:rPr lang="en-US" altLang="zh-CN" sz="3200" b="1" kern="0" dirty="0">
                <a:solidFill>
                  <a:srgbClr val="44546A"/>
                </a:solidFill>
                <a:latin typeface="+mn-ea"/>
                <a:cs typeface="+mj-cs"/>
              </a:rPr>
              <a:t>3.4.1</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zh-CN" sz="3200" b="1" kern="0" dirty="0">
                <a:solidFill>
                  <a:srgbClr val="44546A"/>
                </a:solidFill>
                <a:latin typeface="黑体" panose="02010609060101010101" pitchFamily="49" charset="-122"/>
                <a:ea typeface="黑体" panose="02010609060101010101" pitchFamily="49" charset="-122"/>
                <a:cs typeface="+mj-cs"/>
              </a:rPr>
              <a:t>分析模型</a:t>
            </a:r>
          </a:p>
        </p:txBody>
      </p:sp>
      <p:pic>
        <p:nvPicPr>
          <p:cNvPr id="20" name="图片 19">
            <a:extLst>
              <a:ext uri="{FF2B5EF4-FFF2-40B4-BE49-F238E27FC236}">
                <a16:creationId xmlns:a16="http://schemas.microsoft.com/office/drawing/2014/main" id="{1A7B09DA-D120-49CF-9A16-49B8806FCA00}"/>
              </a:ext>
            </a:extLst>
          </p:cNvPr>
          <p:cNvPicPr>
            <a:picLocks noChangeAspect="1"/>
          </p:cNvPicPr>
          <p:nvPr/>
        </p:nvPicPr>
        <p:blipFill>
          <a:blip r:embed="rId5"/>
          <a:stretch>
            <a:fillRect/>
          </a:stretch>
        </p:blipFill>
        <p:spPr>
          <a:xfrm>
            <a:off x="2763490" y="1374674"/>
            <a:ext cx="6834166" cy="4283386"/>
          </a:xfrm>
          <a:prstGeom prst="rect">
            <a:avLst/>
          </a:prstGeom>
        </p:spPr>
      </p:pic>
      <p:sp>
        <p:nvSpPr>
          <p:cNvPr id="21" name="文本框 20">
            <a:extLst>
              <a:ext uri="{FF2B5EF4-FFF2-40B4-BE49-F238E27FC236}">
                <a16:creationId xmlns:a16="http://schemas.microsoft.com/office/drawing/2014/main" id="{F0F8CBCD-B2F1-4D7E-8B8B-64BE92097234}"/>
              </a:ext>
            </a:extLst>
          </p:cNvPr>
          <p:cNvSpPr txBox="1"/>
          <p:nvPr/>
        </p:nvSpPr>
        <p:spPr>
          <a:xfrm>
            <a:off x="2872840" y="5915987"/>
            <a:ext cx="7372250" cy="369332"/>
          </a:xfrm>
          <a:prstGeom prst="rect">
            <a:avLst/>
          </a:prstGeom>
          <a:noFill/>
        </p:spPr>
        <p:txBody>
          <a:bodyPr wrap="square">
            <a:spAutoFit/>
          </a:bodyPr>
          <a:lstStyle/>
          <a:p>
            <a:pPr fontAlgn="base">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3-12  Gartner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分析学价值扶梯（</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Gartner's analytic value escalator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31D82BAE-0EDB-4143-B80F-80423D479C34}"/>
              </a:ext>
            </a:extLst>
          </p:cNvPr>
          <p:cNvSpPr txBox="1"/>
          <p:nvPr/>
        </p:nvSpPr>
        <p:spPr>
          <a:xfrm>
            <a:off x="5454649" y="-7620"/>
            <a:ext cx="2335472"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3.4 </a:t>
            </a:r>
            <a:r>
              <a:rPr lang="zh-CN" altLang="en-US" sz="1400" dirty="0">
                <a:solidFill>
                  <a:schemeClr val="bg1"/>
                </a:solidFill>
                <a:latin typeface="宋体" panose="02010600030101010101" pitchFamily="2" charset="-122"/>
                <a:ea typeface="宋体" panose="02010600030101010101" pitchFamily="2" charset="-122"/>
                <a:sym typeface="+mn-ea"/>
              </a:rPr>
              <a:t>数据故事化的模型</a:t>
            </a:r>
          </a:p>
        </p:txBody>
      </p:sp>
    </p:spTree>
    <p:extLst>
      <p:ext uri="{BB962C8B-B14F-4D97-AF65-F5344CB8AC3E}">
        <p14:creationId xmlns:p14="http://schemas.microsoft.com/office/powerpoint/2010/main" val="51740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96985" y="567055"/>
            <a:ext cx="2406015" cy="2327910"/>
          </a:xfrm>
          <a:prstGeom prst="rect">
            <a:avLst/>
          </a:prstGeom>
        </p:spPr>
      </p:pic>
      <p:pic>
        <p:nvPicPr>
          <p:cNvPr id="5" name="图片 4"/>
          <p:cNvPicPr>
            <a:picLocks noChangeAspect="1"/>
          </p:cNvPicPr>
          <p:nvPr/>
        </p:nvPicPr>
        <p:blipFill>
          <a:blip r:embed="rId4"/>
          <a:srcRect t="11054"/>
          <a:stretch>
            <a:fillRect/>
          </a:stretch>
        </p:blipFill>
        <p:spPr>
          <a:xfrm>
            <a:off x="0" y="6198870"/>
            <a:ext cx="12192635" cy="659130"/>
          </a:xfrm>
          <a:prstGeom prst="rect">
            <a:avLst/>
          </a:prstGeom>
        </p:spPr>
      </p:pic>
      <p:sp>
        <p:nvSpPr>
          <p:cNvPr id="10" name="灯片编号占位符 9">
            <a:extLst>
              <a:ext uri="{FF2B5EF4-FFF2-40B4-BE49-F238E27FC236}">
                <a16:creationId xmlns:a16="http://schemas.microsoft.com/office/drawing/2014/main" id="{D22E7FCE-6F0C-4E14-BC08-5B44B7C420F8}"/>
              </a:ext>
            </a:extLst>
          </p:cNvPr>
          <p:cNvSpPr>
            <a:spLocks noGrp="1"/>
          </p:cNvSpPr>
          <p:nvPr>
            <p:ph type="sldNum" sz="quarter" idx="12"/>
          </p:nvPr>
        </p:nvSpPr>
        <p:spPr/>
        <p:txBody>
          <a:bodyPr/>
          <a:lstStyle/>
          <a:p>
            <a:fld id="{49AE70B2-8BF9-45C0-BB95-33D1B9D3A854}" type="slidenum">
              <a:rPr lang="zh-CN" altLang="en-US" smtClean="0"/>
              <a:t>3</a:t>
            </a:fld>
            <a:endParaRPr lang="zh-CN" altLang="en-US" dirty="0"/>
          </a:p>
        </p:txBody>
      </p:sp>
      <p:sp>
        <p:nvSpPr>
          <p:cNvPr id="12" name="标题 5">
            <a:extLst>
              <a:ext uri="{FF2B5EF4-FFF2-40B4-BE49-F238E27FC236}">
                <a16:creationId xmlns:a16="http://schemas.microsoft.com/office/drawing/2014/main" id="{6B896230-AA82-4CC8-8D18-B14D6F5D958F}"/>
              </a:ext>
            </a:extLst>
          </p:cNvPr>
          <p:cNvSpPr txBox="1">
            <a:spLocks/>
          </p:cNvSpPr>
          <p:nvPr/>
        </p:nvSpPr>
        <p:spPr bwMode="auto">
          <a:xfrm>
            <a:off x="914400" y="2438400"/>
            <a:ext cx="6693768"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kern="0" dirty="0">
                <a:ln/>
                <a:solidFill>
                  <a:srgbClr val="44546A"/>
                </a:solidFill>
                <a:effectLst>
                  <a:reflection blurRad="6350" stA="53000" endA="300" endPos="35500" dir="5400000" sy="-90000" algn="bl" rotWithShape="0"/>
                </a:effectLst>
              </a:rPr>
              <a:t>3.1 </a:t>
            </a:r>
            <a:r>
              <a:rPr lang="zh-CN" altLang="zh-CN" sz="4800" kern="0" dirty="0">
                <a:ln/>
                <a:solidFill>
                  <a:srgbClr val="44546A"/>
                </a:solidFill>
                <a:effectLst>
                  <a:reflection blurRad="6350" stA="53000" endA="300" endPos="35500" dir="5400000" sy="-90000" algn="bl" rotWithShape="0"/>
                </a:effectLst>
              </a:rPr>
              <a:t>数据故事的要素</a:t>
            </a:r>
            <a:endParaRPr lang="zh-CN" altLang="en-US" sz="4800" kern="0" dirty="0">
              <a:ln/>
              <a:solidFill>
                <a:srgbClr val="44546A"/>
              </a:solidFill>
              <a:effectLst>
                <a:reflection blurRad="6350" stA="53000" endA="300" endPos="35500" dir="5400000" sy="-90000" algn="bl" rotWithShape="0"/>
              </a:effectLst>
            </a:endParaRPr>
          </a:p>
        </p:txBody>
      </p:sp>
      <p:sp>
        <p:nvSpPr>
          <p:cNvPr id="13" name="副标题 6">
            <a:extLst>
              <a:ext uri="{FF2B5EF4-FFF2-40B4-BE49-F238E27FC236}">
                <a16:creationId xmlns:a16="http://schemas.microsoft.com/office/drawing/2014/main" id="{D2264C5B-C753-46C2-8560-C3DB5C97BCD8}"/>
              </a:ext>
            </a:extLst>
          </p:cNvPr>
          <p:cNvSpPr txBox="1">
            <a:spLocks/>
          </p:cNvSpPr>
          <p:nvPr/>
        </p:nvSpPr>
        <p:spPr bwMode="auto">
          <a:xfrm>
            <a:off x="3935760" y="4160963"/>
            <a:ext cx="4320480" cy="743021"/>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Text" lastClr="000000"/>
                </a:solidFill>
                <a:effectLst/>
                <a:uLnTx/>
                <a:uFillTx/>
                <a:latin typeface="Arial"/>
                <a:ea typeface="宋体"/>
                <a:cs typeface="+mn-cs"/>
              </a:rPr>
              <a:t>▼3.2 </a:t>
            </a:r>
            <a:r>
              <a:rPr kumimoji="0" lang="zh-CN" altLang="en-US" sz="2000" b="0" i="0" u="none" strike="noStrike" kern="0" cap="none" spc="0" normalizeH="0" baseline="0" noProof="0">
                <a:ln>
                  <a:noFill/>
                </a:ln>
                <a:solidFill>
                  <a:sysClr val="windowText" lastClr="000000"/>
                </a:solidFill>
                <a:effectLst/>
                <a:uLnTx/>
                <a:uFillTx/>
                <a:latin typeface="Arial"/>
                <a:ea typeface="宋体"/>
                <a:cs typeface="+mn-cs"/>
              </a:rPr>
              <a:t>数据故事化的原则</a:t>
            </a:r>
            <a:endParaRPr kumimoji="0" lang="zh-CN" altLang="en-US" sz="2000" b="0" i="0" u="none" strike="noStrike" kern="0" cap="none" spc="0" normalizeH="0" baseline="0" noProof="0" dirty="0">
              <a:ln>
                <a:noFill/>
              </a:ln>
              <a:solidFill>
                <a:sysClr val="windowText" lastClr="000000"/>
              </a:solidFill>
              <a:effectLst/>
              <a:uLnTx/>
              <a:uFillTx/>
              <a:latin typeface="Arial"/>
              <a:ea typeface="宋体"/>
              <a:cs typeface="+mn-cs"/>
            </a:endParaRPr>
          </a:p>
        </p:txBody>
      </p:sp>
    </p:spTree>
    <p:custDataLst>
      <p:tags r:id="rId1"/>
    </p:custDataLst>
    <p:extLst>
      <p:ext uri="{BB962C8B-B14F-4D97-AF65-F5344CB8AC3E}">
        <p14:creationId xmlns:p14="http://schemas.microsoft.com/office/powerpoint/2010/main" val="3625705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30</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16" name="文本框 15">
            <a:extLst>
              <a:ext uri="{FF2B5EF4-FFF2-40B4-BE49-F238E27FC236}">
                <a16:creationId xmlns:a16="http://schemas.microsoft.com/office/drawing/2014/main" id="{840E7D81-8252-47FC-94CE-FBDD194B2667}"/>
              </a:ext>
            </a:extLst>
          </p:cNvPr>
          <p:cNvSpPr txBox="1"/>
          <p:nvPr/>
        </p:nvSpPr>
        <p:spPr>
          <a:xfrm>
            <a:off x="183131" y="1637668"/>
            <a:ext cx="2964106" cy="473015"/>
          </a:xfrm>
          <a:prstGeom prst="rect">
            <a:avLst/>
          </a:prstGeom>
          <a:noFill/>
        </p:spPr>
        <p:txBody>
          <a:bodyPr wrap="square">
            <a:spAutoFit/>
          </a:bodyPr>
          <a:lstStyle/>
          <a:p>
            <a:pPr indent="266700" fontAlgn="base">
              <a:lnSpc>
                <a:spcPct val="110000"/>
              </a:lnSpc>
              <a:spcBef>
                <a:spcPct val="0"/>
              </a:spcBef>
              <a:spcAft>
                <a:spcPct val="0"/>
              </a:spcAft>
            </a:pPr>
            <a:r>
              <a:rPr lang="zh-CN"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chemeClr val="accent1">
                    <a:lumMod val="50000"/>
                  </a:schemeClr>
                </a:solidFill>
                <a:latin typeface="Times New Roman" panose="02020603050405020304" pitchFamily="18" charset="0"/>
                <a:cs typeface="Times New Roman" panose="02020603050405020304" pitchFamily="18" charset="0"/>
              </a:rPr>
              <a:t>5W1H</a:t>
            </a:r>
            <a:r>
              <a:rPr lang="zh-CN"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zh-CN" sz="2400" b="1" kern="100" dirty="0">
                <a:solidFill>
                  <a:schemeClr val="accent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zh-CN" altLang="zh-CN" sz="2400" b="1" kern="1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2AF00AA0-CDAD-473E-A02D-2AEA2331EC63}"/>
              </a:ext>
            </a:extLst>
          </p:cNvPr>
          <p:cNvPicPr>
            <a:picLocks noChangeAspect="1"/>
          </p:cNvPicPr>
          <p:nvPr/>
        </p:nvPicPr>
        <p:blipFill>
          <a:blip r:embed="rId5"/>
          <a:stretch>
            <a:fillRect/>
          </a:stretch>
        </p:blipFill>
        <p:spPr>
          <a:xfrm>
            <a:off x="3661905" y="1849464"/>
            <a:ext cx="4032448" cy="3871151"/>
          </a:xfrm>
          <a:prstGeom prst="rect">
            <a:avLst/>
          </a:prstGeom>
        </p:spPr>
      </p:pic>
      <p:sp>
        <p:nvSpPr>
          <p:cNvPr id="18" name="文本框 17">
            <a:extLst>
              <a:ext uri="{FF2B5EF4-FFF2-40B4-BE49-F238E27FC236}">
                <a16:creationId xmlns:a16="http://schemas.microsoft.com/office/drawing/2014/main" id="{546E8B4E-1E03-48CA-95C8-B78B501BC7E9}"/>
              </a:ext>
            </a:extLst>
          </p:cNvPr>
          <p:cNvSpPr txBox="1"/>
          <p:nvPr/>
        </p:nvSpPr>
        <p:spPr>
          <a:xfrm>
            <a:off x="2495600" y="5978911"/>
            <a:ext cx="6111814"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3-13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数据故事的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5W1H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p>
        </p:txBody>
      </p:sp>
      <p:sp>
        <p:nvSpPr>
          <p:cNvPr id="19" name="文本框 18">
            <a:extLst>
              <a:ext uri="{FF2B5EF4-FFF2-40B4-BE49-F238E27FC236}">
                <a16:creationId xmlns:a16="http://schemas.microsoft.com/office/drawing/2014/main" id="{F65E4C97-728D-4ECD-A41D-280E3B209EEB}"/>
              </a:ext>
            </a:extLst>
          </p:cNvPr>
          <p:cNvSpPr txBox="1"/>
          <p:nvPr/>
        </p:nvSpPr>
        <p:spPr>
          <a:xfrm>
            <a:off x="4610403" y="774320"/>
            <a:ext cx="2971194" cy="599908"/>
          </a:xfrm>
          <a:prstGeom prst="rect">
            <a:avLst/>
          </a:prstGeom>
          <a:noFill/>
        </p:spPr>
        <p:txBody>
          <a:bodyPr wrap="square">
            <a:spAutoFit/>
          </a:bodyPr>
          <a:lstStyle/>
          <a:p>
            <a:pPr fontAlgn="base">
              <a:lnSpc>
                <a:spcPct val="110000"/>
              </a:lnSpc>
              <a:spcBef>
                <a:spcPct val="0"/>
              </a:spcBef>
              <a:spcAft>
                <a:spcPct val="0"/>
              </a:spcAft>
            </a:pPr>
            <a:r>
              <a:rPr lang="en-US" altLang="zh-CN" sz="3200" b="1" kern="0" dirty="0">
                <a:solidFill>
                  <a:srgbClr val="44546A"/>
                </a:solidFill>
                <a:latin typeface="+mn-ea"/>
                <a:cs typeface="+mj-cs"/>
              </a:rPr>
              <a:t>3.4.2</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故事</a:t>
            </a:r>
            <a:r>
              <a:rPr lang="zh-CN" altLang="zh-CN" sz="3200" b="1" kern="0" dirty="0">
                <a:solidFill>
                  <a:srgbClr val="44546A"/>
                </a:solidFill>
                <a:latin typeface="黑体" panose="02010609060101010101" pitchFamily="49" charset="-122"/>
                <a:ea typeface="黑体" panose="02010609060101010101" pitchFamily="49" charset="-122"/>
                <a:cs typeface="+mj-cs"/>
              </a:rPr>
              <a:t>模型</a:t>
            </a:r>
          </a:p>
        </p:txBody>
      </p:sp>
      <p:sp>
        <p:nvSpPr>
          <p:cNvPr id="20" name="文本框 19">
            <a:extLst>
              <a:ext uri="{FF2B5EF4-FFF2-40B4-BE49-F238E27FC236}">
                <a16:creationId xmlns:a16="http://schemas.microsoft.com/office/drawing/2014/main" id="{21A9228A-99BC-4594-874B-BF64F0D15DD5}"/>
              </a:ext>
            </a:extLst>
          </p:cNvPr>
          <p:cNvSpPr txBox="1"/>
          <p:nvPr/>
        </p:nvSpPr>
        <p:spPr>
          <a:xfrm>
            <a:off x="5454649" y="-7620"/>
            <a:ext cx="2335472"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3.4 </a:t>
            </a:r>
            <a:r>
              <a:rPr lang="zh-CN" altLang="en-US" sz="1400" dirty="0">
                <a:solidFill>
                  <a:schemeClr val="bg1"/>
                </a:solidFill>
                <a:latin typeface="宋体" panose="02010600030101010101" pitchFamily="2" charset="-122"/>
                <a:ea typeface="宋体" panose="02010600030101010101" pitchFamily="2" charset="-122"/>
                <a:sym typeface="+mn-ea"/>
              </a:rPr>
              <a:t>数据故事化的模型</a:t>
            </a:r>
          </a:p>
        </p:txBody>
      </p:sp>
    </p:spTree>
    <p:extLst>
      <p:ext uri="{BB962C8B-B14F-4D97-AF65-F5344CB8AC3E}">
        <p14:creationId xmlns:p14="http://schemas.microsoft.com/office/powerpoint/2010/main" val="278616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31</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pic>
        <p:nvPicPr>
          <p:cNvPr id="17" name="图片 16">
            <a:extLst>
              <a:ext uri="{FF2B5EF4-FFF2-40B4-BE49-F238E27FC236}">
                <a16:creationId xmlns:a16="http://schemas.microsoft.com/office/drawing/2014/main" id="{8A449B67-6018-445F-920E-9EB4290D71F0}"/>
              </a:ext>
            </a:extLst>
          </p:cNvPr>
          <p:cNvPicPr>
            <a:picLocks noChangeAspect="1"/>
          </p:cNvPicPr>
          <p:nvPr/>
        </p:nvPicPr>
        <p:blipFill>
          <a:blip r:embed="rId5"/>
          <a:stretch>
            <a:fillRect/>
          </a:stretch>
        </p:blipFill>
        <p:spPr>
          <a:xfrm>
            <a:off x="3545803" y="1616080"/>
            <a:ext cx="4528923" cy="4615462"/>
          </a:xfrm>
          <a:prstGeom prst="rect">
            <a:avLst/>
          </a:prstGeom>
        </p:spPr>
      </p:pic>
      <p:sp>
        <p:nvSpPr>
          <p:cNvPr id="18" name="文本框 17">
            <a:extLst>
              <a:ext uri="{FF2B5EF4-FFF2-40B4-BE49-F238E27FC236}">
                <a16:creationId xmlns:a16="http://schemas.microsoft.com/office/drawing/2014/main" id="{BA68B2A0-6193-4269-9DD4-F9238AE08A5B}"/>
              </a:ext>
            </a:extLst>
          </p:cNvPr>
          <p:cNvSpPr txBox="1"/>
          <p:nvPr/>
        </p:nvSpPr>
        <p:spPr>
          <a:xfrm>
            <a:off x="7320135" y="5926716"/>
            <a:ext cx="4205557" cy="372153"/>
          </a:xfrm>
          <a:prstGeom prst="rect">
            <a:avLst/>
          </a:prstGeom>
          <a:noFill/>
        </p:spPr>
        <p:txBody>
          <a:bodyPr wrap="square">
            <a:spAutoFit/>
          </a:bodyPr>
          <a:lstStyle/>
          <a:p>
            <a:pPr marL="533400" indent="266700" algn="ctr" fontAlgn="base">
              <a:lnSpc>
                <a:spcPct val="110000"/>
              </a:lnSpc>
              <a:spcBef>
                <a:spcPct val="0"/>
              </a:spcBef>
              <a:spcAft>
                <a:spcPct val="0"/>
              </a:spcAf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3-14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数据故事的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SPSN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p>
        </p:txBody>
      </p:sp>
      <p:sp>
        <p:nvSpPr>
          <p:cNvPr id="19" name="文本框 18">
            <a:extLst>
              <a:ext uri="{FF2B5EF4-FFF2-40B4-BE49-F238E27FC236}">
                <a16:creationId xmlns:a16="http://schemas.microsoft.com/office/drawing/2014/main" id="{F65F2E63-60C0-4B5F-82B0-2F1C80027F39}"/>
              </a:ext>
            </a:extLst>
          </p:cNvPr>
          <p:cNvSpPr txBox="1"/>
          <p:nvPr/>
        </p:nvSpPr>
        <p:spPr>
          <a:xfrm>
            <a:off x="183131" y="1637668"/>
            <a:ext cx="2964106" cy="473015"/>
          </a:xfrm>
          <a:prstGeom prst="rect">
            <a:avLst/>
          </a:prstGeom>
          <a:noFill/>
        </p:spPr>
        <p:txBody>
          <a:bodyPr wrap="square">
            <a:spAutoFit/>
          </a:bodyPr>
          <a:lstStyle/>
          <a:p>
            <a:pPr indent="266700" fontAlgn="base">
              <a:lnSpc>
                <a:spcPct val="110000"/>
              </a:lnSpc>
              <a:spcBef>
                <a:spcPct val="0"/>
              </a:spcBef>
              <a:spcAft>
                <a:spcPct val="0"/>
              </a:spcAft>
            </a:pPr>
            <a:r>
              <a:rPr lang="zh-CN"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b="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solidFill>
                  <a:schemeClr val="accent1">
                    <a:lumMod val="50000"/>
                  </a:schemeClr>
                </a:solidFill>
                <a:latin typeface="Times New Roman" panose="02020603050405020304" pitchFamily="18" charset="0"/>
                <a:cs typeface="Times New Roman" panose="02020603050405020304" pitchFamily="18" charset="0"/>
              </a:rPr>
              <a:t>SPSN</a:t>
            </a:r>
            <a:r>
              <a:rPr lang="zh-CN" altLang="en-US" sz="2400" b="1" kern="100" dirty="0">
                <a:solidFill>
                  <a:schemeClr val="accent1">
                    <a:lumMod val="50000"/>
                  </a:schemeClr>
                </a:solidFill>
                <a:latin typeface="Times New Roman" panose="02020603050405020304" pitchFamily="18" charset="0"/>
                <a:cs typeface="Times New Roman" panose="02020603050405020304" pitchFamily="18" charset="0"/>
              </a:rPr>
              <a:t>模型 </a:t>
            </a:r>
            <a:endParaRPr lang="zh-CN" altLang="zh-CN" sz="2400" b="1" kern="1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F36DBA0E-9CF2-45D2-B905-899B358AAE32}"/>
              </a:ext>
            </a:extLst>
          </p:cNvPr>
          <p:cNvSpPr txBox="1"/>
          <p:nvPr/>
        </p:nvSpPr>
        <p:spPr>
          <a:xfrm>
            <a:off x="4365271" y="690353"/>
            <a:ext cx="3006636" cy="599908"/>
          </a:xfrm>
          <a:prstGeom prst="rect">
            <a:avLst/>
          </a:prstGeom>
          <a:noFill/>
        </p:spPr>
        <p:txBody>
          <a:bodyPr wrap="square">
            <a:spAutoFit/>
          </a:bodyPr>
          <a:lstStyle/>
          <a:p>
            <a:pPr fontAlgn="base">
              <a:lnSpc>
                <a:spcPct val="110000"/>
              </a:lnSpc>
              <a:spcBef>
                <a:spcPct val="0"/>
              </a:spcBef>
              <a:spcAft>
                <a:spcPct val="0"/>
              </a:spcAft>
            </a:pPr>
            <a:r>
              <a:rPr lang="en-US" altLang="zh-CN" sz="3200" b="1" kern="0" dirty="0">
                <a:solidFill>
                  <a:srgbClr val="44546A"/>
                </a:solidFill>
                <a:latin typeface="+mn-ea"/>
                <a:cs typeface="+mj-cs"/>
              </a:rPr>
              <a:t>3.4.2</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故事</a:t>
            </a:r>
            <a:r>
              <a:rPr lang="zh-CN" altLang="zh-CN" sz="3200" b="1" kern="0" dirty="0">
                <a:solidFill>
                  <a:srgbClr val="44546A"/>
                </a:solidFill>
                <a:latin typeface="黑体" panose="02010609060101010101" pitchFamily="49" charset="-122"/>
                <a:ea typeface="黑体" panose="02010609060101010101" pitchFamily="49" charset="-122"/>
                <a:cs typeface="+mj-cs"/>
              </a:rPr>
              <a:t>模型</a:t>
            </a:r>
          </a:p>
        </p:txBody>
      </p:sp>
      <p:sp>
        <p:nvSpPr>
          <p:cNvPr id="21" name="文本框 20">
            <a:extLst>
              <a:ext uri="{FF2B5EF4-FFF2-40B4-BE49-F238E27FC236}">
                <a16:creationId xmlns:a16="http://schemas.microsoft.com/office/drawing/2014/main" id="{3B01A28F-5BC6-4DD7-A0DD-1C14D2962D6D}"/>
              </a:ext>
            </a:extLst>
          </p:cNvPr>
          <p:cNvSpPr txBox="1"/>
          <p:nvPr/>
        </p:nvSpPr>
        <p:spPr>
          <a:xfrm>
            <a:off x="5454649" y="-7620"/>
            <a:ext cx="2335472"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3.4 </a:t>
            </a:r>
            <a:r>
              <a:rPr lang="zh-CN" altLang="en-US" sz="1400" dirty="0">
                <a:solidFill>
                  <a:schemeClr val="bg1"/>
                </a:solidFill>
                <a:latin typeface="宋体" panose="02010600030101010101" pitchFamily="2" charset="-122"/>
                <a:ea typeface="宋体" panose="02010600030101010101" pitchFamily="2" charset="-122"/>
                <a:sym typeface="+mn-ea"/>
              </a:rPr>
              <a:t>数据故事化的模型</a:t>
            </a:r>
          </a:p>
        </p:txBody>
      </p:sp>
    </p:spTree>
    <p:extLst>
      <p:ext uri="{BB962C8B-B14F-4D97-AF65-F5344CB8AC3E}">
        <p14:creationId xmlns:p14="http://schemas.microsoft.com/office/powerpoint/2010/main" val="3552833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32</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12" name="文本框 11">
            <a:extLst>
              <a:ext uri="{FF2B5EF4-FFF2-40B4-BE49-F238E27FC236}">
                <a16:creationId xmlns:a16="http://schemas.microsoft.com/office/drawing/2014/main" id="{2406AE78-75F8-4496-A541-6E19B4E7C4D9}"/>
              </a:ext>
            </a:extLst>
          </p:cNvPr>
          <p:cNvSpPr txBox="1"/>
          <p:nvPr/>
        </p:nvSpPr>
        <p:spPr>
          <a:xfrm>
            <a:off x="4273122" y="548456"/>
            <a:ext cx="3034990" cy="599908"/>
          </a:xfrm>
          <a:prstGeom prst="rect">
            <a:avLst/>
          </a:prstGeom>
          <a:noFill/>
        </p:spPr>
        <p:txBody>
          <a:bodyPr wrap="square">
            <a:spAutoFit/>
          </a:bodyPr>
          <a:lstStyle/>
          <a:p>
            <a:pPr fontAlgn="base">
              <a:lnSpc>
                <a:spcPct val="110000"/>
              </a:lnSpc>
              <a:spcBef>
                <a:spcPct val="0"/>
              </a:spcBef>
              <a:spcAft>
                <a:spcPct val="0"/>
              </a:spcAft>
            </a:pPr>
            <a:r>
              <a:rPr lang="en-US" altLang="zh-CN" sz="3200" b="1" kern="0" dirty="0">
                <a:solidFill>
                  <a:srgbClr val="44546A"/>
                </a:solidFill>
                <a:latin typeface="+mn-ea"/>
                <a:cs typeface="+mj-cs"/>
              </a:rPr>
              <a:t>3.4.2</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故事</a:t>
            </a:r>
            <a:r>
              <a:rPr lang="zh-CN" altLang="zh-CN" sz="3200" b="1" kern="0" dirty="0">
                <a:solidFill>
                  <a:srgbClr val="44546A"/>
                </a:solidFill>
                <a:latin typeface="黑体" panose="02010609060101010101" pitchFamily="49" charset="-122"/>
                <a:ea typeface="黑体" panose="02010609060101010101" pitchFamily="49" charset="-122"/>
                <a:cs typeface="+mj-cs"/>
              </a:rPr>
              <a:t>模型</a:t>
            </a:r>
          </a:p>
        </p:txBody>
      </p:sp>
      <p:sp>
        <p:nvSpPr>
          <p:cNvPr id="17" name="文本框 16">
            <a:extLst>
              <a:ext uri="{FF2B5EF4-FFF2-40B4-BE49-F238E27FC236}">
                <a16:creationId xmlns:a16="http://schemas.microsoft.com/office/drawing/2014/main" id="{901C36BA-5D68-4404-B2E8-F4FFD97CA980}"/>
              </a:ext>
            </a:extLst>
          </p:cNvPr>
          <p:cNvSpPr txBox="1"/>
          <p:nvPr/>
        </p:nvSpPr>
        <p:spPr>
          <a:xfrm>
            <a:off x="342448" y="1490697"/>
            <a:ext cx="2939468" cy="830997"/>
          </a:xfrm>
          <a:prstGeom prst="rect">
            <a:avLst/>
          </a:prstGeom>
          <a:noFill/>
        </p:spPr>
        <p:txBody>
          <a:bodyPr wrap="square">
            <a:spAutoFit/>
          </a:bodyPr>
          <a:lstStyle/>
          <a:p>
            <a:pPr algn="r" fontAlgn="base">
              <a:spcBef>
                <a:spcPct val="0"/>
              </a:spcBef>
              <a:spcAft>
                <a:spcPct val="0"/>
              </a:spcAft>
            </a:pPr>
            <a:r>
              <a:rPr lang="zh-CN" altLang="zh-CN" sz="2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宋体" panose="02010600030101010101" pitchFamily="2" charset="-122"/>
              </a:rPr>
              <a:t>3</a:t>
            </a:r>
            <a:r>
              <a:rPr lang="zh-CN" altLang="zh-CN" sz="2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solidFill>
                  <a:schemeClr val="accent1">
                    <a:lumMod val="50000"/>
                  </a:schemeClr>
                </a:solidFill>
                <a:latin typeface="Times New Roman" panose="02020603050405020304" pitchFamily="18" charset="0"/>
                <a:ea typeface="宋体" panose="02010600030101010101" pitchFamily="2" charset="-122"/>
              </a:rPr>
              <a:t>Gartner</a:t>
            </a:r>
            <a:r>
              <a:rPr lang="zh-CN" altLang="zh-CN" sz="2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公司的</a:t>
            </a:r>
            <a:endParaRPr lang="en-US" altLang="zh-CN" sz="2400" b="1"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r" fontAlgn="base">
              <a:spcBef>
                <a:spcPct val="0"/>
              </a:spcBef>
              <a:spcAft>
                <a:spcPct val="0"/>
              </a:spcAft>
            </a:pPr>
            <a:r>
              <a:rPr lang="en-US" altLang="zh-CN" sz="2400" b="1" dirty="0">
                <a:solidFill>
                  <a:schemeClr val="accent1">
                    <a:lumMod val="50000"/>
                  </a:schemeClr>
                </a:solidFill>
                <a:latin typeface="Times New Roman" panose="02020603050405020304" pitchFamily="18" charset="0"/>
                <a:ea typeface="宋体" panose="02010600030101010101" pitchFamily="2" charset="-122"/>
              </a:rPr>
              <a:t>Hypercycle</a:t>
            </a:r>
            <a:r>
              <a:rPr lang="zh-CN" altLang="zh-CN" sz="2400" b="1" dirty="0">
                <a:solidFill>
                  <a:schemeClr val="accent1">
                    <a:lumMod val="50000"/>
                  </a:schemeClr>
                </a:solidFill>
                <a:latin typeface="Arial" panose="020B0604020202020204" pitchFamily="34" charset="0"/>
                <a:ea typeface="宋体" panose="02010600030101010101" pitchFamily="2" charset="-122"/>
                <a:cs typeface="Times New Roman" panose="02020603050405020304" pitchFamily="18" charset="0"/>
              </a:rPr>
              <a:t>模型</a:t>
            </a:r>
            <a:endParaRPr lang="zh-CN" altLang="en-US" sz="2400" b="1" dirty="0">
              <a:solidFill>
                <a:schemeClr val="accent1">
                  <a:lumMod val="50000"/>
                </a:schemeClr>
              </a:solidFill>
              <a:latin typeface="Arial" panose="020B0604020202020204" pitchFamily="34" charset="0"/>
              <a:ea typeface="宋体" panose="02010600030101010101" pitchFamily="2" charset="-122"/>
            </a:endParaRPr>
          </a:p>
        </p:txBody>
      </p:sp>
      <p:sp>
        <p:nvSpPr>
          <p:cNvPr id="18" name="文本框 17">
            <a:extLst>
              <a:ext uri="{FF2B5EF4-FFF2-40B4-BE49-F238E27FC236}">
                <a16:creationId xmlns:a16="http://schemas.microsoft.com/office/drawing/2014/main" id="{688A2E94-A87F-429E-AD2B-F60E43CD0B45}"/>
              </a:ext>
            </a:extLst>
          </p:cNvPr>
          <p:cNvSpPr txBox="1"/>
          <p:nvPr/>
        </p:nvSpPr>
        <p:spPr>
          <a:xfrm>
            <a:off x="4500297" y="5845097"/>
            <a:ext cx="6111814" cy="659604"/>
          </a:xfrm>
          <a:prstGeom prst="rect">
            <a:avLst/>
          </a:prstGeom>
          <a:noFill/>
        </p:spPr>
        <p:txBody>
          <a:bodyPr wrap="square">
            <a:spAutoFit/>
          </a:bodyPr>
          <a:lstStyle/>
          <a:p>
            <a:pPr algn="ctr" fontAlgn="base">
              <a:lnSpc>
                <a:spcPct val="115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3-15  Gartner</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Hypercycle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p>
          <a:p>
            <a:pPr indent="266700" algn="ctr" fontAlgn="base">
              <a:lnSpc>
                <a:spcPct val="110000"/>
              </a:lnSpc>
              <a:spcBef>
                <a:spcPct val="0"/>
              </a:spcBef>
              <a:spcAft>
                <a:spcPct val="0"/>
              </a:spcAft>
            </a:pPr>
            <a:r>
              <a:rPr lang="zh-CN"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（图片来源：</a:t>
            </a:r>
            <a:r>
              <a:rPr lang="en-US"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Gartner</a:t>
            </a:r>
            <a:r>
              <a:rPr lang="zh-CN"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官网）</a:t>
            </a:r>
          </a:p>
        </p:txBody>
      </p:sp>
      <p:pic>
        <p:nvPicPr>
          <p:cNvPr id="19" name="图片 18" descr="图表, 直方图&#10;&#10;描述已自动生成">
            <a:extLst>
              <a:ext uri="{FF2B5EF4-FFF2-40B4-BE49-F238E27FC236}">
                <a16:creationId xmlns:a16="http://schemas.microsoft.com/office/drawing/2014/main" id="{AA7E9016-F59F-4C72-B3DB-EFBF5DC288F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33" t="6305" r="740" b="918"/>
          <a:stretch>
            <a:fillRect/>
          </a:stretch>
        </p:blipFill>
        <p:spPr bwMode="auto">
          <a:xfrm>
            <a:off x="3838352" y="1397735"/>
            <a:ext cx="6696744" cy="4335186"/>
          </a:xfrm>
          <a:prstGeom prst="rect">
            <a:avLst/>
          </a:prstGeom>
          <a:ln>
            <a:noFill/>
          </a:ln>
        </p:spPr>
      </p:pic>
      <p:sp>
        <p:nvSpPr>
          <p:cNvPr id="20" name="文本框 19">
            <a:extLst>
              <a:ext uri="{FF2B5EF4-FFF2-40B4-BE49-F238E27FC236}">
                <a16:creationId xmlns:a16="http://schemas.microsoft.com/office/drawing/2014/main" id="{C2DBC05A-0F9E-434D-BB09-348AE5829F1E}"/>
              </a:ext>
            </a:extLst>
          </p:cNvPr>
          <p:cNvSpPr txBox="1"/>
          <p:nvPr/>
        </p:nvSpPr>
        <p:spPr>
          <a:xfrm>
            <a:off x="5454649" y="-7620"/>
            <a:ext cx="2335472"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3.4 </a:t>
            </a:r>
            <a:r>
              <a:rPr lang="zh-CN" altLang="en-US" sz="1400" dirty="0">
                <a:solidFill>
                  <a:schemeClr val="bg1"/>
                </a:solidFill>
                <a:latin typeface="宋体" panose="02010600030101010101" pitchFamily="2" charset="-122"/>
                <a:ea typeface="宋体" panose="02010600030101010101" pitchFamily="2" charset="-122"/>
                <a:sym typeface="+mn-ea"/>
              </a:rPr>
              <a:t>数据故事化的模型</a:t>
            </a:r>
          </a:p>
        </p:txBody>
      </p:sp>
    </p:spTree>
    <p:extLst>
      <p:ext uri="{BB962C8B-B14F-4D97-AF65-F5344CB8AC3E}">
        <p14:creationId xmlns:p14="http://schemas.microsoft.com/office/powerpoint/2010/main" val="2986491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33</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36170" y="35081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335472"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3.4 </a:t>
            </a:r>
            <a:r>
              <a:rPr lang="zh-CN" altLang="en-US" sz="1400" dirty="0">
                <a:solidFill>
                  <a:schemeClr val="bg1"/>
                </a:solidFill>
                <a:latin typeface="宋体" panose="02010600030101010101" pitchFamily="2" charset="-122"/>
                <a:ea typeface="宋体" panose="02010600030101010101" pitchFamily="2" charset="-122"/>
                <a:sym typeface="+mn-ea"/>
              </a:rPr>
              <a:t>数据故事化的模型</a:t>
            </a:r>
          </a:p>
        </p:txBody>
      </p:sp>
      <p:sp>
        <p:nvSpPr>
          <p:cNvPr id="12" name="文本框 11">
            <a:extLst>
              <a:ext uri="{FF2B5EF4-FFF2-40B4-BE49-F238E27FC236}">
                <a16:creationId xmlns:a16="http://schemas.microsoft.com/office/drawing/2014/main" id="{045A52A0-5EA6-4495-8B18-63D5D5C3B119}"/>
              </a:ext>
            </a:extLst>
          </p:cNvPr>
          <p:cNvSpPr txBox="1"/>
          <p:nvPr/>
        </p:nvSpPr>
        <p:spPr>
          <a:xfrm>
            <a:off x="4613946" y="810373"/>
            <a:ext cx="2964106" cy="599908"/>
          </a:xfrm>
          <a:prstGeom prst="rect">
            <a:avLst/>
          </a:prstGeom>
          <a:noFill/>
        </p:spPr>
        <p:txBody>
          <a:bodyPr wrap="square">
            <a:spAutoFit/>
          </a:bodyPr>
          <a:lstStyle/>
          <a:p>
            <a:pPr fontAlgn="base">
              <a:lnSpc>
                <a:spcPct val="110000"/>
              </a:lnSpc>
              <a:spcBef>
                <a:spcPct val="0"/>
              </a:spcBef>
              <a:spcAft>
                <a:spcPct val="0"/>
              </a:spcAft>
            </a:pPr>
            <a:r>
              <a:rPr lang="en-US" altLang="zh-CN" sz="3200" b="1" kern="0" dirty="0">
                <a:solidFill>
                  <a:srgbClr val="44546A"/>
                </a:solidFill>
                <a:latin typeface="+mn-ea"/>
                <a:cs typeface="+mj-cs"/>
              </a:rPr>
              <a:t>3.4.2</a:t>
            </a:r>
            <a:r>
              <a:rPr lang="en-US" altLang="zh-CN" sz="3200" b="1" kern="0" dirty="0">
                <a:solidFill>
                  <a:srgbClr val="44546A"/>
                </a:solidFill>
                <a:latin typeface="黑体" panose="02010609060101010101" pitchFamily="49" charset="-122"/>
                <a:ea typeface="黑体" panose="02010609060101010101" pitchFamily="49" charset="-122"/>
                <a:cs typeface="+mj-cs"/>
              </a:rPr>
              <a:t> </a:t>
            </a:r>
            <a:r>
              <a:rPr lang="zh-CN" altLang="en-US" sz="3200" b="1" kern="0" dirty="0">
                <a:solidFill>
                  <a:srgbClr val="44546A"/>
                </a:solidFill>
                <a:latin typeface="黑体" panose="02010609060101010101" pitchFamily="49" charset="-122"/>
                <a:ea typeface="黑体" panose="02010609060101010101" pitchFamily="49" charset="-122"/>
                <a:cs typeface="+mj-cs"/>
              </a:rPr>
              <a:t>叙述</a:t>
            </a:r>
            <a:r>
              <a:rPr lang="zh-CN" altLang="zh-CN" sz="3200" b="1" kern="0" dirty="0">
                <a:solidFill>
                  <a:srgbClr val="44546A"/>
                </a:solidFill>
                <a:latin typeface="黑体" panose="02010609060101010101" pitchFamily="49" charset="-122"/>
                <a:ea typeface="黑体" panose="02010609060101010101" pitchFamily="49" charset="-122"/>
                <a:cs typeface="+mj-cs"/>
              </a:rPr>
              <a:t>模型</a:t>
            </a:r>
          </a:p>
        </p:txBody>
      </p:sp>
      <p:sp>
        <p:nvSpPr>
          <p:cNvPr id="16" name="矩形: 圆角 15">
            <a:extLst>
              <a:ext uri="{FF2B5EF4-FFF2-40B4-BE49-F238E27FC236}">
                <a16:creationId xmlns:a16="http://schemas.microsoft.com/office/drawing/2014/main" id="{BB15DF2A-BE57-4C3A-B326-7E0B5C7A651B}"/>
              </a:ext>
            </a:extLst>
          </p:cNvPr>
          <p:cNvSpPr/>
          <p:nvPr/>
        </p:nvSpPr>
        <p:spPr>
          <a:xfrm>
            <a:off x="1209454" y="1770233"/>
            <a:ext cx="9773091" cy="4111694"/>
          </a:xfrm>
          <a:prstGeom prst="roundRect">
            <a:avLst>
              <a:gd name="adj" fmla="val 1377"/>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9D20AEC7-BBC5-450F-8D0E-2BE3EC87B08C}"/>
              </a:ext>
            </a:extLst>
          </p:cNvPr>
          <p:cNvSpPr txBox="1"/>
          <p:nvPr/>
        </p:nvSpPr>
        <p:spPr>
          <a:xfrm>
            <a:off x="1481468" y="2116766"/>
            <a:ext cx="9345043" cy="3418628"/>
          </a:xfrm>
          <a:prstGeom prst="rect">
            <a:avLst/>
          </a:prstGeom>
          <a:noFill/>
        </p:spPr>
        <p:txBody>
          <a:bodyPr wrap="square">
            <a:spAutoFit/>
          </a:bodyPr>
          <a:lstStyle/>
          <a:p>
            <a:pPr indent="266700" fontAlgn="base">
              <a:lnSpc>
                <a:spcPct val="110000"/>
              </a:lnSpc>
              <a:spcBef>
                <a:spcPct val="0"/>
              </a:spcBef>
              <a:spcAft>
                <a:spcPct val="0"/>
              </a:spcAft>
            </a:pPr>
            <a:r>
              <a:rPr lang="en-US" altLang="zh-CN" kern="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kern="0" dirty="0">
                <a:latin typeface="黑体" panose="02010609060101010101" pitchFamily="49" charset="-122"/>
                <a:ea typeface="黑体" panose="02010609060101010101" pitchFamily="49" charset="-122"/>
                <a:cs typeface="Times New Roman" panose="02020603050405020304" pitchFamily="18" charset="0"/>
              </a:rPr>
              <a:t>叙述模型是将故事模型叙述给目标受众时所涉及的模型。同一个故事模型可以有多个叙述模型，进而达到故事个性化叙述目的。</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indent="266700" fontAlgn="base">
              <a:lnSpc>
                <a:spcPct val="110000"/>
              </a:lnSpc>
              <a:spcBef>
                <a:spcPct val="0"/>
              </a:spcBef>
              <a:spcAft>
                <a:spcPct val="0"/>
              </a:spcAft>
            </a:pPr>
            <a:endParaRPr lang="en-US" altLang="zh-CN" kern="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fontAlgn="base">
              <a:lnSpc>
                <a:spcPct val="110000"/>
              </a:lnSpc>
              <a:spcBef>
                <a:spcPct val="0"/>
              </a:spcBef>
              <a:spcAft>
                <a:spcPct val="0"/>
              </a:spcAft>
              <a:buFont typeface="Wingdings" panose="05000000000000000000" pitchFamily="2" charset="2"/>
              <a:buChar char="Ø"/>
            </a:pPr>
            <a:r>
              <a:rPr lang="zh-CN" altLang="zh-CN" b="1" kern="0" dirty="0">
                <a:latin typeface="Times New Roman" panose="02020603050405020304" pitchFamily="18" charset="0"/>
                <a:ea typeface="宋体" panose="02010600030101010101" pitchFamily="2" charset="-122"/>
                <a:cs typeface="Times New Roman" panose="02020603050405020304" pitchFamily="18" charset="0"/>
              </a:rPr>
              <a:t>故事叙述策略模型：</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马提尼酒杯模型、互动演示幻灯模型、可视交互模型、倒三角模型以及时空顺序模型给出了故事叙述的策略（详见本书“ </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1.5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故事的叙述”）；</a:t>
            </a:r>
          </a:p>
          <a:p>
            <a:pPr marL="285750" indent="-285750" fontAlgn="base">
              <a:lnSpc>
                <a:spcPct val="110000"/>
              </a:lnSpc>
              <a:spcBef>
                <a:spcPct val="0"/>
              </a:spcBef>
              <a:spcAft>
                <a:spcPct val="0"/>
              </a:spcAft>
              <a:buFont typeface="Wingdings" panose="05000000000000000000" pitchFamily="2" charset="2"/>
              <a:buChar char="Ø"/>
            </a:pPr>
            <a:r>
              <a:rPr lang="zh-CN" altLang="zh-CN" b="1" kern="0" dirty="0">
                <a:latin typeface="Times New Roman" panose="02020603050405020304" pitchFamily="18" charset="0"/>
                <a:ea typeface="宋体" panose="02010600030101010101" pitchFamily="2" charset="-122"/>
                <a:cs typeface="Times New Roman" panose="02020603050405020304" pitchFamily="18" charset="0"/>
              </a:rPr>
              <a:t>故事叙述效果模型：</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SUCCESs</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模型为故事叙述效果提出了要求，数据故事化应兼顾简单（</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Simple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）、出人意料（</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Unexpected</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）、具体（</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Concrete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）、可信（</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Credible</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）、情感（</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Emotional</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）和故事（</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Stories</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）（详见本书</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1.5 </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故事的叙述”）；</a:t>
            </a:r>
          </a:p>
          <a:p>
            <a:pPr marL="285750" indent="-285750" fontAlgn="base">
              <a:lnSpc>
                <a:spcPct val="110000"/>
              </a:lnSpc>
              <a:spcBef>
                <a:spcPct val="0"/>
              </a:spcBef>
              <a:spcAft>
                <a:spcPct val="0"/>
              </a:spcAft>
              <a:buFont typeface="Wingdings" panose="05000000000000000000" pitchFamily="2" charset="2"/>
              <a:buChar char="Ø"/>
            </a:pPr>
            <a:r>
              <a:rPr lang="zh-CN" altLang="zh-CN" b="1" kern="0" dirty="0">
                <a:latin typeface="Times New Roman" panose="02020603050405020304" pitchFamily="18" charset="0"/>
                <a:ea typeface="宋体" panose="02010600030101010101" pitchFamily="2" charset="-122"/>
                <a:cs typeface="Times New Roman" panose="02020603050405020304" pitchFamily="18" charset="0"/>
              </a:rPr>
              <a:t>故事叙述步骤模型：</a:t>
            </a:r>
            <a:r>
              <a:rPr lang="en-US" altLang="zh-CN" kern="0" dirty="0" err="1">
                <a:latin typeface="Times New Roman" panose="02020603050405020304" pitchFamily="18" charset="0"/>
                <a:ea typeface="宋体" panose="02010600030101010101" pitchFamily="2" charset="-122"/>
                <a:cs typeface="Times New Roman" panose="02020603050405020304" pitchFamily="18" charset="0"/>
              </a:rPr>
              <a:t>Dunkleberger</a:t>
            </a:r>
            <a:r>
              <a:rPr lang="en-US" altLang="zh-CN" kern="0" dirty="0">
                <a:latin typeface="Times New Roman" panose="02020603050405020304" pitchFamily="18" charset="0"/>
                <a:ea typeface="宋体" panose="02010600030101010101" pitchFamily="2" charset="-122"/>
                <a:cs typeface="Times New Roman" panose="02020603050405020304" pitchFamily="18" charset="0"/>
              </a:rPr>
              <a:t> A</a:t>
            </a:r>
            <a:r>
              <a:rPr lang="zh-CN" altLang="zh-CN" kern="0" dirty="0">
                <a:latin typeface="Times New Roman" panose="02020603050405020304" pitchFamily="18" charset="0"/>
                <a:ea typeface="宋体" panose="02010600030101010101" pitchFamily="2" charset="-122"/>
                <a:cs typeface="Times New Roman" panose="02020603050405020304" pitchFamily="18" charset="0"/>
              </a:rPr>
              <a:t>的五步叙事模型为故事创作和撰写工作给出了参考模型。叙述模型以故事模型为输入，以个性化方式叙述给目标受众的主要依据，也是数据故事化模型链的输出模型。</a:t>
            </a:r>
          </a:p>
        </p:txBody>
      </p:sp>
    </p:spTree>
    <p:extLst>
      <p:ext uri="{BB962C8B-B14F-4D97-AF65-F5344CB8AC3E}">
        <p14:creationId xmlns:p14="http://schemas.microsoft.com/office/powerpoint/2010/main" val="3339783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96985" y="567055"/>
            <a:ext cx="2406015" cy="2327910"/>
          </a:xfrm>
          <a:prstGeom prst="rect">
            <a:avLst/>
          </a:prstGeom>
        </p:spPr>
      </p:pic>
      <p:pic>
        <p:nvPicPr>
          <p:cNvPr id="5" name="图片 4"/>
          <p:cNvPicPr>
            <a:picLocks noChangeAspect="1"/>
          </p:cNvPicPr>
          <p:nvPr/>
        </p:nvPicPr>
        <p:blipFill>
          <a:blip r:embed="rId4"/>
          <a:srcRect t="11054"/>
          <a:stretch>
            <a:fillRect/>
          </a:stretch>
        </p:blipFill>
        <p:spPr>
          <a:xfrm>
            <a:off x="0" y="6198870"/>
            <a:ext cx="12192635" cy="659130"/>
          </a:xfrm>
          <a:prstGeom prst="rect">
            <a:avLst/>
          </a:prstGeom>
        </p:spPr>
      </p:pic>
      <p:sp>
        <p:nvSpPr>
          <p:cNvPr id="10" name="灯片编号占位符 9">
            <a:extLst>
              <a:ext uri="{FF2B5EF4-FFF2-40B4-BE49-F238E27FC236}">
                <a16:creationId xmlns:a16="http://schemas.microsoft.com/office/drawing/2014/main" id="{D22E7FCE-6F0C-4E14-BC08-5B44B7C420F8}"/>
              </a:ext>
            </a:extLst>
          </p:cNvPr>
          <p:cNvSpPr>
            <a:spLocks noGrp="1"/>
          </p:cNvSpPr>
          <p:nvPr>
            <p:ph type="sldNum" sz="quarter" idx="12"/>
          </p:nvPr>
        </p:nvSpPr>
        <p:spPr/>
        <p:txBody>
          <a:bodyPr/>
          <a:lstStyle/>
          <a:p>
            <a:fld id="{49AE70B2-8BF9-45C0-BB95-33D1B9D3A854}" type="slidenum">
              <a:rPr lang="zh-CN" altLang="en-US" smtClean="0"/>
              <a:t>34</a:t>
            </a:fld>
            <a:endParaRPr lang="zh-CN" altLang="en-US" dirty="0"/>
          </a:p>
        </p:txBody>
      </p:sp>
      <p:sp>
        <p:nvSpPr>
          <p:cNvPr id="12" name="标题 5">
            <a:extLst>
              <a:ext uri="{FF2B5EF4-FFF2-40B4-BE49-F238E27FC236}">
                <a16:creationId xmlns:a16="http://schemas.microsoft.com/office/drawing/2014/main" id="{6B896230-AA82-4CC8-8D18-B14D6F5D958F}"/>
              </a:ext>
            </a:extLst>
          </p:cNvPr>
          <p:cNvSpPr txBox="1">
            <a:spLocks/>
          </p:cNvSpPr>
          <p:nvPr/>
        </p:nvSpPr>
        <p:spPr bwMode="auto">
          <a:xfrm>
            <a:off x="744279" y="2286000"/>
            <a:ext cx="6693768"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kern="0" dirty="0">
                <a:ln/>
                <a:solidFill>
                  <a:srgbClr val="44546A"/>
                </a:solidFill>
                <a:effectLst>
                  <a:reflection blurRad="6350" stA="53000" endA="300" endPos="35500" dir="5400000" sy="-90000" algn="bl" rotWithShape="0"/>
                </a:effectLst>
              </a:rPr>
              <a:t>3.5 </a:t>
            </a:r>
            <a:r>
              <a:rPr lang="zh-CN" altLang="en-US" sz="4800" kern="0" dirty="0">
                <a:ln/>
                <a:solidFill>
                  <a:srgbClr val="44546A"/>
                </a:solidFill>
                <a:effectLst>
                  <a:reflection blurRad="6350" stA="53000" endA="300" endPos="35500" dir="5400000" sy="-90000" algn="bl" rotWithShape="0"/>
                </a:effectLst>
              </a:rPr>
              <a:t>数据故事的叙述</a:t>
            </a:r>
          </a:p>
        </p:txBody>
      </p:sp>
      <p:sp>
        <p:nvSpPr>
          <p:cNvPr id="9" name="副标题 6">
            <a:extLst>
              <a:ext uri="{FF2B5EF4-FFF2-40B4-BE49-F238E27FC236}">
                <a16:creationId xmlns:a16="http://schemas.microsoft.com/office/drawing/2014/main" id="{AAF29BC2-1B68-4B48-B2F2-4568AF55F780}"/>
              </a:ext>
            </a:extLst>
          </p:cNvPr>
          <p:cNvSpPr txBox="1">
            <a:spLocks/>
          </p:cNvSpPr>
          <p:nvPr/>
        </p:nvSpPr>
        <p:spPr bwMode="auto">
          <a:xfrm>
            <a:off x="3935760" y="4077072"/>
            <a:ext cx="4320480" cy="1752600"/>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rPr>
              <a:t>▲3.4</a:t>
            </a:r>
            <a:r>
              <a:rPr kumimoji="0" lang="zh-CN" altLang="en-US" sz="2000" b="0" i="0" u="none" strike="noStrike" kern="0" cap="none" spc="0" normalizeH="0" baseline="0" noProof="0">
                <a:ln>
                  <a:noFill/>
                </a:ln>
                <a:solidFill>
                  <a:sysClr val="window" lastClr="FFFFFF">
                    <a:lumMod val="50000"/>
                  </a:sysClr>
                </a:solidFill>
                <a:effectLst/>
                <a:uLnTx/>
                <a:uFillTx/>
                <a:latin typeface="Arial"/>
                <a:ea typeface="宋体"/>
                <a:cs typeface="+mn-cs"/>
              </a:rPr>
              <a:t>数据故事化的模型</a:t>
            </a:r>
            <a:endParaRPr kumimoji="0" lang="en-US" altLang="zh-CN" sz="2000" b="0" i="0" u="none" strike="noStrike" kern="0" cap="none" spc="0" normalizeH="0" baseline="0" noProof="0" dirty="0">
              <a:ln>
                <a:noFill/>
              </a:ln>
              <a:solidFill>
                <a:sysClr val="window" lastClr="FFFFFF">
                  <a:lumMod val="50000"/>
                </a:sysClr>
              </a:solidFill>
              <a:effectLst/>
              <a:uLnTx/>
              <a:uFillTx/>
              <a:latin typeface="Arial"/>
              <a:ea typeface="宋体"/>
              <a:cs typeface="+mn-cs"/>
            </a:endParaRPr>
          </a:p>
        </p:txBody>
      </p:sp>
    </p:spTree>
    <p:custDataLst>
      <p:tags r:id="rId1"/>
    </p:custDataLst>
    <p:extLst>
      <p:ext uri="{BB962C8B-B14F-4D97-AF65-F5344CB8AC3E}">
        <p14:creationId xmlns:p14="http://schemas.microsoft.com/office/powerpoint/2010/main" val="3305759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35</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3.5 </a:t>
            </a:r>
            <a:r>
              <a:rPr lang="zh-CN" altLang="en-US" sz="1400" dirty="0">
                <a:solidFill>
                  <a:schemeClr val="bg1"/>
                </a:solidFill>
                <a:latin typeface="宋体" panose="02010600030101010101" pitchFamily="2" charset="-122"/>
                <a:ea typeface="宋体" panose="02010600030101010101" pitchFamily="2" charset="-122"/>
                <a:sym typeface="+mn-ea"/>
              </a:rPr>
              <a:t>数据故事的叙述</a:t>
            </a:r>
          </a:p>
        </p:txBody>
      </p:sp>
      <p:sp>
        <p:nvSpPr>
          <p:cNvPr id="17" name="文本框 16">
            <a:extLst>
              <a:ext uri="{FF2B5EF4-FFF2-40B4-BE49-F238E27FC236}">
                <a16:creationId xmlns:a16="http://schemas.microsoft.com/office/drawing/2014/main" id="{399056FC-F223-463C-8F16-14CC38B4C6F7}"/>
              </a:ext>
            </a:extLst>
          </p:cNvPr>
          <p:cNvSpPr txBox="1"/>
          <p:nvPr/>
        </p:nvSpPr>
        <p:spPr>
          <a:xfrm>
            <a:off x="263352" y="611207"/>
            <a:ext cx="6111814" cy="448969"/>
          </a:xfrm>
          <a:prstGeom prst="rect">
            <a:avLst/>
          </a:prstGeom>
          <a:noFill/>
        </p:spPr>
        <p:txBody>
          <a:bodyPr wrap="square">
            <a:spAutoFit/>
          </a:bodyPr>
          <a:lstStyle/>
          <a:p>
            <a:pPr indent="127000" fontAlgn="base">
              <a:lnSpc>
                <a:spcPct val="110000"/>
              </a:lnSpc>
              <a:spcBef>
                <a:spcPct val="0"/>
              </a:spcBef>
              <a:spcAft>
                <a:spcPct val="0"/>
              </a:spcAft>
            </a:pPr>
            <a:r>
              <a:rPr lang="zh-CN" altLang="zh-CN" sz="2400" b="1" kern="100" dirty="0">
                <a:solidFill>
                  <a:schemeClr val="accent5">
                    <a:lumMod val="50000"/>
                  </a:schemeClr>
                </a:solidFill>
                <a:latin typeface="黑体" panose="02010609060101010101" pitchFamily="49" charset="-122"/>
                <a:ea typeface="黑体" panose="02010609060101010101" pitchFamily="49" charset="-122"/>
                <a:cs typeface="Times New Roman" panose="02020603050405020304" pitchFamily="18" charset="0"/>
              </a:rPr>
              <a:t>数据故事叙述的</a:t>
            </a:r>
            <a:r>
              <a:rPr lang="en-US" altLang="zh-CN" sz="2400" b="1" kern="100" dirty="0">
                <a:solidFill>
                  <a:schemeClr val="accent5">
                    <a:lumMod val="50000"/>
                  </a:schemeClr>
                </a:solidFill>
                <a:latin typeface="黑体" panose="02010609060101010101" pitchFamily="49" charset="-122"/>
                <a:ea typeface="黑体" panose="02010609060101010101" pitchFamily="49" charset="-122"/>
                <a:cs typeface="Times New Roman" panose="02020603050405020304" pitchFamily="18" charset="0"/>
              </a:rPr>
              <a:t>TSV</a:t>
            </a:r>
            <a:r>
              <a:rPr lang="zh-CN" altLang="zh-CN" sz="2400" b="1" kern="100" dirty="0">
                <a:solidFill>
                  <a:schemeClr val="accent5">
                    <a:lumMod val="50000"/>
                  </a:schemeClr>
                </a:solidFill>
                <a:latin typeface="黑体" panose="02010609060101010101" pitchFamily="49" charset="-122"/>
                <a:ea typeface="黑体" panose="02010609060101010101" pitchFamily="49" charset="-122"/>
                <a:cs typeface="Times New Roman" panose="02020603050405020304" pitchFamily="18" charset="0"/>
              </a:rPr>
              <a:t>模型</a:t>
            </a:r>
          </a:p>
        </p:txBody>
      </p:sp>
      <p:pic>
        <p:nvPicPr>
          <p:cNvPr id="18" name="图片 17">
            <a:extLst>
              <a:ext uri="{FF2B5EF4-FFF2-40B4-BE49-F238E27FC236}">
                <a16:creationId xmlns:a16="http://schemas.microsoft.com/office/drawing/2014/main" id="{30A6D4FE-DA69-43C7-86EB-AC77E6CFF2A7}"/>
              </a:ext>
            </a:extLst>
          </p:cNvPr>
          <p:cNvPicPr>
            <a:picLocks noChangeAspect="1"/>
          </p:cNvPicPr>
          <p:nvPr/>
        </p:nvPicPr>
        <p:blipFill>
          <a:blip r:embed="rId5"/>
          <a:stretch>
            <a:fillRect/>
          </a:stretch>
        </p:blipFill>
        <p:spPr>
          <a:xfrm>
            <a:off x="5838941" y="1111906"/>
            <a:ext cx="4942374" cy="4819633"/>
          </a:xfrm>
          <a:prstGeom prst="rect">
            <a:avLst/>
          </a:prstGeom>
        </p:spPr>
      </p:pic>
      <p:sp>
        <p:nvSpPr>
          <p:cNvPr id="19" name="文本框 18">
            <a:extLst>
              <a:ext uri="{FF2B5EF4-FFF2-40B4-BE49-F238E27FC236}">
                <a16:creationId xmlns:a16="http://schemas.microsoft.com/office/drawing/2014/main" id="{882175A6-416D-461A-9C35-000DCA381BD2}"/>
              </a:ext>
            </a:extLst>
          </p:cNvPr>
          <p:cNvSpPr txBox="1"/>
          <p:nvPr/>
        </p:nvSpPr>
        <p:spPr>
          <a:xfrm>
            <a:off x="6375166" y="6023035"/>
            <a:ext cx="4098826"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cs typeface="Times New Roman" panose="02020603050405020304" pitchFamily="18" charset="0"/>
              </a:rPr>
              <a:t>3-16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数据故事叙述的</a:t>
            </a:r>
            <a:r>
              <a:rPr lang="en-US" altLang="zh-CN" kern="100" dirty="0">
                <a:latin typeface="Times New Roman" panose="02020603050405020304" pitchFamily="18" charset="0"/>
                <a:cs typeface="Times New Roman" panose="02020603050405020304" pitchFamily="18" charset="0"/>
              </a:rPr>
              <a:t>TSV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模型</a:t>
            </a:r>
            <a:endParaRPr lang="zh-CN" altLang="zh-CN" kern="100" dirty="0">
              <a:latin typeface="Times New Roman" panose="02020603050405020304" pitchFamily="18" charset="0"/>
              <a:cs typeface="Times New Roman" panose="02020603050405020304" pitchFamily="18" charset="0"/>
            </a:endParaRPr>
          </a:p>
        </p:txBody>
      </p:sp>
      <p:sp>
        <p:nvSpPr>
          <p:cNvPr id="21" name="矩形: 圆角 20">
            <a:extLst>
              <a:ext uri="{FF2B5EF4-FFF2-40B4-BE49-F238E27FC236}">
                <a16:creationId xmlns:a16="http://schemas.microsoft.com/office/drawing/2014/main" id="{ADECE14F-4982-478A-A6F1-AD5E783910F9}"/>
              </a:ext>
            </a:extLst>
          </p:cNvPr>
          <p:cNvSpPr/>
          <p:nvPr/>
        </p:nvSpPr>
        <p:spPr>
          <a:xfrm>
            <a:off x="303022" y="1273369"/>
            <a:ext cx="4942373" cy="4973424"/>
          </a:xfrm>
          <a:prstGeom prst="roundRect">
            <a:avLst>
              <a:gd name="adj" fmla="val 3219"/>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45C41AAE-BA95-4923-A0CE-2D0212BDD32A}"/>
              </a:ext>
            </a:extLst>
          </p:cNvPr>
          <p:cNvSpPr txBox="1"/>
          <p:nvPr/>
        </p:nvSpPr>
        <p:spPr>
          <a:xfrm>
            <a:off x="496740" y="1456878"/>
            <a:ext cx="4608512" cy="4637936"/>
          </a:xfrm>
          <a:prstGeom prst="rect">
            <a:avLst/>
          </a:prstGeom>
          <a:noFill/>
        </p:spPr>
        <p:txBody>
          <a:bodyPr wrap="square">
            <a:spAutoFit/>
          </a:bodyPr>
          <a:lstStyle/>
          <a:p>
            <a:pPr indent="266700" fontAlgn="base">
              <a:lnSpc>
                <a:spcPct val="110000"/>
              </a:lnSpc>
              <a:spcBef>
                <a:spcPct val="0"/>
              </a:spcBef>
              <a:spcAft>
                <a:spcPct val="0"/>
              </a:spcAft>
            </a:pPr>
            <a:r>
              <a:rPr lang="en-US" altLang="zh-CN" kern="100" dirty="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从故事模型的呈现方式看，数据故事的叙述涉及三个要素：文本（</a:t>
            </a:r>
            <a:r>
              <a:rPr lang="en-US" altLang="zh-CN" kern="100" dirty="0">
                <a:latin typeface="Times New Roman" panose="02020603050405020304" pitchFamily="18" charset="0"/>
                <a:cs typeface="Times New Roman" panose="02020603050405020304" pitchFamily="18" charset="0"/>
              </a:rPr>
              <a:t>Text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）、语音（</a:t>
            </a:r>
            <a:r>
              <a:rPr lang="en-US" altLang="zh-CN" kern="100" dirty="0">
                <a:latin typeface="Times New Roman" panose="02020603050405020304" pitchFamily="18" charset="0"/>
                <a:cs typeface="Times New Roman" panose="02020603050405020304" pitchFamily="18" charset="0"/>
              </a:rPr>
              <a:t>Speech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）和视觉效果（</a:t>
            </a:r>
            <a:r>
              <a:rPr lang="en-US" altLang="zh-CN" kern="100" dirty="0">
                <a:latin typeface="Times New Roman" panose="02020603050405020304" pitchFamily="18" charset="0"/>
                <a:cs typeface="Times New Roman" panose="02020603050405020304" pitchFamily="18" charset="0"/>
              </a:rPr>
              <a:t>Visuals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），如图</a:t>
            </a:r>
            <a:r>
              <a:rPr lang="en-US" altLang="zh-CN" kern="100" dirty="0">
                <a:latin typeface="Times New Roman" panose="02020603050405020304" pitchFamily="18" charset="0"/>
                <a:cs typeface="Times New Roman" panose="02020603050405020304" pitchFamily="18" charset="0"/>
              </a:rPr>
              <a:t>3-16</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p>
          <a:p>
            <a:pPr indent="266700" fontAlgn="base">
              <a:lnSpc>
                <a:spcPct val="110000"/>
              </a:lnSpc>
              <a:spcBef>
                <a:spcPct val="0"/>
              </a:spcBef>
              <a:spcAft>
                <a:spcPct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在数据故事的叙述中，应根据受众特点及叙述场景的需要选用或搭配使用上述三个要素。</a:t>
            </a:r>
            <a:endParaRPr lang="zh-CN" altLang="zh-CN" kern="100" dirty="0">
              <a:latin typeface="Times New Roman" panose="02020603050405020304" pitchFamily="18" charset="0"/>
              <a:cs typeface="Times New Roman" panose="02020603050405020304" pitchFamily="18" charset="0"/>
            </a:endParaRPr>
          </a:p>
          <a:p>
            <a:pPr marL="800100" lvl="1" indent="-342900" fontAlgn="base">
              <a:lnSpc>
                <a:spcPct val="110000"/>
              </a:lnSpc>
              <a:spcBef>
                <a:spcPct val="0"/>
              </a:spcBef>
              <a:spcAft>
                <a:spcPct val="0"/>
              </a:spcAft>
              <a:buFont typeface="Wingdings" panose="05000000000000000000" pitchFamily="2" charset="2"/>
              <a:buChar char="Ø"/>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文本（</a:t>
            </a:r>
            <a:r>
              <a:rPr lang="en-US" altLang="zh-CN" kern="100" dirty="0">
                <a:latin typeface="Times New Roman" panose="02020603050405020304" pitchFamily="18" charset="0"/>
                <a:cs typeface="Times New Roman" panose="02020603050405020304" pitchFamily="18" charset="0"/>
              </a:rPr>
              <a:t>Text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cs typeface="Times New Roman" panose="02020603050405020304" pitchFamily="18" charset="0"/>
            </a:endParaRPr>
          </a:p>
          <a:p>
            <a:pPr marL="800100" lvl="1" indent="-342900" fontAlgn="base">
              <a:lnSpc>
                <a:spcPct val="110000"/>
              </a:lnSpc>
              <a:spcBef>
                <a:spcPct val="0"/>
              </a:spcBef>
              <a:spcAft>
                <a:spcPct val="0"/>
              </a:spcAft>
              <a:buFont typeface="Wingdings" panose="05000000000000000000" pitchFamily="2" charset="2"/>
              <a:buChar char="Ø"/>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语音（</a:t>
            </a:r>
            <a:r>
              <a:rPr lang="en-US" altLang="zh-CN" kern="100" dirty="0">
                <a:latin typeface="Times New Roman" panose="02020603050405020304" pitchFamily="18" charset="0"/>
                <a:cs typeface="Times New Roman" panose="02020603050405020304" pitchFamily="18" charset="0"/>
              </a:rPr>
              <a:t>Speech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kern="100" dirty="0">
              <a:latin typeface="Times New Roman" panose="02020603050405020304" pitchFamily="18" charset="0"/>
              <a:cs typeface="Times New Roman" panose="02020603050405020304" pitchFamily="18" charset="0"/>
            </a:endParaRPr>
          </a:p>
          <a:p>
            <a:pPr marL="800100" lvl="1" indent="-342900" fontAlgn="base">
              <a:lnSpc>
                <a:spcPct val="110000"/>
              </a:lnSpc>
              <a:spcBef>
                <a:spcPct val="0"/>
              </a:spcBef>
              <a:spcAft>
                <a:spcPct val="0"/>
              </a:spcAft>
              <a:buFont typeface="Wingdings" panose="05000000000000000000" pitchFamily="2" charset="2"/>
              <a:buChar char="Ø"/>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视觉效果（</a:t>
            </a:r>
            <a:r>
              <a:rPr lang="en-US" altLang="zh-CN" kern="100" dirty="0">
                <a:latin typeface="Times New Roman" panose="02020603050405020304" pitchFamily="18" charset="0"/>
                <a:cs typeface="Times New Roman" panose="02020603050405020304" pitchFamily="18" charset="0"/>
              </a:rPr>
              <a:t>Visuals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fontAlgn="base">
              <a:lnSpc>
                <a:spcPct val="110000"/>
              </a:lnSpc>
              <a:spcBef>
                <a:spcPct val="0"/>
              </a:spcBef>
              <a:spcAft>
                <a:spcPct val="0"/>
              </a:spcAft>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目前，</a:t>
            </a:r>
            <a:r>
              <a:rPr lang="en-US" altLang="zh-CN" kern="100" dirty="0">
                <a:latin typeface="Times New Roman" panose="02020603050405020304" pitchFamily="18" charset="0"/>
                <a:cs typeface="Times New Roman" panose="02020603050405020304" pitchFamily="18" charset="0"/>
              </a:rPr>
              <a:t>Tableau</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PowerBI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Qlik</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等支持数据故事化的工具平台主要采用的是“视觉效果（</a:t>
            </a:r>
            <a:r>
              <a:rPr lang="en-US" altLang="zh-CN" kern="100" dirty="0">
                <a:latin typeface="Times New Roman" panose="02020603050405020304" pitchFamily="18" charset="0"/>
                <a:cs typeface="Times New Roman" panose="02020603050405020304" pitchFamily="18" charset="0"/>
              </a:rPr>
              <a:t>Visuals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）为主，文本（</a:t>
            </a:r>
            <a:r>
              <a:rPr lang="en-US" altLang="zh-CN" kern="100" dirty="0">
                <a:latin typeface="Times New Roman" panose="02020603050405020304" pitchFamily="18" charset="0"/>
                <a:cs typeface="Times New Roman" panose="02020603050405020304" pitchFamily="18" charset="0"/>
              </a:rPr>
              <a:t>Text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）为辅”的叙述方式，而语音（</a:t>
            </a:r>
            <a:r>
              <a:rPr lang="en-US" altLang="zh-CN" kern="100" dirty="0">
                <a:latin typeface="Times New Roman" panose="02020603050405020304" pitchFamily="18" charset="0"/>
                <a:cs typeface="Times New Roman" panose="02020603050405020304" pitchFamily="18" charset="0"/>
              </a:rPr>
              <a:t>Speech</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）方式的直接应用相对欠缺。</a:t>
            </a:r>
            <a:endParaRPr lang="zh-CN" altLang="zh-CN"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710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36</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3.5 </a:t>
            </a:r>
            <a:r>
              <a:rPr lang="zh-CN" altLang="en-US" sz="1400" dirty="0">
                <a:solidFill>
                  <a:schemeClr val="bg1"/>
                </a:solidFill>
                <a:latin typeface="宋体" panose="02010600030101010101" pitchFamily="2" charset="-122"/>
                <a:ea typeface="宋体" panose="02010600030101010101" pitchFamily="2" charset="-122"/>
                <a:sym typeface="+mn-ea"/>
              </a:rPr>
              <a:t>数据故事的叙述</a:t>
            </a:r>
          </a:p>
        </p:txBody>
      </p:sp>
      <p:sp>
        <p:nvSpPr>
          <p:cNvPr id="25" name="文本框 24">
            <a:extLst>
              <a:ext uri="{FF2B5EF4-FFF2-40B4-BE49-F238E27FC236}">
                <a16:creationId xmlns:a16="http://schemas.microsoft.com/office/drawing/2014/main" id="{0574FB3D-57FD-4D3E-9FA3-D8C8F32A04EC}"/>
              </a:ext>
            </a:extLst>
          </p:cNvPr>
          <p:cNvSpPr txBox="1"/>
          <p:nvPr/>
        </p:nvSpPr>
        <p:spPr>
          <a:xfrm>
            <a:off x="2466122" y="2841237"/>
            <a:ext cx="6115050" cy="372153"/>
          </a:xfrm>
          <a:prstGeom prst="rect">
            <a:avLst/>
          </a:prstGeom>
          <a:noFill/>
        </p:spPr>
        <p:txBody>
          <a:bodyPr wrap="square">
            <a:spAutoFit/>
          </a:bodyPr>
          <a:lstStyle/>
          <a:p>
            <a:pPr indent="266700" algn="ctr" fontAlgn="base">
              <a:lnSpc>
                <a:spcPct val="110000"/>
              </a:lnSpc>
              <a:spcBef>
                <a:spcPct val="0"/>
              </a:spcBef>
              <a:spcAft>
                <a:spcPct val="0"/>
              </a:spcAft>
            </a:pP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表</a:t>
            </a:r>
            <a:r>
              <a:rPr lang="en-US"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3-6  </a:t>
            </a:r>
            <a:r>
              <a:rPr lang="zh-CN" altLang="zh-CN"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数据故事的叙述方法</a:t>
            </a:r>
            <a:endParaRPr lang="zh-CN" altLang="zh-CN" kern="100"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26" name="表格 25">
            <a:extLst>
              <a:ext uri="{FF2B5EF4-FFF2-40B4-BE49-F238E27FC236}">
                <a16:creationId xmlns:a16="http://schemas.microsoft.com/office/drawing/2014/main" id="{49B2B022-9C70-4954-8BC3-9A0689A429D2}"/>
              </a:ext>
            </a:extLst>
          </p:cNvPr>
          <p:cNvGraphicFramePr>
            <a:graphicFrameLocks noGrp="1"/>
          </p:cNvGraphicFramePr>
          <p:nvPr>
            <p:extLst>
              <p:ext uri="{D42A27DB-BD31-4B8C-83A1-F6EECF244321}">
                <p14:modId xmlns:p14="http://schemas.microsoft.com/office/powerpoint/2010/main" val="1125628337"/>
              </p:ext>
            </p:extLst>
          </p:nvPr>
        </p:nvGraphicFramePr>
        <p:xfrm>
          <a:off x="2682146" y="3345293"/>
          <a:ext cx="6264696" cy="1944217"/>
        </p:xfrm>
        <a:graphic>
          <a:graphicData uri="http://schemas.openxmlformats.org/drawingml/2006/table">
            <a:tbl>
              <a:tblPr firstRow="1" firstCol="1" bandRow="1"/>
              <a:tblGrid>
                <a:gridCol w="1909389">
                  <a:extLst>
                    <a:ext uri="{9D8B030D-6E8A-4147-A177-3AD203B41FA5}">
                      <a16:colId xmlns:a16="http://schemas.microsoft.com/office/drawing/2014/main" val="20000"/>
                    </a:ext>
                  </a:extLst>
                </a:gridCol>
                <a:gridCol w="2123059">
                  <a:extLst>
                    <a:ext uri="{9D8B030D-6E8A-4147-A177-3AD203B41FA5}">
                      <a16:colId xmlns:a16="http://schemas.microsoft.com/office/drawing/2014/main" val="20001"/>
                    </a:ext>
                  </a:extLst>
                </a:gridCol>
                <a:gridCol w="2232248">
                  <a:extLst>
                    <a:ext uri="{9D8B030D-6E8A-4147-A177-3AD203B41FA5}">
                      <a16:colId xmlns:a16="http://schemas.microsoft.com/office/drawing/2014/main" val="20002"/>
                    </a:ext>
                  </a:extLst>
                </a:gridCol>
              </a:tblGrid>
              <a:tr h="372513">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en-US" sz="1600" kern="100" dirty="0">
                          <a:effectLst/>
                          <a:latin typeface="仿宋" panose="02010609060101010101" pitchFamily="49" charset="-122"/>
                          <a:ea typeface="仿宋" panose="02010609060101010101" pitchFamily="49" charset="-122"/>
                        </a:rPr>
                        <a:t> </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叙述者驱动</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受众驱动</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464611">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驱动方</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叙述者</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受众</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9031">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流程</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线性</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非线性</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9031">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信息量</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固定</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不固定</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9031">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8600">
                        <a:lnSpc>
                          <a:spcPct val="110000"/>
                        </a:lnSpc>
                      </a:pPr>
                      <a:r>
                        <a:rPr lang="zh-CN" sz="1800" kern="100" dirty="0">
                          <a:effectLst/>
                          <a:latin typeface="仿宋" panose="02010609060101010101" pitchFamily="49" charset="-122"/>
                          <a:ea typeface="仿宋" panose="02010609060101010101" pitchFamily="49" charset="-122"/>
                        </a:rPr>
                        <a:t>与受众交互</a:t>
                      </a:r>
                      <a:endParaRPr lang="zh-CN" sz="2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少</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228600">
                        <a:lnSpc>
                          <a:spcPct val="110000"/>
                        </a:lnSpc>
                      </a:pPr>
                      <a:r>
                        <a:rPr lang="zh-CN" sz="1600" kern="100" dirty="0">
                          <a:effectLst/>
                          <a:latin typeface="仿宋" panose="02010609060101010101" pitchFamily="49" charset="-122"/>
                          <a:ea typeface="仿宋" panose="02010609060101010101" pitchFamily="49" charset="-122"/>
                        </a:rPr>
                        <a:t>多</a:t>
                      </a:r>
                      <a:endParaRPr lang="zh-CN" sz="20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bl>
          </a:graphicData>
        </a:graphic>
      </p:graphicFrame>
      <p:cxnSp>
        <p:nvCxnSpPr>
          <p:cNvPr id="3" name="直接连接符 2">
            <a:extLst>
              <a:ext uri="{FF2B5EF4-FFF2-40B4-BE49-F238E27FC236}">
                <a16:creationId xmlns:a16="http://schemas.microsoft.com/office/drawing/2014/main" id="{2380DC2E-5EA9-49BF-9C76-EBF5F82BE4D7}"/>
              </a:ext>
            </a:extLst>
          </p:cNvPr>
          <p:cNvCxnSpPr/>
          <p:nvPr/>
        </p:nvCxnSpPr>
        <p:spPr>
          <a:xfrm>
            <a:off x="917388" y="2629786"/>
            <a:ext cx="9451192"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CAEDD41-C6D0-4D4B-B5DD-75C9419741BF}"/>
              </a:ext>
            </a:extLst>
          </p:cNvPr>
          <p:cNvSpPr txBox="1"/>
          <p:nvPr/>
        </p:nvSpPr>
        <p:spPr>
          <a:xfrm>
            <a:off x="1599620" y="1528227"/>
            <a:ext cx="8992760" cy="858377"/>
          </a:xfrm>
          <a:prstGeom prst="rect">
            <a:avLst/>
          </a:prstGeom>
          <a:noFill/>
        </p:spPr>
        <p:txBody>
          <a:bodyPr wrap="square">
            <a:spAutoFit/>
          </a:bodyPr>
          <a:lstStyle/>
          <a:p>
            <a:pPr indent="540000" fontAlgn="base">
              <a:lnSpc>
                <a:spcPct val="150000"/>
              </a:lnSpc>
              <a:spcBef>
                <a:spcPct val="0"/>
              </a:spcBef>
              <a:spcAft>
                <a:spcPct val="0"/>
              </a:spcAft>
            </a:pPr>
            <a:r>
              <a:rPr lang="zh-CN" altLang="zh-CN" kern="100" dirty="0">
                <a:latin typeface="仿宋" panose="02010609060101010101" pitchFamily="49" charset="-122"/>
                <a:ea typeface="仿宋" panose="02010609060101010101" pitchFamily="49" charset="-122"/>
                <a:cs typeface="Times New Roman" panose="02020603050405020304" pitchFamily="18" charset="0"/>
              </a:rPr>
              <a:t>从故事的叙述者与受众之间的驱动关系看，数据故事的叙述者可采用的叙述方法有两种</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叙述者驱动型叙述方法和受众驱动型叙述方法，如表</a:t>
            </a:r>
            <a:r>
              <a:rPr lang="en-US" altLang="zh-CN" kern="100" dirty="0">
                <a:latin typeface="仿宋" panose="02010609060101010101" pitchFamily="49" charset="-122"/>
                <a:ea typeface="仿宋" panose="02010609060101010101" pitchFamily="49" charset="-122"/>
                <a:cs typeface="Times New Roman" panose="02020603050405020304" pitchFamily="18" charset="0"/>
              </a:rPr>
              <a:t>3-6</a:t>
            </a:r>
            <a:r>
              <a:rPr lang="zh-CN" altLang="zh-CN" kern="100" dirty="0">
                <a:latin typeface="仿宋" panose="02010609060101010101" pitchFamily="49" charset="-122"/>
                <a:ea typeface="仿宋" panose="02010609060101010101" pitchFamily="49" charset="-122"/>
                <a:cs typeface="Times New Roman" panose="02020603050405020304" pitchFamily="18" charset="0"/>
              </a:rPr>
              <a:t>所示。</a:t>
            </a:r>
          </a:p>
        </p:txBody>
      </p:sp>
    </p:spTree>
    <p:extLst>
      <p:ext uri="{BB962C8B-B14F-4D97-AF65-F5344CB8AC3E}">
        <p14:creationId xmlns:p14="http://schemas.microsoft.com/office/powerpoint/2010/main" val="2642183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37</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pic>
        <p:nvPicPr>
          <p:cNvPr id="3" name="图片 2">
            <a:extLst>
              <a:ext uri="{FF2B5EF4-FFF2-40B4-BE49-F238E27FC236}">
                <a16:creationId xmlns:a16="http://schemas.microsoft.com/office/drawing/2014/main" id="{FFC2D0CB-95EF-45AE-B006-F769BF2A5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8573" y="476069"/>
            <a:ext cx="8653624" cy="5905862"/>
          </a:xfrm>
          <a:prstGeom prst="rect">
            <a:avLst/>
          </a:prstGeom>
        </p:spPr>
      </p:pic>
      <p:sp>
        <p:nvSpPr>
          <p:cNvPr id="13" name="文本框 12">
            <a:extLst>
              <a:ext uri="{FF2B5EF4-FFF2-40B4-BE49-F238E27FC236}">
                <a16:creationId xmlns:a16="http://schemas.microsoft.com/office/drawing/2014/main" id="{42897508-CF1C-4CD6-95A6-F75938940234}"/>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2384512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38</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4" name="文本框 13">
            <a:extLst>
              <a:ext uri="{FF2B5EF4-FFF2-40B4-BE49-F238E27FC236}">
                <a16:creationId xmlns:a16="http://schemas.microsoft.com/office/drawing/2014/main" id="{66F46C49-52B7-410A-B2F6-C0AFE17F947A}"/>
              </a:ext>
            </a:extLst>
          </p:cNvPr>
          <p:cNvSpPr txBox="1"/>
          <p:nvPr/>
        </p:nvSpPr>
        <p:spPr>
          <a:xfrm>
            <a:off x="5454649" y="-8692"/>
            <a:ext cx="1796753"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结束</a:t>
            </a:r>
          </a:p>
        </p:txBody>
      </p:sp>
      <p:pic>
        <p:nvPicPr>
          <p:cNvPr id="21" name="Picture 20" descr="thankyou">
            <a:extLst>
              <a:ext uri="{FF2B5EF4-FFF2-40B4-BE49-F238E27FC236}">
                <a16:creationId xmlns:a16="http://schemas.microsoft.com/office/drawing/2014/main" id="{70D2A9BA-02AF-46A8-BA86-DE976D0902AB}"/>
              </a:ext>
            </a:extLst>
          </p:cNvPr>
          <p:cNvPicPr>
            <a:picLocks noChangeAspect="1" noChangeArrowheads="1"/>
          </p:cNvPicPr>
          <p:nvPr/>
        </p:nvPicPr>
        <p:blipFill>
          <a:blip r:embed="rId5"/>
          <a:srcRect/>
          <a:stretch>
            <a:fillRect/>
          </a:stretch>
        </p:blipFill>
        <p:spPr bwMode="auto">
          <a:xfrm>
            <a:off x="3863752" y="692696"/>
            <a:ext cx="3960043" cy="2658574"/>
          </a:xfrm>
          <a:prstGeom prst="rect">
            <a:avLst/>
          </a:prstGeom>
          <a:noFill/>
          <a:ln w="9525">
            <a:noFill/>
            <a:miter lim="800000"/>
            <a:headEnd/>
            <a:tailEnd/>
          </a:ln>
        </p:spPr>
      </p:pic>
      <p:pic>
        <p:nvPicPr>
          <p:cNvPr id="22" name="图片 21">
            <a:extLst>
              <a:ext uri="{FF2B5EF4-FFF2-40B4-BE49-F238E27FC236}">
                <a16:creationId xmlns:a16="http://schemas.microsoft.com/office/drawing/2014/main" id="{EBD0C072-B7BF-4181-96ED-605FA04822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901" y="3991128"/>
            <a:ext cx="1992430" cy="1992430"/>
          </a:xfrm>
          <a:prstGeom prst="rect">
            <a:avLst/>
          </a:prstGeom>
        </p:spPr>
      </p:pic>
      <p:sp>
        <p:nvSpPr>
          <p:cNvPr id="23" name="文本框 22">
            <a:extLst>
              <a:ext uri="{FF2B5EF4-FFF2-40B4-BE49-F238E27FC236}">
                <a16:creationId xmlns:a16="http://schemas.microsoft.com/office/drawing/2014/main" id="{0AC51716-CB74-4D19-B1E5-33CDF89A1938}"/>
              </a:ext>
            </a:extLst>
          </p:cNvPr>
          <p:cNvSpPr txBox="1"/>
          <p:nvPr/>
        </p:nvSpPr>
        <p:spPr>
          <a:xfrm>
            <a:off x="6776976" y="4122127"/>
            <a:ext cx="2093637" cy="1754326"/>
          </a:xfrm>
          <a:prstGeom prst="rect">
            <a:avLst/>
          </a:prstGeom>
          <a:solidFill>
            <a:srgbClr val="4472C4">
              <a:lumMod val="25000"/>
            </a:srgbClr>
          </a:solidFill>
          <a:ln w="48000" cap="flat" cmpd="thickThin"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Arial"/>
              <a:ea typeface="宋体"/>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err="1">
                <a:ln>
                  <a:noFill/>
                </a:ln>
                <a:solidFill>
                  <a:prstClr val="white"/>
                </a:solidFill>
                <a:effectLst/>
                <a:uLnTx/>
                <a:uFillTx/>
                <a:latin typeface="Arial"/>
                <a:ea typeface="宋体"/>
                <a:cs typeface="+mn-cs"/>
              </a:rPr>
              <a:t>chaolemen</a:t>
            </a:r>
            <a:endParaRPr kumimoji="0" lang="en-US" altLang="zh-CN" sz="1800" b="0" i="0" u="none" strike="noStrike" kern="0" cap="none" spc="0" normalizeH="0" baseline="0" noProof="0" dirty="0">
              <a:ln>
                <a:noFill/>
              </a:ln>
              <a:solidFill>
                <a:prstClr val="white"/>
              </a:solidFill>
              <a:effectLst/>
              <a:uLnTx/>
              <a:uFillTx/>
              <a:latin typeface="Arial"/>
              <a:ea typeface="宋体"/>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Arial"/>
              <a:ea typeface="宋体"/>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a:ea typeface="宋体"/>
                <a:cs typeface="+mn-cs"/>
              </a:rPr>
              <a: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Arial"/>
              <a:ea typeface="宋体"/>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Arial"/>
                <a:ea typeface="宋体"/>
                <a:cs typeface="+mn-cs"/>
              </a:rPr>
              <a:t>ruc.edu.cn</a:t>
            </a:r>
          </a:p>
        </p:txBody>
      </p:sp>
      <p:graphicFrame>
        <p:nvGraphicFramePr>
          <p:cNvPr id="24" name="内容占位符 9">
            <a:extLst>
              <a:ext uri="{FF2B5EF4-FFF2-40B4-BE49-F238E27FC236}">
                <a16:creationId xmlns:a16="http://schemas.microsoft.com/office/drawing/2014/main" id="{6CC93A7E-F4B8-4801-9568-6BDA2406B79A}"/>
              </a:ext>
            </a:extLst>
          </p:cNvPr>
          <p:cNvGraphicFramePr>
            <a:graphicFrameLocks/>
          </p:cNvGraphicFramePr>
          <p:nvPr/>
        </p:nvGraphicFramePr>
        <p:xfrm>
          <a:off x="787720" y="3906284"/>
          <a:ext cx="2690912" cy="21860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5" name="图片 24">
            <a:extLst>
              <a:ext uri="{FF2B5EF4-FFF2-40B4-BE49-F238E27FC236}">
                <a16:creationId xmlns:a16="http://schemas.microsoft.com/office/drawing/2014/main" id="{3B33673F-74F7-4394-97C4-F756A3207F4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21962" t="40550" r="21962" b="27951"/>
          <a:stretch>
            <a:fillRect/>
          </a:stretch>
        </p:blipFill>
        <p:spPr>
          <a:xfrm>
            <a:off x="9480376" y="4021715"/>
            <a:ext cx="1926242" cy="1926241"/>
          </a:xfrm>
          <a:prstGeom prst="rect">
            <a:avLst/>
          </a:prstGeom>
        </p:spPr>
      </p:pic>
      <p:sp>
        <p:nvSpPr>
          <p:cNvPr id="26" name="文本框 25">
            <a:extLst>
              <a:ext uri="{FF2B5EF4-FFF2-40B4-BE49-F238E27FC236}">
                <a16:creationId xmlns:a16="http://schemas.microsoft.com/office/drawing/2014/main" id="{816A45EF-62F7-4DFA-9CBC-9E2F2CFCE3C1}"/>
              </a:ext>
            </a:extLst>
          </p:cNvPr>
          <p:cNvSpPr txBox="1"/>
          <p:nvPr/>
        </p:nvSpPr>
        <p:spPr>
          <a:xfrm flipH="1">
            <a:off x="9710640" y="6108433"/>
            <a:ext cx="1575916" cy="276999"/>
          </a:xfrm>
          <a:prstGeom prst="rect">
            <a:avLst/>
          </a:prstGeom>
          <a:noFill/>
        </p:spPr>
        <p:txBody>
          <a:bodyPr wrap="square" rtlCol="0">
            <a:spAutoFit/>
          </a:bodyPr>
          <a:lstStyle/>
          <a:p>
            <a:pPr algn="ctr" fontAlgn="base">
              <a:spcBef>
                <a:spcPct val="0"/>
              </a:spcBef>
              <a:spcAft>
                <a:spcPct val="0"/>
              </a:spcAft>
            </a:pPr>
            <a:r>
              <a:rPr lang="zh-CN" altLang="en-US" sz="1200" dirty="0">
                <a:solidFill>
                  <a:prstClr val="black"/>
                </a:solidFill>
                <a:ea typeface="宋体" panose="02010600030101010101" pitchFamily="2" charset="-122"/>
              </a:rPr>
              <a:t>主讲人微信</a:t>
            </a:r>
          </a:p>
        </p:txBody>
      </p:sp>
      <p:sp>
        <p:nvSpPr>
          <p:cNvPr id="27" name="文本框 26">
            <a:extLst>
              <a:ext uri="{FF2B5EF4-FFF2-40B4-BE49-F238E27FC236}">
                <a16:creationId xmlns:a16="http://schemas.microsoft.com/office/drawing/2014/main" id="{4829D0D7-BFD3-458B-8EC0-B114A39BE9AD}"/>
              </a:ext>
            </a:extLst>
          </p:cNvPr>
          <p:cNvSpPr txBox="1"/>
          <p:nvPr/>
        </p:nvSpPr>
        <p:spPr>
          <a:xfrm>
            <a:off x="976918" y="4124484"/>
            <a:ext cx="1944216" cy="1815882"/>
          </a:xfrm>
          <a:prstGeom prst="rect">
            <a:avLst/>
          </a:prstGeom>
          <a:gradFill rotWithShape="1">
            <a:gsLst>
              <a:gs pos="0">
                <a:srgbClr val="5B9BD5">
                  <a:shade val="47500"/>
                  <a:satMod val="137000"/>
                </a:srgbClr>
              </a:gs>
              <a:gs pos="55000">
                <a:srgbClr val="5B9BD5">
                  <a:shade val="69000"/>
                  <a:satMod val="137000"/>
                </a:srgbClr>
              </a:gs>
              <a:gs pos="100000">
                <a:srgbClr val="5B9BD5">
                  <a:shade val="98000"/>
                  <a:satMod val="137000"/>
                </a:srgbClr>
              </a:gs>
            </a:gsLst>
            <a:lin ang="16200000" scaled="0"/>
          </a:gradFill>
          <a:ln w="6350" cap="rnd" cmpd="sng" algn="ctr">
            <a:solidFill>
              <a:srgbClr val="5B9BD5">
                <a:shade val="95000"/>
                <a:satMod val="105000"/>
              </a:srgbClr>
            </a:solidFill>
            <a:prstDash val="solid"/>
          </a:ln>
          <a:effectLst>
            <a:outerShdw blurRad="39000" dist="25400" dir="5400000" rotWithShape="0">
              <a:srgbClr val="000000">
                <a:alpha val="38000"/>
              </a:srgbClr>
            </a:outerShdw>
          </a:effectLst>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Arial"/>
                <a:ea typeface="宋体"/>
                <a:cs typeface="+mn-cs"/>
              </a:rPr>
              <a:t>数据故事化</a:t>
            </a:r>
            <a:endParaRPr kumimoji="0" lang="en-US"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400" b="0" i="0" u="none" strike="noStrike" kern="0" cap="none" spc="0" normalizeH="0" baseline="0" noProof="0" dirty="0">
                <a:ln>
                  <a:noFill/>
                </a:ln>
                <a:solidFill>
                  <a:prstClr val="white"/>
                </a:solidFill>
                <a:effectLst/>
                <a:uLnTx/>
                <a:uFillTx/>
                <a:latin typeface="Arial"/>
                <a:ea typeface="宋体"/>
                <a:cs typeface="+mn-cs"/>
              </a:rPr>
              <a:t>朝乐门</a:t>
            </a:r>
            <a:endParaRPr kumimoji="0" lang="en-US"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Arial"/>
                <a:ea typeface="宋体"/>
                <a:cs typeface="+mn-cs"/>
              </a:rPr>
              <a:t>电子工业出版社</a:t>
            </a:r>
            <a:endParaRPr kumimoji="0" lang="en-US"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prstClr val="white"/>
                </a:solidFill>
                <a:effectLst/>
                <a:uLnTx/>
                <a:uFillTx/>
                <a:latin typeface="Arial"/>
                <a:ea typeface="宋体"/>
                <a:cs typeface="+mn-cs"/>
              </a:rPr>
              <a:t>2022</a:t>
            </a:r>
            <a:endParaRPr kumimoji="0" lang="zh-CN" altLang="zh-CN" sz="1400" b="0" i="0" u="none" strike="noStrike" kern="0" cap="none" spc="0" normalizeH="0" baseline="0" noProof="0" dirty="0">
              <a:ln>
                <a:noFill/>
              </a:ln>
              <a:solidFill>
                <a:prstClr val="white"/>
              </a:solidFill>
              <a:effectLst/>
              <a:uLnTx/>
              <a:uFillTx/>
              <a:latin typeface="Arial"/>
              <a:ea typeface="宋体"/>
              <a:cs typeface="+mn-cs"/>
            </a:endParaRPr>
          </a:p>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400" b="0" i="0" u="none" strike="noStrike" kern="0" cap="none" spc="0" normalizeH="0" baseline="0" noProof="0" dirty="0">
              <a:ln>
                <a:noFill/>
              </a:ln>
              <a:solidFill>
                <a:prstClr val="white"/>
              </a:solidFill>
              <a:effectLst/>
              <a:uLnTx/>
              <a:uFillTx/>
              <a:latin typeface="Arial"/>
              <a:ea typeface="宋体"/>
              <a:cs typeface="+mn-cs"/>
            </a:endParaRPr>
          </a:p>
        </p:txBody>
      </p:sp>
      <p:sp>
        <p:nvSpPr>
          <p:cNvPr id="18" name="文本框 17">
            <a:extLst>
              <a:ext uri="{FF2B5EF4-FFF2-40B4-BE49-F238E27FC236}">
                <a16:creationId xmlns:a16="http://schemas.microsoft.com/office/drawing/2014/main" id="{327FE5E3-AE4C-44EF-B5F1-A9B1BA90E374}"/>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Tree>
    <p:extLst>
      <p:ext uri="{BB962C8B-B14F-4D97-AF65-F5344CB8AC3E}">
        <p14:creationId xmlns:p14="http://schemas.microsoft.com/office/powerpoint/2010/main" val="376986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4</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3.1 </a:t>
            </a:r>
            <a:r>
              <a:rPr lang="zh-CN" altLang="en-US" sz="1400" dirty="0">
                <a:solidFill>
                  <a:schemeClr val="bg1"/>
                </a:solidFill>
                <a:latin typeface="宋体" panose="02010600030101010101" pitchFamily="2" charset="-122"/>
                <a:ea typeface="宋体" panose="02010600030101010101" pitchFamily="2" charset="-122"/>
                <a:sym typeface="+mn-ea"/>
              </a:rPr>
              <a:t>数据故事的要素</a:t>
            </a:r>
          </a:p>
        </p:txBody>
      </p:sp>
      <p:pic>
        <p:nvPicPr>
          <p:cNvPr id="14" name="图片 13" descr="形状&#10;&#10;低可信度描述已自动生成">
            <a:extLst>
              <a:ext uri="{FF2B5EF4-FFF2-40B4-BE49-F238E27FC236}">
                <a16:creationId xmlns:a16="http://schemas.microsoft.com/office/drawing/2014/main" id="{B5618C2D-1E1A-460B-9BB4-BB641C8A0DA1}"/>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554750" y="1124744"/>
            <a:ext cx="4053418" cy="2686531"/>
          </a:xfrm>
          <a:prstGeom prst="rect">
            <a:avLst/>
          </a:prstGeom>
        </p:spPr>
      </p:pic>
      <p:sp>
        <p:nvSpPr>
          <p:cNvPr id="17" name="矩形 16">
            <a:extLst>
              <a:ext uri="{FF2B5EF4-FFF2-40B4-BE49-F238E27FC236}">
                <a16:creationId xmlns:a16="http://schemas.microsoft.com/office/drawing/2014/main" id="{57AD2EDA-E2F0-4610-AF6E-0D3A1B0D5FA1}"/>
              </a:ext>
            </a:extLst>
          </p:cNvPr>
          <p:cNvSpPr/>
          <p:nvPr/>
        </p:nvSpPr>
        <p:spPr>
          <a:xfrm>
            <a:off x="3931617" y="3925321"/>
            <a:ext cx="3506182" cy="377860"/>
          </a:xfrm>
          <a:prstGeom prst="rect">
            <a:avLst/>
          </a:prstGeom>
        </p:spPr>
        <p:txBody>
          <a:bodyPr wrap="square">
            <a:spAutoFit/>
          </a:bodyPr>
          <a:lstStyle/>
          <a:p>
            <a:pPr indent="269240" algn="ctr" fontAlgn="base">
              <a:lnSpc>
                <a:spcPct val="110000"/>
              </a:lnSpc>
              <a:spcBef>
                <a:spcPct val="0"/>
              </a:spcBef>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3-1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数据模型的组成要素</a:t>
            </a:r>
            <a:endParaRPr lang="zh-CN" altLang="zh-CN" kern="100" dirty="0">
              <a:latin typeface="Times New Roman" panose="02020603050405020304" pitchFamily="18" charset="0"/>
              <a:cs typeface="Times New Roman" panose="02020603050405020304" pitchFamily="18" charset="0"/>
            </a:endParaRPr>
          </a:p>
        </p:txBody>
      </p:sp>
      <p:sp>
        <p:nvSpPr>
          <p:cNvPr id="18" name="圆角矩形 1">
            <a:extLst>
              <a:ext uri="{FF2B5EF4-FFF2-40B4-BE49-F238E27FC236}">
                <a16:creationId xmlns:a16="http://schemas.microsoft.com/office/drawing/2014/main" id="{6FC7E715-3CCA-41FC-AF5C-8C7D2751A22C}"/>
              </a:ext>
            </a:extLst>
          </p:cNvPr>
          <p:cNvSpPr/>
          <p:nvPr/>
        </p:nvSpPr>
        <p:spPr>
          <a:xfrm>
            <a:off x="2716639" y="4706679"/>
            <a:ext cx="6806373" cy="1292931"/>
          </a:xfrm>
          <a:prstGeom prst="roundRect">
            <a:avLst>
              <a:gd name="adj" fmla="val 4362"/>
            </a:avLst>
          </a:prstGeom>
          <a:solidFill>
            <a:schemeClr val="accent1">
              <a:lumMod val="75000"/>
            </a:schemeClr>
          </a:solidFill>
          <a:ln w="48000" cap="flat" cmpd="thickThin"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zh-CN" sz="1800" b="0" i="0"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rPr>
              <a:t>内容为王，但情境才是神（</a:t>
            </a:r>
            <a:r>
              <a:rPr kumimoji="0" lang="en-US" altLang="zh-CN" sz="1800" b="0" i="0"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rPr>
              <a:t>Content is king, but context is God.</a:t>
            </a:r>
            <a:r>
              <a:rPr kumimoji="0" lang="zh-CN" altLang="zh-CN" sz="1800" b="0" i="0"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rPr>
              <a:t>）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endParaRPr>
          </a:p>
          <a:p>
            <a:pPr marL="0" marR="0" lvl="0" indent="0" algn="r" defTabSz="914400" eaLnBrk="1" fontAlgn="base" latinLnBrk="0" hangingPunct="1">
              <a:lnSpc>
                <a:spcPct val="100000"/>
              </a:lnSpc>
              <a:spcBef>
                <a:spcPct val="0"/>
              </a:spcBef>
              <a:spcAft>
                <a:spcPct val="0"/>
              </a:spcAft>
              <a:buClrTx/>
              <a:buSzTx/>
              <a:buFontTx/>
              <a:buNone/>
              <a:tabLst/>
              <a:defRPr/>
            </a:pPr>
            <a:r>
              <a:rPr kumimoji="0" lang="zh-CN" altLang="zh-CN" sz="1800" b="0" i="1"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rPr>
              <a:t>—</a:t>
            </a:r>
            <a:r>
              <a:rPr kumimoji="0" lang="en-US" altLang="zh-CN" sz="1800" b="0" i="1"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rPr>
              <a:t>Gary </a:t>
            </a:r>
            <a:r>
              <a:rPr kumimoji="0" lang="en-US" altLang="zh-CN" sz="1800" b="0" i="1" u="none" strike="noStrike" kern="0" cap="none" spc="0" normalizeH="0" baseline="0" noProof="0" dirty="0" err="1">
                <a:ln>
                  <a:noFill/>
                </a:ln>
                <a:solidFill>
                  <a:prstClr val="white"/>
                </a:solidFill>
                <a:effectLst/>
                <a:uLnTx/>
                <a:uFillTx/>
                <a:latin typeface="Times New Roman" panose="02020603050405020304" pitchFamily="18" charset="0"/>
                <a:ea typeface="宋体"/>
                <a:cs typeface="Times New Roman" panose="02020603050405020304" pitchFamily="18" charset="0"/>
              </a:rPr>
              <a:t>Vaynerchuk</a:t>
            </a:r>
            <a:r>
              <a:rPr kumimoji="0" lang="zh-CN" altLang="zh-CN" sz="1800" b="0" i="1" u="none" strike="noStrike" kern="0" cap="none" spc="0" normalizeH="0" baseline="0" noProof="0" dirty="0">
                <a:ln>
                  <a:noFill/>
                </a:ln>
                <a:solidFill>
                  <a:prstClr val="white"/>
                </a:solidFill>
                <a:effectLst/>
                <a:uLnTx/>
                <a:uFillTx/>
                <a:latin typeface="Times New Roman" panose="02020603050405020304" pitchFamily="18" charset="0"/>
                <a:ea typeface="宋体"/>
                <a:cs typeface="Times New Roman" panose="02020603050405020304" pitchFamily="18" charset="0"/>
              </a:rPr>
              <a:t>（著名社交媒体作家）</a:t>
            </a:r>
          </a:p>
        </p:txBody>
      </p:sp>
    </p:spTree>
    <p:extLst>
      <p:ext uri="{BB962C8B-B14F-4D97-AF65-F5344CB8AC3E}">
        <p14:creationId xmlns:p14="http://schemas.microsoft.com/office/powerpoint/2010/main" val="240904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8896985" y="567055"/>
            <a:ext cx="2406015" cy="2327910"/>
          </a:xfrm>
          <a:prstGeom prst="rect">
            <a:avLst/>
          </a:prstGeom>
        </p:spPr>
      </p:pic>
      <p:pic>
        <p:nvPicPr>
          <p:cNvPr id="5" name="图片 4"/>
          <p:cNvPicPr>
            <a:picLocks noChangeAspect="1"/>
          </p:cNvPicPr>
          <p:nvPr/>
        </p:nvPicPr>
        <p:blipFill>
          <a:blip r:embed="rId4"/>
          <a:srcRect t="11054"/>
          <a:stretch>
            <a:fillRect/>
          </a:stretch>
        </p:blipFill>
        <p:spPr>
          <a:xfrm>
            <a:off x="0" y="6198870"/>
            <a:ext cx="12192635" cy="659130"/>
          </a:xfrm>
          <a:prstGeom prst="rect">
            <a:avLst/>
          </a:prstGeom>
        </p:spPr>
      </p:pic>
      <p:sp>
        <p:nvSpPr>
          <p:cNvPr id="10" name="灯片编号占位符 9">
            <a:extLst>
              <a:ext uri="{FF2B5EF4-FFF2-40B4-BE49-F238E27FC236}">
                <a16:creationId xmlns:a16="http://schemas.microsoft.com/office/drawing/2014/main" id="{D22E7FCE-6F0C-4E14-BC08-5B44B7C420F8}"/>
              </a:ext>
            </a:extLst>
          </p:cNvPr>
          <p:cNvSpPr>
            <a:spLocks noGrp="1"/>
          </p:cNvSpPr>
          <p:nvPr>
            <p:ph type="sldNum" sz="quarter" idx="12"/>
          </p:nvPr>
        </p:nvSpPr>
        <p:spPr/>
        <p:txBody>
          <a:bodyPr/>
          <a:lstStyle/>
          <a:p>
            <a:fld id="{49AE70B2-8BF9-45C0-BB95-33D1B9D3A854}" type="slidenum">
              <a:rPr lang="zh-CN" altLang="en-US" smtClean="0"/>
              <a:t>5</a:t>
            </a:fld>
            <a:endParaRPr lang="zh-CN" altLang="en-US" dirty="0"/>
          </a:p>
        </p:txBody>
      </p:sp>
      <p:sp>
        <p:nvSpPr>
          <p:cNvPr id="12" name="标题 5">
            <a:extLst>
              <a:ext uri="{FF2B5EF4-FFF2-40B4-BE49-F238E27FC236}">
                <a16:creationId xmlns:a16="http://schemas.microsoft.com/office/drawing/2014/main" id="{6B896230-AA82-4CC8-8D18-B14D6F5D958F}"/>
              </a:ext>
            </a:extLst>
          </p:cNvPr>
          <p:cNvSpPr txBox="1">
            <a:spLocks/>
          </p:cNvSpPr>
          <p:nvPr/>
        </p:nvSpPr>
        <p:spPr bwMode="auto">
          <a:xfrm>
            <a:off x="744279" y="2286000"/>
            <a:ext cx="6693768"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sz="3600" b="1">
                <a:solidFill>
                  <a:schemeClr val="tx2"/>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4800" kern="0" dirty="0">
                <a:ln/>
                <a:solidFill>
                  <a:srgbClr val="44546A"/>
                </a:solidFill>
                <a:effectLst>
                  <a:reflection blurRad="6350" stA="53000" endA="300" endPos="35500" dir="5400000" sy="-90000" algn="bl" rotWithShape="0"/>
                </a:effectLst>
              </a:rPr>
              <a:t>3.2 </a:t>
            </a:r>
            <a:r>
              <a:rPr lang="zh-CN" altLang="en-US" sz="4800" kern="0" dirty="0">
                <a:ln/>
                <a:solidFill>
                  <a:srgbClr val="44546A"/>
                </a:solidFill>
                <a:effectLst>
                  <a:reflection blurRad="6350" stA="53000" endA="300" endPos="35500" dir="5400000" sy="-90000" algn="bl" rotWithShape="0"/>
                </a:effectLst>
              </a:rPr>
              <a:t>数据故事化的原则</a:t>
            </a:r>
          </a:p>
        </p:txBody>
      </p:sp>
      <p:sp>
        <p:nvSpPr>
          <p:cNvPr id="8" name="副标题 6">
            <a:extLst>
              <a:ext uri="{FF2B5EF4-FFF2-40B4-BE49-F238E27FC236}">
                <a16:creationId xmlns:a16="http://schemas.microsoft.com/office/drawing/2014/main" id="{2EFB72C0-BDB7-4C0E-9FDA-0576F10BAE2D}"/>
              </a:ext>
            </a:extLst>
          </p:cNvPr>
          <p:cNvSpPr txBox="1">
            <a:spLocks/>
          </p:cNvSpPr>
          <p:nvPr/>
        </p:nvSpPr>
        <p:spPr bwMode="auto">
          <a:xfrm>
            <a:off x="3935760" y="4077072"/>
            <a:ext cx="4320480" cy="1752600"/>
          </a:xfrm>
          <a:prstGeom prst="rect">
            <a:avLst/>
          </a:prstGeom>
          <a:noFill/>
          <a:ln w="9525">
            <a:noFill/>
            <a:miter lim="800000"/>
          </a:ln>
        </p:spPr>
        <p:txBody>
          <a:bodyPr vert="horz" wrap="square" lIns="91440" tIns="45720" rIns="91440" bIns="45720" numCol="1" anchor="t" anchorCtr="0" compatLnSpc="1"/>
          <a:lstStyle>
            <a:lvl1pPr marL="0" indent="0" algn="l" rtl="0" eaLnBrk="0" fontAlgn="base" hangingPunct="0">
              <a:spcBef>
                <a:spcPct val="20000"/>
              </a:spcBef>
              <a:spcAft>
                <a:spcPct val="0"/>
              </a:spcAft>
              <a:buClr>
                <a:schemeClr val="hlink"/>
              </a:buClr>
              <a:buFont typeface="Wingdings" panose="05000000000000000000" pitchFamily="2" charset="2"/>
              <a:buNone/>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0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16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16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rPr>
              <a:t>▲3.1</a:t>
            </a:r>
            <a:r>
              <a:rPr kumimoji="0" lang="zh-CN" altLang="en-US" sz="2000" b="0" i="0" u="none" strike="noStrike" kern="0" cap="none" spc="0" normalizeH="0" baseline="0" noProof="0">
                <a:ln>
                  <a:noFill/>
                </a:ln>
                <a:solidFill>
                  <a:sysClr val="window" lastClr="FFFFFF">
                    <a:lumMod val="50000"/>
                  </a:sysClr>
                </a:solidFill>
                <a:effectLst/>
                <a:uLnTx/>
                <a:uFillTx/>
                <a:latin typeface="Arial"/>
                <a:ea typeface="宋体"/>
                <a:cs typeface="+mn-cs"/>
              </a:rPr>
              <a:t>数据故事的要素</a:t>
            </a:r>
            <a:endPar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endParaRPr kumimoji="0" lang="en-US" altLang="zh-CN" sz="2000" b="0" i="0" u="none" strike="noStrike" kern="0" cap="none" spc="0" normalizeH="0" baseline="0" noProof="0">
              <a:ln>
                <a:noFill/>
              </a:ln>
              <a:solidFill>
                <a:sysClr val="window" lastClr="FFFFFF">
                  <a:lumMod val="50000"/>
                </a:sysClr>
              </a:solidFill>
              <a:effectLst/>
              <a:uLnTx/>
              <a:uFillTx/>
              <a:latin typeface="Arial"/>
              <a:ea typeface="宋体"/>
              <a:cs typeface="+mn-cs"/>
            </a:endParaRPr>
          </a:p>
          <a:p>
            <a:pPr marL="0" marR="0" lvl="0" indent="0" algn="l" defTabSz="914400" rtl="0" eaLnBrk="0" fontAlgn="base" latinLnBrk="0" hangingPunct="0">
              <a:lnSpc>
                <a:spcPct val="100000"/>
              </a:lnSpc>
              <a:spcBef>
                <a:spcPct val="20000"/>
              </a:spcBef>
              <a:spcAft>
                <a:spcPct val="0"/>
              </a:spcAft>
              <a:buClr>
                <a:srgbClr val="0563C1"/>
              </a:buClr>
              <a:buSzTx/>
              <a:buFont typeface="Wingdings" panose="05000000000000000000" pitchFamily="2" charset="2"/>
              <a:buNone/>
              <a:tabLst/>
              <a:defRPr/>
            </a:pPr>
            <a:r>
              <a:rPr kumimoji="0" lang="en-US" altLang="zh-CN" sz="2000" b="0" i="0" u="none" strike="noStrike" kern="0" cap="none" spc="0" normalizeH="0" baseline="0" noProof="0">
                <a:ln>
                  <a:noFill/>
                </a:ln>
                <a:solidFill>
                  <a:sysClr val="windowText" lastClr="000000"/>
                </a:solidFill>
                <a:effectLst/>
                <a:uLnTx/>
                <a:uFillTx/>
                <a:latin typeface="Arial"/>
                <a:ea typeface="宋体"/>
                <a:cs typeface="+mn-cs"/>
              </a:rPr>
              <a:t>▼3.3</a:t>
            </a:r>
            <a:r>
              <a:rPr kumimoji="0" lang="zh-CN" altLang="en-US" sz="2000" b="0" i="0" u="none" strike="noStrike" kern="0" cap="none" spc="0" normalizeH="0" baseline="0" noProof="0">
                <a:ln>
                  <a:noFill/>
                </a:ln>
                <a:solidFill>
                  <a:sysClr val="windowText" lastClr="000000"/>
                </a:solidFill>
                <a:effectLst/>
                <a:uLnTx/>
                <a:uFillTx/>
                <a:latin typeface="Arial"/>
                <a:ea typeface="宋体"/>
                <a:cs typeface="+mn-cs"/>
              </a:rPr>
              <a:t>数据故事化的流程</a:t>
            </a:r>
            <a:endParaRPr kumimoji="0" lang="zh-CN" altLang="en-US" sz="2000" b="0" i="0" u="none" strike="noStrike" kern="0" cap="none" spc="0" normalizeH="0" baseline="0" noProof="0" dirty="0">
              <a:ln>
                <a:noFill/>
              </a:ln>
              <a:solidFill>
                <a:sysClr val="windowText" lastClr="000000"/>
              </a:solidFill>
              <a:effectLst/>
              <a:uLnTx/>
              <a:uFillTx/>
              <a:latin typeface="Arial"/>
              <a:ea typeface="宋体"/>
              <a:cs typeface="+mn-cs"/>
            </a:endParaRPr>
          </a:p>
        </p:txBody>
      </p:sp>
    </p:spTree>
    <p:custDataLst>
      <p:tags r:id="rId1"/>
    </p:custDataLst>
    <p:extLst>
      <p:ext uri="{BB962C8B-B14F-4D97-AF65-F5344CB8AC3E}">
        <p14:creationId xmlns:p14="http://schemas.microsoft.com/office/powerpoint/2010/main" val="103006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6</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20" name="标题 1">
            <a:extLst>
              <a:ext uri="{FF2B5EF4-FFF2-40B4-BE49-F238E27FC236}">
                <a16:creationId xmlns:a16="http://schemas.microsoft.com/office/drawing/2014/main" id="{80B8A65D-3F85-4B0B-969B-1AF44E50EDF0}"/>
              </a:ext>
            </a:extLst>
          </p:cNvPr>
          <p:cNvSpPr txBox="1"/>
          <p:nvPr/>
        </p:nvSpPr>
        <p:spPr>
          <a:xfrm>
            <a:off x="1857057" y="580812"/>
            <a:ext cx="8477886" cy="488177"/>
          </a:xfrm>
          <a:prstGeom prst="rect">
            <a:avLst/>
          </a:prstGeom>
        </p:spPr>
        <p:txBody>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b="1" kern="0" dirty="0">
                <a:solidFill>
                  <a:srgbClr val="44546A"/>
                </a:solidFill>
                <a:latin typeface="黑体" panose="02010609060101010101" pitchFamily="49" charset="-122"/>
                <a:ea typeface="黑体" panose="02010609060101010101" pitchFamily="49" charset="-122"/>
              </a:rPr>
              <a:t>数据的故事化描述应遵循</a:t>
            </a:r>
            <a:r>
              <a:rPr lang="zh-CN" altLang="en-US" sz="3200" b="1" kern="0" dirty="0">
                <a:solidFill>
                  <a:srgbClr val="44546A"/>
                </a:solidFill>
                <a:latin typeface="黑体" panose="02010609060101010101" pitchFamily="49" charset="-122"/>
                <a:ea typeface="黑体" panose="02010609060101010101" pitchFamily="49" charset="-122"/>
              </a:rPr>
              <a:t>的</a:t>
            </a:r>
            <a:r>
              <a:rPr lang="zh-CN" altLang="zh-CN" sz="3200" b="1" kern="0" dirty="0">
                <a:solidFill>
                  <a:srgbClr val="44546A"/>
                </a:solidFill>
                <a:latin typeface="黑体" panose="02010609060101010101" pitchFamily="49" charset="-122"/>
                <a:ea typeface="黑体" panose="02010609060101010101" pitchFamily="49" charset="-122"/>
              </a:rPr>
              <a:t>基本原则</a:t>
            </a:r>
            <a:endParaRPr lang="zh-CN" altLang="en-US" sz="3200" kern="0" dirty="0">
              <a:solidFill>
                <a:srgbClr val="44546A"/>
              </a:solidFill>
              <a:latin typeface="黑体" panose="02010609060101010101" pitchFamily="49" charset="-122"/>
              <a:ea typeface="黑体" panose="02010609060101010101" pitchFamily="49" charset="-122"/>
            </a:endParaRPr>
          </a:p>
        </p:txBody>
      </p:sp>
      <p:sp>
        <p:nvSpPr>
          <p:cNvPr id="21" name="矩形 20">
            <a:extLst>
              <a:ext uri="{FF2B5EF4-FFF2-40B4-BE49-F238E27FC236}">
                <a16:creationId xmlns:a16="http://schemas.microsoft.com/office/drawing/2014/main" id="{CC44B4DE-D554-4537-A9CD-CB6145F72CDC}"/>
              </a:ext>
            </a:extLst>
          </p:cNvPr>
          <p:cNvSpPr/>
          <p:nvPr/>
        </p:nvSpPr>
        <p:spPr>
          <a:xfrm>
            <a:off x="3663445" y="1353569"/>
            <a:ext cx="4801314" cy="369332"/>
          </a:xfrm>
          <a:prstGeom prst="rect">
            <a:avLst/>
          </a:prstGeom>
        </p:spPr>
        <p:txBody>
          <a:bodyPr wrap="none">
            <a:spAutoFit/>
          </a:bodyPr>
          <a:lstStyle/>
          <a:p>
            <a:pPr fontAlgn="base">
              <a:spcBef>
                <a:spcPct val="0"/>
              </a:spcBef>
              <a:spcAft>
                <a:spcPct val="0"/>
              </a:spcAft>
            </a:pPr>
            <a:r>
              <a:rPr lang="zh-CN" altLang="zh-CN" dirty="0">
                <a:solidFill>
                  <a:srgbClr val="4472C4">
                    <a:lumMod val="75000"/>
                  </a:srgbClr>
                </a:solidFill>
                <a:latin typeface="宋体" panose="02010600030101010101" pitchFamily="2" charset="-122"/>
                <a:ea typeface="宋体" panose="02010600030101010101" pitchFamily="2" charset="-122"/>
                <a:cs typeface="Times New Roman" panose="02020603050405020304" pitchFamily="18" charset="0"/>
              </a:rPr>
              <a:t>表</a:t>
            </a:r>
            <a:r>
              <a:rPr lang="en-US" altLang="zh-CN" dirty="0">
                <a:solidFill>
                  <a:srgbClr val="4472C4">
                    <a:lumMod val="75000"/>
                  </a:srgbClr>
                </a:solidFill>
                <a:latin typeface="宋体" panose="02010600030101010101" pitchFamily="2" charset="-122"/>
                <a:ea typeface="宋体" panose="02010600030101010101" pitchFamily="2" charset="-122"/>
                <a:cs typeface="Times New Roman" panose="02020603050405020304" pitchFamily="18" charset="0"/>
              </a:rPr>
              <a:t>3-1 </a:t>
            </a:r>
            <a:r>
              <a:rPr lang="zh-CN" altLang="zh-CN" dirty="0">
                <a:solidFill>
                  <a:srgbClr val="4472C4">
                    <a:lumMod val="75000"/>
                  </a:srgbClr>
                </a:solidFill>
                <a:latin typeface="宋体" panose="02010600030101010101" pitchFamily="2" charset="-122"/>
                <a:ea typeface="宋体" panose="02010600030101010101" pitchFamily="2" charset="-122"/>
                <a:cs typeface="Times New Roman" panose="02020603050405020304" pitchFamily="18" charset="0"/>
              </a:rPr>
              <a:t>数据故事化中的“应该”与“不应该”</a:t>
            </a:r>
            <a:endParaRPr lang="zh-CN" altLang="en-US" dirty="0">
              <a:solidFill>
                <a:srgbClr val="4472C4">
                  <a:lumMod val="75000"/>
                </a:srgbClr>
              </a:solidFill>
              <a:latin typeface="宋体" panose="02010600030101010101" pitchFamily="2" charset="-122"/>
              <a:ea typeface="宋体" panose="02010600030101010101" pitchFamily="2" charset="-122"/>
            </a:endParaRPr>
          </a:p>
        </p:txBody>
      </p:sp>
      <p:graphicFrame>
        <p:nvGraphicFramePr>
          <p:cNvPr id="22" name="内容占位符 5">
            <a:extLst>
              <a:ext uri="{FF2B5EF4-FFF2-40B4-BE49-F238E27FC236}">
                <a16:creationId xmlns:a16="http://schemas.microsoft.com/office/drawing/2014/main" id="{7FD6EEBB-22DA-40DE-B445-7E82A7193E40}"/>
              </a:ext>
            </a:extLst>
          </p:cNvPr>
          <p:cNvGraphicFramePr/>
          <p:nvPr>
            <p:extLst>
              <p:ext uri="{D42A27DB-BD31-4B8C-83A1-F6EECF244321}">
                <p14:modId xmlns:p14="http://schemas.microsoft.com/office/powerpoint/2010/main" val="88412592"/>
              </p:ext>
            </p:extLst>
          </p:nvPr>
        </p:nvGraphicFramePr>
        <p:xfrm>
          <a:off x="1148316" y="1858791"/>
          <a:ext cx="9520192" cy="4464495"/>
        </p:xfrm>
        <a:graphic>
          <a:graphicData uri="http://schemas.openxmlformats.org/drawingml/2006/table">
            <a:tbl>
              <a:tblPr firstRow="1" firstCol="1" bandRow="1"/>
              <a:tblGrid>
                <a:gridCol w="1780563">
                  <a:extLst>
                    <a:ext uri="{9D8B030D-6E8A-4147-A177-3AD203B41FA5}">
                      <a16:colId xmlns:a16="http://schemas.microsoft.com/office/drawing/2014/main" val="20000"/>
                    </a:ext>
                  </a:extLst>
                </a:gridCol>
                <a:gridCol w="3773218">
                  <a:extLst>
                    <a:ext uri="{9D8B030D-6E8A-4147-A177-3AD203B41FA5}">
                      <a16:colId xmlns:a16="http://schemas.microsoft.com/office/drawing/2014/main" val="20001"/>
                    </a:ext>
                  </a:extLst>
                </a:gridCol>
                <a:gridCol w="3966411">
                  <a:extLst>
                    <a:ext uri="{9D8B030D-6E8A-4147-A177-3AD203B41FA5}">
                      <a16:colId xmlns:a16="http://schemas.microsoft.com/office/drawing/2014/main" val="20002"/>
                    </a:ext>
                  </a:extLst>
                </a:gridCol>
              </a:tblGrid>
              <a:tr h="420885">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ctr">
                        <a:lnSpc>
                          <a:spcPct val="110000"/>
                        </a:lnSpc>
                        <a:spcAft>
                          <a:spcPts val="0"/>
                        </a:spcAft>
                      </a:pPr>
                      <a:r>
                        <a:rPr lang="zh-CN" sz="1600" kern="100" dirty="0">
                          <a:effectLst/>
                          <a:latin typeface="仿宋" panose="02010609060101010101" pitchFamily="49" charset="-122"/>
                          <a:ea typeface="仿宋" panose="02010609060101010101" pitchFamily="49" charset="-122"/>
                        </a:rPr>
                        <a:t>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9235" algn="ctr">
                        <a:lnSpc>
                          <a:spcPct val="110000"/>
                        </a:lnSpc>
                        <a:spcAft>
                          <a:spcPts val="0"/>
                        </a:spcAft>
                      </a:pPr>
                      <a:r>
                        <a:rPr lang="zh-CN" sz="1600" kern="100" dirty="0">
                          <a:effectLst/>
                          <a:latin typeface="仿宋" panose="02010609060101010101" pitchFamily="49" charset="-122"/>
                          <a:ea typeface="仿宋" panose="02010609060101010101" pitchFamily="49" charset="-122"/>
                        </a:rPr>
                        <a:t>应该</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229235" algn="ctr">
                        <a:lnSpc>
                          <a:spcPct val="110000"/>
                        </a:lnSpc>
                        <a:spcAft>
                          <a:spcPts val="0"/>
                        </a:spcAft>
                      </a:pPr>
                      <a:r>
                        <a:rPr lang="zh-CN" sz="1600" kern="100" dirty="0">
                          <a:effectLst/>
                          <a:latin typeface="仿宋" panose="02010609060101010101" pitchFamily="49" charset="-122"/>
                          <a:ea typeface="仿宋" panose="02010609060101010101" pitchFamily="49" charset="-122"/>
                        </a:rPr>
                        <a:t>不应该</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590120">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l">
                        <a:lnSpc>
                          <a:spcPct val="110000"/>
                        </a:lnSpc>
                        <a:spcAft>
                          <a:spcPts val="0"/>
                        </a:spcAft>
                      </a:pPr>
                      <a:r>
                        <a:rPr lang="zh-CN" sz="1600" kern="0" dirty="0">
                          <a:effectLst/>
                          <a:latin typeface="仿宋" panose="02010609060101010101" pitchFamily="49" charset="-122"/>
                          <a:ea typeface="仿宋" panose="02010609060101010101" pitchFamily="49" charset="-122"/>
                        </a:rPr>
                        <a:t>忠于原始数据原则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忠于原始数据的前提下，生动地叙述故事</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a:effectLst/>
                          <a:latin typeface="仿宋" panose="02010609060101010101" pitchFamily="49" charset="-122"/>
                          <a:ea typeface="仿宋" panose="02010609060101010101" pitchFamily="49" charset="-122"/>
                        </a:rPr>
                        <a:t>为了故事的“生动性”，扭曲或捏造原始数据</a:t>
                      </a:r>
                      <a:endParaRPr lang="zh-CN" sz="1400" kern="10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46686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l">
                        <a:lnSpc>
                          <a:spcPct val="110000"/>
                        </a:lnSpc>
                        <a:spcAft>
                          <a:spcPts val="0"/>
                        </a:spcAft>
                      </a:pPr>
                      <a:r>
                        <a:rPr lang="zh-CN" sz="1600" kern="0" dirty="0">
                          <a:effectLst/>
                          <a:latin typeface="仿宋" panose="02010609060101010101" pitchFamily="49" charset="-122"/>
                          <a:ea typeface="仿宋" panose="02010609060101010101" pitchFamily="49" charset="-122"/>
                        </a:rPr>
                        <a:t>设定共同情景原则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zh-CN" sz="1400" kern="0" dirty="0">
                          <a:effectLst/>
                          <a:latin typeface="仿宋" panose="02010609060101010101" pitchFamily="49" charset="-122"/>
                          <a:ea typeface="仿宋" panose="02010609060101010101" pitchFamily="49" charset="-122"/>
                        </a:rPr>
                        <a:t>设定与目标受众相同或相似情景</a:t>
                      </a:r>
                      <a:endParaRPr lang="zh-CN" alt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受众在故事中仅仅看到了自己，而没有看到你带来的新信息或知识</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700302">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l">
                        <a:lnSpc>
                          <a:spcPct val="110000"/>
                        </a:lnSpc>
                        <a:spcAft>
                          <a:spcPts val="0"/>
                        </a:spcAft>
                      </a:pPr>
                      <a:r>
                        <a:rPr lang="zh-CN" sz="1600" kern="0" dirty="0">
                          <a:effectLst/>
                          <a:latin typeface="仿宋" panose="02010609060101010101" pitchFamily="49" charset="-122"/>
                          <a:ea typeface="仿宋" panose="02010609060101010101" pitchFamily="49" charset="-122"/>
                        </a:rPr>
                        <a:t>体验式叙述原则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确保在故事中嵌入了叙述者自己亲身的经历、</a:t>
                      </a:r>
                      <a:r>
                        <a:rPr lang="en-US" altLang="zh-CN" sz="1400" kern="0" dirty="0">
                          <a:effectLst/>
                          <a:latin typeface="仿宋" panose="02010609060101010101" pitchFamily="49" charset="-122"/>
                          <a:ea typeface="仿宋" panose="02010609060101010101" pitchFamily="49" charset="-122"/>
                        </a:rPr>
                        <a:t>  </a:t>
                      </a:r>
                      <a:r>
                        <a:rPr lang="zh-CN" sz="1400" kern="0" dirty="0">
                          <a:effectLst/>
                          <a:latin typeface="仿宋" panose="02010609060101010101" pitchFamily="49" charset="-122"/>
                          <a:ea typeface="仿宋" panose="02010609060101010101" pitchFamily="49" charset="-122"/>
                        </a:rPr>
                        <a:t>知识和思考，设置一些与目标受众不断交互</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在故事中，既看不到叙述人，也不涉及到受众</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685896">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l">
                        <a:lnSpc>
                          <a:spcPct val="110000"/>
                        </a:lnSpc>
                        <a:spcAft>
                          <a:spcPts val="0"/>
                        </a:spcAft>
                      </a:pPr>
                      <a:r>
                        <a:rPr lang="zh-CN" sz="1600" kern="0" dirty="0">
                          <a:effectLst/>
                          <a:latin typeface="仿宋" panose="02010609060101010101" pitchFamily="49" charset="-122"/>
                          <a:ea typeface="仿宋" panose="02010609060101010101" pitchFamily="49" charset="-122"/>
                        </a:rPr>
                        <a:t>个性化定制原则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altLang="en-US" sz="1400" kern="100" dirty="0">
                          <a:effectLst/>
                          <a:latin typeface="仿宋" panose="02010609060101010101" pitchFamily="49" charset="-122"/>
                          <a:ea typeface="仿宋" panose="02010609060101010101" pitchFamily="49" charset="-122"/>
                          <a:cs typeface="Times New Roman" panose="02020603050405020304" pitchFamily="18" charset="0"/>
                        </a:rPr>
                        <a:t>故事情景的选择及叙述方式应根据目标受众的知识能力、兴趣爱好、利益焦点来决定</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一个故事走天下，目标受众根本‘不感兴趣’甚至‘听不懂’你讲的故事</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685896">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l">
                        <a:lnSpc>
                          <a:spcPct val="110000"/>
                        </a:lnSpc>
                        <a:spcAft>
                          <a:spcPts val="0"/>
                        </a:spcAft>
                      </a:pPr>
                      <a:r>
                        <a:rPr lang="zh-CN" sz="1600" kern="0" dirty="0">
                          <a:effectLst/>
                          <a:latin typeface="仿宋" panose="02010609060101010101" pitchFamily="49" charset="-122"/>
                          <a:ea typeface="仿宋" panose="02010609060101010101" pitchFamily="49" charset="-122"/>
                        </a:rPr>
                        <a:t>有效性利用原则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论证在论证故事化描述方法的适用性和有效性的前提下进行数据的故事化描述</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只要看到数据，就想讲一个故事</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914528">
                <a:tc>
                  <a:txBody>
                    <a:bodyPr/>
                    <a:lstStyle>
                      <a:lvl1pPr marL="0" algn="l" defTabSz="914400" rtl="0" eaLnBrk="1" latinLnBrk="0" hangingPunct="1">
                        <a:defRPr sz="1800" b="1" kern="1200">
                          <a:solidFill>
                            <a:schemeClr val="lt1"/>
                          </a:solidFill>
                          <a:latin typeface="Arial"/>
                          <a:ea typeface="宋体"/>
                        </a:defRPr>
                      </a:lvl1pPr>
                      <a:lvl2pPr marL="457200" algn="l" defTabSz="914400" rtl="0" eaLnBrk="1" latinLnBrk="0" hangingPunct="1">
                        <a:defRPr sz="1800" b="1" kern="1200">
                          <a:solidFill>
                            <a:schemeClr val="lt1"/>
                          </a:solidFill>
                          <a:latin typeface="Arial"/>
                          <a:ea typeface="宋体"/>
                        </a:defRPr>
                      </a:lvl2pPr>
                      <a:lvl3pPr marL="914400" algn="l" defTabSz="914400" rtl="0" eaLnBrk="1" latinLnBrk="0" hangingPunct="1">
                        <a:defRPr sz="1800" b="1" kern="1200">
                          <a:solidFill>
                            <a:schemeClr val="lt1"/>
                          </a:solidFill>
                          <a:latin typeface="Arial"/>
                          <a:ea typeface="宋体"/>
                        </a:defRPr>
                      </a:lvl3pPr>
                      <a:lvl4pPr marL="1371600" algn="l" defTabSz="914400" rtl="0" eaLnBrk="1" latinLnBrk="0" hangingPunct="1">
                        <a:defRPr sz="1800" b="1" kern="1200">
                          <a:solidFill>
                            <a:schemeClr val="lt1"/>
                          </a:solidFill>
                          <a:latin typeface="Arial"/>
                          <a:ea typeface="宋体"/>
                        </a:defRPr>
                      </a:lvl4pPr>
                      <a:lvl5pPr marL="1828800" algn="l" defTabSz="914400" rtl="0" eaLnBrk="1" latinLnBrk="0" hangingPunct="1">
                        <a:defRPr sz="1800" b="1" kern="1200">
                          <a:solidFill>
                            <a:schemeClr val="lt1"/>
                          </a:solidFill>
                          <a:latin typeface="Arial"/>
                          <a:ea typeface="宋体"/>
                        </a:defRPr>
                      </a:lvl5pPr>
                      <a:lvl6pPr marL="2286000" algn="l" defTabSz="914400" rtl="0" eaLnBrk="1" latinLnBrk="0" hangingPunct="1">
                        <a:defRPr sz="1800" b="1" kern="1200">
                          <a:solidFill>
                            <a:schemeClr val="lt1"/>
                          </a:solidFill>
                          <a:latin typeface="Arial"/>
                          <a:ea typeface="宋体"/>
                        </a:defRPr>
                      </a:lvl6pPr>
                      <a:lvl7pPr marL="2743200" algn="l" defTabSz="914400" rtl="0" eaLnBrk="1" latinLnBrk="0" hangingPunct="1">
                        <a:defRPr sz="1800" b="1" kern="1200">
                          <a:solidFill>
                            <a:schemeClr val="lt1"/>
                          </a:solidFill>
                          <a:latin typeface="Arial"/>
                          <a:ea typeface="宋体"/>
                        </a:defRPr>
                      </a:lvl7pPr>
                      <a:lvl8pPr marL="3200400" algn="l" defTabSz="914400" rtl="0" eaLnBrk="1" latinLnBrk="0" hangingPunct="1">
                        <a:defRPr sz="1800" b="1" kern="1200">
                          <a:solidFill>
                            <a:schemeClr val="lt1"/>
                          </a:solidFill>
                          <a:latin typeface="Arial"/>
                          <a:ea typeface="宋体"/>
                        </a:defRPr>
                      </a:lvl8pPr>
                      <a:lvl9pPr marL="3657600" algn="l" defTabSz="914400" rtl="0" eaLnBrk="1" latinLnBrk="0" hangingPunct="1">
                        <a:defRPr sz="1800" b="1" kern="1200">
                          <a:solidFill>
                            <a:schemeClr val="lt1"/>
                          </a:solidFill>
                          <a:latin typeface="Arial"/>
                          <a:ea typeface="宋体"/>
                        </a:defRPr>
                      </a:lvl9pPr>
                    </a:lstStyle>
                    <a:p>
                      <a:pPr indent="0" algn="l">
                        <a:lnSpc>
                          <a:spcPct val="110000"/>
                        </a:lnSpc>
                        <a:spcAft>
                          <a:spcPts val="0"/>
                        </a:spcAft>
                      </a:pPr>
                      <a:r>
                        <a:rPr lang="en-US" sz="1600" kern="0" dirty="0">
                          <a:effectLst/>
                          <a:latin typeface="仿宋" panose="02010609060101010101" pitchFamily="49" charset="-122"/>
                          <a:ea typeface="仿宋" panose="02010609060101010101" pitchFamily="49" charset="-122"/>
                        </a:rPr>
                        <a:t>3C</a:t>
                      </a:r>
                      <a:r>
                        <a:rPr lang="zh-CN" sz="1600" kern="0" dirty="0">
                          <a:effectLst/>
                          <a:latin typeface="仿宋" panose="02010609060101010101" pitchFamily="49" charset="-122"/>
                          <a:ea typeface="仿宋" panose="02010609060101010101" pitchFamily="49" charset="-122"/>
                        </a:rPr>
                        <a:t>原则</a:t>
                      </a:r>
                      <a:endParaRPr lang="zh-CN" sz="16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1">
                        <a:lumMod val="75000"/>
                      </a:scheme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a:lnSpc>
                          <a:spcPct val="110000"/>
                        </a:lnSpc>
                        <a:spcAft>
                          <a:spcPts val="0"/>
                        </a:spcAft>
                      </a:pPr>
                      <a:r>
                        <a:rPr lang="zh-CN" sz="1400" kern="0" dirty="0">
                          <a:effectLst/>
                          <a:latin typeface="仿宋" panose="02010609060101010101" pitchFamily="49" charset="-122"/>
                          <a:ea typeface="仿宋" panose="02010609060101010101" pitchFamily="49" charset="-122"/>
                        </a:rPr>
                        <a:t>将</a:t>
                      </a:r>
                      <a:r>
                        <a:rPr lang="en-US" sz="1400" kern="0" dirty="0">
                          <a:effectLst/>
                          <a:latin typeface="仿宋" panose="02010609060101010101" pitchFamily="49" charset="-122"/>
                          <a:ea typeface="仿宋" panose="02010609060101010101" pitchFamily="49" charset="-122"/>
                        </a:rPr>
                        <a:t>3C</a:t>
                      </a:r>
                      <a:r>
                        <a:rPr lang="zh-CN" sz="1400" kern="0" dirty="0">
                          <a:effectLst/>
                          <a:latin typeface="仿宋" panose="02010609060101010101" pitchFamily="49" charset="-122"/>
                          <a:ea typeface="仿宋" panose="02010609060101010101" pitchFamily="49" charset="-122"/>
                        </a:rPr>
                        <a:t>精神（创造性地设计、好奇性地提出问题、批判性地思考）融入数据的故事化描述工作中，实现数据故事化描述的增值。</a:t>
                      </a:r>
                      <a:endParaRPr lang="zh-CN" sz="1400"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Arial"/>
                          <a:ea typeface="宋体"/>
                        </a:defRPr>
                      </a:lvl1pPr>
                      <a:lvl2pPr marL="457200" algn="l" defTabSz="914400" rtl="0" eaLnBrk="1" latinLnBrk="0" hangingPunct="1">
                        <a:defRPr sz="1800" kern="1200">
                          <a:solidFill>
                            <a:schemeClr val="dk1"/>
                          </a:solidFill>
                          <a:latin typeface="Arial"/>
                          <a:ea typeface="宋体"/>
                        </a:defRPr>
                      </a:lvl2pPr>
                      <a:lvl3pPr marL="914400" algn="l" defTabSz="914400" rtl="0" eaLnBrk="1" latinLnBrk="0" hangingPunct="1">
                        <a:defRPr sz="1800" kern="1200">
                          <a:solidFill>
                            <a:schemeClr val="dk1"/>
                          </a:solidFill>
                          <a:latin typeface="Arial"/>
                          <a:ea typeface="宋体"/>
                        </a:defRPr>
                      </a:lvl3pPr>
                      <a:lvl4pPr marL="1371600" algn="l" defTabSz="914400" rtl="0" eaLnBrk="1" latinLnBrk="0" hangingPunct="1">
                        <a:defRPr sz="1800" kern="1200">
                          <a:solidFill>
                            <a:schemeClr val="dk1"/>
                          </a:solidFill>
                          <a:latin typeface="Arial"/>
                          <a:ea typeface="宋体"/>
                        </a:defRPr>
                      </a:lvl4pPr>
                      <a:lvl5pPr marL="1828800" algn="l" defTabSz="914400" rtl="0" eaLnBrk="1" latinLnBrk="0" hangingPunct="1">
                        <a:defRPr sz="1800" kern="1200">
                          <a:solidFill>
                            <a:schemeClr val="dk1"/>
                          </a:solidFill>
                          <a:latin typeface="Arial"/>
                          <a:ea typeface="宋体"/>
                        </a:defRPr>
                      </a:lvl5pPr>
                      <a:lvl6pPr marL="2286000" algn="l" defTabSz="914400" rtl="0" eaLnBrk="1" latinLnBrk="0" hangingPunct="1">
                        <a:defRPr sz="1800" kern="1200">
                          <a:solidFill>
                            <a:schemeClr val="dk1"/>
                          </a:solidFill>
                          <a:latin typeface="Arial"/>
                          <a:ea typeface="宋体"/>
                        </a:defRPr>
                      </a:lvl6pPr>
                      <a:lvl7pPr marL="2743200" algn="l" defTabSz="914400" rtl="0" eaLnBrk="1" latinLnBrk="0" hangingPunct="1">
                        <a:defRPr sz="1800" kern="1200">
                          <a:solidFill>
                            <a:schemeClr val="dk1"/>
                          </a:solidFill>
                          <a:latin typeface="Arial"/>
                          <a:ea typeface="宋体"/>
                        </a:defRPr>
                      </a:lvl7pPr>
                      <a:lvl8pPr marL="3200400" algn="l" defTabSz="914400" rtl="0" eaLnBrk="1" latinLnBrk="0" hangingPunct="1">
                        <a:defRPr sz="1800" kern="1200">
                          <a:solidFill>
                            <a:schemeClr val="dk1"/>
                          </a:solidFill>
                          <a:latin typeface="Arial"/>
                          <a:ea typeface="宋体"/>
                        </a:defRPr>
                      </a:lvl8pPr>
                      <a:lvl9pPr marL="3657600" algn="l" defTabSz="914400" rtl="0" eaLnBrk="1" latinLnBrk="0" hangingPunct="1">
                        <a:defRPr sz="1800" kern="1200">
                          <a:solidFill>
                            <a:schemeClr val="dk1"/>
                          </a:solidFill>
                          <a:latin typeface="Arial"/>
                          <a:ea typeface="宋体"/>
                        </a:defRPr>
                      </a:lvl9pPr>
                    </a:lstStyle>
                    <a:p>
                      <a:pPr indent="0" algn="l" fontAlgn="base">
                        <a:lnSpc>
                          <a:spcPct val="110000"/>
                        </a:lnSpc>
                        <a:spcAft>
                          <a:spcPts val="0"/>
                        </a:spcAft>
                      </a:pPr>
                      <a:r>
                        <a:rPr lang="zh-CN" sz="1400" kern="0" dirty="0">
                          <a:effectLst/>
                          <a:latin typeface="仿宋" panose="02010609060101010101" pitchFamily="49" charset="-122"/>
                          <a:ea typeface="仿宋" panose="02010609060101010101" pitchFamily="49" charset="-122"/>
                        </a:rPr>
                        <a:t>数据故事化的过于死板或乏味，缺乏吸引力</a:t>
                      </a:r>
                      <a:endParaRPr lang="zh-CN" sz="1400" kern="100" dirty="0">
                        <a:effectLst/>
                        <a:latin typeface="仿宋" panose="02010609060101010101" pitchFamily="49" charset="-122"/>
                        <a:ea typeface="仿宋" panose="02010609060101010101" pitchFamily="49" charset="-122"/>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bl>
          </a:graphicData>
        </a:graphic>
      </p:graphicFrame>
      <p:cxnSp>
        <p:nvCxnSpPr>
          <p:cNvPr id="3" name="直接连接符 2">
            <a:extLst>
              <a:ext uri="{FF2B5EF4-FFF2-40B4-BE49-F238E27FC236}">
                <a16:creationId xmlns:a16="http://schemas.microsoft.com/office/drawing/2014/main" id="{A0B8E2C8-8553-4B6F-9D9D-A61267C14433}"/>
              </a:ext>
            </a:extLst>
          </p:cNvPr>
          <p:cNvCxnSpPr>
            <a:cxnSpLocks/>
          </p:cNvCxnSpPr>
          <p:nvPr/>
        </p:nvCxnSpPr>
        <p:spPr>
          <a:xfrm>
            <a:off x="1935126" y="1249045"/>
            <a:ext cx="8257953"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690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7</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22D793DE-9962-4081-9321-A67BFCECB6BB}"/>
              </a:ext>
            </a:extLst>
          </p:cNvPr>
          <p:cNvSpPr txBox="1"/>
          <p:nvPr/>
        </p:nvSpPr>
        <p:spPr>
          <a:xfrm>
            <a:off x="4341626" y="575639"/>
            <a:ext cx="2987750" cy="599908"/>
          </a:xfrm>
          <a:prstGeom prst="rect">
            <a:avLst/>
          </a:prstGeom>
          <a:noFill/>
        </p:spPr>
        <p:txBody>
          <a:bodyPr wrap="square" rtlCol="0">
            <a:spAutoFit/>
          </a:bodyPr>
          <a:lstStyle/>
          <a:p>
            <a:pPr fontAlgn="base">
              <a:lnSpc>
                <a:spcPct val="110000"/>
              </a:lnSpc>
              <a:spcBef>
                <a:spcPct val="0"/>
              </a:spcBef>
              <a:spcAft>
                <a:spcPct val="0"/>
              </a:spcAft>
            </a:pPr>
            <a:r>
              <a:rPr lang="en-US" altLang="zh-CN" sz="3200" b="1" kern="0" dirty="0">
                <a:solidFill>
                  <a:srgbClr val="44546A"/>
                </a:solidFill>
                <a:latin typeface="+mn-ea"/>
                <a:cs typeface="+mj-cs"/>
              </a:rPr>
              <a:t>3.2.1</a:t>
            </a:r>
            <a:r>
              <a:rPr lang="en-US" altLang="zh-CN" sz="3200" b="1" kern="0" dirty="0">
                <a:solidFill>
                  <a:srgbClr val="44546A"/>
                </a:solidFill>
                <a:latin typeface="微软雅黑" panose="020B0503020204020204" pitchFamily="34" charset="-122"/>
                <a:ea typeface="微软雅黑" panose="020B0503020204020204" pitchFamily="34" charset="-122"/>
                <a:cs typeface="+mj-cs"/>
              </a:rPr>
              <a:t> </a:t>
            </a:r>
            <a:r>
              <a:rPr lang="en-US" altLang="zh-CN" sz="3200" b="1" kern="0" dirty="0">
                <a:solidFill>
                  <a:srgbClr val="44546A"/>
                </a:solidFill>
                <a:latin typeface="黑体" panose="02010609060101010101" pitchFamily="49" charset="-122"/>
                <a:ea typeface="黑体" panose="02010609060101010101" pitchFamily="49" charset="-122"/>
                <a:cs typeface="+mj-cs"/>
              </a:rPr>
              <a:t>KISS</a:t>
            </a:r>
            <a:r>
              <a:rPr lang="zh-CN" altLang="zh-CN" sz="3200" b="1" kern="0" dirty="0">
                <a:solidFill>
                  <a:srgbClr val="44546A"/>
                </a:solidFill>
                <a:latin typeface="黑体" panose="02010609060101010101" pitchFamily="49" charset="-122"/>
                <a:ea typeface="黑体" panose="02010609060101010101" pitchFamily="49" charset="-122"/>
                <a:cs typeface="+mj-cs"/>
              </a:rPr>
              <a:t>原则</a:t>
            </a:r>
          </a:p>
        </p:txBody>
      </p:sp>
      <p:sp>
        <p:nvSpPr>
          <p:cNvPr id="16" name="文本框 15">
            <a:extLst>
              <a:ext uri="{FF2B5EF4-FFF2-40B4-BE49-F238E27FC236}">
                <a16:creationId xmlns:a16="http://schemas.microsoft.com/office/drawing/2014/main" id="{DF45FA10-6157-4531-BA71-AFE4ED5207B1}"/>
              </a:ext>
            </a:extLst>
          </p:cNvPr>
          <p:cNvSpPr txBox="1"/>
          <p:nvPr/>
        </p:nvSpPr>
        <p:spPr>
          <a:xfrm>
            <a:off x="854717" y="1555091"/>
            <a:ext cx="9577064" cy="1430905"/>
          </a:xfrm>
          <a:prstGeom prst="rect">
            <a:avLst/>
          </a:prstGeom>
          <a:noFill/>
        </p:spPr>
        <p:txBody>
          <a:bodyPr wrap="square">
            <a:spAutoFit/>
          </a:bodyPr>
          <a:lstStyle/>
          <a:p>
            <a:pPr indent="127000" fontAlgn="base">
              <a:lnSpc>
                <a:spcPct val="110000"/>
              </a:lnSpc>
              <a:spcBef>
                <a:spcPts val="600"/>
              </a:spcBef>
              <a:spcAft>
                <a:spcPts val="600"/>
              </a:spcAft>
            </a:pPr>
            <a:r>
              <a:rPr lang="zh-CN" altLang="zh-CN" sz="2400" b="1" kern="1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数据故事化的设计原则——</a:t>
            </a:r>
            <a:r>
              <a:rPr lang="en-US" altLang="zh-CN" sz="24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KISS</a:t>
            </a:r>
            <a:r>
              <a:rPr lang="zh-CN" altLang="zh-CN" sz="2400" b="1" kern="1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原则</a:t>
            </a:r>
          </a:p>
          <a:p>
            <a:pPr indent="266700" fontAlgn="base">
              <a:lnSpc>
                <a:spcPct val="150000"/>
              </a:lnSpc>
              <a:spcBef>
                <a:spcPts val="600"/>
              </a:spcBef>
              <a:spcAft>
                <a:spcPts val="600"/>
              </a:spcAft>
            </a:pPr>
            <a:r>
              <a:rPr lang="en-US" altLang="zh-CN" kern="100" dirty="0">
                <a:latin typeface="Times New Roman" panose="02020603050405020304" pitchFamily="18" charset="0"/>
                <a:cs typeface="Times New Roman" panose="02020603050405020304" pitchFamily="18" charset="0"/>
              </a:rPr>
              <a:t>    KISS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原则（</a:t>
            </a:r>
            <a:r>
              <a:rPr lang="en-US" altLang="zh-CN" kern="100" dirty="0">
                <a:latin typeface="Times New Roman" panose="02020603050405020304" pitchFamily="18" charset="0"/>
                <a:cs typeface="Times New Roman" panose="02020603050405020304" pitchFamily="18" charset="0"/>
              </a:rPr>
              <a:t>keep it simple, stupid principle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KISS principle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一个简单（</a:t>
            </a:r>
            <a:r>
              <a:rPr lang="en-US" altLang="zh-CN" kern="100" dirty="0">
                <a:latin typeface="Times New Roman" panose="02020603050405020304" pitchFamily="18" charset="0"/>
                <a:cs typeface="Times New Roman" panose="02020603050405020304" pitchFamily="18" charset="0"/>
              </a:rPr>
              <a:t>simple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）的数据故事比一个复杂的数据故事要好，即使它看起来很愚蠢（</a:t>
            </a:r>
            <a:r>
              <a:rPr lang="en-US" altLang="zh-CN" kern="100" dirty="0">
                <a:latin typeface="Times New Roman" panose="02020603050405020304" pitchFamily="18" charset="0"/>
                <a:cs typeface="Times New Roman" panose="02020603050405020304" pitchFamily="18" charset="0"/>
              </a:rPr>
              <a:t>stupid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），如同图</a:t>
            </a:r>
            <a:r>
              <a:rPr lang="en-US" altLang="zh-CN" kern="100" dirty="0">
                <a:latin typeface="Times New Roman" panose="02020603050405020304" pitchFamily="18" charset="0"/>
                <a:cs typeface="Times New Roman" panose="02020603050405020304" pitchFamily="18" charset="0"/>
              </a:rPr>
              <a:t>3-2</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kern="100" dirty="0">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854D2273-06EC-4BF5-97B8-961414E13B57}"/>
              </a:ext>
            </a:extLst>
          </p:cNvPr>
          <p:cNvPicPr>
            <a:picLocks noChangeAspect="1"/>
          </p:cNvPicPr>
          <p:nvPr/>
        </p:nvPicPr>
        <p:blipFill>
          <a:blip r:embed="rId5"/>
          <a:stretch>
            <a:fillRect/>
          </a:stretch>
        </p:blipFill>
        <p:spPr>
          <a:xfrm>
            <a:off x="4014489" y="2928307"/>
            <a:ext cx="2880320" cy="2588859"/>
          </a:xfrm>
          <a:prstGeom prst="rect">
            <a:avLst/>
          </a:prstGeom>
        </p:spPr>
      </p:pic>
      <p:sp>
        <p:nvSpPr>
          <p:cNvPr id="18" name="文本框 17">
            <a:extLst>
              <a:ext uri="{FF2B5EF4-FFF2-40B4-BE49-F238E27FC236}">
                <a16:creationId xmlns:a16="http://schemas.microsoft.com/office/drawing/2014/main" id="{6A757072-FCDF-4521-B8CA-1A1579547978}"/>
              </a:ext>
            </a:extLst>
          </p:cNvPr>
          <p:cNvSpPr txBox="1"/>
          <p:nvPr/>
        </p:nvSpPr>
        <p:spPr>
          <a:xfrm>
            <a:off x="2398742" y="5543031"/>
            <a:ext cx="6111814" cy="645754"/>
          </a:xfrm>
          <a:prstGeom prst="rect">
            <a:avLst/>
          </a:prstGeom>
          <a:noFill/>
        </p:spPr>
        <p:txBody>
          <a:bodyPr wrap="square">
            <a:spAutoFit/>
          </a:bodyPr>
          <a:lstStyle/>
          <a:p>
            <a:pPr indent="127000" algn="ctr" fontAlgn="base">
              <a:lnSpc>
                <a:spcPct val="11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3-2 KISS</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原则</a:t>
            </a:r>
          </a:p>
          <a:p>
            <a:pPr indent="127000" algn="ctr" fontAlgn="base">
              <a:lnSpc>
                <a:spcPct val="110000"/>
              </a:lnSpc>
              <a:spcBef>
                <a:spcPct val="0"/>
              </a:spcBef>
              <a:spcAft>
                <a:spcPct val="0"/>
              </a:spcAft>
            </a:pPr>
            <a:r>
              <a:rPr lang="en-US"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图片来源：</a:t>
            </a:r>
            <a:r>
              <a:rPr lang="en-US"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Anwar Bosbool,2012)</a:t>
            </a:r>
            <a:endParaRPr lang="zh-CN" altLang="zh-CN" sz="16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5099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8</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2" name="文本框 11">
            <a:extLst>
              <a:ext uri="{FF2B5EF4-FFF2-40B4-BE49-F238E27FC236}">
                <a16:creationId xmlns:a16="http://schemas.microsoft.com/office/drawing/2014/main" id="{CA624441-BD9B-44C3-B34B-97E5B1EB9578}"/>
              </a:ext>
            </a:extLst>
          </p:cNvPr>
          <p:cNvSpPr txBox="1"/>
          <p:nvPr/>
        </p:nvSpPr>
        <p:spPr>
          <a:xfrm>
            <a:off x="266065" y="967024"/>
            <a:ext cx="5220365" cy="2913811"/>
          </a:xfrm>
          <a:prstGeom prst="rect">
            <a:avLst/>
          </a:prstGeom>
          <a:noFill/>
        </p:spPr>
        <p:txBody>
          <a:bodyPr wrap="square">
            <a:spAutoFit/>
          </a:bodyPr>
          <a:lstStyle/>
          <a:p>
            <a:pPr indent="127000" fontAlgn="base">
              <a:lnSpc>
                <a:spcPct val="150000"/>
              </a:lnSpc>
              <a:spcBef>
                <a:spcPct val="0"/>
              </a:spcBef>
              <a:spcAft>
                <a:spcPct val="0"/>
              </a:spcAf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用户在做决定时，所需的时间，与选项的多少有关，如图</a:t>
            </a:r>
            <a:r>
              <a:rPr lang="en-US" altLang="zh-CN" kern="100" dirty="0">
                <a:latin typeface="Times New Roman" panose="02020603050405020304" pitchFamily="18" charset="0"/>
                <a:cs typeface="Times New Roman" panose="02020603050405020304" pitchFamily="18" charset="0"/>
              </a:rPr>
              <a:t>3-3</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所示。</a:t>
            </a:r>
            <a:endParaRPr lang="zh-CN" altLang="zh-CN" kern="100" dirty="0">
              <a:latin typeface="Times New Roman" panose="02020603050405020304" pitchFamily="18" charset="0"/>
              <a:cs typeface="Times New Roman" panose="02020603050405020304" pitchFamily="18" charset="0"/>
            </a:endParaRPr>
          </a:p>
          <a:p>
            <a:pPr indent="165735" algn="ctr" fontAlgn="base">
              <a:lnSpc>
                <a:spcPct val="150000"/>
              </a:lnSpc>
              <a:spcBef>
                <a:spcPct val="0"/>
              </a:spcBef>
              <a:spcAft>
                <a:spcPct val="0"/>
              </a:spcAft>
            </a:pPr>
            <a:r>
              <a:rPr lang="en-US" altLang="zh-CN" b="1" kern="0" dirty="0">
                <a:latin typeface="Times New Roman" panose="02020603050405020304" pitchFamily="18" charset="0"/>
                <a:cs typeface="Times New Roman" panose="02020603050405020304" pitchFamily="18" charset="0"/>
              </a:rPr>
              <a:t>RT=a +b *log2</a:t>
            </a:r>
            <a:r>
              <a:rPr lang="en-US" altLang="zh-CN" b="1" kern="0" baseline="30000" dirty="0">
                <a:latin typeface="Times New Roman" panose="02020603050405020304" pitchFamily="18" charset="0"/>
                <a:cs typeface="Times New Roman" panose="02020603050405020304" pitchFamily="18" charset="0"/>
              </a:rPr>
              <a:t>(n)</a:t>
            </a:r>
            <a:endParaRPr lang="zh-CN" altLang="zh-CN" kern="100" dirty="0">
              <a:latin typeface="Times New Roman" panose="02020603050405020304" pitchFamily="18" charset="0"/>
              <a:cs typeface="Times New Roman" panose="02020603050405020304" pitchFamily="18" charset="0"/>
            </a:endParaRPr>
          </a:p>
          <a:p>
            <a:pPr marL="266700" indent="127000" fontAlgn="base">
              <a:lnSpc>
                <a:spcPct val="150000"/>
              </a:lnSpc>
              <a:spcBef>
                <a:spcPct val="0"/>
              </a:spcBef>
              <a:spcAft>
                <a:spcPct val="0"/>
              </a:spcAft>
            </a:pPr>
            <a:r>
              <a:rPr lang="zh-CN" altLang="zh-CN" sz="1400" b="1" kern="0" dirty="0">
                <a:latin typeface="Times New Roman" panose="02020603050405020304" pitchFamily="18" charset="0"/>
                <a:ea typeface="仿宋" panose="02010609060101010101" pitchFamily="49" charset="-122"/>
                <a:cs typeface="Times New Roman" panose="02020603050405020304" pitchFamily="18" charset="0"/>
              </a:rPr>
              <a:t>式中，</a:t>
            </a:r>
            <a:endParaRPr lang="zh-CN" altLang="zh-CN" kern="100" dirty="0">
              <a:latin typeface="Times New Roman" panose="02020603050405020304" pitchFamily="18" charset="0"/>
              <a:cs typeface="Times New Roman" panose="02020603050405020304" pitchFamily="18" charset="0"/>
            </a:endParaRPr>
          </a:p>
          <a:p>
            <a:pPr marL="266700" indent="127000" fontAlgn="base">
              <a:lnSpc>
                <a:spcPct val="150000"/>
              </a:lnSpc>
              <a:spcBef>
                <a:spcPct val="0"/>
              </a:spcBef>
              <a:spcAft>
                <a:spcPct val="0"/>
              </a:spcAft>
            </a:pPr>
            <a:r>
              <a:rPr lang="en-US" altLang="zh-CN" sz="1400" b="1" kern="0" dirty="0">
                <a:latin typeface="Times New Roman" panose="02020603050405020304" pitchFamily="18" charset="0"/>
                <a:cs typeface="Times New Roman" panose="02020603050405020304" pitchFamily="18" charset="0"/>
              </a:rPr>
              <a:t>RT</a:t>
            </a:r>
            <a:r>
              <a:rPr lang="zh-CN" altLang="zh-CN" sz="1400" b="1" kern="0" dirty="0">
                <a:latin typeface="Times New Roman" panose="02020603050405020304" pitchFamily="18" charset="0"/>
                <a:ea typeface="仿宋" panose="02010609060101010101" pitchFamily="49" charset="-122"/>
                <a:cs typeface="Times New Roman" panose="02020603050405020304" pitchFamily="18" charset="0"/>
              </a:rPr>
              <a:t>：做决定所需时间</a:t>
            </a:r>
            <a:endParaRPr lang="zh-CN" altLang="zh-CN" kern="100" dirty="0">
              <a:latin typeface="Times New Roman" panose="02020603050405020304" pitchFamily="18" charset="0"/>
              <a:cs typeface="Times New Roman" panose="02020603050405020304" pitchFamily="18" charset="0"/>
            </a:endParaRPr>
          </a:p>
          <a:p>
            <a:pPr marL="266700" indent="127000" fontAlgn="base">
              <a:lnSpc>
                <a:spcPct val="150000"/>
              </a:lnSpc>
              <a:spcBef>
                <a:spcPct val="0"/>
              </a:spcBef>
              <a:spcAft>
                <a:spcPct val="0"/>
              </a:spcAft>
            </a:pPr>
            <a:r>
              <a:rPr lang="en-US" altLang="zh-CN" sz="1400" b="1" kern="0" dirty="0">
                <a:latin typeface="Times New Roman" panose="02020603050405020304" pitchFamily="18" charset="0"/>
                <a:cs typeface="Times New Roman" panose="02020603050405020304" pitchFamily="18" charset="0"/>
              </a:rPr>
              <a:t>a</a:t>
            </a:r>
            <a:r>
              <a:rPr lang="zh-CN" altLang="zh-CN" sz="1400" b="1" kern="0" dirty="0">
                <a:latin typeface="Times New Roman" panose="02020603050405020304" pitchFamily="18" charset="0"/>
                <a:ea typeface="仿宋" panose="02010609060101010101" pitchFamily="49" charset="-122"/>
                <a:cs typeface="Times New Roman" panose="02020603050405020304" pitchFamily="18" charset="0"/>
              </a:rPr>
              <a:t>：与做决定无关的总时间</a:t>
            </a:r>
            <a:endParaRPr lang="zh-CN" altLang="zh-CN" kern="100" dirty="0">
              <a:latin typeface="Times New Roman" panose="02020603050405020304" pitchFamily="18" charset="0"/>
              <a:cs typeface="Times New Roman" panose="02020603050405020304" pitchFamily="18" charset="0"/>
            </a:endParaRPr>
          </a:p>
          <a:p>
            <a:pPr marL="266700" indent="127000" fontAlgn="base">
              <a:lnSpc>
                <a:spcPct val="150000"/>
              </a:lnSpc>
              <a:spcBef>
                <a:spcPct val="0"/>
              </a:spcBef>
              <a:spcAft>
                <a:spcPct val="0"/>
              </a:spcAft>
            </a:pPr>
            <a:r>
              <a:rPr lang="en-US" altLang="zh-CN" sz="1400" b="1" kern="0" dirty="0">
                <a:latin typeface="Times New Roman" panose="02020603050405020304" pitchFamily="18" charset="0"/>
                <a:cs typeface="Times New Roman" panose="02020603050405020304" pitchFamily="18" charset="0"/>
              </a:rPr>
              <a:t>b</a:t>
            </a:r>
            <a:r>
              <a:rPr lang="zh-CN" altLang="zh-CN" sz="1400" b="1" kern="0" dirty="0">
                <a:latin typeface="Times New Roman" panose="02020603050405020304" pitchFamily="18" charset="0"/>
                <a:ea typeface="仿宋" panose="02010609060101010101" pitchFamily="49" charset="-122"/>
                <a:cs typeface="Times New Roman" panose="02020603050405020304" pitchFamily="18" charset="0"/>
              </a:rPr>
              <a:t>：对选项认知的处理时间常数</a:t>
            </a:r>
            <a:endParaRPr lang="zh-CN" altLang="zh-CN" kern="100" dirty="0">
              <a:latin typeface="Times New Roman" panose="02020603050405020304" pitchFamily="18" charset="0"/>
              <a:cs typeface="Times New Roman" panose="02020603050405020304" pitchFamily="18" charset="0"/>
            </a:endParaRPr>
          </a:p>
          <a:p>
            <a:pPr marL="266700" indent="127000" fontAlgn="base">
              <a:lnSpc>
                <a:spcPct val="150000"/>
              </a:lnSpc>
              <a:spcBef>
                <a:spcPct val="0"/>
              </a:spcBef>
              <a:spcAft>
                <a:spcPct val="0"/>
              </a:spcAft>
            </a:pPr>
            <a:r>
              <a:rPr lang="en-US" altLang="zh-CN" sz="1400" b="1" kern="0" dirty="0">
                <a:latin typeface="Times New Roman" panose="02020603050405020304" pitchFamily="18" charset="0"/>
                <a:cs typeface="Times New Roman" panose="02020603050405020304" pitchFamily="18" charset="0"/>
              </a:rPr>
              <a:t>n</a:t>
            </a:r>
            <a:r>
              <a:rPr lang="zh-CN" altLang="zh-CN" sz="1400" b="1" kern="0" dirty="0">
                <a:latin typeface="Times New Roman" panose="02020603050405020304" pitchFamily="18" charset="0"/>
                <a:ea typeface="仿宋" panose="02010609060101010101" pitchFamily="49" charset="-122"/>
                <a:cs typeface="Times New Roman" panose="02020603050405020304" pitchFamily="18" charset="0"/>
              </a:rPr>
              <a:t>：选项数目</a:t>
            </a:r>
            <a:endParaRPr lang="zh-CN" altLang="zh-CN" kern="100" dirty="0">
              <a:latin typeface="Times New Roman" panose="02020603050405020304" pitchFamily="18" charset="0"/>
              <a:cs typeface="Times New Roman" panose="02020603050405020304" pitchFamily="18" charset="0"/>
            </a:endParaRPr>
          </a:p>
        </p:txBody>
      </p:sp>
      <p:pic>
        <p:nvPicPr>
          <p:cNvPr id="14" name="图片 13">
            <a:extLst>
              <a:ext uri="{FF2B5EF4-FFF2-40B4-BE49-F238E27FC236}">
                <a16:creationId xmlns:a16="http://schemas.microsoft.com/office/drawing/2014/main" id="{2A2B2FAC-0E61-4199-AC7C-7569FE8E43AC}"/>
              </a:ext>
            </a:extLst>
          </p:cNvPr>
          <p:cNvPicPr>
            <a:picLocks noChangeAspect="1"/>
          </p:cNvPicPr>
          <p:nvPr/>
        </p:nvPicPr>
        <p:blipFill>
          <a:blip r:embed="rId5"/>
          <a:stretch>
            <a:fillRect/>
          </a:stretch>
        </p:blipFill>
        <p:spPr>
          <a:xfrm>
            <a:off x="439047" y="3900085"/>
            <a:ext cx="4040885" cy="2016224"/>
          </a:xfrm>
          <a:prstGeom prst="rect">
            <a:avLst/>
          </a:prstGeom>
        </p:spPr>
      </p:pic>
      <p:sp>
        <p:nvSpPr>
          <p:cNvPr id="15" name="文本框 14">
            <a:extLst>
              <a:ext uri="{FF2B5EF4-FFF2-40B4-BE49-F238E27FC236}">
                <a16:creationId xmlns:a16="http://schemas.microsoft.com/office/drawing/2014/main" id="{1EDB7A9E-8846-4ED5-9292-570354A6EF70}"/>
              </a:ext>
            </a:extLst>
          </p:cNvPr>
          <p:cNvSpPr txBox="1"/>
          <p:nvPr/>
        </p:nvSpPr>
        <p:spPr>
          <a:xfrm>
            <a:off x="439047" y="5916397"/>
            <a:ext cx="4212253" cy="346120"/>
          </a:xfrm>
          <a:prstGeom prst="rect">
            <a:avLst/>
          </a:prstGeom>
          <a:noFill/>
        </p:spPr>
        <p:txBody>
          <a:bodyPr wrap="square">
            <a:spAutoFit/>
          </a:bodyPr>
          <a:lstStyle/>
          <a:p>
            <a:pPr indent="127000" algn="ctr" fontAlgn="base">
              <a:lnSpc>
                <a:spcPct val="110000"/>
              </a:lnSpc>
              <a:spcBef>
                <a:spcPct val="0"/>
              </a:spcBef>
              <a:spcAft>
                <a:spcPct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3-3 Hicks’s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法则曲线</a:t>
            </a:r>
          </a:p>
        </p:txBody>
      </p:sp>
      <p:sp>
        <p:nvSpPr>
          <p:cNvPr id="16" name="文本框 15">
            <a:extLst>
              <a:ext uri="{FF2B5EF4-FFF2-40B4-BE49-F238E27FC236}">
                <a16:creationId xmlns:a16="http://schemas.microsoft.com/office/drawing/2014/main" id="{E7CDD1A8-5370-436B-9E5C-A3797D53C13C}"/>
              </a:ext>
            </a:extLst>
          </p:cNvPr>
          <p:cNvSpPr txBox="1"/>
          <p:nvPr/>
        </p:nvSpPr>
        <p:spPr>
          <a:xfrm>
            <a:off x="5726459" y="985337"/>
            <a:ext cx="4608512" cy="1707455"/>
          </a:xfrm>
          <a:prstGeom prst="rect">
            <a:avLst/>
          </a:prstGeom>
          <a:noFill/>
        </p:spPr>
        <p:txBody>
          <a:bodyPr wrap="square">
            <a:spAutoFit/>
          </a:bodyPr>
          <a:lstStyle/>
          <a:p>
            <a:pPr indent="127000" fontAlgn="base">
              <a:lnSpc>
                <a:spcPct val="150000"/>
              </a:lnSpc>
              <a:spcBef>
                <a:spcPct val="0"/>
              </a:spcBef>
              <a:spcAft>
                <a:spcPct val="0"/>
              </a:spcAft>
            </a:pPr>
            <a:r>
              <a:rPr lang="en-US" altLang="zh-CN" kern="100" dirty="0">
                <a:ea typeface="宋体" panose="02010600030101010101" pitchFamily="2" charset="-122"/>
                <a:cs typeface="Times New Roman" panose="02020603050405020304" pitchFamily="18" charset="0"/>
              </a:rPr>
              <a:t>      </a:t>
            </a:r>
            <a:r>
              <a:rPr lang="zh-CN" altLang="zh-CN" kern="100" dirty="0">
                <a:ea typeface="宋体" panose="02010600030101010101" pitchFamily="2" charset="-122"/>
                <a:cs typeface="Times New Roman" panose="02020603050405020304" pitchFamily="18" charset="0"/>
              </a:rPr>
              <a:t>以图</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3-4</a:t>
            </a:r>
            <a:r>
              <a:rPr lang="zh-CN" altLang="zh-CN" kern="100" dirty="0">
                <a:ea typeface="宋体" panose="02010600030101010101" pitchFamily="2" charset="-122"/>
                <a:cs typeface="Times New Roman" panose="02020603050405020304" pitchFamily="18" charset="0"/>
              </a:rPr>
              <a:t>为例，在使用两种不同遥控器时，多数用户做决定所需要时间有所不同。当使用左侧按键越多的遥控器时，做决定所需时间会更长一些。</a:t>
            </a:r>
          </a:p>
        </p:txBody>
      </p:sp>
      <p:cxnSp>
        <p:nvCxnSpPr>
          <p:cNvPr id="17" name="直接连接符 16">
            <a:extLst>
              <a:ext uri="{FF2B5EF4-FFF2-40B4-BE49-F238E27FC236}">
                <a16:creationId xmlns:a16="http://schemas.microsoft.com/office/drawing/2014/main" id="{7BB939D4-8129-438B-800E-D7ECEB36ED77}"/>
              </a:ext>
            </a:extLst>
          </p:cNvPr>
          <p:cNvCxnSpPr>
            <a:cxnSpLocks/>
          </p:cNvCxnSpPr>
          <p:nvPr/>
        </p:nvCxnSpPr>
        <p:spPr>
          <a:xfrm>
            <a:off x="5573597" y="1056167"/>
            <a:ext cx="0" cy="5151156"/>
          </a:xfrm>
          <a:prstGeom prst="line">
            <a:avLst/>
          </a:prstGeom>
          <a:noFill/>
          <a:ln w="6350" cap="rnd" cmpd="sng" algn="ctr">
            <a:solidFill>
              <a:schemeClr val="bg2">
                <a:lumMod val="50000"/>
              </a:schemeClr>
            </a:solidFill>
            <a:prstDash val="solid"/>
          </a:ln>
          <a:effectLst/>
        </p:spPr>
      </p:cxnSp>
      <p:pic>
        <p:nvPicPr>
          <p:cNvPr id="18" name="图片 17">
            <a:extLst>
              <a:ext uri="{FF2B5EF4-FFF2-40B4-BE49-F238E27FC236}">
                <a16:creationId xmlns:a16="http://schemas.microsoft.com/office/drawing/2014/main" id="{4AB3CE33-1875-4C1F-98B2-40E9FA5F939D}"/>
              </a:ext>
            </a:extLst>
          </p:cNvPr>
          <p:cNvPicPr>
            <a:picLocks noChangeAspect="1"/>
          </p:cNvPicPr>
          <p:nvPr/>
        </p:nvPicPr>
        <p:blipFill>
          <a:blip r:embed="rId6"/>
          <a:stretch>
            <a:fillRect/>
          </a:stretch>
        </p:blipFill>
        <p:spPr>
          <a:xfrm>
            <a:off x="6505426" y="2879323"/>
            <a:ext cx="3937682" cy="2217014"/>
          </a:xfrm>
          <a:prstGeom prst="rect">
            <a:avLst/>
          </a:prstGeom>
        </p:spPr>
      </p:pic>
      <p:sp>
        <p:nvSpPr>
          <p:cNvPr id="19" name="文本框 18">
            <a:extLst>
              <a:ext uri="{FF2B5EF4-FFF2-40B4-BE49-F238E27FC236}">
                <a16:creationId xmlns:a16="http://schemas.microsoft.com/office/drawing/2014/main" id="{A1DD7EBF-C351-4103-B911-0AFEB6F45257}"/>
              </a:ext>
            </a:extLst>
          </p:cNvPr>
          <p:cNvSpPr txBox="1"/>
          <p:nvPr/>
        </p:nvSpPr>
        <p:spPr>
          <a:xfrm>
            <a:off x="5345135" y="5361360"/>
            <a:ext cx="6426678" cy="580865"/>
          </a:xfrm>
          <a:prstGeom prst="rect">
            <a:avLst/>
          </a:prstGeom>
          <a:noFill/>
        </p:spPr>
        <p:txBody>
          <a:bodyPr wrap="square">
            <a:spAutoFit/>
          </a:bodyPr>
          <a:lstStyle/>
          <a:p>
            <a:pPr indent="127000" algn="ctr" fontAlgn="base">
              <a:lnSpc>
                <a:spcPct val="110000"/>
              </a:lnSpc>
              <a:spcBef>
                <a:spcPct val="0"/>
              </a:spcBef>
              <a:spcAft>
                <a:spcPct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3-4  Hicks’s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法则案例</a:t>
            </a:r>
          </a:p>
          <a:p>
            <a:pPr indent="127000" algn="ctr" fontAlgn="base">
              <a:lnSpc>
                <a:spcPct val="110000"/>
              </a:lnSpc>
              <a:spcBef>
                <a:spcPct val="0"/>
              </a:spcBef>
              <a:spcAft>
                <a:spcPct val="0"/>
              </a:spcAft>
            </a:pPr>
            <a:r>
              <a:rPr lang="zh-CN" altLang="zh-CN" sz="14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（图片来源：</a:t>
            </a:r>
            <a:r>
              <a:rPr lang="en-US" altLang="zh-CN" sz="14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Aryan </a:t>
            </a:r>
            <a:r>
              <a:rPr lang="en-US" altLang="zh-CN" sz="1400" i="1" kern="100" dirty="0" err="1">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Indraksh</a:t>
            </a:r>
            <a:r>
              <a:rPr lang="zh-CN" altLang="zh-CN" sz="14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2020</a:t>
            </a:r>
            <a:r>
              <a:rPr lang="zh-CN" altLang="zh-CN" sz="1400" i="1" kern="100" dirty="0">
                <a:solidFill>
                  <a:schemeClr val="accent1">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0" name="文本框 19">
            <a:extLst>
              <a:ext uri="{FF2B5EF4-FFF2-40B4-BE49-F238E27FC236}">
                <a16:creationId xmlns:a16="http://schemas.microsoft.com/office/drawing/2014/main" id="{C2579BD8-A804-4AAF-AF3D-F81BA806DD2B}"/>
              </a:ext>
            </a:extLst>
          </p:cNvPr>
          <p:cNvSpPr txBox="1"/>
          <p:nvPr/>
        </p:nvSpPr>
        <p:spPr>
          <a:xfrm>
            <a:off x="150993" y="381390"/>
            <a:ext cx="4073677" cy="577081"/>
          </a:xfrm>
          <a:prstGeom prst="rect">
            <a:avLst/>
          </a:prstGeom>
          <a:noFill/>
        </p:spPr>
        <p:txBody>
          <a:bodyPr wrap="square">
            <a:spAutoFit/>
          </a:bodyPr>
          <a:lstStyle/>
          <a:p>
            <a:pPr indent="127000" fontAlgn="base">
              <a:lnSpc>
                <a:spcPct val="150000"/>
              </a:lnSpc>
              <a:spcBef>
                <a:spcPct val="0"/>
              </a:spcBef>
              <a:spcAft>
                <a:spcPct val="0"/>
              </a:spcAft>
            </a:pPr>
            <a:r>
              <a:rPr lang="en-US" altLang="zh-CN" sz="24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Hicks's</a:t>
            </a:r>
            <a:r>
              <a:rPr lang="zh-CN" altLang="zh-CN" sz="2400" b="1" kern="1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法则</a:t>
            </a:r>
            <a:r>
              <a:rPr lang="en-US" altLang="zh-CN" sz="2400" b="1" kern="1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4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(Hick's Law)</a:t>
            </a:r>
            <a:endParaRPr lang="zh-CN" altLang="zh-CN" sz="2400" b="1" kern="1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083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F76A02B-6A81-4D88-9771-EDC5F4160D7C}"/>
              </a:ext>
            </a:extLst>
          </p:cNvPr>
          <p:cNvPicPr>
            <a:picLocks noChangeAspect="1"/>
          </p:cNvPicPr>
          <p:nvPr/>
        </p:nvPicPr>
        <p:blipFill>
          <a:blip r:embed="rId2"/>
          <a:stretch>
            <a:fillRect/>
          </a:stretch>
        </p:blipFill>
        <p:spPr>
          <a:xfrm>
            <a:off x="0" y="6543246"/>
            <a:ext cx="12192635" cy="328930"/>
          </a:xfrm>
          <a:prstGeom prst="rect">
            <a:avLst/>
          </a:prstGeom>
        </p:spPr>
      </p:pic>
      <p:sp>
        <p:nvSpPr>
          <p:cNvPr id="5" name="页脚占位符 4">
            <a:extLst>
              <a:ext uri="{FF2B5EF4-FFF2-40B4-BE49-F238E27FC236}">
                <a16:creationId xmlns:a16="http://schemas.microsoft.com/office/drawing/2014/main" id="{899E212F-0F0E-4AB5-B03F-3280F7624CB9}"/>
              </a:ext>
            </a:extLst>
          </p:cNvPr>
          <p:cNvSpPr>
            <a:spLocks noGrp="1"/>
          </p:cNvSpPr>
          <p:nvPr>
            <p:ph type="ftr" sz="quarter" idx="11"/>
          </p:nvPr>
        </p:nvSpPr>
        <p:spPr>
          <a:xfrm>
            <a:off x="63794" y="6491516"/>
            <a:ext cx="7549117" cy="404037"/>
          </a:xfrm>
        </p:spPr>
        <p:txBody>
          <a:bodyPr>
            <a:no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【课程名称】数据故事化        【主讲教师】朝乐门       </a:t>
            </a:r>
            <a:r>
              <a:rPr lang="en-US" altLang="zh-CN" sz="1400" dirty="0">
                <a:solidFill>
                  <a:schemeClr val="bg1"/>
                </a:solidFill>
                <a:latin typeface="Times New Roman" panose="02020603050405020304" charset="0"/>
                <a:ea typeface="宋体" panose="02010600030101010101" pitchFamily="2" charset="-122"/>
                <a:cs typeface="Times New Roman" panose="02020603050405020304" charset="0"/>
                <a:sym typeface="+mn-ea"/>
              </a:rPr>
              <a:t>chaolemen@ruc.edu.cn</a:t>
            </a:r>
          </a:p>
        </p:txBody>
      </p:sp>
      <p:sp>
        <p:nvSpPr>
          <p:cNvPr id="4" name="日期占位符 3">
            <a:extLst>
              <a:ext uri="{FF2B5EF4-FFF2-40B4-BE49-F238E27FC236}">
                <a16:creationId xmlns:a16="http://schemas.microsoft.com/office/drawing/2014/main" id="{B4742EEE-D6B9-45AD-8F65-1FD0ECF96311}"/>
              </a:ext>
            </a:extLst>
          </p:cNvPr>
          <p:cNvSpPr>
            <a:spLocks noGrp="1"/>
          </p:cNvSpPr>
          <p:nvPr>
            <p:ph type="dt" sz="half" idx="10"/>
          </p:nvPr>
        </p:nvSpPr>
        <p:spPr>
          <a:xfrm>
            <a:off x="8443746" y="6541200"/>
            <a:ext cx="2700000" cy="316800"/>
          </a:xfrm>
        </p:spPr>
        <p:txBody>
          <a:bodyPr>
            <a:normAutofit/>
          </a:bodyPr>
          <a:lstStyle/>
          <a:p>
            <a:fld id="{98EA8797-B59E-4EB4-AAF8-E09D6991B7F1}" type="datetime6">
              <a:rPr lang="zh-CN" altLang="en-US" sz="14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2025年2月</a:t>
            </a:fld>
            <a:endPar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0451BCA5-709B-4F7E-920D-E010A13F4632}"/>
              </a:ext>
            </a:extLst>
          </p:cNvPr>
          <p:cNvSpPr>
            <a:spLocks noGrp="1"/>
          </p:cNvSpPr>
          <p:nvPr>
            <p:ph type="sldNum" sz="quarter" idx="12"/>
          </p:nvPr>
        </p:nvSpPr>
        <p:spPr>
          <a:xfrm>
            <a:off x="11419366" y="6578753"/>
            <a:ext cx="497649" cy="279247"/>
          </a:xfrm>
        </p:spPr>
        <p:txBody>
          <a:bodyPr>
            <a:noAutofit/>
          </a:bodyPr>
          <a:lstStyle/>
          <a:p>
            <a:fld id="{49AE70B2-8BF9-45C0-BB95-33D1B9D3A854}" type="slidenum">
              <a:rPr lang="zh-CN" altLang="en-US" sz="1400" smtClean="0">
                <a:solidFill>
                  <a:schemeClr val="bg1"/>
                </a:solidFill>
                <a:latin typeface="Times New Roman" panose="02020603050405020304" pitchFamily="18" charset="0"/>
                <a:cs typeface="Times New Roman" panose="02020603050405020304" pitchFamily="18" charset="0"/>
              </a:rPr>
              <a:t>9</a:t>
            </a:fld>
            <a:endParaRPr lang="zh-CN" altLang="en-US" sz="14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A97C03A-7AD7-4D0B-9717-F2714F57F49B}"/>
              </a:ext>
            </a:extLst>
          </p:cNvPr>
          <p:cNvSpPr txBox="1"/>
          <p:nvPr/>
        </p:nvSpPr>
        <p:spPr>
          <a:xfrm>
            <a:off x="11419366" y="6564487"/>
            <a:ext cx="581247" cy="307777"/>
          </a:xfrm>
          <a:prstGeom prst="rect">
            <a:avLst/>
          </a:prstGeom>
          <a:noFill/>
        </p:spPr>
        <p:txBody>
          <a:bodyPr wrap="square">
            <a:spAutoFit/>
          </a:bodyPr>
          <a:lstStyle/>
          <a:p>
            <a:r>
              <a:rPr lang="en-US" altLang="zh-CN" sz="1400" dirty="0">
                <a:solidFill>
                  <a:schemeClr val="bg1"/>
                </a:solidFill>
                <a:latin typeface="Times New Roman" panose="02020603050405020304" pitchFamily="18" charset="0"/>
                <a:ea typeface="黑体" panose="02010609060101010101" charset="-122"/>
                <a:cs typeface="Times New Roman" panose="02020603050405020304" pitchFamily="18" charset="0"/>
                <a:sym typeface="+mn-ea"/>
              </a:rPr>
              <a:t>P</a:t>
            </a:r>
            <a:endParaRPr lang="zh-CN" altLang="en-US" sz="1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BB9610F-74BA-4D19-B95D-077775934EBC}"/>
              </a:ext>
            </a:extLst>
          </p:cNvPr>
          <p:cNvPicPr>
            <a:picLocks noChangeAspect="1"/>
          </p:cNvPicPr>
          <p:nvPr/>
        </p:nvPicPr>
        <p:blipFill>
          <a:blip r:embed="rId3"/>
          <a:stretch>
            <a:fillRect/>
          </a:stretch>
        </p:blipFill>
        <p:spPr>
          <a:xfrm>
            <a:off x="10245090" y="434975"/>
            <a:ext cx="1680845" cy="1628140"/>
          </a:xfrm>
          <a:prstGeom prst="rect">
            <a:avLst/>
          </a:prstGeom>
        </p:spPr>
      </p:pic>
      <p:pic>
        <p:nvPicPr>
          <p:cNvPr id="11" name="图片 10">
            <a:extLst>
              <a:ext uri="{FF2B5EF4-FFF2-40B4-BE49-F238E27FC236}">
                <a16:creationId xmlns:a16="http://schemas.microsoft.com/office/drawing/2014/main" id="{260570BD-16E0-43E4-90A7-09F4D4C8F4F5}"/>
              </a:ext>
            </a:extLst>
          </p:cNvPr>
          <p:cNvPicPr>
            <a:picLocks noChangeAspect="1"/>
          </p:cNvPicPr>
          <p:nvPr/>
        </p:nvPicPr>
        <p:blipFill>
          <a:blip r:embed="rId4"/>
          <a:stretch>
            <a:fillRect/>
          </a:stretch>
        </p:blipFill>
        <p:spPr>
          <a:xfrm>
            <a:off x="0" y="0"/>
            <a:ext cx="12192000" cy="299085"/>
          </a:xfrm>
          <a:prstGeom prst="rect">
            <a:avLst/>
          </a:prstGeom>
        </p:spPr>
      </p:pic>
      <p:sp>
        <p:nvSpPr>
          <p:cNvPr id="13" name="文本框 12">
            <a:extLst>
              <a:ext uri="{FF2B5EF4-FFF2-40B4-BE49-F238E27FC236}">
                <a16:creationId xmlns:a16="http://schemas.microsoft.com/office/drawing/2014/main" id="{4C4502C0-CF19-4323-BA31-17F5020651D0}"/>
              </a:ext>
            </a:extLst>
          </p:cNvPr>
          <p:cNvSpPr txBox="1"/>
          <p:nvPr/>
        </p:nvSpPr>
        <p:spPr>
          <a:xfrm>
            <a:off x="50164" y="17779"/>
            <a:ext cx="4528923" cy="281306"/>
          </a:xfrm>
          <a:prstGeom prst="rect">
            <a:avLst/>
          </a:prstGeom>
          <a:noFill/>
        </p:spPr>
        <p:txBody>
          <a:bodyPr wrap="square" rtlCol="0">
            <a:noAutofit/>
          </a:bodyPr>
          <a:lstStyle/>
          <a:p>
            <a:pPr algn="l">
              <a:buClrTx/>
              <a:buSzTx/>
              <a:buFontTx/>
            </a:pPr>
            <a:r>
              <a:rPr lang="zh-CN" altLang="en-US" sz="1400" dirty="0">
                <a:solidFill>
                  <a:schemeClr val="bg1"/>
                </a:solidFill>
                <a:latin typeface="宋体" panose="02010600030101010101" pitchFamily="2" charset="-122"/>
                <a:ea typeface="宋体" panose="02010600030101010101" pitchFamily="2" charset="-122"/>
                <a:sym typeface="+mn-ea"/>
              </a:rPr>
              <a:t>▼第</a:t>
            </a:r>
            <a:r>
              <a:rPr lang="en-US" altLang="zh-CN" sz="1400" dirty="0">
                <a:solidFill>
                  <a:schemeClr val="bg1"/>
                </a:solidFill>
                <a:latin typeface="宋体" panose="02010600030101010101" pitchFamily="2" charset="-122"/>
                <a:ea typeface="宋体" panose="02010600030101010101" pitchFamily="2" charset="-122"/>
                <a:sym typeface="+mn-ea"/>
              </a:rPr>
              <a:t>3</a:t>
            </a:r>
            <a:r>
              <a:rPr lang="zh-CN" altLang="en-US" sz="1400" dirty="0">
                <a:solidFill>
                  <a:schemeClr val="bg1"/>
                </a:solidFill>
                <a:latin typeface="宋体" panose="02010600030101010101" pitchFamily="2" charset="-122"/>
                <a:ea typeface="宋体" panose="02010600030101010101" pitchFamily="2" charset="-122"/>
                <a:sym typeface="+mn-ea"/>
              </a:rPr>
              <a:t>章 数据故事化的基础理论</a:t>
            </a:r>
          </a:p>
          <a:p>
            <a:pPr algn="l">
              <a:buClrTx/>
              <a:buSzTx/>
              <a:buFontTx/>
            </a:pPr>
            <a:endParaRPr lang="zh-CN" altLang="en-US" sz="1400" dirty="0">
              <a:solidFill>
                <a:schemeClr val="bg1"/>
              </a:solidFill>
              <a:latin typeface="宋体" panose="02010600030101010101" pitchFamily="2" charset="-122"/>
              <a:ea typeface="宋体" panose="02010600030101010101" pitchFamily="2" charset="-122"/>
              <a:sym typeface="+mn-ea"/>
            </a:endParaRPr>
          </a:p>
        </p:txBody>
      </p:sp>
      <p:sp>
        <p:nvSpPr>
          <p:cNvPr id="30" name="文本框 29">
            <a:extLst>
              <a:ext uri="{FF2B5EF4-FFF2-40B4-BE49-F238E27FC236}">
                <a16:creationId xmlns:a16="http://schemas.microsoft.com/office/drawing/2014/main" id="{6CBF24FB-A8C1-4F14-ABB8-60807652252C}"/>
              </a:ext>
            </a:extLst>
          </p:cNvPr>
          <p:cNvSpPr txBox="1"/>
          <p:nvPr/>
        </p:nvSpPr>
        <p:spPr>
          <a:xfrm>
            <a:off x="5454649" y="-7620"/>
            <a:ext cx="2101555" cy="307777"/>
          </a:xfrm>
          <a:prstGeom prst="rect">
            <a:avLst/>
          </a:prstGeom>
          <a:noFill/>
        </p:spPr>
        <p:txBody>
          <a:bodyPr wrap="square" rtlCol="0">
            <a:spAutoFit/>
          </a:bodyPr>
          <a:lstStyle/>
          <a:p>
            <a:r>
              <a:rPr lang="zh-CN" altLang="en-US" sz="1400" dirty="0">
                <a:solidFill>
                  <a:schemeClr val="bg1"/>
                </a:solidFill>
                <a:latin typeface="宋体" panose="02010600030101010101" pitchFamily="2" charset="-122"/>
                <a:ea typeface="宋体" panose="02010600030101010101" pitchFamily="2" charset="-122"/>
                <a:sym typeface="+mn-ea"/>
              </a:rPr>
              <a:t>► </a:t>
            </a:r>
            <a:r>
              <a:rPr lang="en-US" altLang="zh-CN" sz="1400" dirty="0">
                <a:solidFill>
                  <a:schemeClr val="bg1"/>
                </a:solidFill>
                <a:latin typeface="宋体" panose="02010600030101010101" pitchFamily="2" charset="-122"/>
                <a:ea typeface="宋体" panose="02010600030101010101" pitchFamily="2" charset="-122"/>
                <a:sym typeface="+mn-ea"/>
              </a:rPr>
              <a:t>3.2 </a:t>
            </a:r>
            <a:r>
              <a:rPr lang="zh-CN" altLang="en-US" sz="1400" dirty="0">
                <a:solidFill>
                  <a:schemeClr val="bg1"/>
                </a:solidFill>
                <a:latin typeface="宋体" panose="02010600030101010101" pitchFamily="2" charset="-122"/>
                <a:ea typeface="宋体" panose="02010600030101010101" pitchFamily="2" charset="-122"/>
                <a:sym typeface="+mn-ea"/>
              </a:rPr>
              <a:t>数据故事的原则</a:t>
            </a:r>
          </a:p>
        </p:txBody>
      </p:sp>
      <p:sp>
        <p:nvSpPr>
          <p:cNvPr id="15" name="文本框 14">
            <a:extLst>
              <a:ext uri="{FF2B5EF4-FFF2-40B4-BE49-F238E27FC236}">
                <a16:creationId xmlns:a16="http://schemas.microsoft.com/office/drawing/2014/main" id="{C152F8FA-5D8C-49E3-BE23-ED812AE8DD40}"/>
              </a:ext>
            </a:extLst>
          </p:cNvPr>
          <p:cNvSpPr txBox="1"/>
          <p:nvPr/>
        </p:nvSpPr>
        <p:spPr>
          <a:xfrm>
            <a:off x="3150760" y="995940"/>
            <a:ext cx="5890480" cy="599908"/>
          </a:xfrm>
          <a:prstGeom prst="rect">
            <a:avLst/>
          </a:prstGeom>
          <a:noFill/>
        </p:spPr>
        <p:txBody>
          <a:bodyPr wrap="square" rtlCol="0">
            <a:spAutoFit/>
          </a:bodyPr>
          <a:lstStyle/>
          <a:p>
            <a:pPr algn="ctr" fontAlgn="base">
              <a:lnSpc>
                <a:spcPct val="110000"/>
              </a:lnSpc>
              <a:spcBef>
                <a:spcPct val="0"/>
              </a:spcBef>
              <a:spcAft>
                <a:spcPct val="0"/>
              </a:spcAft>
            </a:pPr>
            <a:r>
              <a:rPr lang="en-US" altLang="zh-CN" sz="3200" b="1" kern="0" dirty="0">
                <a:solidFill>
                  <a:srgbClr val="44546A"/>
                </a:solidFill>
                <a:latin typeface="+mn-ea"/>
                <a:cs typeface="+mj-cs"/>
              </a:rPr>
              <a:t>3.2.2 </a:t>
            </a:r>
            <a:r>
              <a:rPr lang="zh-CN" altLang="zh-CN" sz="3200" b="1" kern="0" dirty="0">
                <a:solidFill>
                  <a:srgbClr val="44546A"/>
                </a:solidFill>
                <a:latin typeface="黑体" panose="02010609060101010101" pitchFamily="49" charset="-122"/>
                <a:ea typeface="黑体" panose="02010609060101010101" pitchFamily="49" charset="-122"/>
                <a:cs typeface="+mj-cs"/>
              </a:rPr>
              <a:t>忠于原始数据原则</a:t>
            </a:r>
          </a:p>
        </p:txBody>
      </p:sp>
      <p:sp>
        <p:nvSpPr>
          <p:cNvPr id="2" name="矩形: 圆角 1">
            <a:extLst>
              <a:ext uri="{FF2B5EF4-FFF2-40B4-BE49-F238E27FC236}">
                <a16:creationId xmlns:a16="http://schemas.microsoft.com/office/drawing/2014/main" id="{F881DF86-1496-45EE-8EBD-1D20DB5FA807}"/>
              </a:ext>
            </a:extLst>
          </p:cNvPr>
          <p:cNvSpPr/>
          <p:nvPr/>
        </p:nvSpPr>
        <p:spPr>
          <a:xfrm>
            <a:off x="1523298" y="2212457"/>
            <a:ext cx="9562214" cy="3114272"/>
          </a:xfrm>
          <a:prstGeom prst="roundRect">
            <a:avLst>
              <a:gd name="adj" fmla="val 2555"/>
            </a:avLst>
          </a:prstGeom>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FB6E8CE-37CD-4060-A907-AAE3A7860CBA}"/>
              </a:ext>
            </a:extLst>
          </p:cNvPr>
          <p:cNvSpPr txBox="1"/>
          <p:nvPr/>
        </p:nvSpPr>
        <p:spPr>
          <a:xfrm>
            <a:off x="1947921" y="2595297"/>
            <a:ext cx="8712968" cy="2348592"/>
          </a:xfrm>
          <a:prstGeom prst="rect">
            <a:avLst/>
          </a:prstGeom>
          <a:noFill/>
        </p:spPr>
        <p:txBody>
          <a:bodyPr wrap="square" rtlCol="0">
            <a:spAutoFit/>
          </a:bodyPr>
          <a:lstStyle/>
          <a:p>
            <a:pPr marL="342900" indent="-342900" fontAlgn="base">
              <a:lnSpc>
                <a:spcPct val="150000"/>
              </a:lnSpc>
              <a:spcBef>
                <a:spcPct val="0"/>
              </a:spcBef>
              <a:spcAft>
                <a:spcPct val="0"/>
              </a:spcAft>
              <a:buFont typeface="Wingdings" panose="05000000000000000000" pitchFamily="2" charset="2"/>
              <a:buChar char="Ø"/>
            </a:pPr>
            <a:r>
              <a:rPr lang="zh-CN" altLang="zh-CN"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数据的可视化必须忠于原始数据，不得扭曲或捏造数据</a:t>
            </a:r>
            <a:endParaRPr lang="en-US" altLang="zh-CN" sz="2000" kern="0" dirty="0">
              <a:solidFill>
                <a:schemeClr val="bg1"/>
              </a:solidFill>
              <a:latin typeface="Georgia" panose="02040502050405020303" pitchFamily="18" charset="0"/>
              <a:ea typeface="宋体" panose="02010600030101010101" pitchFamily="2" charset="-122"/>
              <a:cs typeface="宋体" panose="02010600030101010101" pitchFamily="2" charset="-122"/>
            </a:endParaRPr>
          </a:p>
          <a:p>
            <a:pPr marL="342900" indent="-342900" fontAlgn="base">
              <a:lnSpc>
                <a:spcPct val="150000"/>
              </a:lnSpc>
              <a:spcBef>
                <a:spcPct val="0"/>
              </a:spcBef>
              <a:spcAft>
                <a:spcPct val="0"/>
              </a:spcAft>
              <a:buFont typeface="Wingdings" panose="05000000000000000000" pitchFamily="2" charset="2"/>
              <a:buChar char="Ø"/>
            </a:pPr>
            <a:r>
              <a:rPr lang="zh-CN" altLang="zh-CN"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也就是说，在数据的故事化描述过程中，不得“以提升故事化描述的生动性为借口”，扭曲原始数据，甚至捏造原始数据。</a:t>
            </a:r>
            <a:endParaRPr lang="en-US" altLang="zh-CN" sz="2000" kern="0" dirty="0">
              <a:solidFill>
                <a:schemeClr val="bg1"/>
              </a:solidFill>
              <a:latin typeface="Georgia" panose="02040502050405020303" pitchFamily="18" charset="0"/>
              <a:ea typeface="宋体" panose="02010600030101010101" pitchFamily="2" charset="-122"/>
              <a:cs typeface="宋体" panose="02010600030101010101" pitchFamily="2" charset="-122"/>
            </a:endParaRPr>
          </a:p>
          <a:p>
            <a:pPr marL="342900" indent="-342900" fontAlgn="base">
              <a:lnSpc>
                <a:spcPct val="150000"/>
              </a:lnSpc>
              <a:spcBef>
                <a:spcPct val="0"/>
              </a:spcBef>
              <a:spcAft>
                <a:spcPct val="0"/>
              </a:spcAft>
              <a:buFont typeface="Wingdings" panose="05000000000000000000" pitchFamily="2" charset="2"/>
              <a:buChar char="Ø"/>
            </a:pPr>
            <a:r>
              <a:rPr lang="zh-CN" altLang="zh-CN" sz="2000" kern="0" dirty="0">
                <a:solidFill>
                  <a:schemeClr val="bg1"/>
                </a:solidFill>
                <a:latin typeface="Georgia" panose="02040502050405020303" pitchFamily="18" charset="0"/>
                <a:ea typeface="宋体" panose="02010600030101010101" pitchFamily="2" charset="-122"/>
                <a:cs typeface="宋体" panose="02010600030101010101" pitchFamily="2" charset="-122"/>
              </a:rPr>
              <a:t>因此，数据故事化描述的前提是“理解原始数据”，只有正确理解原始数据，才能达到“忠于数据的目的”。</a:t>
            </a:r>
            <a:endParaRPr lang="zh-CN" altLang="zh-CN" sz="2000" kern="1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5513870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3468</Words>
  <Application>Microsoft Office PowerPoint</Application>
  <PresentationFormat>宽屏</PresentationFormat>
  <Paragraphs>437</Paragraphs>
  <Slides>38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等线</vt:lpstr>
      <vt:lpstr>等线 Light</vt:lpstr>
      <vt:lpstr>仿宋</vt:lpstr>
      <vt:lpstr>黑体</vt:lpstr>
      <vt:lpstr>华文仿宋</vt:lpstr>
      <vt:lpstr>华文中宋</vt:lpstr>
      <vt:lpstr>宋体</vt:lpstr>
      <vt:lpstr>微软雅黑</vt:lpstr>
      <vt:lpstr>Arial</vt:lpstr>
      <vt:lpstr>Cambria Math</vt:lpstr>
      <vt:lpstr>Georgia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sun12345678916@outlook.com</dc:creator>
  <cp:lastModifiedBy>sun12345678916@outlook.com</cp:lastModifiedBy>
  <cp:revision>55</cp:revision>
  <dcterms:created xsi:type="dcterms:W3CDTF">2025-01-16T07:34:50Z</dcterms:created>
  <dcterms:modified xsi:type="dcterms:W3CDTF">2025-02-03T02:59:38Z</dcterms:modified>
</cp:coreProperties>
</file>