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7" r:id="rId9"/>
    <p:sldId id="265" r:id="rId10"/>
    <p:sldId id="269" r:id="rId11"/>
    <p:sldId id="266" r:id="rId12"/>
    <p:sldId id="268" r:id="rId13"/>
    <p:sldId id="270" r:id="rId14"/>
    <p:sldId id="272" r:id="rId15"/>
    <p:sldId id="273" r:id="rId16"/>
    <p:sldId id="275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73E49C-94DE-EDE4-750C-D3C57F1ABD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90021-3062-7D0A-2212-230EE9A7E3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F1F10-BCC5-4844-9FB4-7758343ECB77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3E68A-FFC6-C78F-1E18-816B168BA7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94A45-3B41-902C-DBD8-3352BCD5B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3EC6-001D-4F1F-BD2C-D97D4B88B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05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7378-A5A6-400E-8060-763A927B5251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6EA5F-B936-408F-86C6-40499A12F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87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F8B-0055-498D-91EF-15B5EBDBB71B}" type="datetime1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4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CFF-4642-4854-BD2F-4DFFD6645C77}" type="datetime1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7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B67-67D3-4D1D-94B7-6AE96A930016}" type="datetime1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0C5-CEF4-45A2-82BA-975649E84DD9}" type="datetime1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A863-12BD-455A-A624-FD39735CCF44}" type="datetime1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5536-C4F1-40F6-9ED4-8382DCCF4E34}" type="datetime1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8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A66F-2AFB-4580-B906-18F453A57124}" type="datetime1">
              <a:rPr lang="en-GB" smtClean="0"/>
              <a:t>19/07/2022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D6C-04C8-4660-BB60-D742F9FCD924}" type="datetime1">
              <a:rPr lang="en-GB" smtClean="0"/>
              <a:t>19/07/2022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8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DF94-8D89-45AA-AA80-1DD860899A48}" type="datetime1">
              <a:rPr lang="en-GB" smtClean="0"/>
              <a:t>19/07/2022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76E5-7CFF-4DB4-8B10-AA7C9D96C79C}" type="datetime1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869B-5522-4A82-B4A4-4FBF2DEDD8F6}" type="datetime1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8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5FA1-8AE6-4D75-8225-DCA5ADD177E8}" type="datetime1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22F4-4189-4BAD-ACB0-5C3342E20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51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514CFC-875B-6159-F9EC-25A991CD954E}"/>
              </a:ext>
            </a:extLst>
          </p:cNvPr>
          <p:cNvSpPr txBox="1"/>
          <p:nvPr/>
        </p:nvSpPr>
        <p:spPr>
          <a:xfrm>
            <a:off x="1936340" y="844454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600" b="1" i="0" dirty="0">
                <a:solidFill>
                  <a:srgbClr val="7030A0"/>
                </a:solidFill>
                <a:effectLst/>
                <a:latin typeface="Montserrat" panose="020B0604020202020204" pitchFamily="2" charset="0"/>
              </a:rPr>
              <a:t>Project 4</a:t>
            </a:r>
            <a:endParaRPr lang="en-GB" sz="46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56254-323C-F946-48FA-970D7AA135B9}"/>
              </a:ext>
            </a:extLst>
          </p:cNvPr>
          <p:cNvSpPr txBox="1"/>
          <p:nvPr/>
        </p:nvSpPr>
        <p:spPr>
          <a:xfrm>
            <a:off x="322728" y="1952669"/>
            <a:ext cx="84985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Anticipez les besoins en consommation de bâtiments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6C196C0-E985-C347-00B5-8B7CFDEED2A0}"/>
              </a:ext>
            </a:extLst>
          </p:cNvPr>
          <p:cNvSpPr txBox="1">
            <a:spLocks/>
          </p:cNvSpPr>
          <p:nvPr/>
        </p:nvSpPr>
        <p:spPr>
          <a:xfrm>
            <a:off x="2343115" y="3073921"/>
            <a:ext cx="4165225" cy="54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i="1" dirty="0">
                <a:solidFill>
                  <a:srgbClr val="00B0F0"/>
                </a:solidFill>
              </a:rPr>
              <a:t>Tetiana Lemishko </a:t>
            </a:r>
          </a:p>
          <a:p>
            <a:pPr marL="0" indent="0" algn="ctr">
              <a:buNone/>
            </a:pPr>
            <a:r>
              <a:rPr lang="en-US" sz="2200" b="1" i="1" dirty="0">
                <a:solidFill>
                  <a:srgbClr val="00B0F0"/>
                </a:solidFill>
              </a:rPr>
              <a:t>18.07.2022</a:t>
            </a:r>
            <a:endParaRPr lang="en-GB" sz="2200" b="1" i="1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910FAE-94B3-FB54-6369-128B9FB86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7" y="99946"/>
            <a:ext cx="2234877" cy="404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6C367-75B5-0B15-D724-5638D6BA1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40" y="64214"/>
            <a:ext cx="2563940" cy="11795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C25CCF-AB79-ACCC-B121-2BB226159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19" y="3615655"/>
            <a:ext cx="4463415" cy="278177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832B5AC-DD17-43F5-6231-076A8333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928F1-42CF-FE35-F285-D8ABCB5D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502FE-BEDB-03E0-8E12-46E4C97EE131}"/>
              </a:ext>
            </a:extLst>
          </p:cNvPr>
          <p:cNvSpPr txBox="1"/>
          <p:nvPr/>
        </p:nvSpPr>
        <p:spPr>
          <a:xfrm>
            <a:off x="968191" y="136524"/>
            <a:ext cx="6965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2060"/>
                </a:solidFill>
              </a:rPr>
              <a:t>Analyse exploratoire des variables à prédire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5679-9D34-137D-F3FE-EECD07B49528}"/>
              </a:ext>
            </a:extLst>
          </p:cNvPr>
          <p:cNvSpPr txBox="1"/>
          <p:nvPr/>
        </p:nvSpPr>
        <p:spPr>
          <a:xfrm>
            <a:off x="399492" y="1279271"/>
            <a:ext cx="81029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 err="1">
                <a:solidFill>
                  <a:srgbClr val="000000"/>
                </a:solidFill>
                <a:effectLst/>
              </a:rPr>
              <a:t>SiteEnergyUseWN</a:t>
            </a:r>
            <a:r>
              <a:rPr lang="en-GB" b="1" i="0" dirty="0">
                <a:solidFill>
                  <a:srgbClr val="000000"/>
                </a:solidFill>
                <a:effectLst/>
              </a:rPr>
              <a:t>(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en-GB" b="1" i="0" dirty="0">
                <a:solidFill>
                  <a:srgbClr val="000000"/>
                </a:solidFill>
                <a:effectLst/>
              </a:rPr>
              <a:t>)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- </a:t>
            </a:r>
            <a:r>
              <a:rPr lang="fr-FR" b="0" i="0" dirty="0">
                <a:solidFill>
                  <a:srgbClr val="000000"/>
                </a:solidFill>
                <a:effectLst/>
              </a:rPr>
              <a:t>La quantité annuelle d'énergie consommée par la propriété par toutes les sources d'énergie, ajustée à ce que la propriété aurait consommé pendant des conditions météorologiques moyennes sur 30 ans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(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- one thousand British Thermal Units)</a:t>
            </a:r>
          </a:p>
          <a:p>
            <a:pPr algn="l"/>
            <a:endParaRPr lang="en-GB" dirty="0">
              <a:solidFill>
                <a:srgbClr val="000000"/>
              </a:solidFill>
            </a:endParaRPr>
          </a:p>
          <a:p>
            <a:pPr algn="l"/>
            <a:endParaRPr lang="en-GB" b="0" i="0" dirty="0">
              <a:effectLst/>
            </a:endParaRPr>
          </a:p>
          <a:p>
            <a:r>
              <a:rPr lang="en-GB" b="1" i="0" dirty="0" err="1">
                <a:solidFill>
                  <a:srgbClr val="000000"/>
                </a:solidFill>
                <a:effectLst/>
              </a:rPr>
              <a:t>TotalGHGEmissions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- </a:t>
            </a:r>
            <a:r>
              <a:rPr lang="fr-FR" b="0" i="0" dirty="0">
                <a:solidFill>
                  <a:srgbClr val="000000"/>
                </a:solidFill>
                <a:effectLst/>
              </a:rPr>
              <a:t>La quantité totale d'émissions de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en-GB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</a:rPr>
              <a:t>(lbs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en-GB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per megawatt-hour)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lbs - pounds, 1 kg = 2.2 lbs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6D188-BD2B-C4D9-ABFD-AEA7986FACFB}"/>
              </a:ext>
            </a:extLst>
          </p:cNvPr>
          <p:cNvSpPr txBox="1"/>
          <p:nvPr/>
        </p:nvSpPr>
        <p:spPr>
          <a:xfrm>
            <a:off x="305360" y="6444477"/>
            <a:ext cx="6920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/>
              <a:t>Source</a:t>
            </a:r>
            <a:r>
              <a:rPr lang="fr-FR" sz="1200" i="1" dirty="0"/>
              <a:t>: </a:t>
            </a:r>
            <a:r>
              <a:rPr lang="en-GB" sz="1200" i="1" dirty="0"/>
              <a:t>https://data.seattle.gov/dataset/2016-Building-Energy-Benchmarking/2bpz-gwpy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883622-03B5-666C-CDAA-B4E0D786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23" y="4399153"/>
            <a:ext cx="2563940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7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78329-E6AD-805E-CAA8-6A487E98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65C97-0E0E-02D6-B8B4-593865722C3B}"/>
              </a:ext>
            </a:extLst>
          </p:cNvPr>
          <p:cNvSpPr txBox="1"/>
          <p:nvPr/>
        </p:nvSpPr>
        <p:spPr>
          <a:xfrm>
            <a:off x="2065244" y="64804"/>
            <a:ext cx="56802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200" b="1" dirty="0">
                <a:solidFill>
                  <a:srgbClr val="002060"/>
                </a:solidFill>
              </a:rPr>
              <a:t>Analyse exploratoire des variables à prédire</a:t>
            </a:r>
            <a:endParaRPr lang="en-GB" sz="2200" b="1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EC2C3-BE26-99A8-CC07-AAE1901F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53" y="495691"/>
            <a:ext cx="4490793" cy="3073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1F52E1-64D3-1E2F-71C8-58257B7F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3" y="3720180"/>
            <a:ext cx="4469841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84E11-E526-4949-E999-2F551E85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C47D0-638E-86D9-67A1-770D94A9FCBE}"/>
              </a:ext>
            </a:extLst>
          </p:cNvPr>
          <p:cNvSpPr txBox="1"/>
          <p:nvPr/>
        </p:nvSpPr>
        <p:spPr>
          <a:xfrm>
            <a:off x="968191" y="118594"/>
            <a:ext cx="6965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2060"/>
                </a:solidFill>
              </a:rPr>
              <a:t>Algorithmes de prédiction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5D951-038B-9AF0-334A-CC02A5C11BFF}"/>
              </a:ext>
            </a:extLst>
          </p:cNvPr>
          <p:cNvSpPr txBox="1"/>
          <p:nvPr/>
        </p:nvSpPr>
        <p:spPr>
          <a:xfrm>
            <a:off x="161367" y="763942"/>
            <a:ext cx="8579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On a </a:t>
            </a:r>
            <a:r>
              <a:rPr lang="en-GB" sz="1600" i="1" dirty="0" err="1"/>
              <a:t>choisi</a:t>
            </a:r>
            <a:r>
              <a:rPr lang="en-GB" sz="1600" i="1" dirty="0"/>
              <a:t> </a:t>
            </a:r>
            <a:r>
              <a:rPr lang="en-GB" sz="1600" i="1" dirty="0" err="1"/>
              <a:t>plusieurs</a:t>
            </a:r>
            <a:r>
              <a:rPr lang="en-GB" sz="1600" i="1" dirty="0"/>
              <a:t> </a:t>
            </a:r>
            <a:r>
              <a:rPr lang="en-GB" sz="1600" i="1" dirty="0" err="1"/>
              <a:t>modèles</a:t>
            </a:r>
            <a:r>
              <a:rPr lang="en-GB" sz="1600" i="1" dirty="0"/>
              <a:t> à tester </a:t>
            </a:r>
            <a:r>
              <a:rPr lang="en-GB" sz="1600" i="1" dirty="0" err="1"/>
              <a:t>afin</a:t>
            </a:r>
            <a:r>
              <a:rPr lang="en-GB" sz="1600" i="1" dirty="0"/>
              <a:t> de </a:t>
            </a:r>
            <a:r>
              <a:rPr lang="en-GB" sz="1600" i="1" dirty="0" err="1"/>
              <a:t>prédire</a:t>
            </a:r>
            <a:r>
              <a:rPr lang="en-GB" sz="1600" i="1" dirty="0"/>
              <a:t> les variables </a:t>
            </a:r>
            <a:r>
              <a:rPr lang="en-GB" sz="1600" i="1" dirty="0" err="1"/>
              <a:t>discutées</a:t>
            </a:r>
            <a:r>
              <a:rPr lang="en-GB" sz="1600" i="1" dirty="0"/>
              <a:t> </a:t>
            </a:r>
            <a:r>
              <a:rPr lang="en-GB" sz="1600" i="1" dirty="0" err="1"/>
              <a:t>précédemment</a:t>
            </a:r>
            <a:endParaRPr lang="en-GB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5F2D-8D18-1FEF-1FEF-7631CF17A754}"/>
              </a:ext>
            </a:extLst>
          </p:cNvPr>
          <p:cNvSpPr txBox="1"/>
          <p:nvPr/>
        </p:nvSpPr>
        <p:spPr>
          <a:xfrm>
            <a:off x="412377" y="1364789"/>
            <a:ext cx="7906869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 err="1">
                <a:solidFill>
                  <a:srgbClr val="0070C0"/>
                </a:solidFill>
              </a:rPr>
              <a:t>Modèles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b="1" dirty="0" err="1">
                <a:solidFill>
                  <a:srgbClr val="0070C0"/>
                </a:solidFill>
              </a:rPr>
              <a:t>lineares</a:t>
            </a:r>
            <a:endParaRPr lang="en-GB" sz="2400" b="1" dirty="0">
              <a:solidFill>
                <a:srgbClr val="0070C0"/>
              </a:solidFill>
            </a:endParaRPr>
          </a:p>
          <a:p>
            <a:r>
              <a:rPr lang="en-US" u="sng" dirty="0"/>
              <a:t>Ridge regression</a:t>
            </a:r>
            <a:endParaRPr lang="en-GB" u="sng" dirty="0"/>
          </a:p>
          <a:p>
            <a:pPr marL="285750" indent="-285750">
              <a:buFontTx/>
              <a:buChar char="-"/>
            </a:pPr>
            <a:r>
              <a:rPr lang="fr-FR" dirty="0"/>
              <a:t>protège le modèle de </a:t>
            </a:r>
            <a:r>
              <a:rPr lang="fr-FR" dirty="0" err="1"/>
              <a:t>overfitting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 complexité du modèle est réduite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calculs</a:t>
            </a:r>
            <a:r>
              <a:rPr lang="en-US" dirty="0"/>
              <a:t> </a:t>
            </a:r>
            <a:r>
              <a:rPr lang="en-US" dirty="0" err="1"/>
              <a:t>rapides</a:t>
            </a:r>
            <a:endParaRPr lang="en-US" dirty="0"/>
          </a:p>
          <a:p>
            <a:r>
              <a:rPr lang="en-US" u="sng" dirty="0"/>
              <a:t>Lasso regression</a:t>
            </a:r>
            <a:endParaRPr lang="fr-FR" dirty="0"/>
          </a:p>
          <a:p>
            <a:r>
              <a:rPr lang="fr-FR" dirty="0"/>
              <a:t>+ efficace pour le cas avec un grand nombre de prédicteurs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ED885-CCD1-F908-8792-7559330613AA}"/>
              </a:ext>
            </a:extLst>
          </p:cNvPr>
          <p:cNvSpPr txBox="1"/>
          <p:nvPr/>
        </p:nvSpPr>
        <p:spPr>
          <a:xfrm>
            <a:off x="412378" y="3893456"/>
            <a:ext cx="7906869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 err="1">
                <a:solidFill>
                  <a:srgbClr val="0070C0"/>
                </a:solidFill>
              </a:rPr>
              <a:t>Méthodes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b="1" dirty="0" err="1">
                <a:solidFill>
                  <a:srgbClr val="0070C0"/>
                </a:solidFill>
              </a:rPr>
              <a:t>ensemblistes</a:t>
            </a:r>
            <a:endParaRPr lang="en-GB" sz="2400" b="1" dirty="0">
              <a:solidFill>
                <a:srgbClr val="0070C0"/>
              </a:solidFill>
            </a:endParaRPr>
          </a:p>
          <a:p>
            <a:r>
              <a:rPr lang="en-US" u="sng" dirty="0"/>
              <a:t>Random Forest</a:t>
            </a:r>
          </a:p>
          <a:p>
            <a:pPr marL="285750" indent="-285750">
              <a:buFontTx/>
              <a:buChar char="-"/>
            </a:pPr>
            <a:r>
              <a:rPr lang="fr-FR" dirty="0"/>
              <a:t>peut gérer efficacement de grands jeux de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considéré comme montrant une grande précision pour le grand nombre de cas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protège le modèle de </a:t>
            </a:r>
            <a:r>
              <a:rPr lang="fr-FR" dirty="0" err="1"/>
              <a:t>overfitting</a:t>
            </a:r>
            <a:endParaRPr lang="fr-FR" dirty="0"/>
          </a:p>
          <a:p>
            <a:r>
              <a:rPr lang="en-US" u="sng" dirty="0" err="1"/>
              <a:t>XGBoost</a:t>
            </a:r>
            <a:endParaRPr lang="fr-FR" dirty="0"/>
          </a:p>
          <a:p>
            <a:r>
              <a:rPr lang="en-US" dirty="0"/>
              <a:t>+ </a:t>
            </a:r>
            <a:r>
              <a:rPr lang="en-US" dirty="0" err="1"/>
              <a:t>calculs</a:t>
            </a:r>
            <a:r>
              <a:rPr lang="en-US" dirty="0"/>
              <a:t> </a:t>
            </a:r>
            <a:r>
              <a:rPr lang="en-US" dirty="0" err="1"/>
              <a:t>rapides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6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EA27-4FA0-9E15-B004-CC46AC37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B8626-2F62-3F15-145C-234CEB283493}"/>
              </a:ext>
            </a:extLst>
          </p:cNvPr>
          <p:cNvSpPr txBox="1"/>
          <p:nvPr/>
        </p:nvSpPr>
        <p:spPr>
          <a:xfrm>
            <a:off x="968191" y="118594"/>
            <a:ext cx="69655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200" b="1" dirty="0">
                <a:solidFill>
                  <a:srgbClr val="002060"/>
                </a:solidFill>
              </a:rPr>
              <a:t>Tests de différents algorithmes de prédiction</a:t>
            </a:r>
            <a:endParaRPr lang="en-GB" sz="2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E5945-16E8-501B-F949-C5414ECDB84A}"/>
              </a:ext>
            </a:extLst>
          </p:cNvPr>
          <p:cNvSpPr txBox="1"/>
          <p:nvPr/>
        </p:nvSpPr>
        <p:spPr>
          <a:xfrm>
            <a:off x="251011" y="641814"/>
            <a:ext cx="8264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Afin </a:t>
            </a:r>
            <a:r>
              <a:rPr lang="en-GB" sz="1600" i="1" dirty="0" err="1"/>
              <a:t>d'estimer</a:t>
            </a:r>
            <a:r>
              <a:rPr lang="en-GB" sz="1600" i="1" dirty="0"/>
              <a:t> les performances de 4 </a:t>
            </a:r>
            <a:r>
              <a:rPr lang="en-GB" sz="1600" i="1" dirty="0" err="1"/>
              <a:t>modèles</a:t>
            </a:r>
            <a:r>
              <a:rPr lang="en-GB" sz="1600" i="1" dirty="0"/>
              <a:t> nous </a:t>
            </a:r>
            <a:r>
              <a:rPr lang="en-GB" sz="1600" i="1" dirty="0" err="1"/>
              <a:t>allons</a:t>
            </a:r>
            <a:r>
              <a:rPr lang="en-GB" sz="1600" i="1" dirty="0"/>
              <a:t> </a:t>
            </a:r>
            <a:r>
              <a:rPr lang="en-GB" sz="1600" i="1" dirty="0" err="1"/>
              <a:t>partir</a:t>
            </a:r>
            <a:r>
              <a:rPr lang="en-GB" sz="1600" i="1" dirty="0"/>
              <a:t> des </a:t>
            </a:r>
            <a:r>
              <a:rPr lang="en-GB" sz="1600" i="1" dirty="0" err="1"/>
              <a:t>valeurs</a:t>
            </a:r>
            <a:r>
              <a:rPr lang="en-GB" sz="1600" i="1" dirty="0"/>
              <a:t> de </a:t>
            </a:r>
            <a:r>
              <a:rPr lang="en-GB" sz="1600" b="1" i="1" dirty="0"/>
              <a:t>R-</a:t>
            </a:r>
            <a:r>
              <a:rPr lang="en-GB" sz="1600" b="1" i="1" dirty="0" err="1"/>
              <a:t>carré</a:t>
            </a:r>
            <a:r>
              <a:rPr lang="en-GB" sz="1600" i="1" dirty="0"/>
              <a:t> </a:t>
            </a:r>
            <a:r>
              <a:rPr lang="en-GB" sz="1600" i="1" dirty="0" err="1"/>
              <a:t>obtenues</a:t>
            </a:r>
            <a:endParaRPr lang="en-GB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5A6E2-BFDF-AA3B-2003-504934BBA1BC}"/>
              </a:ext>
            </a:extLst>
          </p:cNvPr>
          <p:cNvSpPr txBox="1"/>
          <p:nvPr/>
        </p:nvSpPr>
        <p:spPr>
          <a:xfrm>
            <a:off x="251011" y="105745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 err="1">
                <a:solidFill>
                  <a:srgbClr val="000000"/>
                </a:solidFill>
                <a:effectLst/>
              </a:rPr>
              <a:t>SiteEnergyUseWN</a:t>
            </a:r>
            <a:r>
              <a:rPr lang="en-GB" sz="2000" b="1" i="0" dirty="0">
                <a:solidFill>
                  <a:srgbClr val="000000"/>
                </a:solidFill>
                <a:effectLst/>
              </a:rPr>
              <a:t>(</a:t>
            </a:r>
            <a:r>
              <a:rPr lang="en-GB" sz="2000" b="1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en-GB" sz="2000" b="1" i="0" dirty="0">
                <a:solidFill>
                  <a:srgbClr val="000000"/>
                </a:solidFill>
                <a:effectLst/>
              </a:rPr>
              <a:t>)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 </a:t>
            </a:r>
            <a:endParaRPr lang="en-GB" sz="20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F667563-0FFA-16C6-33FD-21FFCA09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3150"/>
              </p:ext>
            </p:extLst>
          </p:nvPr>
        </p:nvGraphicFramePr>
        <p:xfrm>
          <a:off x="251011" y="1534650"/>
          <a:ext cx="443753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383">
                  <a:extLst>
                    <a:ext uri="{9D8B030D-6E8A-4147-A177-3AD203B41FA5}">
                      <a16:colId xmlns:a16="http://schemas.microsoft.com/office/drawing/2014/main" val="2929156277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1942185631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3116863302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290907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Ridge regression</a:t>
                      </a:r>
                      <a:endParaRPr lang="en-GB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Lasso regression</a:t>
                      </a:r>
                      <a:endParaRPr lang="fr-FR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/>
                        <a:t>XGBoost</a:t>
                      </a:r>
                      <a:endParaRPr lang="fr-FR" sz="1400" u="none" dirty="0"/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9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0.3316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0.3316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0.3844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0.6689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6786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DDA9267-26A8-5564-C168-7F04C9C56C6C}"/>
              </a:ext>
            </a:extLst>
          </p:cNvPr>
          <p:cNvSpPr txBox="1"/>
          <p:nvPr/>
        </p:nvSpPr>
        <p:spPr>
          <a:xfrm>
            <a:off x="251010" y="2632711"/>
            <a:ext cx="3863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Après </a:t>
            </a:r>
            <a:r>
              <a:rPr lang="en-GB" sz="1600" i="1" dirty="0" err="1"/>
              <a:t>l'optimisation</a:t>
            </a:r>
            <a:r>
              <a:rPr lang="en-GB" sz="1600" i="1" dirty="0"/>
              <a:t> (</a:t>
            </a:r>
            <a:r>
              <a:rPr lang="en-GB" sz="1600" i="1" dirty="0" err="1"/>
              <a:t>GridSearchCV</a:t>
            </a:r>
            <a:r>
              <a:rPr lang="en-GB" sz="1600" i="1" dirty="0"/>
              <a:t>) des </a:t>
            </a:r>
            <a:r>
              <a:rPr lang="en-GB" sz="1600" i="1" dirty="0" err="1"/>
              <a:t>hyperparamètres</a:t>
            </a:r>
            <a:endParaRPr lang="en-GB" sz="1600" i="1" dirty="0"/>
          </a:p>
        </p:txBody>
      </p:sp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4D72091E-BD1C-D903-7354-510E6005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4333"/>
              </p:ext>
            </p:extLst>
          </p:nvPr>
        </p:nvGraphicFramePr>
        <p:xfrm>
          <a:off x="251010" y="3574877"/>
          <a:ext cx="443753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383">
                  <a:extLst>
                    <a:ext uri="{9D8B030D-6E8A-4147-A177-3AD203B41FA5}">
                      <a16:colId xmlns:a16="http://schemas.microsoft.com/office/drawing/2014/main" val="2929156277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1942185631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3116863302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290907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Ridge regression</a:t>
                      </a:r>
                      <a:endParaRPr lang="en-GB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Lasso regression</a:t>
                      </a:r>
                      <a:endParaRPr lang="fr-FR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/>
                        <a:t>XGBoost</a:t>
                      </a:r>
                      <a:endParaRPr lang="fr-FR" sz="1400" u="none" dirty="0"/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9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0.3407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0.3316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0.4686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678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2A7043D-C555-D352-A097-46400AD2DFF6}"/>
              </a:ext>
            </a:extLst>
          </p:cNvPr>
          <p:cNvSpPr txBox="1"/>
          <p:nvPr/>
        </p:nvSpPr>
        <p:spPr>
          <a:xfrm>
            <a:off x="4831975" y="1349984"/>
            <a:ext cx="395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Features importance (</a:t>
            </a:r>
            <a:r>
              <a:rPr lang="en-GB" sz="1600" b="1" dirty="0" err="1"/>
              <a:t>XGBoost</a:t>
            </a:r>
            <a:r>
              <a:rPr lang="en-GB" sz="1600" b="1" dirty="0"/>
              <a:t>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06DC1F8-A947-66E7-9B8B-8C569F8638EB}"/>
              </a:ext>
            </a:extLst>
          </p:cNvPr>
          <p:cNvSpPr/>
          <p:nvPr/>
        </p:nvSpPr>
        <p:spPr>
          <a:xfrm>
            <a:off x="2070847" y="3081351"/>
            <a:ext cx="403412" cy="381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52092-AA0B-E175-567A-54C7BBF6E9E9}"/>
              </a:ext>
            </a:extLst>
          </p:cNvPr>
          <p:cNvSpPr txBox="1"/>
          <p:nvPr/>
        </p:nvSpPr>
        <p:spPr>
          <a:xfrm>
            <a:off x="251010" y="4914912"/>
            <a:ext cx="4823014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- </a:t>
            </a:r>
            <a:r>
              <a:rPr lang="en-GB" sz="1600" dirty="0" err="1"/>
              <a:t>XGBoost</a:t>
            </a:r>
            <a:r>
              <a:rPr lang="en-GB" sz="1600" dirty="0"/>
              <a:t> </a:t>
            </a:r>
            <a:r>
              <a:rPr lang="fr-FR" sz="1600" dirty="0"/>
              <a:t>est le modèle le plus précis</a:t>
            </a: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dirty="0"/>
              <a:t>- </a:t>
            </a:r>
            <a:r>
              <a:rPr lang="en-GB" sz="1600" dirty="0" err="1"/>
              <a:t>l'optimisation</a:t>
            </a:r>
            <a:r>
              <a:rPr lang="en-GB" sz="1600" dirty="0"/>
              <a:t> des </a:t>
            </a:r>
            <a:r>
              <a:rPr lang="en-GB" sz="1600" dirty="0" err="1"/>
              <a:t>hyperparamètres</a:t>
            </a:r>
            <a:r>
              <a:rPr lang="en-GB" sz="1600" dirty="0"/>
              <a:t> a </a:t>
            </a:r>
            <a:r>
              <a:rPr lang="en-GB" sz="1600" dirty="0" err="1"/>
              <a:t>amélioré</a:t>
            </a:r>
            <a:r>
              <a:rPr lang="en-GB" sz="1600" dirty="0"/>
              <a:t> les performances des </a:t>
            </a:r>
            <a:r>
              <a:rPr lang="en-GB" sz="1600" dirty="0" err="1"/>
              <a:t>modèles</a:t>
            </a:r>
            <a:r>
              <a:rPr lang="en-GB" sz="1600" dirty="0"/>
              <a:t> </a:t>
            </a:r>
            <a:r>
              <a:rPr lang="en-GB" sz="1600" dirty="0" err="1"/>
              <a:t>XGBoost</a:t>
            </a:r>
            <a:r>
              <a:rPr lang="en-GB" sz="1600" dirty="0"/>
              <a:t>, Random Forest, Ridge regression, </a:t>
            </a:r>
            <a:r>
              <a:rPr lang="fr-FR" sz="1600" dirty="0"/>
              <a:t>dans le cas d’</a:t>
            </a:r>
            <a:r>
              <a:rPr lang="fr-FR" sz="1600" dirty="0" err="1"/>
              <a:t>algorithm</a:t>
            </a:r>
            <a:r>
              <a:rPr lang="fr-FR" sz="1600" dirty="0"/>
              <a:t> Lasso régression, le changement de performance n'est pas significatif</a:t>
            </a:r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097DE-747D-F5A1-2D98-CB806E1D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2" y="1586492"/>
            <a:ext cx="4417524" cy="44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9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B9372-C1FF-1C6C-34C8-2028B974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B8D3B-63F1-D587-AB66-DF68F4D5B25C}"/>
              </a:ext>
            </a:extLst>
          </p:cNvPr>
          <p:cNvSpPr txBox="1"/>
          <p:nvPr/>
        </p:nvSpPr>
        <p:spPr>
          <a:xfrm>
            <a:off x="968191" y="118594"/>
            <a:ext cx="69655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200" b="1" dirty="0">
                <a:solidFill>
                  <a:srgbClr val="002060"/>
                </a:solidFill>
              </a:rPr>
              <a:t>Tests de différents algorithmes de prédiction</a:t>
            </a:r>
            <a:endParaRPr lang="en-GB" sz="22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528AA-F5F6-2969-8025-88C94F37F449}"/>
              </a:ext>
            </a:extLst>
          </p:cNvPr>
          <p:cNvSpPr txBox="1"/>
          <p:nvPr/>
        </p:nvSpPr>
        <p:spPr>
          <a:xfrm>
            <a:off x="251011" y="77954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 err="1">
                <a:solidFill>
                  <a:srgbClr val="000000"/>
                </a:solidFill>
                <a:effectLst/>
              </a:rPr>
              <a:t>TotalGHGEmissions</a:t>
            </a:r>
            <a:r>
              <a:rPr lang="en-GB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  </a:t>
            </a:r>
            <a:endParaRPr lang="en-GB" sz="2000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5B82B99E-2724-FC7C-6DDD-60395C5C8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05268"/>
              </p:ext>
            </p:extLst>
          </p:nvPr>
        </p:nvGraphicFramePr>
        <p:xfrm>
          <a:off x="251011" y="1256736"/>
          <a:ext cx="443753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383">
                  <a:extLst>
                    <a:ext uri="{9D8B030D-6E8A-4147-A177-3AD203B41FA5}">
                      <a16:colId xmlns:a16="http://schemas.microsoft.com/office/drawing/2014/main" val="2929156277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1942185631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3116863302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290907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Ridge regression</a:t>
                      </a:r>
                      <a:endParaRPr lang="en-GB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Lasso regression</a:t>
                      </a:r>
                      <a:endParaRPr lang="fr-FR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/>
                        <a:t>XGBoost</a:t>
                      </a:r>
                      <a:endParaRPr lang="fr-FR" sz="1400" u="none" dirty="0"/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9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0.1688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0.3184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0.6446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678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DE86FF-4B5D-DAFE-B933-C3FFEFEC64D1}"/>
              </a:ext>
            </a:extLst>
          </p:cNvPr>
          <p:cNvSpPr txBox="1"/>
          <p:nvPr/>
        </p:nvSpPr>
        <p:spPr>
          <a:xfrm>
            <a:off x="251010" y="2354797"/>
            <a:ext cx="3863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Après </a:t>
            </a:r>
            <a:r>
              <a:rPr lang="en-GB" sz="1600" i="1" dirty="0" err="1"/>
              <a:t>l'optimisation</a:t>
            </a:r>
            <a:r>
              <a:rPr lang="en-GB" sz="1600" i="1" dirty="0"/>
              <a:t> (</a:t>
            </a:r>
            <a:r>
              <a:rPr lang="en-GB" sz="1600" i="1" dirty="0" err="1"/>
              <a:t>GridSearchCV</a:t>
            </a:r>
            <a:r>
              <a:rPr lang="en-GB" sz="1600" i="1" dirty="0"/>
              <a:t>) des </a:t>
            </a:r>
            <a:r>
              <a:rPr lang="en-GB" sz="1600" i="1" dirty="0" err="1"/>
              <a:t>hyperparamètres</a:t>
            </a:r>
            <a:endParaRPr lang="en-GB" sz="1600" i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EC6E37-7044-6A22-5223-866D747E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40564"/>
              </p:ext>
            </p:extLst>
          </p:nvPr>
        </p:nvGraphicFramePr>
        <p:xfrm>
          <a:off x="251010" y="3296963"/>
          <a:ext cx="443753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383">
                  <a:extLst>
                    <a:ext uri="{9D8B030D-6E8A-4147-A177-3AD203B41FA5}">
                      <a16:colId xmlns:a16="http://schemas.microsoft.com/office/drawing/2014/main" val="2929156277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1942185631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3116863302"/>
                    </a:ext>
                  </a:extLst>
                </a:gridCol>
                <a:gridCol w="1109383">
                  <a:extLst>
                    <a:ext uri="{9D8B030D-6E8A-4147-A177-3AD203B41FA5}">
                      <a16:colId xmlns:a16="http://schemas.microsoft.com/office/drawing/2014/main" val="290907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Ridge regression</a:t>
                      </a:r>
                      <a:endParaRPr lang="en-GB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Lasso regression</a:t>
                      </a:r>
                      <a:endParaRPr lang="fr-FR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/>
                        <a:t>XGBoost</a:t>
                      </a:r>
                      <a:endParaRPr lang="fr-FR" sz="1400" u="none" dirty="0"/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9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0.2091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0.2529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0.5957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0.6367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6786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D46C808B-5250-5979-701A-3DA93CDF41C0}"/>
              </a:ext>
            </a:extLst>
          </p:cNvPr>
          <p:cNvSpPr/>
          <p:nvPr/>
        </p:nvSpPr>
        <p:spPr>
          <a:xfrm>
            <a:off x="2070847" y="2803437"/>
            <a:ext cx="403412" cy="381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3B418-EF4B-F368-208B-904DA5FD94F1}"/>
              </a:ext>
            </a:extLst>
          </p:cNvPr>
          <p:cNvSpPr txBox="1"/>
          <p:nvPr/>
        </p:nvSpPr>
        <p:spPr>
          <a:xfrm>
            <a:off x="251010" y="4636998"/>
            <a:ext cx="457200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- </a:t>
            </a:r>
            <a:r>
              <a:rPr lang="en-GB" sz="1600" dirty="0" err="1"/>
              <a:t>XGBoost</a:t>
            </a:r>
            <a:r>
              <a:rPr lang="en-GB" sz="1600" dirty="0"/>
              <a:t> </a:t>
            </a:r>
            <a:r>
              <a:rPr lang="fr-FR" sz="1600" dirty="0"/>
              <a:t>est le modèle le plus précis</a:t>
            </a: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dirty="0"/>
              <a:t>- </a:t>
            </a:r>
            <a:r>
              <a:rPr lang="en-GB" sz="1600" dirty="0" err="1"/>
              <a:t>l'optimisation</a:t>
            </a:r>
            <a:r>
              <a:rPr lang="en-GB" sz="1600" dirty="0"/>
              <a:t> des </a:t>
            </a:r>
            <a:r>
              <a:rPr lang="en-GB" sz="1600" dirty="0" err="1"/>
              <a:t>hyperparamètres</a:t>
            </a:r>
            <a:r>
              <a:rPr lang="en-GB" sz="1600" dirty="0"/>
              <a:t> a </a:t>
            </a:r>
            <a:r>
              <a:rPr lang="en-GB" sz="1600" dirty="0" err="1"/>
              <a:t>amélioré</a:t>
            </a:r>
            <a:r>
              <a:rPr lang="en-GB" sz="1600" dirty="0"/>
              <a:t> les performances des </a:t>
            </a:r>
            <a:r>
              <a:rPr lang="en-GB" sz="1600" dirty="0" err="1"/>
              <a:t>modèles</a:t>
            </a:r>
            <a:r>
              <a:rPr lang="en-GB" sz="1600" dirty="0"/>
              <a:t> Ridge, Lasso et Random Forest, </a:t>
            </a:r>
            <a:r>
              <a:rPr lang="fr-FR" sz="1600" dirty="0"/>
              <a:t>dans le cas d'algorithme </a:t>
            </a:r>
            <a:r>
              <a:rPr lang="fr-FR" sz="1600" dirty="0" err="1"/>
              <a:t>XGBoost</a:t>
            </a:r>
            <a:r>
              <a:rPr lang="fr-FR" sz="1600" dirty="0"/>
              <a:t>, le changement de performance n'est pas significatif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94974-F606-1FB5-03AC-6E41F3BED848}"/>
              </a:ext>
            </a:extLst>
          </p:cNvPr>
          <p:cNvSpPr txBox="1"/>
          <p:nvPr/>
        </p:nvSpPr>
        <p:spPr>
          <a:xfrm>
            <a:off x="4823010" y="873912"/>
            <a:ext cx="395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Features importance (</a:t>
            </a:r>
            <a:r>
              <a:rPr lang="en-GB" sz="1600" b="1" dirty="0" err="1"/>
              <a:t>XGBoost</a:t>
            </a:r>
            <a:r>
              <a:rPr lang="en-GB" sz="1600" b="1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EF2C3-65BB-A904-FE4B-F9E2A6B5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6736"/>
            <a:ext cx="4465778" cy="48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1372-17F5-A487-3F1A-BA176D99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15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C3238-B889-6A7A-A65A-083A56F5D10F}"/>
              </a:ext>
            </a:extLst>
          </p:cNvPr>
          <p:cNvSpPr txBox="1"/>
          <p:nvPr/>
        </p:nvSpPr>
        <p:spPr>
          <a:xfrm>
            <a:off x="71718" y="226171"/>
            <a:ext cx="88123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2060"/>
                </a:solidFill>
              </a:rPr>
              <a:t>Test de </a:t>
            </a:r>
            <a:r>
              <a:rPr lang="en-GB" sz="2800" b="1" dirty="0" err="1">
                <a:solidFill>
                  <a:srgbClr val="002060"/>
                </a:solidFill>
              </a:rPr>
              <a:t>l'intérêt</a:t>
            </a:r>
            <a:r>
              <a:rPr lang="en-GB" sz="2800" b="1" dirty="0">
                <a:solidFill>
                  <a:srgbClr val="002060"/>
                </a:solidFill>
              </a:rPr>
              <a:t> de la variable </a:t>
            </a:r>
            <a:r>
              <a:rPr lang="en-GB" sz="2800" b="1" dirty="0" err="1">
                <a:solidFill>
                  <a:srgbClr val="002060"/>
                </a:solidFill>
              </a:rPr>
              <a:t>ENERGYSTARScore</a:t>
            </a:r>
            <a:r>
              <a:rPr lang="en-GB" sz="2800" b="1" dirty="0">
                <a:solidFill>
                  <a:srgbClr val="002060"/>
                </a:solidFill>
              </a:rPr>
              <a:t> pour la </a:t>
            </a:r>
            <a:r>
              <a:rPr lang="en-GB" sz="2800" b="1" dirty="0" err="1">
                <a:solidFill>
                  <a:srgbClr val="002060"/>
                </a:solidFill>
              </a:rPr>
              <a:t>prédiction</a:t>
            </a:r>
            <a:r>
              <a:rPr lang="en-GB" sz="2800" b="1" dirty="0">
                <a:solidFill>
                  <a:srgbClr val="002060"/>
                </a:solidFill>
              </a:rPr>
              <a:t> </a:t>
            </a:r>
            <a:r>
              <a:rPr lang="en-GB" sz="2800" b="1" dirty="0" err="1">
                <a:solidFill>
                  <a:srgbClr val="002060"/>
                </a:solidFill>
              </a:rPr>
              <a:t>d’émissions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6A9CC-EC18-F9D7-0AB2-E3CB9983C03E}"/>
              </a:ext>
            </a:extLst>
          </p:cNvPr>
          <p:cNvSpPr txBox="1"/>
          <p:nvPr/>
        </p:nvSpPr>
        <p:spPr>
          <a:xfrm>
            <a:off x="242046" y="1264041"/>
            <a:ext cx="86419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On a </a:t>
            </a:r>
            <a:r>
              <a:rPr lang="en-GB" sz="1600" i="1" dirty="0" err="1"/>
              <a:t>vérifié</a:t>
            </a:r>
            <a:r>
              <a:rPr lang="en-GB" sz="1600" i="1" dirty="0"/>
              <a:t> </a:t>
            </a:r>
            <a:r>
              <a:rPr lang="en-GB" sz="1600" i="1" dirty="0" err="1"/>
              <a:t>si</a:t>
            </a:r>
            <a:r>
              <a:rPr lang="en-GB" sz="1600" i="1" dirty="0"/>
              <a:t> la suppression de la variable </a:t>
            </a:r>
            <a:r>
              <a:rPr lang="en-GB" sz="1600" i="1" dirty="0" err="1"/>
              <a:t>ENERGYSTARScore</a:t>
            </a:r>
            <a:r>
              <a:rPr lang="en-GB" sz="1600" i="1" dirty="0"/>
              <a:t> de la </a:t>
            </a:r>
            <a:r>
              <a:rPr lang="en-GB" sz="1600" i="1" dirty="0" err="1"/>
              <a:t>liste</a:t>
            </a:r>
            <a:r>
              <a:rPr lang="en-GB" sz="1600" i="1" dirty="0"/>
              <a:t> des </a:t>
            </a:r>
            <a:r>
              <a:rPr lang="en-GB" sz="1600" i="1" dirty="0" err="1"/>
              <a:t>prédicteurs</a:t>
            </a:r>
            <a:r>
              <a:rPr lang="en-GB" sz="1600" i="1" dirty="0"/>
              <a:t> </a:t>
            </a:r>
            <a:r>
              <a:rPr lang="en-GB" sz="1600" i="1" dirty="0" err="1"/>
              <a:t>affecte</a:t>
            </a:r>
            <a:r>
              <a:rPr lang="en-GB" sz="1600" i="1" dirty="0"/>
              <a:t> les performances du </a:t>
            </a:r>
            <a:r>
              <a:rPr lang="en-GB" sz="1600" i="1" dirty="0" err="1"/>
              <a:t>modèle</a:t>
            </a:r>
            <a:r>
              <a:rPr lang="en-GB" sz="1600" i="1" dirty="0"/>
              <a:t> </a:t>
            </a:r>
            <a:r>
              <a:rPr lang="en-GB" sz="1600" i="1" dirty="0" err="1"/>
              <a:t>XGBoost</a:t>
            </a:r>
            <a:r>
              <a:rPr lang="en-GB" sz="1600" i="1" dirty="0"/>
              <a:t> pour la </a:t>
            </a:r>
            <a:r>
              <a:rPr lang="fr-FR" sz="1600" i="1" dirty="0"/>
              <a:t>prédiction de la variable dépendante </a:t>
            </a:r>
            <a:r>
              <a:rPr lang="en-GB" sz="1600" b="1" i="0" dirty="0" err="1">
                <a:solidFill>
                  <a:srgbClr val="000000"/>
                </a:solidFill>
                <a:effectLst/>
              </a:rPr>
              <a:t>TotalGHGEmissions</a:t>
            </a:r>
            <a:r>
              <a:rPr lang="en-GB" sz="1600" b="1" i="0" dirty="0">
                <a:solidFill>
                  <a:srgbClr val="000000"/>
                </a:solidFill>
                <a:effectLst/>
              </a:rPr>
              <a:t> </a:t>
            </a:r>
            <a:endParaRPr lang="en-GB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BBCB6-1011-E79A-BE85-B29B5D707B10}"/>
              </a:ext>
            </a:extLst>
          </p:cNvPr>
          <p:cNvSpPr txBox="1"/>
          <p:nvPr/>
        </p:nvSpPr>
        <p:spPr>
          <a:xfrm>
            <a:off x="242045" y="1996026"/>
            <a:ext cx="8641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ENERGYSTARScore</a:t>
            </a:r>
            <a:r>
              <a:rPr lang="en-GB" dirty="0"/>
              <a:t>  </a:t>
            </a:r>
            <a:r>
              <a:rPr lang="en-GB" dirty="0" err="1"/>
              <a:t>est</a:t>
            </a:r>
            <a:r>
              <a:rPr lang="en-GB" dirty="0"/>
              <a:t> la note 1-100 qui </a:t>
            </a:r>
            <a:r>
              <a:rPr lang="en-GB" dirty="0" err="1"/>
              <a:t>évalue</a:t>
            </a:r>
            <a:r>
              <a:rPr lang="en-GB" dirty="0"/>
              <a:t> la performance </a:t>
            </a:r>
            <a:r>
              <a:rPr lang="en-GB" dirty="0" err="1"/>
              <a:t>énergétique</a:t>
            </a:r>
            <a:r>
              <a:rPr lang="en-GB" dirty="0"/>
              <a:t> </a:t>
            </a:r>
            <a:r>
              <a:rPr lang="en-GB" dirty="0" err="1"/>
              <a:t>globale</a:t>
            </a:r>
            <a:r>
              <a:rPr lang="en-GB" dirty="0"/>
              <a:t> </a:t>
            </a:r>
            <a:r>
              <a:rPr lang="en-GB" dirty="0" err="1"/>
              <a:t>d'une</a:t>
            </a:r>
            <a:r>
              <a:rPr lang="en-GB" dirty="0"/>
              <a:t> </a:t>
            </a:r>
            <a:r>
              <a:rPr lang="en-GB" dirty="0" err="1"/>
              <a:t>propriété</a:t>
            </a:r>
            <a:r>
              <a:rPr lang="en-GB" dirty="0"/>
              <a:t>, </a:t>
            </a:r>
            <a:r>
              <a:rPr lang="en-GB" dirty="0" err="1"/>
              <a:t>basée</a:t>
            </a:r>
            <a:r>
              <a:rPr lang="en-GB" dirty="0"/>
              <a:t> sur des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nationales</a:t>
            </a:r>
            <a:r>
              <a:rPr lang="en-GB" dirty="0"/>
              <a:t> pour </a:t>
            </a:r>
            <a:r>
              <a:rPr lang="en-GB" dirty="0" err="1"/>
              <a:t>contrôler</a:t>
            </a:r>
            <a:r>
              <a:rPr lang="en-GB" dirty="0"/>
              <a:t> les </a:t>
            </a:r>
            <a:r>
              <a:rPr lang="en-GB" dirty="0" err="1"/>
              <a:t>différences</a:t>
            </a:r>
            <a:r>
              <a:rPr lang="en-GB" dirty="0"/>
              <a:t> entre le </a:t>
            </a:r>
            <a:r>
              <a:rPr lang="en-GB" dirty="0" err="1"/>
              <a:t>climat</a:t>
            </a:r>
            <a:r>
              <a:rPr lang="en-GB" dirty="0"/>
              <a:t>, les utilisations des </a:t>
            </a:r>
            <a:r>
              <a:rPr lang="en-GB" dirty="0" err="1"/>
              <a:t>bâtiments</a:t>
            </a:r>
            <a:r>
              <a:rPr lang="en-GB" dirty="0"/>
              <a:t> et les </a:t>
            </a:r>
            <a:r>
              <a:rPr lang="en-GB" dirty="0" err="1"/>
              <a:t>opérations</a:t>
            </a:r>
            <a:r>
              <a:rPr lang="en-GB" dirty="0"/>
              <a:t>. Un score de 50 </a:t>
            </a:r>
            <a:r>
              <a:rPr lang="en-GB" dirty="0" err="1"/>
              <a:t>représente</a:t>
            </a:r>
            <a:r>
              <a:rPr lang="en-GB" dirty="0"/>
              <a:t> la </a:t>
            </a:r>
            <a:r>
              <a:rPr lang="en-GB" dirty="0" err="1"/>
              <a:t>médiane</a:t>
            </a:r>
            <a:r>
              <a:rPr lang="en-GB" dirty="0"/>
              <a:t> </a:t>
            </a:r>
            <a:r>
              <a:rPr lang="en-GB" dirty="0" err="1"/>
              <a:t>nationale</a:t>
            </a:r>
            <a:r>
              <a:rPr lang="en-GB" dirty="0"/>
              <a:t>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E315CDD-A984-E5CC-FDED-880BE0FBE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43690"/>
              </p:ext>
            </p:extLst>
          </p:nvPr>
        </p:nvGraphicFramePr>
        <p:xfrm>
          <a:off x="2070848" y="3272136"/>
          <a:ext cx="4052047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735">
                  <a:extLst>
                    <a:ext uri="{9D8B030D-6E8A-4147-A177-3AD203B41FA5}">
                      <a16:colId xmlns:a16="http://schemas.microsoft.com/office/drawing/2014/main" val="2562685262"/>
                    </a:ext>
                  </a:extLst>
                </a:gridCol>
                <a:gridCol w="2075312">
                  <a:extLst>
                    <a:ext uri="{9D8B030D-6E8A-4147-A177-3AD203B41FA5}">
                      <a16:colId xmlns:a16="http://schemas.microsoft.com/office/drawing/2014/main" val="2832977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6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1" dirty="0" err="1"/>
                        <a:t>ENERGYSTARScore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est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incluse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6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1" dirty="0" err="1"/>
                        <a:t>ENERGYSTARScore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est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exclue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7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0.6446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0.6406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935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2AA398-7996-565F-337E-1DB8EA517CD2}"/>
              </a:ext>
            </a:extLst>
          </p:cNvPr>
          <p:cNvSpPr txBox="1"/>
          <p:nvPr/>
        </p:nvSpPr>
        <p:spPr>
          <a:xfrm>
            <a:off x="349623" y="5132294"/>
            <a:ext cx="7709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Il </a:t>
            </a:r>
            <a:r>
              <a:rPr lang="en-GB" dirty="0" err="1"/>
              <a:t>n'a</a:t>
            </a:r>
            <a:r>
              <a:rPr lang="en-GB" dirty="0"/>
              <a:t> pas </a:t>
            </a:r>
            <a:r>
              <a:rPr lang="en-GB" dirty="0" err="1"/>
              <a:t>été</a:t>
            </a:r>
            <a:r>
              <a:rPr lang="en-GB" dirty="0"/>
              <a:t> </a:t>
            </a:r>
            <a:r>
              <a:rPr lang="en-GB" dirty="0" err="1"/>
              <a:t>observé</a:t>
            </a:r>
            <a:r>
              <a:rPr lang="en-GB" dirty="0"/>
              <a:t> de </a:t>
            </a:r>
            <a:r>
              <a:rPr lang="en-GB" dirty="0" err="1"/>
              <a:t>changement</a:t>
            </a:r>
            <a:r>
              <a:rPr lang="en-GB" dirty="0"/>
              <a:t> </a:t>
            </a:r>
            <a:r>
              <a:rPr lang="en-GB" dirty="0" err="1"/>
              <a:t>significatif</a:t>
            </a:r>
            <a:r>
              <a:rPr lang="en-GB" dirty="0"/>
              <a:t> des performances du </a:t>
            </a:r>
            <a:r>
              <a:rPr lang="en-GB" dirty="0" err="1"/>
              <a:t>modèle</a:t>
            </a:r>
            <a:r>
              <a:rPr lang="en-GB" dirty="0"/>
              <a:t> </a:t>
            </a:r>
            <a:r>
              <a:rPr lang="en-GB" sz="1800" dirty="0" err="1"/>
              <a:t>XGBoost</a:t>
            </a:r>
            <a:r>
              <a:rPr lang="en-GB" sz="1800" dirty="0"/>
              <a:t> pour la </a:t>
            </a:r>
            <a:r>
              <a:rPr lang="fr-FR" sz="1800" dirty="0"/>
              <a:t>prédiction de la variable dépendante </a:t>
            </a:r>
            <a:r>
              <a:rPr lang="en-GB" sz="1800" b="1" dirty="0" err="1">
                <a:solidFill>
                  <a:srgbClr val="000000"/>
                </a:solidFill>
                <a:effectLst/>
              </a:rPr>
              <a:t>TotalGHGEmissions</a:t>
            </a:r>
            <a:r>
              <a:rPr lang="en-GB" sz="1800" b="1" dirty="0">
                <a:solidFill>
                  <a:srgbClr val="000000"/>
                </a:solidFill>
                <a:effectLst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</a:rPr>
              <a:t>en</a:t>
            </a:r>
            <a:r>
              <a:rPr lang="en-GB" sz="1800" dirty="0">
                <a:solidFill>
                  <a:srgbClr val="000000"/>
                </a:solidFill>
                <a:effectLst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</a:rPr>
              <a:t>excluant</a:t>
            </a:r>
            <a:r>
              <a:rPr lang="en-GB" sz="1800" dirty="0">
                <a:solidFill>
                  <a:srgbClr val="000000"/>
                </a:solidFill>
                <a:effectLst/>
              </a:rPr>
              <a:t> la variable</a:t>
            </a:r>
            <a:r>
              <a:rPr lang="en-GB" sz="1800" b="1" dirty="0">
                <a:solidFill>
                  <a:srgbClr val="000000"/>
                </a:solidFill>
                <a:effectLst/>
              </a:rPr>
              <a:t> </a:t>
            </a:r>
            <a:r>
              <a:rPr lang="en-GB" sz="1800" b="1" dirty="0" err="1"/>
              <a:t>ENERGYSTARScore</a:t>
            </a:r>
            <a:r>
              <a:rPr lang="en-GB" sz="1800" dirty="0"/>
              <a:t> de la </a:t>
            </a:r>
            <a:r>
              <a:rPr lang="en-GB" sz="1800" dirty="0" err="1"/>
              <a:t>liste</a:t>
            </a:r>
            <a:r>
              <a:rPr lang="en-GB" sz="1800" dirty="0"/>
              <a:t> des </a:t>
            </a:r>
            <a:r>
              <a:rPr lang="en-GB" sz="1800" dirty="0" err="1"/>
              <a:t>prédicteurs</a:t>
            </a:r>
            <a:r>
              <a:rPr lang="en-GB" sz="18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11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48A3-0620-1960-834F-42A1145D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03420-9349-8F62-F492-DBACF02AC3D2}"/>
              </a:ext>
            </a:extLst>
          </p:cNvPr>
          <p:cNvSpPr txBox="1"/>
          <p:nvPr/>
        </p:nvSpPr>
        <p:spPr>
          <a:xfrm>
            <a:off x="2034988" y="25012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rgbClr val="002060"/>
                </a:solidFill>
              </a:rPr>
              <a:t>Conclusions: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3278D-FE18-4106-C23E-3A219458750B}"/>
              </a:ext>
            </a:extLst>
          </p:cNvPr>
          <p:cNvSpPr txBox="1"/>
          <p:nvPr/>
        </p:nvSpPr>
        <p:spPr>
          <a:xfrm>
            <a:off x="215153" y="1194967"/>
            <a:ext cx="87136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• On a </a:t>
            </a:r>
            <a:r>
              <a:rPr lang="en-GB" sz="2400" dirty="0" err="1">
                <a:solidFill>
                  <a:srgbClr val="0070C0"/>
                </a:solidFill>
              </a:rPr>
              <a:t>effectué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fr-FR" sz="2400" dirty="0">
                <a:solidFill>
                  <a:srgbClr val="0070C0"/>
                </a:solidFill>
              </a:rPr>
              <a:t>le nettoyage du jeu de données et calcul</a:t>
            </a:r>
            <a:r>
              <a:rPr lang="en-GB" sz="2400" dirty="0">
                <a:solidFill>
                  <a:srgbClr val="0070C0"/>
                </a:solidFill>
              </a:rPr>
              <a:t>é</a:t>
            </a:r>
            <a:r>
              <a:rPr lang="fr-FR" sz="2400" dirty="0">
                <a:solidFill>
                  <a:srgbClr val="0070C0"/>
                </a:solidFill>
              </a:rPr>
              <a:t> les nouvelles variables utiles pour les prédictions</a:t>
            </a:r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• </a:t>
            </a:r>
            <a:r>
              <a:rPr lang="fr-FR" sz="2400" dirty="0">
                <a:solidFill>
                  <a:srgbClr val="0070C0"/>
                </a:solidFill>
              </a:rPr>
              <a:t>On a fait une courte analyse exploratoire afin de définir les variables prédictives les plus pratiques pour la modélisation</a:t>
            </a:r>
            <a:endParaRPr lang="fr-FR" sz="2400" b="0" i="0" dirty="0">
              <a:effectLst/>
            </a:endParaRPr>
          </a:p>
          <a:p>
            <a:endParaRPr lang="fr-FR" sz="2400" dirty="0"/>
          </a:p>
          <a:p>
            <a:r>
              <a:rPr lang="en-GB" sz="2400" dirty="0">
                <a:solidFill>
                  <a:srgbClr val="0070C0"/>
                </a:solidFill>
              </a:rPr>
              <a:t>• </a:t>
            </a:r>
            <a:r>
              <a:rPr lang="fr-FR" sz="2400" dirty="0">
                <a:solidFill>
                  <a:srgbClr val="0070C0"/>
                </a:solidFill>
              </a:rPr>
              <a:t>On a test</a:t>
            </a:r>
            <a:r>
              <a:rPr lang="en-GB" sz="2400" dirty="0">
                <a:solidFill>
                  <a:srgbClr val="0070C0"/>
                </a:solidFill>
              </a:rPr>
              <a:t>é </a:t>
            </a:r>
            <a:r>
              <a:rPr lang="fr-FR" sz="2400" dirty="0">
                <a:solidFill>
                  <a:srgbClr val="0070C0"/>
                </a:solidFill>
              </a:rPr>
              <a:t> de différents algorithmes de prédiction. </a:t>
            </a:r>
            <a:r>
              <a:rPr lang="en-GB" sz="2400" dirty="0" err="1">
                <a:solidFill>
                  <a:srgbClr val="0070C0"/>
                </a:solidFill>
              </a:rPr>
              <a:t>XGBoost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fr-FR" sz="2400" dirty="0">
                <a:solidFill>
                  <a:srgbClr val="0070C0"/>
                </a:solidFill>
              </a:rPr>
              <a:t>est le modèle le plus précis pour les </a:t>
            </a:r>
            <a:r>
              <a:rPr lang="fr-FR" sz="2400" dirty="0" err="1">
                <a:solidFill>
                  <a:srgbClr val="0070C0"/>
                </a:solidFill>
              </a:rPr>
              <a:t>prediction</a:t>
            </a:r>
            <a:r>
              <a:rPr lang="fr-FR" sz="2400" dirty="0">
                <a:solidFill>
                  <a:srgbClr val="0070C0"/>
                </a:solidFill>
              </a:rPr>
              <a:t> de 2 variables  </a:t>
            </a:r>
            <a:r>
              <a:rPr lang="en-GB" sz="2400" i="0" dirty="0" err="1">
                <a:solidFill>
                  <a:srgbClr val="0070C0"/>
                </a:solidFill>
                <a:effectLst/>
              </a:rPr>
              <a:t>SiteEnergyUseWN</a:t>
            </a:r>
            <a:r>
              <a:rPr lang="en-GB" sz="2400" i="0" dirty="0">
                <a:solidFill>
                  <a:srgbClr val="0070C0"/>
                </a:solidFill>
                <a:effectLst/>
              </a:rPr>
              <a:t>(</a:t>
            </a:r>
            <a:r>
              <a:rPr lang="en-GB" sz="2400" i="0" dirty="0" err="1">
                <a:solidFill>
                  <a:srgbClr val="0070C0"/>
                </a:solidFill>
                <a:effectLst/>
              </a:rPr>
              <a:t>kBtu</a:t>
            </a:r>
            <a:r>
              <a:rPr lang="en-GB" sz="2400" i="0">
                <a:solidFill>
                  <a:srgbClr val="0070C0"/>
                </a:solidFill>
                <a:effectLst/>
              </a:rPr>
              <a:t>)</a:t>
            </a:r>
            <a:r>
              <a:rPr lang="en-GB" sz="2400">
                <a:solidFill>
                  <a:srgbClr val="0070C0"/>
                </a:solidFill>
              </a:rPr>
              <a:t>,</a:t>
            </a:r>
            <a:r>
              <a:rPr lang="en-GB" sz="2400" i="0">
                <a:solidFill>
                  <a:srgbClr val="0070C0"/>
                </a:solidFill>
                <a:effectLst/>
              </a:rPr>
              <a:t> </a:t>
            </a:r>
            <a:r>
              <a:rPr lang="en-GB" sz="2400" i="0" dirty="0" err="1">
                <a:solidFill>
                  <a:srgbClr val="0070C0"/>
                </a:solidFill>
                <a:effectLst/>
              </a:rPr>
              <a:t>TotalGHGEmissions</a:t>
            </a:r>
            <a:r>
              <a:rPr lang="en-GB" sz="2400" i="0" dirty="0">
                <a:solidFill>
                  <a:srgbClr val="0070C0"/>
                </a:solidFill>
                <a:effectLst/>
              </a:rPr>
              <a:t>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i="0" dirty="0">
                <a:solidFill>
                  <a:srgbClr val="0070C0"/>
                </a:solidFill>
                <a:effectLst/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• </a:t>
            </a:r>
            <a:r>
              <a:rPr lang="fr-FR" sz="2400" dirty="0">
                <a:solidFill>
                  <a:srgbClr val="0070C0"/>
                </a:solidFill>
              </a:rPr>
              <a:t>La variable </a:t>
            </a:r>
            <a:r>
              <a:rPr lang="fr-FR" sz="2400" dirty="0" err="1">
                <a:solidFill>
                  <a:srgbClr val="0070C0"/>
                </a:solidFill>
              </a:rPr>
              <a:t>ENERGYSTARScore</a:t>
            </a:r>
            <a:r>
              <a:rPr lang="fr-FR" sz="2400" dirty="0">
                <a:solidFill>
                  <a:srgbClr val="0070C0"/>
                </a:solidFill>
              </a:rPr>
              <a:t> n'affecte pas significativement les performances du modèle </a:t>
            </a:r>
            <a:r>
              <a:rPr lang="fr-FR" sz="2400" dirty="0" err="1">
                <a:solidFill>
                  <a:srgbClr val="0070C0"/>
                </a:solidFill>
              </a:rPr>
              <a:t>XGBoost</a:t>
            </a:r>
            <a:r>
              <a:rPr lang="fr-FR" sz="2400" dirty="0">
                <a:solidFill>
                  <a:srgbClr val="0070C0"/>
                </a:solidFill>
              </a:rPr>
              <a:t> pour la variable d'émission.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3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0404B-1C2F-CA38-B848-3958A4FB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22F9-D698-4F38-9EF2-2E1370CB1147}" type="slidenum">
              <a:rPr lang="en-GB" smtClean="0"/>
              <a:t>17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10A16-F89F-BC73-A9E3-3774DD60A823}"/>
              </a:ext>
            </a:extLst>
          </p:cNvPr>
          <p:cNvSpPr txBox="1"/>
          <p:nvPr/>
        </p:nvSpPr>
        <p:spPr>
          <a:xfrm>
            <a:off x="1076960" y="2598003"/>
            <a:ext cx="716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rgbClr val="002060"/>
                </a:solidFill>
              </a:rPr>
              <a:t>Merci pour </a:t>
            </a:r>
            <a:r>
              <a:rPr lang="en-GB" sz="4800" dirty="0" err="1">
                <a:solidFill>
                  <a:srgbClr val="002060"/>
                </a:solidFill>
              </a:rPr>
              <a:t>votre</a:t>
            </a:r>
            <a:r>
              <a:rPr lang="en-GB" sz="4800" dirty="0">
                <a:solidFill>
                  <a:srgbClr val="002060"/>
                </a:solidFill>
              </a:rPr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274797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48A3-0620-1960-834F-42A1145D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03420-9349-8F62-F492-DBACF02AC3D2}"/>
              </a:ext>
            </a:extLst>
          </p:cNvPr>
          <p:cNvSpPr txBox="1"/>
          <p:nvPr/>
        </p:nvSpPr>
        <p:spPr>
          <a:xfrm>
            <a:off x="2034988" y="25012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 err="1">
                <a:solidFill>
                  <a:srgbClr val="002060"/>
                </a:solidFill>
              </a:rPr>
              <a:t>Sommaire</a:t>
            </a:r>
            <a:r>
              <a:rPr lang="en-GB" sz="4400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3278D-FE18-4106-C23E-3A219458750B}"/>
              </a:ext>
            </a:extLst>
          </p:cNvPr>
          <p:cNvSpPr txBox="1"/>
          <p:nvPr/>
        </p:nvSpPr>
        <p:spPr>
          <a:xfrm>
            <a:off x="215153" y="1194967"/>
            <a:ext cx="871369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70C0"/>
                </a:solidFill>
              </a:rPr>
              <a:t>• </a:t>
            </a:r>
            <a:r>
              <a:rPr lang="fr-FR" sz="2600" dirty="0">
                <a:solidFill>
                  <a:srgbClr val="0070C0"/>
                </a:solidFill>
              </a:rPr>
              <a:t>Mission et objectifs principaux</a:t>
            </a:r>
            <a:endParaRPr lang="en-GB" sz="2600" dirty="0">
              <a:solidFill>
                <a:srgbClr val="0070C0"/>
              </a:solidFill>
            </a:endParaRPr>
          </a:p>
          <a:p>
            <a:endParaRPr lang="en-GB" sz="2600" dirty="0">
              <a:solidFill>
                <a:srgbClr val="0070C0"/>
              </a:solidFill>
            </a:endParaRPr>
          </a:p>
          <a:p>
            <a:r>
              <a:rPr lang="en-GB" sz="2600" dirty="0">
                <a:solidFill>
                  <a:srgbClr val="0070C0"/>
                </a:solidFill>
              </a:rPr>
              <a:t>• </a:t>
            </a:r>
            <a:r>
              <a:rPr lang="fr-FR" sz="2600" dirty="0">
                <a:solidFill>
                  <a:srgbClr val="0070C0"/>
                </a:solidFill>
              </a:rPr>
              <a:t>Nettoyage du jeu de données et calculs de nouvelles variables</a:t>
            </a:r>
            <a:endParaRPr lang="en-GB" sz="2600" dirty="0">
              <a:solidFill>
                <a:srgbClr val="0070C0"/>
              </a:solidFill>
            </a:endParaRPr>
          </a:p>
          <a:p>
            <a:endParaRPr lang="en-GB" sz="2600" dirty="0">
              <a:solidFill>
                <a:srgbClr val="0070C0"/>
              </a:solidFill>
            </a:endParaRPr>
          </a:p>
          <a:p>
            <a:r>
              <a:rPr lang="en-GB" sz="2600" dirty="0">
                <a:solidFill>
                  <a:srgbClr val="0070C0"/>
                </a:solidFill>
              </a:rPr>
              <a:t>• Analyse </a:t>
            </a:r>
            <a:r>
              <a:rPr lang="en-GB" sz="2600" dirty="0" err="1">
                <a:solidFill>
                  <a:srgbClr val="0070C0"/>
                </a:solidFill>
              </a:rPr>
              <a:t>exploratoire</a:t>
            </a:r>
            <a:r>
              <a:rPr lang="fr-FR" sz="2800" b="0" i="0" dirty="0">
                <a:effectLst/>
                <a:latin typeface="Montserrat" panose="00000500000000000000" pitchFamily="2" charset="0"/>
              </a:rPr>
              <a:t> </a:t>
            </a:r>
          </a:p>
          <a:p>
            <a:endParaRPr lang="fr-FR" sz="2800" dirty="0">
              <a:latin typeface="Montserrat" panose="00000500000000000000" pitchFamily="2" charset="0"/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• </a:t>
            </a:r>
            <a:r>
              <a:rPr lang="fr-FR" sz="2800" dirty="0">
                <a:solidFill>
                  <a:srgbClr val="0070C0"/>
                </a:solidFill>
              </a:rPr>
              <a:t>Tests de différents algorithmes de prédiction</a:t>
            </a:r>
            <a:endParaRPr lang="fr-FR" sz="2800" b="0" i="0" dirty="0">
              <a:effectLst/>
              <a:latin typeface="Montserrat" panose="00000500000000000000" pitchFamily="2" charset="0"/>
            </a:endParaRPr>
          </a:p>
          <a:p>
            <a:endParaRPr lang="en-GB" sz="2600" dirty="0">
              <a:solidFill>
                <a:srgbClr val="0070C0"/>
              </a:solidFill>
            </a:endParaRPr>
          </a:p>
          <a:p>
            <a:r>
              <a:rPr lang="en-GB" sz="2600" dirty="0">
                <a:solidFill>
                  <a:srgbClr val="0070C0"/>
                </a:solidFill>
              </a:rPr>
              <a:t>• </a:t>
            </a:r>
            <a:r>
              <a:rPr lang="fr-FR" sz="2600" dirty="0">
                <a:solidFill>
                  <a:srgbClr val="0070C0"/>
                </a:solidFill>
              </a:rPr>
              <a:t>Choix du meilleur modèle</a:t>
            </a:r>
            <a:endParaRPr lang="en-GB" sz="2600" dirty="0">
              <a:solidFill>
                <a:srgbClr val="0070C0"/>
              </a:solidFill>
            </a:endParaRPr>
          </a:p>
          <a:p>
            <a:endParaRPr lang="en-GB" sz="2600" dirty="0">
              <a:solidFill>
                <a:srgbClr val="0070C0"/>
              </a:solidFill>
            </a:endParaRPr>
          </a:p>
          <a:p>
            <a:r>
              <a:rPr lang="en-GB" sz="2600" dirty="0">
                <a:solidFill>
                  <a:srgbClr val="0070C0"/>
                </a:solidFill>
              </a:rPr>
              <a:t>• Conclusion</a:t>
            </a:r>
          </a:p>
        </p:txBody>
      </p:sp>
    </p:spTree>
    <p:extLst>
      <p:ext uri="{BB962C8B-B14F-4D97-AF65-F5344CB8AC3E}">
        <p14:creationId xmlns:p14="http://schemas.microsoft.com/office/powerpoint/2010/main" val="198913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E4F7B0-8093-6589-68B7-16DDFF9011A6}"/>
              </a:ext>
            </a:extLst>
          </p:cNvPr>
          <p:cNvSpPr txBox="1"/>
          <p:nvPr/>
        </p:nvSpPr>
        <p:spPr>
          <a:xfrm>
            <a:off x="26895" y="127632"/>
            <a:ext cx="209228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mission</a:t>
            </a:r>
            <a:endParaRPr lang="en-GB" sz="27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99B8A-B87A-219E-629C-2ECF55CD206E}"/>
              </a:ext>
            </a:extLst>
          </p:cNvPr>
          <p:cNvSpPr txBox="1"/>
          <p:nvPr/>
        </p:nvSpPr>
        <p:spPr>
          <a:xfrm>
            <a:off x="215152" y="680344"/>
            <a:ext cx="497541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b="0" i="0" dirty="0">
                <a:effectLst/>
                <a:latin typeface="Montserrat" panose="00000500000000000000" pitchFamily="2" charset="0"/>
              </a:rPr>
              <a:t>Vous travaillez pour la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ville de Seattle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fr-FR" b="0" i="0" dirty="0">
                <a:effectLst/>
                <a:latin typeface="Montserrat" panose="00000500000000000000" pitchFamily="2" charset="0"/>
              </a:rPr>
              <a:t>Pour atteindre son objectif de ville neutre en émissions de carbone en 2050, votre équipe s’intéresse de près à la consommation et aux émissions des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bâtiments non destinés à l’habitation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fr-FR" b="0" i="0" dirty="0">
                <a:effectLst/>
                <a:latin typeface="Montserrat" panose="00000500000000000000" pitchFamily="2" charset="0"/>
              </a:rPr>
              <a:t>On veut aussi estimer l'importance de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l'</a:t>
            </a:r>
            <a:r>
              <a:rPr lang="fr-FR" b="1" i="0" dirty="0" err="1">
                <a:effectLst/>
                <a:latin typeface="Montserrat" panose="00000500000000000000" pitchFamily="2" charset="0"/>
              </a:rPr>
              <a:t>EnergyStarScore</a:t>
            </a:r>
            <a:endParaRPr lang="fr-FR" b="1" i="0" dirty="0">
              <a:effectLst/>
              <a:latin typeface="Montserrat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18192B-BA19-607C-165F-A490508CA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93" y="366508"/>
            <a:ext cx="3373755" cy="337375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F764D3F-CC8D-B6E5-1568-26CDA58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3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B35DC4-643E-0CBA-D7D6-C5611138F401}"/>
              </a:ext>
            </a:extLst>
          </p:cNvPr>
          <p:cNvSpPr txBox="1"/>
          <p:nvPr/>
        </p:nvSpPr>
        <p:spPr>
          <a:xfrm>
            <a:off x="277906" y="4417359"/>
            <a:ext cx="835510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1600" b="0" i="0" dirty="0">
                <a:effectLst/>
                <a:latin typeface="Montserrat" panose="00000500000000000000" pitchFamily="2" charset="0"/>
              </a:rPr>
              <a:t> Extraire les variables d'intérêts dans le jeu de données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1600" dirty="0">
                <a:latin typeface="Montserrat" panose="00000500000000000000" pitchFamily="2" charset="0"/>
              </a:rPr>
              <a:t> Ajouter des nouvelles variables</a:t>
            </a:r>
            <a:endParaRPr lang="fr-FR" sz="1600" b="0" i="0" dirty="0">
              <a:effectLst/>
              <a:latin typeface="Montserrat" panose="00000500000000000000" pitchFamily="2" charset="0"/>
            </a:endParaRP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1600" b="0" i="0" dirty="0">
                <a:effectLst/>
                <a:latin typeface="Montserrat" panose="00000500000000000000" pitchFamily="2" charset="0"/>
              </a:rPr>
              <a:t> Réaliser une courte analyse exploratoire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1600" dirty="0">
                <a:latin typeface="Montserrat" panose="00000500000000000000" pitchFamily="2" charset="0"/>
              </a:rPr>
              <a:t> </a:t>
            </a:r>
            <a:r>
              <a:rPr lang="fr-FR" sz="1600" b="0" i="0" dirty="0">
                <a:effectLst/>
                <a:latin typeface="Montserrat" panose="00000500000000000000" pitchFamily="2" charset="0"/>
              </a:rPr>
              <a:t>Tester différents modèles de prédiction afin de répondre au mieux à  la problématique.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E104B-B769-7DC6-BD7D-908AC21C305D}"/>
              </a:ext>
            </a:extLst>
          </p:cNvPr>
          <p:cNvSpPr txBox="1"/>
          <p:nvPr/>
        </p:nvSpPr>
        <p:spPr>
          <a:xfrm>
            <a:off x="215152" y="3847979"/>
            <a:ext cx="2877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 principaux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7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372C-1103-8B13-2291-2F34321E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BDCAD-E753-14CF-6DA0-41687496B0BB}"/>
              </a:ext>
            </a:extLst>
          </p:cNvPr>
          <p:cNvSpPr txBox="1"/>
          <p:nvPr/>
        </p:nvSpPr>
        <p:spPr>
          <a:xfrm>
            <a:off x="2065245" y="10066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2060"/>
                </a:solidFill>
              </a:rPr>
              <a:t>Nettoyage du jeu de données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7A90A-A2BF-638E-CDE1-BF54AD38EF4F}"/>
              </a:ext>
            </a:extLst>
          </p:cNvPr>
          <p:cNvSpPr txBox="1"/>
          <p:nvPr/>
        </p:nvSpPr>
        <p:spPr>
          <a:xfrm>
            <a:off x="143434" y="6444477"/>
            <a:ext cx="6920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/>
              <a:t>Source</a:t>
            </a:r>
            <a:r>
              <a:rPr lang="fr-FR" sz="1200" i="1" dirty="0"/>
              <a:t>: </a:t>
            </a:r>
            <a:r>
              <a:rPr lang="en-GB" sz="1200" i="1" dirty="0"/>
              <a:t>https://data.seattle.gov/dataset/2016-Building-Energy-Benchmarking/2bpz-gwpy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FD781-08BA-B500-5292-F7744545F9FB}"/>
              </a:ext>
            </a:extLst>
          </p:cNvPr>
          <p:cNvSpPr txBox="1"/>
          <p:nvPr/>
        </p:nvSpPr>
        <p:spPr>
          <a:xfrm>
            <a:off x="284067" y="1010709"/>
            <a:ext cx="3684494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2016_Building_Energy_Benchmarking.csv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FB976-8F1F-91C0-35ED-BD536EEC6AA7}"/>
              </a:ext>
            </a:extLst>
          </p:cNvPr>
          <p:cNvCxnSpPr>
            <a:cxnSpLocks/>
          </p:cNvCxnSpPr>
          <p:nvPr/>
        </p:nvCxnSpPr>
        <p:spPr>
          <a:xfrm>
            <a:off x="4088467" y="1201278"/>
            <a:ext cx="532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4727DA-E727-5E0E-200C-A6F62D4A1698}"/>
              </a:ext>
            </a:extLst>
          </p:cNvPr>
          <p:cNvSpPr txBox="1"/>
          <p:nvPr/>
        </p:nvSpPr>
        <p:spPr>
          <a:xfrm>
            <a:off x="4572000" y="1037179"/>
            <a:ext cx="2353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3376 </a:t>
            </a:r>
            <a:r>
              <a:rPr lang="en-GB" sz="1400" dirty="0" err="1"/>
              <a:t>lignes</a:t>
            </a:r>
            <a:r>
              <a:rPr lang="en-GB" sz="1400" dirty="0"/>
              <a:t> et </a:t>
            </a:r>
            <a:r>
              <a:rPr lang="en-US" sz="1400" dirty="0"/>
              <a:t>46 </a:t>
            </a:r>
            <a:r>
              <a:rPr lang="en-GB" sz="1400" dirty="0" err="1"/>
              <a:t>colonnes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F3D09-46FB-E7B2-C3D8-B9AF65321974}"/>
              </a:ext>
            </a:extLst>
          </p:cNvPr>
          <p:cNvSpPr txBox="1"/>
          <p:nvPr/>
        </p:nvSpPr>
        <p:spPr>
          <a:xfrm>
            <a:off x="143434" y="1656358"/>
            <a:ext cx="8371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 err="1">
                <a:solidFill>
                  <a:srgbClr val="7030A0"/>
                </a:solidFill>
              </a:rPr>
              <a:t>Traitement</a:t>
            </a:r>
            <a:r>
              <a:rPr lang="en-GB" sz="1600" b="1" dirty="0">
                <a:solidFill>
                  <a:srgbClr val="7030A0"/>
                </a:solidFill>
              </a:rPr>
              <a:t> des </a:t>
            </a:r>
            <a:r>
              <a:rPr lang="en-GB" sz="1600" b="1" dirty="0" err="1">
                <a:solidFill>
                  <a:srgbClr val="7030A0"/>
                </a:solidFill>
              </a:rPr>
              <a:t>doublons</a:t>
            </a:r>
            <a:endParaRPr lang="en-GB" sz="1600" b="1" dirty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400" b="1" i="1" dirty="0"/>
              <a:t>On a </a:t>
            </a:r>
            <a:r>
              <a:rPr lang="en-GB" sz="1400" b="1" i="1" dirty="0" err="1"/>
              <a:t>vérifié</a:t>
            </a:r>
            <a:r>
              <a:rPr lang="en-GB" sz="1400" b="1" i="1" dirty="0"/>
              <a:t> </a:t>
            </a:r>
            <a:r>
              <a:rPr lang="en-GB" sz="1400" b="1" i="1" dirty="0" err="1"/>
              <a:t>si</a:t>
            </a:r>
            <a:r>
              <a:rPr lang="en-GB" sz="1400" b="1" i="1" dirty="0"/>
              <a:t> les </a:t>
            </a:r>
            <a:r>
              <a:rPr lang="en-GB" sz="1400" b="1" i="1" dirty="0" err="1"/>
              <a:t>données</a:t>
            </a:r>
            <a:r>
              <a:rPr lang="en-GB" sz="1400" b="1" i="1" dirty="0"/>
              <a:t> </a:t>
            </a:r>
            <a:r>
              <a:rPr lang="en-GB" sz="1400" b="1" i="1" dirty="0" err="1"/>
              <a:t>contiennent</a:t>
            </a:r>
            <a:r>
              <a:rPr lang="en-GB" sz="1400" b="1" i="1" dirty="0"/>
              <a:t> des </a:t>
            </a:r>
            <a:r>
              <a:rPr lang="en-GB" sz="1400" b="1" i="1" dirty="0" err="1"/>
              <a:t>bâtiments</a:t>
            </a:r>
            <a:r>
              <a:rPr lang="en-GB" sz="1400" b="1" i="1" dirty="0"/>
              <a:t> avec la </a:t>
            </a:r>
            <a:r>
              <a:rPr lang="en-GB" sz="1400" b="1" i="1" dirty="0" err="1"/>
              <a:t>même</a:t>
            </a:r>
            <a:r>
              <a:rPr lang="en-GB" sz="1400" b="1" i="1" dirty="0"/>
              <a:t> </a:t>
            </a:r>
            <a:r>
              <a:rPr lang="en-GB" sz="1400" b="1" i="1" dirty="0" err="1"/>
              <a:t>identifiante</a:t>
            </a:r>
            <a:endParaRPr lang="en-GB" sz="1400" b="1" i="1" dirty="0"/>
          </a:p>
          <a:p>
            <a:pPr>
              <a:spcAft>
                <a:spcPts val="600"/>
              </a:spcAft>
            </a:pPr>
            <a:r>
              <a:rPr lang="en-GB" sz="1400" dirty="0" err="1"/>
              <a:t>data.loc</a:t>
            </a:r>
            <a:r>
              <a:rPr lang="en-GB" sz="1400" dirty="0"/>
              <a:t>[data['</a:t>
            </a:r>
            <a:r>
              <a:rPr lang="en-GB" sz="1400" dirty="0" err="1"/>
              <a:t>OSEBuildingID</a:t>
            </a:r>
            <a:r>
              <a:rPr lang="en-GB" sz="1400" dirty="0"/>
              <a:t>'].duplicated(keep=False),:]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FC6CA-D69C-0630-CCB8-5AD4D52F6855}"/>
              </a:ext>
            </a:extLst>
          </p:cNvPr>
          <p:cNvSpPr txBox="1"/>
          <p:nvPr/>
        </p:nvSpPr>
        <p:spPr>
          <a:xfrm>
            <a:off x="143434" y="2766487"/>
            <a:ext cx="8767484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 err="1">
                <a:solidFill>
                  <a:srgbClr val="7030A0"/>
                </a:solidFill>
              </a:rPr>
              <a:t>Sélection</a:t>
            </a:r>
            <a:r>
              <a:rPr lang="en-GB" sz="1600" b="1" dirty="0">
                <a:solidFill>
                  <a:srgbClr val="7030A0"/>
                </a:solidFill>
              </a:rPr>
              <a:t> des variables </a:t>
            </a:r>
            <a:r>
              <a:rPr lang="en-GB" sz="1600" b="1" dirty="0" err="1">
                <a:solidFill>
                  <a:srgbClr val="7030A0"/>
                </a:solidFill>
              </a:rPr>
              <a:t>importantes</a:t>
            </a:r>
            <a:endParaRPr lang="en-GB" sz="1600" b="1" dirty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400" b="1" dirty="0" err="1"/>
              <a:t>Caractéristiques</a:t>
            </a:r>
            <a:r>
              <a:rPr lang="en-GB" sz="1400" b="1" dirty="0"/>
              <a:t> des </a:t>
            </a:r>
            <a:r>
              <a:rPr lang="en-GB" sz="1400" b="1" dirty="0" err="1"/>
              <a:t>bâtiments</a:t>
            </a:r>
            <a:r>
              <a:rPr lang="fr-FR" sz="1400" b="1" dirty="0"/>
              <a:t>: </a:t>
            </a:r>
            <a:r>
              <a:rPr lang="en-US" sz="1400" dirty="0" err="1"/>
              <a:t>BuildingType</a:t>
            </a:r>
            <a:r>
              <a:rPr lang="en-US" sz="1400" dirty="0"/>
              <a:t>, </a:t>
            </a:r>
            <a:r>
              <a:rPr lang="en-US" sz="1400" dirty="0" err="1"/>
              <a:t>PrimaryPropertyType</a:t>
            </a:r>
            <a:r>
              <a:rPr lang="en-US" sz="1400" dirty="0"/>
              <a:t>, Neighborhood, Latitude, Longitude, </a:t>
            </a:r>
            <a:r>
              <a:rPr lang="en-US" sz="1400" dirty="0" err="1"/>
              <a:t>YearBuilt</a:t>
            </a:r>
            <a:r>
              <a:rPr lang="en-US" sz="1400" dirty="0"/>
              <a:t>, </a:t>
            </a:r>
            <a:r>
              <a:rPr lang="en-US" sz="1400" dirty="0" err="1"/>
              <a:t>NumberofBuildings</a:t>
            </a:r>
            <a:r>
              <a:rPr lang="en-US" sz="1400" dirty="0"/>
              <a:t>, </a:t>
            </a:r>
            <a:r>
              <a:rPr lang="en-US" sz="1400" dirty="0" err="1"/>
              <a:t>NumberofFloors</a:t>
            </a:r>
            <a:r>
              <a:rPr lang="en-US" sz="1400" dirty="0"/>
              <a:t>, </a:t>
            </a:r>
            <a:r>
              <a:rPr lang="en-US" sz="1400" dirty="0" err="1"/>
              <a:t>PropertyGFATotal</a:t>
            </a:r>
            <a:r>
              <a:rPr lang="en-US" sz="1400" dirty="0"/>
              <a:t>, </a:t>
            </a:r>
            <a:r>
              <a:rPr lang="en-US" sz="1400" dirty="0" err="1"/>
              <a:t>LargestPropertyUseType</a:t>
            </a:r>
            <a:r>
              <a:rPr lang="en-US" sz="1400" dirty="0"/>
              <a:t>, </a:t>
            </a:r>
            <a:r>
              <a:rPr lang="en-US" sz="1400" dirty="0" err="1"/>
              <a:t>LargestPropertyUseTypeGFA</a:t>
            </a:r>
            <a:r>
              <a:rPr lang="en-US" sz="1400" dirty="0"/>
              <a:t>, </a:t>
            </a:r>
            <a:r>
              <a:rPr lang="en-US" sz="1400" dirty="0" err="1"/>
              <a:t>SecondLargestPropertyUseType</a:t>
            </a:r>
            <a:r>
              <a:rPr lang="en-US" sz="1400" dirty="0"/>
              <a:t>, </a:t>
            </a:r>
            <a:r>
              <a:rPr lang="en-US" sz="1400" dirty="0" err="1"/>
              <a:t>SecondLargestPropertyUseTypeGFA</a:t>
            </a:r>
            <a:r>
              <a:rPr lang="en-US" sz="1400" dirty="0"/>
              <a:t>, </a:t>
            </a:r>
            <a:r>
              <a:rPr lang="en-US" sz="1400" dirty="0" err="1"/>
              <a:t>ThirdLargestPropertyUseType</a:t>
            </a:r>
            <a:r>
              <a:rPr lang="en-US" sz="1400" dirty="0"/>
              <a:t>, </a:t>
            </a:r>
            <a:r>
              <a:rPr lang="en-US" sz="1400" dirty="0" err="1"/>
              <a:t>ThirdLargestPropertyUseTypeGFA</a:t>
            </a:r>
            <a:r>
              <a:rPr lang="en-US" sz="1400" dirty="0"/>
              <a:t>, </a:t>
            </a:r>
            <a:r>
              <a:rPr lang="en-GB" sz="1400" dirty="0" err="1"/>
              <a:t>ListOfAllPropertyUseTypes</a:t>
            </a:r>
            <a:endParaRPr lang="en-US" sz="1400" dirty="0"/>
          </a:p>
          <a:p>
            <a:pPr>
              <a:spcAft>
                <a:spcPts val="600"/>
              </a:spcAft>
            </a:pPr>
            <a:r>
              <a:rPr lang="en-GB" sz="1400" b="1" dirty="0" err="1"/>
              <a:t>Caractéristiques</a:t>
            </a:r>
            <a:r>
              <a:rPr lang="en-GB" sz="1400" b="1" dirty="0"/>
              <a:t> </a:t>
            </a:r>
            <a:r>
              <a:rPr lang="en-GB" sz="1400" b="1" dirty="0" err="1"/>
              <a:t>énergétiques</a:t>
            </a:r>
            <a:r>
              <a:rPr lang="en-GB" sz="1400" b="1" dirty="0"/>
              <a:t> </a:t>
            </a:r>
            <a:r>
              <a:rPr lang="fr-FR" sz="1400" b="1" dirty="0"/>
              <a:t>: </a:t>
            </a:r>
            <a:r>
              <a:rPr lang="en-US" sz="1400" dirty="0" err="1"/>
              <a:t>SiteEUI</a:t>
            </a:r>
            <a:r>
              <a:rPr lang="en-US" sz="1400" dirty="0"/>
              <a:t>(</a:t>
            </a:r>
            <a:r>
              <a:rPr lang="en-US" sz="1400" dirty="0" err="1"/>
              <a:t>kBtu</a:t>
            </a:r>
            <a:r>
              <a:rPr lang="en-US" sz="1400" dirty="0"/>
              <a:t>/sf), </a:t>
            </a:r>
            <a:r>
              <a:rPr lang="en-US" sz="1400" dirty="0" err="1"/>
              <a:t>SiteEUIWN</a:t>
            </a:r>
            <a:r>
              <a:rPr lang="en-US" sz="1400" dirty="0"/>
              <a:t>(</a:t>
            </a:r>
            <a:r>
              <a:rPr lang="en-US" sz="1400" dirty="0" err="1"/>
              <a:t>kBtu</a:t>
            </a:r>
            <a:r>
              <a:rPr lang="en-US" sz="1400" dirty="0"/>
              <a:t>/sf), </a:t>
            </a:r>
            <a:r>
              <a:rPr lang="en-US" sz="1400" dirty="0" err="1"/>
              <a:t>SourceEUI</a:t>
            </a:r>
            <a:r>
              <a:rPr lang="en-US" sz="1400" dirty="0"/>
              <a:t>(</a:t>
            </a:r>
            <a:r>
              <a:rPr lang="en-US" sz="1400" dirty="0" err="1"/>
              <a:t>kBtu</a:t>
            </a:r>
            <a:r>
              <a:rPr lang="en-US" sz="1400" dirty="0"/>
              <a:t>/sf), </a:t>
            </a:r>
            <a:r>
              <a:rPr lang="en-US" sz="1400" dirty="0" err="1"/>
              <a:t>SiteEnergyUse</a:t>
            </a:r>
            <a:r>
              <a:rPr lang="en-US" sz="1400" dirty="0"/>
              <a:t>(</a:t>
            </a:r>
            <a:r>
              <a:rPr lang="en-US" sz="1400" dirty="0" err="1"/>
              <a:t>kBtu</a:t>
            </a:r>
            <a:r>
              <a:rPr lang="en-US" sz="1400" dirty="0"/>
              <a:t>),             </a:t>
            </a:r>
            <a:r>
              <a:rPr lang="en-US" sz="1400" dirty="0" err="1"/>
              <a:t>SiteEnergyUseWN</a:t>
            </a:r>
            <a:r>
              <a:rPr lang="en-US" sz="1400" dirty="0"/>
              <a:t>(</a:t>
            </a:r>
            <a:r>
              <a:rPr lang="en-US" sz="1400" dirty="0" err="1"/>
              <a:t>kBtu</a:t>
            </a:r>
            <a:r>
              <a:rPr lang="en-US" sz="1400" dirty="0"/>
              <a:t>), </a:t>
            </a:r>
            <a:r>
              <a:rPr lang="en-US" sz="1400" dirty="0" err="1"/>
              <a:t>SteamUse</a:t>
            </a:r>
            <a:r>
              <a:rPr lang="en-US" sz="1400" dirty="0"/>
              <a:t>(</a:t>
            </a:r>
            <a:r>
              <a:rPr lang="en-US" sz="1400" dirty="0" err="1"/>
              <a:t>kBtu</a:t>
            </a:r>
            <a:r>
              <a:rPr lang="en-US" sz="1400" dirty="0"/>
              <a:t>), Electricity(</a:t>
            </a:r>
            <a:r>
              <a:rPr lang="en-US" sz="1400" dirty="0" err="1"/>
              <a:t>kBtu</a:t>
            </a:r>
            <a:r>
              <a:rPr lang="en-US" sz="1400" dirty="0"/>
              <a:t>), </a:t>
            </a:r>
            <a:r>
              <a:rPr lang="en-US" sz="1400" dirty="0" err="1"/>
              <a:t>NaturalGas</a:t>
            </a:r>
            <a:r>
              <a:rPr lang="en-US" sz="1400" dirty="0"/>
              <a:t>(</a:t>
            </a:r>
            <a:r>
              <a:rPr lang="en-US" sz="1400" dirty="0" err="1"/>
              <a:t>kBtu</a:t>
            </a:r>
            <a:r>
              <a:rPr lang="en-US" sz="1400" dirty="0"/>
              <a:t>), </a:t>
            </a:r>
            <a:r>
              <a:rPr lang="en-US" sz="1400" dirty="0" err="1"/>
              <a:t>TotalGHGEmissions</a:t>
            </a:r>
            <a:r>
              <a:rPr lang="en-US" sz="1400" dirty="0"/>
              <a:t>,       </a:t>
            </a:r>
            <a:r>
              <a:rPr lang="en-US" sz="1400" dirty="0" err="1"/>
              <a:t>GHGEmissionsIntensity</a:t>
            </a:r>
            <a:r>
              <a:rPr lang="en-US" sz="1400" dirty="0"/>
              <a:t>        </a:t>
            </a:r>
          </a:p>
          <a:p>
            <a:pPr>
              <a:spcAft>
                <a:spcPts val="600"/>
              </a:spcAft>
            </a:pPr>
            <a:r>
              <a:rPr lang="en-GB" sz="1400" b="1" dirty="0" err="1"/>
              <a:t>Autre</a:t>
            </a:r>
            <a:r>
              <a:rPr lang="en-GB" sz="1400" b="1" dirty="0"/>
              <a:t> </a:t>
            </a:r>
            <a:r>
              <a:rPr lang="fr-FR" sz="1400" b="1" dirty="0"/>
              <a:t>: </a:t>
            </a:r>
            <a:r>
              <a:rPr lang="en-US" sz="1400" dirty="0" err="1"/>
              <a:t>ENERGYSTARScore</a:t>
            </a:r>
            <a:r>
              <a:rPr lang="en-US" sz="1400" dirty="0"/>
              <a:t>, Outlier, </a:t>
            </a:r>
            <a:r>
              <a:rPr lang="en-US" sz="1400" dirty="0" err="1"/>
              <a:t>YearsENERGYSTARCertified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C86EF-4B61-F94C-ADFC-DE5D14C1DB3F}"/>
              </a:ext>
            </a:extLst>
          </p:cNvPr>
          <p:cNvSpPr txBox="1"/>
          <p:nvPr/>
        </p:nvSpPr>
        <p:spPr>
          <a:xfrm>
            <a:off x="143434" y="5297167"/>
            <a:ext cx="461682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 err="1">
                <a:solidFill>
                  <a:srgbClr val="7030A0"/>
                </a:solidFill>
              </a:rPr>
              <a:t>Traitement</a:t>
            </a:r>
            <a:r>
              <a:rPr lang="en-GB" sz="1600" b="1" dirty="0">
                <a:solidFill>
                  <a:srgbClr val="7030A0"/>
                </a:solidFill>
              </a:rPr>
              <a:t> des </a:t>
            </a:r>
            <a:r>
              <a:rPr lang="en-GB" sz="1600" b="1" dirty="0" err="1">
                <a:solidFill>
                  <a:srgbClr val="7030A0"/>
                </a:solidFill>
              </a:rPr>
              <a:t>valeurs</a:t>
            </a:r>
            <a:r>
              <a:rPr lang="en-GB" sz="1600" b="1" dirty="0">
                <a:solidFill>
                  <a:srgbClr val="7030A0"/>
                </a:solidFill>
              </a:rPr>
              <a:t> </a:t>
            </a:r>
            <a:r>
              <a:rPr lang="en-GB" sz="1600" b="1" dirty="0" err="1">
                <a:solidFill>
                  <a:srgbClr val="7030A0"/>
                </a:solidFill>
              </a:rPr>
              <a:t>aberrantes</a:t>
            </a:r>
            <a:endParaRPr lang="en-GB" sz="1600" b="1" dirty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/>
              <a:t>On a éliminé les valeurs négatives des variables numériques sauf la variable Longitude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0972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ED44-BB90-5C51-771D-14F492FF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0D8DC-3F3A-7051-9BD5-C7B738751707}"/>
              </a:ext>
            </a:extLst>
          </p:cNvPr>
          <p:cNvSpPr txBox="1"/>
          <p:nvPr/>
        </p:nvSpPr>
        <p:spPr>
          <a:xfrm>
            <a:off x="1622612" y="93752"/>
            <a:ext cx="5695951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rgbClr val="002060"/>
                </a:solidFill>
              </a:rPr>
              <a:t>Nettoyage du jeu de données</a:t>
            </a:r>
          </a:p>
          <a:p>
            <a:pPr algn="ctr">
              <a:spcAft>
                <a:spcPts val="600"/>
              </a:spcAft>
            </a:pPr>
            <a:r>
              <a:rPr lang="en-GB" sz="2000" b="1" dirty="0" err="1"/>
              <a:t>Traitement</a:t>
            </a:r>
            <a:r>
              <a:rPr lang="en-GB" sz="2000" b="1" dirty="0"/>
              <a:t> de </a:t>
            </a:r>
            <a:r>
              <a:rPr lang="en-GB" sz="2000" b="1" dirty="0" err="1"/>
              <a:t>valeurs</a:t>
            </a:r>
            <a:r>
              <a:rPr lang="en-GB" sz="2000" b="1" dirty="0"/>
              <a:t> </a:t>
            </a:r>
            <a:r>
              <a:rPr lang="en-GB" sz="2000" b="1" dirty="0" err="1"/>
              <a:t>manquantes</a:t>
            </a:r>
            <a:endParaRPr lang="en-GB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3F22D-D4A6-97B1-A112-273A85CC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563" y="2206784"/>
            <a:ext cx="4203938" cy="30314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D5120-F65E-8207-A492-AD6C367B33DC}"/>
              </a:ext>
            </a:extLst>
          </p:cNvPr>
          <p:cNvSpPr txBox="1"/>
          <p:nvPr/>
        </p:nvSpPr>
        <p:spPr>
          <a:xfrm>
            <a:off x="259976" y="1228182"/>
            <a:ext cx="459889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1400" dirty="0"/>
              <a:t>Les </a:t>
            </a:r>
            <a:r>
              <a:rPr lang="en-GB" sz="1400" dirty="0" err="1"/>
              <a:t>colonnes</a:t>
            </a:r>
            <a:r>
              <a:rPr lang="en-GB" sz="1400" dirty="0"/>
              <a:t> ‘Outlier’ et ‘</a:t>
            </a:r>
            <a:r>
              <a:rPr lang="en-GB" sz="1400" dirty="0" err="1"/>
              <a:t>YearsENERGYSTARCertified</a:t>
            </a:r>
            <a:r>
              <a:rPr lang="en-GB" sz="1400" dirty="0"/>
              <a:t>’ </a:t>
            </a:r>
            <a:r>
              <a:rPr lang="en-GB" sz="1400" dirty="0" err="1"/>
              <a:t>sont</a:t>
            </a:r>
            <a:r>
              <a:rPr lang="en-GB" sz="1400" dirty="0"/>
              <a:t> </a:t>
            </a:r>
            <a:r>
              <a:rPr lang="en-GB" sz="1400" dirty="0" err="1"/>
              <a:t>presque</a:t>
            </a:r>
            <a:r>
              <a:rPr lang="en-GB" sz="1400" dirty="0"/>
              <a:t> </a:t>
            </a:r>
            <a:r>
              <a:rPr lang="en-GB" sz="1400" dirty="0" err="1"/>
              <a:t>totalement</a:t>
            </a:r>
            <a:r>
              <a:rPr lang="en-GB" sz="1400" dirty="0"/>
              <a:t> </a:t>
            </a:r>
            <a:r>
              <a:rPr lang="en-GB" sz="1400" dirty="0" err="1"/>
              <a:t>vides</a:t>
            </a:r>
            <a:r>
              <a:rPr lang="en-GB" sz="1400" dirty="0"/>
              <a:t>, on </a:t>
            </a:r>
            <a:r>
              <a:rPr lang="en-GB" sz="1400" dirty="0" err="1"/>
              <a:t>peut</a:t>
            </a:r>
            <a:r>
              <a:rPr lang="en-GB" sz="1400" dirty="0"/>
              <a:t> les </a:t>
            </a:r>
            <a:r>
              <a:rPr lang="en-GB" sz="1400" dirty="0" err="1"/>
              <a:t>supprimer</a:t>
            </a:r>
            <a:endParaRPr lang="en-GB" sz="140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1400" dirty="0"/>
              <a:t>‘</a:t>
            </a:r>
            <a:r>
              <a:rPr lang="en-GB" sz="1400" dirty="0" err="1"/>
              <a:t>SecondLargestPropertyUseType</a:t>
            </a:r>
            <a:r>
              <a:rPr lang="en-GB" sz="1400" dirty="0"/>
              <a:t>’ et ‘</a:t>
            </a:r>
            <a:r>
              <a:rPr lang="en-GB" sz="1400" dirty="0" err="1"/>
              <a:t>ThirdLargestPropertyUseType</a:t>
            </a:r>
            <a:r>
              <a:rPr lang="en-GB" sz="1400" dirty="0"/>
              <a:t>’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1400" dirty="0"/>
              <a:t>‘</a:t>
            </a:r>
            <a:r>
              <a:rPr lang="en-GB" sz="1400" dirty="0" err="1"/>
              <a:t>SecondLargestPropertyUseTypeGFA</a:t>
            </a:r>
            <a:r>
              <a:rPr lang="en-GB" sz="1400" dirty="0"/>
              <a:t>’ et ‘</a:t>
            </a:r>
            <a:r>
              <a:rPr lang="en-GB" sz="1400" dirty="0" err="1"/>
              <a:t>ThirdLargestPropertyUseTypeGFA</a:t>
            </a:r>
            <a:r>
              <a:rPr lang="en-GB" sz="1400" dirty="0"/>
              <a:t>’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1400" dirty="0"/>
              <a:t>‘</a:t>
            </a:r>
            <a:r>
              <a:rPr lang="en-GB" sz="1400" dirty="0" err="1"/>
              <a:t>LargestPropertyUseTypeGFA</a:t>
            </a:r>
            <a:r>
              <a:rPr lang="en-GB" sz="1400" dirty="0"/>
              <a:t>’    ‘</a:t>
            </a:r>
            <a:r>
              <a:rPr lang="en-GB" sz="1400" dirty="0" err="1"/>
              <a:t>LargestPropertyUseType</a:t>
            </a:r>
            <a:r>
              <a:rPr lang="en-GB" sz="1400" dirty="0"/>
              <a:t>’        ‘</a:t>
            </a:r>
            <a:r>
              <a:rPr lang="en-GB" sz="1400" dirty="0" err="1"/>
              <a:t>ListOfAllPropertyUseTypes</a:t>
            </a:r>
            <a:r>
              <a:rPr lang="en-GB" sz="1400" dirty="0"/>
              <a:t>’                 ‘</a:t>
            </a:r>
            <a:r>
              <a:rPr lang="en-GB" sz="1400" dirty="0" err="1"/>
              <a:t>TotalGHGEmissions</a:t>
            </a:r>
            <a:r>
              <a:rPr lang="en-GB" sz="1400" dirty="0"/>
              <a:t>’                                  ‘</a:t>
            </a:r>
            <a:r>
              <a:rPr lang="en-GB" sz="1400" dirty="0" err="1"/>
              <a:t>NaturalGas</a:t>
            </a:r>
            <a:r>
              <a:rPr lang="en-GB" sz="1400" dirty="0"/>
              <a:t>(</a:t>
            </a:r>
            <a:r>
              <a:rPr lang="en-GB" sz="1400" dirty="0" err="1"/>
              <a:t>kBtu</a:t>
            </a:r>
            <a:r>
              <a:rPr lang="en-GB" sz="1400" dirty="0"/>
              <a:t>)’                                        ‘Electricity(</a:t>
            </a:r>
            <a:r>
              <a:rPr lang="en-GB" sz="1400" dirty="0" err="1"/>
              <a:t>kBtu</a:t>
            </a:r>
            <a:r>
              <a:rPr lang="en-GB" sz="1400" dirty="0"/>
              <a:t>)’                                          ‘</a:t>
            </a:r>
            <a:r>
              <a:rPr lang="en-GB" sz="1400" dirty="0" err="1"/>
              <a:t>SteamUse</a:t>
            </a:r>
            <a:r>
              <a:rPr lang="en-GB" sz="1400" dirty="0"/>
              <a:t>(</a:t>
            </a:r>
            <a:r>
              <a:rPr lang="en-GB" sz="1400" dirty="0" err="1"/>
              <a:t>kBtu</a:t>
            </a:r>
            <a:r>
              <a:rPr lang="en-GB" sz="1400" dirty="0"/>
              <a:t>)’                             ‘</a:t>
            </a:r>
            <a:r>
              <a:rPr lang="en-GB" sz="1400" dirty="0" err="1"/>
              <a:t>GHGEmissionsIntensity</a:t>
            </a:r>
            <a:r>
              <a:rPr lang="en-GB" sz="1400" dirty="0"/>
              <a:t>’                        ‘</a:t>
            </a:r>
            <a:r>
              <a:rPr lang="en-GB" sz="1400" dirty="0" err="1"/>
              <a:t>SourceEUI</a:t>
            </a:r>
            <a:r>
              <a:rPr lang="en-GB" sz="1400" dirty="0"/>
              <a:t>(</a:t>
            </a:r>
            <a:r>
              <a:rPr lang="en-GB" sz="1400" dirty="0" err="1"/>
              <a:t>kBtu</a:t>
            </a:r>
            <a:r>
              <a:rPr lang="en-GB" sz="1400" dirty="0"/>
              <a:t>/sf)’                               ‘</a:t>
            </a:r>
            <a:r>
              <a:rPr lang="en-GB" sz="1400" dirty="0" err="1"/>
              <a:t>NumberofBuildings</a:t>
            </a:r>
            <a:r>
              <a:rPr lang="en-GB" sz="1400" dirty="0"/>
              <a:t>’                     ‘</a:t>
            </a:r>
            <a:r>
              <a:rPr lang="en-GB" sz="1400" dirty="0" err="1"/>
              <a:t>SiteEnergyUseWN</a:t>
            </a:r>
            <a:r>
              <a:rPr lang="en-GB" sz="1400" dirty="0"/>
              <a:t>(</a:t>
            </a:r>
            <a:r>
              <a:rPr lang="en-GB" sz="1400" dirty="0" err="1"/>
              <a:t>kBtu</a:t>
            </a:r>
            <a:r>
              <a:rPr lang="en-GB" sz="1400" dirty="0"/>
              <a:t>)’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1400" dirty="0"/>
              <a:t>Le nombre de NaN pour la variable ‘</a:t>
            </a:r>
            <a:r>
              <a:rPr lang="fr-FR" sz="1400" dirty="0" err="1"/>
              <a:t>ENERGYSTARScore</a:t>
            </a:r>
            <a:r>
              <a:rPr lang="fr-FR" sz="1400" dirty="0"/>
              <a:t>’ est assez élevé. Si nous supprimons les valeurs manquantes, nous allons perdre beaucoup d'informations. Nous allons remplir le NaN par des valeurs prédites.</a:t>
            </a:r>
            <a:endParaRPr lang="en-GB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69E474-10AA-62AC-A53D-1A6987A4A5CA}"/>
              </a:ext>
            </a:extLst>
          </p:cNvPr>
          <p:cNvCxnSpPr/>
          <p:nvPr/>
        </p:nvCxnSpPr>
        <p:spPr>
          <a:xfrm>
            <a:off x="3065929" y="2113110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81BAC8-DB41-8EFC-3989-38F5C9FA8B23}"/>
              </a:ext>
            </a:extLst>
          </p:cNvPr>
          <p:cNvSpPr txBox="1"/>
          <p:nvPr/>
        </p:nvSpPr>
        <p:spPr>
          <a:xfrm>
            <a:off x="3657600" y="1943832"/>
            <a:ext cx="1066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‘unknown’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FAA60-7169-E9C9-E4B6-B9D2EA2A7807}"/>
              </a:ext>
            </a:extLst>
          </p:cNvPr>
          <p:cNvCxnSpPr/>
          <p:nvPr/>
        </p:nvCxnSpPr>
        <p:spPr>
          <a:xfrm>
            <a:off x="3179667" y="2740639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F23637-3AF3-37C0-CF62-D5F2A2CD584F}"/>
              </a:ext>
            </a:extLst>
          </p:cNvPr>
          <p:cNvSpPr txBox="1"/>
          <p:nvPr/>
        </p:nvSpPr>
        <p:spPr>
          <a:xfrm>
            <a:off x="3771338" y="2571361"/>
            <a:ext cx="591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</a:t>
            </a:r>
            <a:endParaRPr lang="en-GB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415CFC-429D-B672-52BE-2B01C5E3D204}"/>
              </a:ext>
            </a:extLst>
          </p:cNvPr>
          <p:cNvCxnSpPr>
            <a:cxnSpLocks/>
          </p:cNvCxnSpPr>
          <p:nvPr/>
        </p:nvCxnSpPr>
        <p:spPr>
          <a:xfrm>
            <a:off x="2402541" y="3994358"/>
            <a:ext cx="1234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11D4CD-B228-4C10-8410-2F414FFFE8A8}"/>
              </a:ext>
            </a:extLst>
          </p:cNvPr>
          <p:cNvSpPr txBox="1"/>
          <p:nvPr/>
        </p:nvSpPr>
        <p:spPr>
          <a:xfrm>
            <a:off x="3636868" y="3825080"/>
            <a:ext cx="591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3095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C4380-A2F7-93ED-4CAD-D23BDA6C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D1559-DB0D-1CB2-C5D0-1F673D5D0378}"/>
              </a:ext>
            </a:extLst>
          </p:cNvPr>
          <p:cNvSpPr txBox="1"/>
          <p:nvPr/>
        </p:nvSpPr>
        <p:spPr>
          <a:xfrm>
            <a:off x="1272989" y="91699"/>
            <a:ext cx="634141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rgbClr val="002060"/>
                </a:solidFill>
              </a:rPr>
              <a:t>Nettoyage du jeu de données</a:t>
            </a:r>
          </a:p>
          <a:p>
            <a:pPr algn="ctr">
              <a:spcAft>
                <a:spcPts val="600"/>
              </a:spcAft>
            </a:pPr>
            <a:r>
              <a:rPr lang="en-GB" b="1" dirty="0" err="1"/>
              <a:t>Traitement</a:t>
            </a:r>
            <a:r>
              <a:rPr lang="en-GB" b="1" dirty="0"/>
              <a:t> de </a:t>
            </a:r>
            <a:r>
              <a:rPr lang="en-GB" b="1" dirty="0" err="1"/>
              <a:t>valeurs</a:t>
            </a:r>
            <a:r>
              <a:rPr lang="en-GB" b="1" dirty="0"/>
              <a:t> </a:t>
            </a:r>
            <a:r>
              <a:rPr lang="en-GB" b="1" dirty="0" err="1"/>
              <a:t>manquantes</a:t>
            </a:r>
            <a:r>
              <a:rPr lang="en-GB" b="1" dirty="0"/>
              <a:t>. </a:t>
            </a:r>
            <a:r>
              <a:rPr lang="fr-FR" b="1" dirty="0" err="1"/>
              <a:t>ENERGYSTARScore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21746-11E1-D8D8-A2DD-F429CADD8600}"/>
              </a:ext>
            </a:extLst>
          </p:cNvPr>
          <p:cNvSpPr txBox="1"/>
          <p:nvPr/>
        </p:nvSpPr>
        <p:spPr>
          <a:xfrm>
            <a:off x="125505" y="1241687"/>
            <a:ext cx="29762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i="1" dirty="0">
                <a:solidFill>
                  <a:srgbClr val="000000"/>
                </a:solidFill>
                <a:latin typeface="Calibri Body "/>
              </a:rPr>
              <a:t>Pour</a:t>
            </a:r>
            <a:r>
              <a:rPr lang="fr-FR" sz="1600" b="0" i="1" dirty="0">
                <a:solidFill>
                  <a:srgbClr val="000000"/>
                </a:solidFill>
                <a:effectLst/>
                <a:latin typeface="Calibri Body "/>
              </a:rPr>
              <a:t> imputer les valeurs de la variable ‘</a:t>
            </a:r>
            <a:r>
              <a:rPr lang="fr-FR" sz="1600" i="1" dirty="0" err="1">
                <a:latin typeface="Calibri Body "/>
              </a:rPr>
              <a:t>ENERGYSTARScore</a:t>
            </a:r>
            <a:r>
              <a:rPr lang="fr-FR" sz="1600" b="0" i="1" dirty="0">
                <a:solidFill>
                  <a:srgbClr val="000000"/>
                </a:solidFill>
                <a:effectLst/>
                <a:latin typeface="Calibri Body "/>
              </a:rPr>
              <a:t>’ on a testées </a:t>
            </a:r>
            <a:r>
              <a:rPr lang="fr-FR" sz="1600" i="1" dirty="0">
                <a:solidFill>
                  <a:srgbClr val="000000"/>
                </a:solidFill>
                <a:latin typeface="Calibri Body "/>
              </a:rPr>
              <a:t>d</a:t>
            </a:r>
            <a:r>
              <a:rPr lang="fr-FR" sz="1600" b="0" i="1" dirty="0">
                <a:solidFill>
                  <a:srgbClr val="000000"/>
                </a:solidFill>
                <a:effectLst/>
                <a:latin typeface="Calibri Body "/>
              </a:rPr>
              <a:t>eux méthodes : </a:t>
            </a:r>
            <a:r>
              <a:rPr lang="fr-FR" sz="1600" b="0" i="1" dirty="0" err="1">
                <a:solidFill>
                  <a:srgbClr val="000000"/>
                </a:solidFill>
                <a:effectLst/>
                <a:latin typeface="Calibri Body "/>
              </a:rPr>
              <a:t>impuation</a:t>
            </a:r>
            <a:r>
              <a:rPr lang="fr-FR" sz="1600" b="0" i="1" dirty="0">
                <a:solidFill>
                  <a:srgbClr val="000000"/>
                </a:solidFill>
                <a:effectLst/>
                <a:latin typeface="Calibri Body "/>
              </a:rPr>
              <a:t> par la moyenne et par les KNN</a:t>
            </a:r>
            <a:endParaRPr lang="en-GB" sz="1600" i="1" dirty="0">
              <a:latin typeface="Calibri Body 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903E9-D057-E48F-E5CC-911A243A6EA4}"/>
              </a:ext>
            </a:extLst>
          </p:cNvPr>
          <p:cNvSpPr txBox="1"/>
          <p:nvPr/>
        </p:nvSpPr>
        <p:spPr>
          <a:xfrm>
            <a:off x="3442447" y="107241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effectLst/>
                <a:latin typeface="+mj-lt"/>
              </a:rPr>
              <a:t>1.</a:t>
            </a:r>
            <a:r>
              <a:rPr lang="fr-FR" sz="16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+mj-lt"/>
              </a:rPr>
              <a:t>I</a:t>
            </a:r>
            <a:r>
              <a:rPr lang="fr-FR" sz="1600" b="1" dirty="0">
                <a:solidFill>
                  <a:srgbClr val="000000"/>
                </a:solidFill>
                <a:effectLst/>
                <a:latin typeface="+mj-lt"/>
              </a:rPr>
              <a:t>mputation par la moyenne</a:t>
            </a:r>
            <a:endParaRPr lang="en-GB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17A7-3143-1BB9-4680-A4284BD41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7" y="1410964"/>
            <a:ext cx="5000000" cy="265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F8C6BC-AD7C-760D-C1FB-D3CC23871495}"/>
              </a:ext>
            </a:extLst>
          </p:cNvPr>
          <p:cNvSpPr txBox="1"/>
          <p:nvPr/>
        </p:nvSpPr>
        <p:spPr>
          <a:xfrm>
            <a:off x="58797" y="372955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+mj-lt"/>
              </a:rPr>
              <a:t>2</a:t>
            </a:r>
            <a:r>
              <a:rPr lang="fr-FR" sz="1600" b="1" dirty="0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fr-FR" sz="16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+mj-lt"/>
              </a:rPr>
              <a:t>I</a:t>
            </a:r>
            <a:r>
              <a:rPr lang="fr-FR" sz="1600" b="1" dirty="0">
                <a:solidFill>
                  <a:srgbClr val="000000"/>
                </a:solidFill>
                <a:effectLst/>
                <a:latin typeface="+mj-lt"/>
              </a:rPr>
              <a:t>mputation par les KNN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7598-7BB9-85D1-B70C-3701378F5C2A}"/>
              </a:ext>
            </a:extLst>
          </p:cNvPr>
          <p:cNvSpPr txBox="1"/>
          <p:nvPr/>
        </p:nvSpPr>
        <p:spPr>
          <a:xfrm>
            <a:off x="3671576" y="1557838"/>
            <a:ext cx="15442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latin typeface="+mj-lt"/>
              </a:rPr>
              <a:t>Distribution de la variable </a:t>
            </a:r>
            <a:r>
              <a:rPr lang="fr-FR" sz="1200" i="1" dirty="0">
                <a:solidFill>
                  <a:srgbClr val="000000"/>
                </a:solidFill>
                <a:effectLst/>
                <a:latin typeface="+mj-lt"/>
              </a:rPr>
              <a:t>‘</a:t>
            </a:r>
            <a:r>
              <a:rPr lang="fr-FR" sz="1200" i="1" dirty="0" err="1">
                <a:latin typeface="+mj-lt"/>
              </a:rPr>
              <a:t>ENERGYSTARScore</a:t>
            </a:r>
            <a:r>
              <a:rPr lang="fr-FR" sz="1200" i="1" dirty="0">
                <a:solidFill>
                  <a:srgbClr val="000000"/>
                </a:solidFill>
                <a:effectLst/>
                <a:latin typeface="+mj-lt"/>
              </a:rPr>
              <a:t>’ sans imputation</a:t>
            </a:r>
            <a:r>
              <a:rPr lang="fr-FR" sz="1200" dirty="0">
                <a:solidFill>
                  <a:srgbClr val="000000"/>
                </a:solidFill>
                <a:latin typeface="+mj-lt"/>
              </a:rPr>
              <a:t> 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BF62F-FC62-F27E-9856-44D9F1CB64B8}"/>
              </a:ext>
            </a:extLst>
          </p:cNvPr>
          <p:cNvSpPr txBox="1"/>
          <p:nvPr/>
        </p:nvSpPr>
        <p:spPr>
          <a:xfrm>
            <a:off x="6131859" y="1974437"/>
            <a:ext cx="137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latin typeface="+mj-lt"/>
              </a:rPr>
              <a:t>Distribution de la variable </a:t>
            </a:r>
            <a:r>
              <a:rPr lang="fr-FR" sz="1200" i="1" dirty="0">
                <a:solidFill>
                  <a:srgbClr val="000000"/>
                </a:solidFill>
                <a:effectLst/>
                <a:latin typeface="+mj-lt"/>
              </a:rPr>
              <a:t>‘</a:t>
            </a:r>
            <a:r>
              <a:rPr lang="fr-FR" sz="1200" i="1" dirty="0" err="1">
                <a:latin typeface="+mj-lt"/>
              </a:rPr>
              <a:t>ENERGYSTARScore</a:t>
            </a:r>
            <a:r>
              <a:rPr lang="fr-FR" sz="1200" i="1" dirty="0">
                <a:solidFill>
                  <a:srgbClr val="000000"/>
                </a:solidFill>
                <a:effectLst/>
                <a:latin typeface="+mj-lt"/>
              </a:rPr>
              <a:t>’ avec imputation</a:t>
            </a:r>
            <a:r>
              <a:rPr lang="fr-FR" sz="1200" dirty="0">
                <a:solidFill>
                  <a:srgbClr val="000000"/>
                </a:solidFill>
                <a:latin typeface="+mj-lt"/>
              </a:rPr>
              <a:t> </a:t>
            </a:r>
            <a:endParaRPr lang="en-GB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D16A57-44B4-1559-1E9F-EE2C55CC4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" y="4134168"/>
            <a:ext cx="5000000" cy="26571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87741B-9364-DFDE-04D2-DA22F24C765D}"/>
              </a:ext>
            </a:extLst>
          </p:cNvPr>
          <p:cNvSpPr txBox="1"/>
          <p:nvPr/>
        </p:nvSpPr>
        <p:spPr>
          <a:xfrm>
            <a:off x="282918" y="4373032"/>
            <a:ext cx="15442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latin typeface="+mj-lt"/>
              </a:rPr>
              <a:t>Distribution de la variable </a:t>
            </a:r>
            <a:r>
              <a:rPr lang="fr-FR" sz="1200" i="1" dirty="0">
                <a:solidFill>
                  <a:srgbClr val="000000"/>
                </a:solidFill>
                <a:effectLst/>
                <a:latin typeface="+mj-lt"/>
              </a:rPr>
              <a:t>‘</a:t>
            </a:r>
            <a:r>
              <a:rPr lang="fr-FR" sz="1200" i="1" dirty="0" err="1">
                <a:latin typeface="+mj-lt"/>
              </a:rPr>
              <a:t>ENERGYSTARScore</a:t>
            </a:r>
            <a:r>
              <a:rPr lang="fr-FR" sz="1200" i="1" dirty="0">
                <a:solidFill>
                  <a:srgbClr val="000000"/>
                </a:solidFill>
                <a:effectLst/>
                <a:latin typeface="+mj-lt"/>
              </a:rPr>
              <a:t>’ sans imputation</a:t>
            </a:r>
            <a:r>
              <a:rPr lang="fr-FR" sz="1200" dirty="0">
                <a:solidFill>
                  <a:srgbClr val="000000"/>
                </a:solidFill>
                <a:latin typeface="+mj-lt"/>
              </a:rPr>
              <a:t> 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7F136-C89D-0BEE-DE01-E7774C521890}"/>
              </a:ext>
            </a:extLst>
          </p:cNvPr>
          <p:cNvSpPr txBox="1"/>
          <p:nvPr/>
        </p:nvSpPr>
        <p:spPr>
          <a:xfrm>
            <a:off x="2718810" y="4373031"/>
            <a:ext cx="1357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latin typeface="+mj-lt"/>
              </a:rPr>
              <a:t>Distribution de la variable </a:t>
            </a:r>
            <a:r>
              <a:rPr lang="fr-FR" sz="1200" i="1" dirty="0">
                <a:solidFill>
                  <a:srgbClr val="000000"/>
                </a:solidFill>
                <a:effectLst/>
                <a:latin typeface="+mj-lt"/>
              </a:rPr>
              <a:t>‘</a:t>
            </a:r>
            <a:r>
              <a:rPr lang="fr-FR" sz="1200" i="1" dirty="0" err="1">
                <a:latin typeface="+mj-lt"/>
              </a:rPr>
              <a:t>ENERGYSTARScore</a:t>
            </a:r>
            <a:r>
              <a:rPr lang="fr-FR" sz="1200" i="1" dirty="0">
                <a:solidFill>
                  <a:srgbClr val="000000"/>
                </a:solidFill>
                <a:effectLst/>
                <a:latin typeface="+mj-lt"/>
              </a:rPr>
              <a:t>’ avec </a:t>
            </a:r>
          </a:p>
          <a:p>
            <a:pPr algn="ctr"/>
            <a:r>
              <a:rPr lang="fr-FR" sz="1200" i="1" dirty="0">
                <a:solidFill>
                  <a:srgbClr val="000000"/>
                </a:solidFill>
                <a:effectLst/>
                <a:latin typeface="+mj-lt"/>
              </a:rPr>
              <a:t>imputation</a:t>
            </a:r>
            <a:r>
              <a:rPr lang="fr-FR" sz="1200" dirty="0">
                <a:solidFill>
                  <a:srgbClr val="000000"/>
                </a:solidFill>
                <a:latin typeface="+mj-lt"/>
              </a:rPr>
              <a:t> 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843EC-8C0B-BB50-EBEF-E2D312DA3478}"/>
              </a:ext>
            </a:extLst>
          </p:cNvPr>
          <p:cNvSpPr txBox="1"/>
          <p:nvPr/>
        </p:nvSpPr>
        <p:spPr>
          <a:xfrm>
            <a:off x="5187196" y="4308451"/>
            <a:ext cx="36738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La distribution </a:t>
            </a:r>
            <a:r>
              <a:rPr lang="en-GB" sz="1400" dirty="0" err="1">
                <a:latin typeface="+mj-lt"/>
              </a:rPr>
              <a:t>obtenue</a:t>
            </a:r>
            <a:r>
              <a:rPr lang="en-GB" sz="1400" dirty="0">
                <a:latin typeface="+mj-lt"/>
              </a:rPr>
              <a:t> par </a:t>
            </a:r>
            <a:r>
              <a:rPr lang="en-GB" sz="1400" dirty="0" err="1">
                <a:latin typeface="+mj-lt"/>
              </a:rPr>
              <a:t>une</a:t>
            </a:r>
            <a:r>
              <a:rPr lang="en-GB" sz="1400" dirty="0">
                <a:latin typeface="+mj-lt"/>
              </a:rPr>
              <a:t> imputation par la </a:t>
            </a:r>
            <a:r>
              <a:rPr lang="en-GB" sz="1400" dirty="0" err="1">
                <a:latin typeface="+mj-lt"/>
              </a:rPr>
              <a:t>moyenne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est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fortement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différente</a:t>
            </a:r>
            <a:r>
              <a:rPr lang="en-GB" sz="1400" dirty="0">
                <a:latin typeface="+mj-lt"/>
              </a:rPr>
              <a:t> de la distribution </a:t>
            </a:r>
            <a:r>
              <a:rPr lang="en-GB" sz="1400" dirty="0" err="1">
                <a:latin typeface="+mj-lt"/>
              </a:rPr>
              <a:t>initiale</a:t>
            </a:r>
            <a:r>
              <a:rPr lang="en-GB" sz="1400" dirty="0">
                <a:latin typeface="+mj-lt"/>
              </a:rPr>
              <a:t>, </a:t>
            </a:r>
            <a:r>
              <a:rPr lang="en-GB" sz="1400" dirty="0" err="1">
                <a:latin typeface="+mj-lt"/>
              </a:rPr>
              <a:t>cela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signifie</a:t>
            </a:r>
            <a:r>
              <a:rPr lang="en-GB" sz="1400" dirty="0">
                <a:latin typeface="+mj-lt"/>
              </a:rPr>
              <a:t> que la variable </a:t>
            </a:r>
            <a:r>
              <a:rPr lang="en-GB" sz="1400" dirty="0" err="1">
                <a:latin typeface="+mj-lt"/>
              </a:rPr>
              <a:t>n'est</a:t>
            </a:r>
            <a:r>
              <a:rPr lang="en-GB" sz="1400" dirty="0">
                <a:latin typeface="+mj-lt"/>
              </a:rPr>
              <a:t> plus </a:t>
            </a:r>
            <a:r>
              <a:rPr lang="en-GB" sz="1400" dirty="0" err="1">
                <a:latin typeface="+mj-lt"/>
              </a:rPr>
              <a:t>représentative</a:t>
            </a:r>
            <a:r>
              <a:rPr lang="en-GB" sz="1400" dirty="0">
                <a:latin typeface="+mj-lt"/>
              </a:rPr>
              <a:t> de </a:t>
            </a:r>
            <a:r>
              <a:rPr lang="en-GB" sz="1400" dirty="0" err="1">
                <a:latin typeface="+mj-lt"/>
              </a:rPr>
              <a:t>l'échantillon</a:t>
            </a:r>
            <a:r>
              <a:rPr lang="en-GB" sz="1400" dirty="0">
                <a:latin typeface="+mj-lt"/>
              </a:rPr>
              <a:t>.</a:t>
            </a:r>
          </a:p>
          <a:p>
            <a:endParaRPr lang="en-GB" sz="1400" dirty="0">
              <a:latin typeface="+mj-lt"/>
            </a:endParaRPr>
          </a:p>
          <a:p>
            <a:r>
              <a:rPr lang="fr-FR" sz="1400" i="0" dirty="0">
                <a:solidFill>
                  <a:srgbClr val="000000"/>
                </a:solidFill>
                <a:effectLst/>
                <a:latin typeface="+mj-lt"/>
              </a:rPr>
              <a:t>La forme de la distribution </a:t>
            </a:r>
            <a:r>
              <a:rPr lang="fr-FR" sz="1400" dirty="0">
                <a:solidFill>
                  <a:srgbClr val="000000"/>
                </a:solidFill>
                <a:latin typeface="+mj-lt"/>
              </a:rPr>
              <a:t>de la variable </a:t>
            </a:r>
            <a:r>
              <a:rPr lang="fr-FR" sz="1400" i="1" dirty="0">
                <a:solidFill>
                  <a:srgbClr val="000000"/>
                </a:solidFill>
                <a:effectLst/>
                <a:latin typeface="+mj-lt"/>
              </a:rPr>
              <a:t>‘</a:t>
            </a:r>
            <a:r>
              <a:rPr lang="fr-FR" sz="1400" i="1" dirty="0" err="1">
                <a:latin typeface="+mj-lt"/>
              </a:rPr>
              <a:t>ENERGYSTARScore</a:t>
            </a:r>
            <a:r>
              <a:rPr lang="fr-FR" sz="1400" i="1" dirty="0">
                <a:solidFill>
                  <a:srgbClr val="000000"/>
                </a:solidFill>
                <a:effectLst/>
                <a:latin typeface="+mj-lt"/>
              </a:rPr>
              <a:t>’ avec imputation par les KNN</a:t>
            </a:r>
            <a:r>
              <a:rPr lang="fr-FR" sz="1400" i="0" dirty="0">
                <a:solidFill>
                  <a:srgbClr val="000000"/>
                </a:solidFill>
                <a:effectLst/>
                <a:latin typeface="+mj-lt"/>
              </a:rPr>
              <a:t> est moins modifiée. On peut sauvegarder ces valeurs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31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F24EE-7F2D-CF9C-8696-62D73009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66F80-A94A-5C1C-6030-6929EBFEB258}"/>
              </a:ext>
            </a:extLst>
          </p:cNvPr>
          <p:cNvSpPr txBox="1"/>
          <p:nvPr/>
        </p:nvSpPr>
        <p:spPr>
          <a:xfrm>
            <a:off x="2065245" y="10066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 err="1">
                <a:solidFill>
                  <a:srgbClr val="002060"/>
                </a:solidFill>
              </a:rPr>
              <a:t>Features</a:t>
            </a:r>
            <a:r>
              <a:rPr lang="fr-FR" sz="2800" b="1" dirty="0">
                <a:solidFill>
                  <a:srgbClr val="002060"/>
                </a:solidFill>
              </a:rPr>
              <a:t> engineering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0EE27-CA80-BC74-F5BC-1A77F65AE9AB}"/>
              </a:ext>
            </a:extLst>
          </p:cNvPr>
          <p:cNvSpPr txBox="1"/>
          <p:nvPr/>
        </p:nvSpPr>
        <p:spPr>
          <a:xfrm>
            <a:off x="215153" y="62388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alibri Body "/>
              </a:rPr>
              <a:t>1. </a:t>
            </a:r>
            <a:r>
              <a:rPr lang="fr-FR" sz="1600" b="1" dirty="0" err="1">
                <a:solidFill>
                  <a:srgbClr val="000000"/>
                </a:solidFill>
                <a:latin typeface="Calibri Body "/>
              </a:rPr>
              <a:t>OneHotEncoder</a:t>
            </a:r>
            <a:endParaRPr lang="fr-FR" sz="1600" b="1" dirty="0">
              <a:solidFill>
                <a:srgbClr val="000000"/>
              </a:solidFill>
              <a:latin typeface="Calibri Body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E1565-9BE3-4CC8-53F9-D84D3A5374D0}"/>
              </a:ext>
            </a:extLst>
          </p:cNvPr>
          <p:cNvSpPr txBox="1"/>
          <p:nvPr/>
        </p:nvSpPr>
        <p:spPr>
          <a:xfrm>
            <a:off x="215151" y="934656"/>
            <a:ext cx="8668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/>
              <a:t>Pour les variables ‘</a:t>
            </a:r>
            <a:r>
              <a:rPr lang="en-GB" sz="1400" dirty="0" err="1"/>
              <a:t>BuidingType</a:t>
            </a:r>
            <a:r>
              <a:rPr lang="en-GB" sz="1400" dirty="0"/>
              <a:t>’, ‘</a:t>
            </a:r>
            <a:r>
              <a:rPr lang="en-GB" sz="1400" dirty="0" err="1"/>
              <a:t>PrimaryPropertyType</a:t>
            </a:r>
            <a:r>
              <a:rPr lang="en-GB" sz="1400" dirty="0"/>
              <a:t>’, ‘</a:t>
            </a:r>
            <a:r>
              <a:rPr lang="en-GB" sz="1400" dirty="0" err="1"/>
              <a:t>Neighborhood</a:t>
            </a:r>
            <a:r>
              <a:rPr lang="en-GB" sz="1400" dirty="0"/>
              <a:t>’, ‘</a:t>
            </a:r>
            <a:r>
              <a:rPr lang="en-GB" sz="1400" dirty="0" err="1"/>
              <a:t>LargestPropertyUseType</a:t>
            </a:r>
            <a:r>
              <a:rPr lang="en-GB" sz="1400" dirty="0"/>
              <a:t>’, ‘</a:t>
            </a:r>
            <a:r>
              <a:rPr lang="en-GB" sz="1400" dirty="0" err="1"/>
              <a:t>SecondLargestPropertyUseType</a:t>
            </a:r>
            <a:r>
              <a:rPr lang="en-GB" sz="1400" dirty="0"/>
              <a:t>’,  ‘</a:t>
            </a:r>
            <a:r>
              <a:rPr lang="en-GB" sz="1400" dirty="0" err="1"/>
              <a:t>ThirdLargestPropertyUseType</a:t>
            </a:r>
            <a:r>
              <a:rPr lang="en-GB" sz="1400" dirty="0"/>
              <a:t>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02A95-3536-7913-8342-73A432706587}"/>
              </a:ext>
            </a:extLst>
          </p:cNvPr>
          <p:cNvSpPr txBox="1"/>
          <p:nvPr/>
        </p:nvSpPr>
        <p:spPr>
          <a:xfrm>
            <a:off x="215153" y="146804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alibri Body "/>
              </a:rPr>
              <a:t>2. Nouvelles variables de surface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8EE7C-9166-3967-3F6D-A9E1EA644165}"/>
              </a:ext>
            </a:extLst>
          </p:cNvPr>
          <p:cNvSpPr txBox="1"/>
          <p:nvPr/>
        </p:nvSpPr>
        <p:spPr>
          <a:xfrm>
            <a:off x="215150" y="1754827"/>
            <a:ext cx="8668871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/>
              <a:t>On a calculé plusieurs nouvelles variables concernant la surface des bâtiments: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‘</a:t>
            </a:r>
            <a:r>
              <a:rPr lang="en-GB" sz="1400" dirty="0" err="1"/>
              <a:t>parking_area_rate</a:t>
            </a:r>
            <a:r>
              <a:rPr lang="en-GB" sz="1400" dirty="0"/>
              <a:t>’ </a:t>
            </a:r>
            <a:r>
              <a:rPr lang="en-US" sz="1400" dirty="0"/>
              <a:t>- </a:t>
            </a:r>
            <a:r>
              <a:rPr lang="fr-FR" sz="1400" dirty="0"/>
              <a:t>le taux total de surface de parking par bâtiment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‘</a:t>
            </a:r>
            <a:r>
              <a:rPr lang="en-GB" sz="1400" dirty="0" err="1"/>
              <a:t>contain_parking</a:t>
            </a:r>
            <a:r>
              <a:rPr lang="en-GB" sz="1400" dirty="0"/>
              <a:t>’</a:t>
            </a:r>
            <a:r>
              <a:rPr lang="fr-FR" sz="1400" dirty="0"/>
              <a:t> - il prend la valeur 1 si le bâtiment contient un parking et 0 sinon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Plusieurs variables indiquant le taux de surface  des différents </a:t>
            </a:r>
            <a:r>
              <a:rPr lang="fr-FR" sz="1400" dirty="0" err="1"/>
              <a:t>LargestPropertyUseTypes</a:t>
            </a:r>
            <a:endParaRPr lang="fr-FR" sz="1400" dirty="0"/>
          </a:p>
          <a:p>
            <a:pPr>
              <a:spcAft>
                <a:spcPts val="600"/>
              </a:spcAft>
            </a:pPr>
            <a:r>
              <a:rPr lang="fr-FR" sz="1400" dirty="0"/>
              <a:t>Plusieurs variables indiquant le taux de surface  des différents </a:t>
            </a:r>
            <a:r>
              <a:rPr lang="fr-FR" sz="1400" dirty="0" err="1"/>
              <a:t>SecondLargestPropertyUseTypes</a:t>
            </a:r>
            <a:endParaRPr lang="fr-FR" sz="1400" dirty="0"/>
          </a:p>
          <a:p>
            <a:pPr>
              <a:spcAft>
                <a:spcPts val="600"/>
              </a:spcAft>
            </a:pPr>
            <a:r>
              <a:rPr lang="fr-FR" sz="1400" dirty="0"/>
              <a:t>Plusieurs variables indiquant le taux de surface  des différents </a:t>
            </a:r>
            <a:r>
              <a:rPr lang="fr-FR" sz="1400" dirty="0" err="1"/>
              <a:t>ThirdLargestPropertyUseTypes</a:t>
            </a:r>
            <a:endParaRPr lang="fr-F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2D7FE-39E6-CF31-8A57-161886003D44}"/>
              </a:ext>
            </a:extLst>
          </p:cNvPr>
          <p:cNvSpPr txBox="1"/>
          <p:nvPr/>
        </p:nvSpPr>
        <p:spPr>
          <a:xfrm>
            <a:off x="215150" y="3548733"/>
            <a:ext cx="57822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alibri Body "/>
              </a:rPr>
              <a:t>3. Nouvelles variables concernant </a:t>
            </a:r>
            <a:r>
              <a:rPr lang="fr-FR" sz="1600" b="1" dirty="0" err="1">
                <a:solidFill>
                  <a:srgbClr val="000000"/>
                </a:solidFill>
                <a:latin typeface="Calibri Body "/>
              </a:rPr>
              <a:t>l’age</a:t>
            </a:r>
            <a:r>
              <a:rPr lang="fr-FR" sz="1600" b="1" dirty="0">
                <a:solidFill>
                  <a:srgbClr val="000000"/>
                </a:solidFill>
                <a:latin typeface="Calibri Body "/>
              </a:rPr>
              <a:t> des bâtiments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DD3BD-56D5-E2BD-2B1B-9D18F65C2022}"/>
              </a:ext>
            </a:extLst>
          </p:cNvPr>
          <p:cNvSpPr txBox="1"/>
          <p:nvPr/>
        </p:nvSpPr>
        <p:spPr>
          <a:xfrm>
            <a:off x="215149" y="3839357"/>
            <a:ext cx="86688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/>
              <a:t>‘</a:t>
            </a:r>
            <a:r>
              <a:rPr lang="fr-FR" sz="1400" dirty="0" err="1"/>
              <a:t>building_age</a:t>
            </a:r>
            <a:r>
              <a:rPr lang="fr-FR" sz="1400" dirty="0"/>
              <a:t>’ = 2016  –  </a:t>
            </a:r>
            <a:r>
              <a:rPr lang="fr-FR" sz="1400" dirty="0" err="1"/>
              <a:t>YearBuilt</a:t>
            </a:r>
            <a:endParaRPr lang="fr-FR" sz="1400" dirty="0"/>
          </a:p>
          <a:p>
            <a:pPr algn="l"/>
            <a:r>
              <a:rPr lang="fr-FR" sz="1400" dirty="0"/>
              <a:t>‘</a:t>
            </a:r>
            <a:r>
              <a:rPr lang="fr-FR" sz="1400" dirty="0" err="1"/>
              <a:t>building_age_type</a:t>
            </a:r>
            <a:r>
              <a:rPr lang="fr-FR" sz="1400" dirty="0"/>
              <a:t>’ - </a:t>
            </a:r>
            <a:r>
              <a:rPr lang="en-GB" sz="1400" dirty="0"/>
              <a:t>de 0 a 10 </a:t>
            </a:r>
            <a:r>
              <a:rPr lang="en-GB" sz="1400" dirty="0" err="1"/>
              <a:t>ans</a:t>
            </a:r>
            <a:r>
              <a:rPr lang="en-GB" sz="1400" dirty="0"/>
              <a:t> =&gt; </a:t>
            </a:r>
            <a:r>
              <a:rPr lang="en-GB" sz="1400" dirty="0" err="1"/>
              <a:t>building_age_type</a:t>
            </a:r>
            <a:r>
              <a:rPr lang="en-GB" sz="1400" dirty="0"/>
              <a:t> = 0</a:t>
            </a:r>
            <a:r>
              <a:rPr lang="fr-FR" sz="1400" dirty="0"/>
              <a:t>; </a:t>
            </a:r>
            <a:r>
              <a:rPr lang="en-GB" sz="1400" dirty="0"/>
              <a:t>de 10 a 20 </a:t>
            </a:r>
            <a:r>
              <a:rPr lang="en-GB" sz="1400" dirty="0" err="1"/>
              <a:t>ans</a:t>
            </a:r>
            <a:r>
              <a:rPr lang="en-GB" sz="1400" dirty="0"/>
              <a:t> =&gt; </a:t>
            </a:r>
            <a:r>
              <a:rPr lang="en-GB" sz="1400" dirty="0" err="1"/>
              <a:t>building_age_type</a:t>
            </a:r>
            <a:r>
              <a:rPr lang="en-GB" sz="1400" dirty="0"/>
              <a:t> = 10; etc</a:t>
            </a:r>
            <a:r>
              <a:rPr lang="en-US" sz="1400" dirty="0"/>
              <a:t>.</a:t>
            </a:r>
            <a:endParaRPr lang="fr-F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15E37-7CE5-08AB-A801-AF1E897B3BE9}"/>
              </a:ext>
            </a:extLst>
          </p:cNvPr>
          <p:cNvSpPr txBox="1"/>
          <p:nvPr/>
        </p:nvSpPr>
        <p:spPr>
          <a:xfrm>
            <a:off x="215149" y="4469132"/>
            <a:ext cx="57822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alibri Body "/>
              </a:rPr>
              <a:t>4. Nouvelles variables concernant la consommation d'énergie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53CD1-D680-0041-2FFB-157360FB0866}"/>
              </a:ext>
            </a:extLst>
          </p:cNvPr>
          <p:cNvSpPr txBox="1"/>
          <p:nvPr/>
        </p:nvSpPr>
        <p:spPr>
          <a:xfrm>
            <a:off x="215148" y="4837297"/>
            <a:ext cx="866887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/>
              <a:t>‘</a:t>
            </a:r>
            <a:r>
              <a:rPr lang="fr-FR" sz="1400" dirty="0" err="1"/>
              <a:t>Electricity_using</a:t>
            </a:r>
            <a:r>
              <a:rPr lang="fr-FR" sz="1400" dirty="0"/>
              <a:t>’  -   il prend la valeur 1 si le bâtiment consomme de l'électricité et 0 sinon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‘</a:t>
            </a:r>
            <a:r>
              <a:rPr lang="fr-FR" sz="1400" dirty="0" err="1"/>
              <a:t>Natural_gas_using</a:t>
            </a:r>
            <a:r>
              <a:rPr lang="fr-FR" sz="1400" dirty="0"/>
              <a:t>’ - il prend la valeur 1 si le bâtiment consomme du gaz naturel et 0 sinon</a:t>
            </a:r>
          </a:p>
          <a:p>
            <a:pPr algn="l">
              <a:spcAft>
                <a:spcPts val="600"/>
              </a:spcAft>
            </a:pPr>
            <a:r>
              <a:rPr lang="fr-FR" sz="1400" dirty="0"/>
              <a:t>'</a:t>
            </a:r>
            <a:r>
              <a:rPr lang="fr-FR" sz="1400" dirty="0" err="1"/>
              <a:t>Steam_using</a:t>
            </a:r>
            <a:r>
              <a:rPr lang="fr-FR" sz="1400" dirty="0"/>
              <a:t>’ - il prend la valeur 1 si le bâtiment consomme du vapeur et 0 sinon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27152-9737-7144-CBBC-F967D6DD846C}"/>
              </a:ext>
            </a:extLst>
          </p:cNvPr>
          <p:cNvSpPr txBox="1"/>
          <p:nvPr/>
        </p:nvSpPr>
        <p:spPr>
          <a:xfrm>
            <a:off x="215149" y="5789604"/>
            <a:ext cx="57822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alibri Body "/>
              </a:rPr>
              <a:t>5. Substitution de la variable </a:t>
            </a:r>
            <a:r>
              <a:rPr lang="en-GB" sz="1600" b="1" dirty="0"/>
              <a:t>‘</a:t>
            </a:r>
            <a:r>
              <a:rPr lang="en-GB" sz="1600" b="1" dirty="0" err="1"/>
              <a:t>ListOfAllPropertyUseTypes</a:t>
            </a:r>
            <a:r>
              <a:rPr lang="en-GB" sz="1600" b="1" dirty="0"/>
              <a:t>’</a:t>
            </a:r>
            <a:endParaRPr 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28B62-ED15-D4CA-BBF6-92B01FA5B9FD}"/>
              </a:ext>
            </a:extLst>
          </p:cNvPr>
          <p:cNvSpPr txBox="1"/>
          <p:nvPr/>
        </p:nvSpPr>
        <p:spPr>
          <a:xfrm>
            <a:off x="215148" y="6135387"/>
            <a:ext cx="8668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/>
              <a:t>‘</a:t>
            </a:r>
            <a:r>
              <a:rPr lang="fr-FR" sz="1400" dirty="0" err="1"/>
              <a:t>TotalUseTypeNumber</a:t>
            </a:r>
            <a:r>
              <a:rPr lang="fr-FR" sz="1400" dirty="0"/>
              <a:t>’ - le nombre total de tous les types d'utilisation de la propriété par bâtiment </a:t>
            </a:r>
          </a:p>
        </p:txBody>
      </p:sp>
    </p:spTree>
    <p:extLst>
      <p:ext uri="{BB962C8B-B14F-4D97-AF65-F5344CB8AC3E}">
        <p14:creationId xmlns:p14="http://schemas.microsoft.com/office/powerpoint/2010/main" val="230879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8FA9D-CA01-50B2-7431-EE7DD774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51A8A-B013-E960-9BF5-09AF8CFAFA10}"/>
              </a:ext>
            </a:extLst>
          </p:cNvPr>
          <p:cNvSpPr txBox="1"/>
          <p:nvPr/>
        </p:nvSpPr>
        <p:spPr>
          <a:xfrm>
            <a:off x="167502" y="578236"/>
            <a:ext cx="8808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Localisation des </a:t>
            </a:r>
            <a:r>
              <a:rPr lang="en-GB" sz="1600" dirty="0" err="1"/>
              <a:t>bâtiments</a:t>
            </a:r>
            <a:r>
              <a:rPr lang="en-GB" sz="1600" dirty="0"/>
              <a:t> </a:t>
            </a:r>
            <a:r>
              <a:rPr lang="en-GB" sz="1600" dirty="0" err="1"/>
              <a:t>étudiés</a:t>
            </a:r>
            <a:r>
              <a:rPr lang="en-GB" sz="1600" dirty="0"/>
              <a:t> à Seattle (</a:t>
            </a:r>
            <a:r>
              <a:rPr lang="fr-FR" sz="1600" dirty="0"/>
              <a:t>on a utilisé les coordonnées disponibles dans la </a:t>
            </a:r>
            <a:r>
              <a:rPr lang="fr-FR" sz="1600" dirty="0" err="1"/>
              <a:t>dataframe</a:t>
            </a:r>
            <a:r>
              <a:rPr lang="en-GB" sz="1600" dirty="0"/>
              <a:t>) </a:t>
            </a:r>
            <a:r>
              <a:rPr lang="en-GB" sz="1600" dirty="0" err="1"/>
              <a:t>obtenue</a:t>
            </a:r>
            <a:r>
              <a:rPr lang="en-GB" sz="1600" dirty="0"/>
              <a:t> grâce à folium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CADF0-CF86-EDB5-33FD-B80DD3EF7FD0}"/>
              </a:ext>
            </a:extLst>
          </p:cNvPr>
          <p:cNvSpPr txBox="1"/>
          <p:nvPr/>
        </p:nvSpPr>
        <p:spPr>
          <a:xfrm>
            <a:off x="1527362" y="79257"/>
            <a:ext cx="5769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2060"/>
                </a:solidFill>
              </a:rPr>
              <a:t>Analyse exploratoire. </a:t>
            </a:r>
            <a:r>
              <a:rPr lang="en-GB" sz="2800" b="1" dirty="0">
                <a:solidFill>
                  <a:srgbClr val="002060"/>
                </a:solidFill>
              </a:rPr>
              <a:t>Localisation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F375B5-FDF3-4DD6-561B-973DB787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2" y="1200857"/>
            <a:ext cx="8367485" cy="50067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8E319-7983-1528-5A25-352D58AB402E}"/>
              </a:ext>
            </a:extLst>
          </p:cNvPr>
          <p:cNvSpPr txBox="1"/>
          <p:nvPr/>
        </p:nvSpPr>
        <p:spPr>
          <a:xfrm>
            <a:off x="167502" y="6245477"/>
            <a:ext cx="6735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On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voir</a:t>
            </a:r>
            <a:r>
              <a:rPr lang="en-GB" dirty="0"/>
              <a:t> que les </a:t>
            </a:r>
            <a:r>
              <a:rPr lang="en-GB" dirty="0" err="1"/>
              <a:t>bâtiments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bien </a:t>
            </a:r>
            <a:r>
              <a:rPr lang="en-GB" dirty="0" err="1"/>
              <a:t>localisés</a:t>
            </a:r>
            <a:r>
              <a:rPr lang="en-GB" dirty="0"/>
              <a:t> dans Seattle</a:t>
            </a:r>
          </a:p>
        </p:txBody>
      </p:sp>
    </p:spTree>
    <p:extLst>
      <p:ext uri="{BB962C8B-B14F-4D97-AF65-F5344CB8AC3E}">
        <p14:creationId xmlns:p14="http://schemas.microsoft.com/office/powerpoint/2010/main" val="61047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526D0-C17F-EA07-B72C-747BC7A7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22F4-4189-4BAD-ACB0-5C3342E2050E}" type="slidenum">
              <a:rPr lang="en-GB" smtClean="0"/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070FC-74AD-DF9B-92B9-E87EFF2ECDE2}"/>
              </a:ext>
            </a:extLst>
          </p:cNvPr>
          <p:cNvSpPr txBox="1"/>
          <p:nvPr/>
        </p:nvSpPr>
        <p:spPr>
          <a:xfrm>
            <a:off x="1071283" y="148975"/>
            <a:ext cx="6983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Analyse exploratoire. Corrélations entre variables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683A4-DD9E-DDC9-7FC9-EDB2A8B14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" y="1134146"/>
            <a:ext cx="7117333" cy="545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01F6EC-EACC-164C-119E-E116DF7D3DF7}"/>
              </a:ext>
            </a:extLst>
          </p:cNvPr>
          <p:cNvSpPr txBox="1"/>
          <p:nvPr/>
        </p:nvSpPr>
        <p:spPr>
          <a:xfrm>
            <a:off x="7232750" y="1387839"/>
            <a:ext cx="18484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y a des variables qui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fortement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corrélées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 </a:t>
            </a:r>
            <a:r>
              <a:rPr lang="en-GB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GB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"Electricity(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)" vs. "Electricity(kWh)“</a:t>
            </a:r>
          </a:p>
          <a:p>
            <a:pPr algn="l"/>
            <a:endParaRPr lang="en-GB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)" vs. "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therms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)“</a:t>
            </a:r>
          </a:p>
          <a:p>
            <a:pPr algn="l"/>
            <a:endParaRPr lang="en-GB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SourceEUI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/sf)" vs. "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SourceEUIWN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/sf)“</a:t>
            </a:r>
          </a:p>
          <a:p>
            <a:pPr algn="l"/>
            <a:endParaRPr lang="en-GB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PropertyGFATotal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vs. "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PropertyGFAParking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et "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PropertyGFABuilding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(s)"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EC63E-FE86-6C0C-17F3-62836E57FF6F}"/>
              </a:ext>
            </a:extLst>
          </p:cNvPr>
          <p:cNvSpPr txBox="1"/>
          <p:nvPr/>
        </p:nvSpPr>
        <p:spPr>
          <a:xfrm>
            <a:off x="349626" y="692809"/>
            <a:ext cx="6983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i="1" dirty="0">
                <a:solidFill>
                  <a:srgbClr val="000000"/>
                </a:solidFill>
                <a:latin typeface="Calibri Body "/>
              </a:rPr>
              <a:t>Nous considérons une carte thermique représentant la corrélation entre toutes les variables initiales</a:t>
            </a:r>
            <a:endParaRPr lang="en-GB" sz="1200" i="1" dirty="0">
              <a:latin typeface="Calibri Body "/>
            </a:endParaRPr>
          </a:p>
        </p:txBody>
      </p:sp>
    </p:spTree>
    <p:extLst>
      <p:ext uri="{BB962C8B-B14F-4D97-AF65-F5344CB8AC3E}">
        <p14:creationId xmlns:p14="http://schemas.microsoft.com/office/powerpoint/2010/main" val="406668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1542</Words>
  <Application>Microsoft Office PowerPoint</Application>
  <PresentationFormat>On-screen Show (4:3)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Body </vt:lpstr>
      <vt:lpstr>Calibri Light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Tetiana Lemishko</dc:creator>
  <cp:lastModifiedBy>Tetiana Lemishko</cp:lastModifiedBy>
  <cp:revision>139</cp:revision>
  <dcterms:created xsi:type="dcterms:W3CDTF">2022-07-03T21:05:48Z</dcterms:created>
  <dcterms:modified xsi:type="dcterms:W3CDTF">2022-07-19T10:58:03Z</dcterms:modified>
</cp:coreProperties>
</file>